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E89AE-7D0B-4F00-8B12-E7FABC696B4B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B80E6-147D-49A0-8215-95E945165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DEC01-2AFA-4BD6-8E60-E500098243DE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972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1024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20086-5160-454F-9B98-FC1EBFD3353D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60012-C6AD-4978-8055-EBDF687A3272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583D5-014D-4883-96D8-DF09C8C25D90}" type="slidenum">
              <a:rPr lang="tr-TR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890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901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931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2698" y="4342991"/>
            <a:ext cx="5030477" cy="4113982"/>
          </a:xfrm>
          <a:noFill/>
          <a:ln/>
        </p:spPr>
        <p:txBody>
          <a:bodyPr wrap="none" anchor="ctr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9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jpeg"/><Relationship Id="rId20" Type="http://schemas.openxmlformats.org/officeDocument/2006/relationships/image" Target="../media/image28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oleObject" Target="../embeddings/Microsoft_Office_Word_97_-_2003_Document1.doc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jpeg"/><Relationship Id="rId14" Type="http://schemas.openxmlformats.org/officeDocument/2006/relationships/image" Target="../media/image22.jpeg"/><Relationship Id="rId22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BDM 2053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Algorithms and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34" y="714356"/>
            <a:ext cx="7210425" cy="692150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Self-Organizing Maps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idx="1"/>
          </p:nvPr>
        </p:nvSpPr>
        <p:spPr>
          <a:xfrm>
            <a:off x="582613" y="1844675"/>
            <a:ext cx="7173912" cy="3727465"/>
          </a:xfrm>
        </p:spPr>
        <p:txBody>
          <a:bodyPr>
            <a:noAutofit/>
          </a:bodyPr>
          <a:lstStyle/>
          <a:p>
            <a:pPr marL="341313" indent="-341313">
              <a:lnSpc>
                <a:spcPct val="80000"/>
              </a:lnSpc>
              <a:buFont typeface="Arial" pitchFamily="34" charset="0"/>
              <a:buAutoNum type="arabicPeriod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Randomly initialise all weights</a:t>
            </a:r>
          </a:p>
          <a:p>
            <a:pPr marL="341313" indent="-341313">
              <a:lnSpc>
                <a:spcPct val="80000"/>
              </a:lnSpc>
              <a:buFont typeface="Arial" pitchFamily="34" charset="0"/>
              <a:buAutoNum type="arabicPeriod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Select input vector </a:t>
            </a:r>
            <a:r>
              <a:rPr lang="en-GB" altLang="zh-CN" sz="2400" b="1" dirty="0" smtClean="0">
                <a:latin typeface="+mj-lt"/>
                <a:ea typeface="宋体" pitchFamily="2" charset="-122"/>
              </a:rPr>
              <a:t>x 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= [x</a:t>
            </a:r>
            <a:r>
              <a:rPr lang="en-GB" altLang="zh-CN" sz="2400" baseline="-25000" dirty="0" smtClean="0">
                <a:latin typeface="+mj-lt"/>
                <a:ea typeface="宋体" pitchFamily="2" charset="-122"/>
              </a:rPr>
              <a:t>1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, x</a:t>
            </a:r>
            <a:r>
              <a:rPr lang="en-GB" altLang="zh-CN" sz="2400" baseline="-25000" dirty="0" smtClean="0">
                <a:latin typeface="+mj-lt"/>
                <a:ea typeface="宋体" pitchFamily="2" charset="-122"/>
              </a:rPr>
              <a:t>2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, x</a:t>
            </a:r>
            <a:r>
              <a:rPr lang="en-GB" altLang="zh-CN" sz="2400" baseline="-25000" dirty="0" smtClean="0">
                <a:latin typeface="+mj-lt"/>
                <a:ea typeface="宋体" pitchFamily="2" charset="-122"/>
              </a:rPr>
              <a:t>3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, … , </a:t>
            </a:r>
            <a:r>
              <a:rPr lang="en-GB" altLang="zh-CN" sz="2400" dirty="0" err="1" smtClean="0">
                <a:latin typeface="+mj-lt"/>
                <a:ea typeface="宋体" pitchFamily="2" charset="-122"/>
              </a:rPr>
              <a:t>x</a:t>
            </a:r>
            <a:r>
              <a:rPr lang="en-GB" altLang="zh-CN" sz="2400" baseline="-25000" dirty="0" err="1" smtClean="0">
                <a:latin typeface="+mj-lt"/>
                <a:ea typeface="宋体" pitchFamily="2" charset="-122"/>
              </a:rPr>
              <a:t>n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] </a:t>
            </a:r>
          </a:p>
          <a:p>
            <a:pPr marL="341313" indent="-341313">
              <a:lnSpc>
                <a:spcPct val="80000"/>
              </a:lnSpc>
              <a:buFont typeface="Arial" pitchFamily="34" charset="0"/>
              <a:buAutoNum type="arabicPeriod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Compare </a:t>
            </a:r>
            <a:r>
              <a:rPr lang="en-GB" altLang="zh-CN" sz="2400" b="1" dirty="0" smtClean="0">
                <a:latin typeface="+mj-lt"/>
                <a:ea typeface="宋体" pitchFamily="2" charset="-122"/>
              </a:rPr>
              <a:t>x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 with weights </a:t>
            </a:r>
            <a:r>
              <a:rPr lang="en-GB" altLang="zh-CN" sz="2400" b="1" dirty="0" err="1" smtClean="0">
                <a:latin typeface="+mj-lt"/>
                <a:ea typeface="宋体" pitchFamily="2" charset="-122"/>
              </a:rPr>
              <a:t>w</a:t>
            </a:r>
            <a:r>
              <a:rPr lang="en-GB" altLang="zh-CN" sz="2400" baseline="-10000" dirty="0" err="1" smtClean="0">
                <a:latin typeface="+mj-lt"/>
                <a:ea typeface="宋体" pitchFamily="2" charset="-122"/>
              </a:rPr>
              <a:t>j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 for each neuron j to determine winner</a:t>
            </a:r>
          </a:p>
          <a:p>
            <a:pPr marL="341313" indent="-341313">
              <a:lnSpc>
                <a:spcPct val="80000"/>
              </a:lnSpc>
              <a:buFont typeface="Arial" pitchFamily="34" charset="0"/>
              <a:buAutoNum type="arabicPeriod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Update winner so that it becomes more like </a:t>
            </a:r>
            <a:r>
              <a:rPr lang="en-GB" altLang="zh-CN" sz="2400" b="1" dirty="0" smtClean="0">
                <a:latin typeface="+mj-lt"/>
                <a:ea typeface="宋体" pitchFamily="2" charset="-122"/>
              </a:rPr>
              <a:t>x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, together with the winner’s </a:t>
            </a:r>
            <a:r>
              <a:rPr lang="en-GB" altLang="zh-CN" sz="2400" i="1" dirty="0" smtClean="0">
                <a:latin typeface="+mj-lt"/>
                <a:ea typeface="宋体" pitchFamily="2" charset="-122"/>
              </a:rPr>
              <a:t>neighbours</a:t>
            </a:r>
          </a:p>
          <a:p>
            <a:pPr marL="341313" indent="-341313">
              <a:lnSpc>
                <a:spcPct val="80000"/>
              </a:lnSpc>
              <a:buFont typeface="Arial" pitchFamily="34" charset="0"/>
              <a:buAutoNum type="arabicPeriod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Adjust parameters: learning rate &amp; ‘neighbourhood function’</a:t>
            </a:r>
          </a:p>
          <a:p>
            <a:pPr marL="341313" indent="-341313">
              <a:lnSpc>
                <a:spcPct val="80000"/>
              </a:lnSpc>
              <a:buFont typeface="Arial" pitchFamily="34" charset="0"/>
              <a:buAutoNum type="arabicPeriod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Repeat from (2) until </a:t>
            </a:r>
            <a:r>
              <a:rPr lang="en-GB" sz="2400" dirty="0" smtClean="0">
                <a:latin typeface="+mj-lt"/>
                <a:ea typeface="宋体" pitchFamily="2" charset="-122"/>
              </a:rPr>
              <a:t>the map has converged (i.e. no noticeable changes in the weights) or pre-defined no. of training cycles have passed</a:t>
            </a:r>
            <a:endParaRPr lang="en-GB" altLang="zh-CN" sz="2400" dirty="0" smtClean="0">
              <a:latin typeface="+mj-lt"/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2613" y="777875"/>
            <a:ext cx="7173912" cy="1143000"/>
            <a:chOff x="398" y="490"/>
            <a:chExt cx="4896" cy="720"/>
          </a:xfrm>
        </p:grpSpPr>
        <p:sp>
          <p:nvSpPr>
            <p:cNvPr id="44037" name="AutoShape 3"/>
            <p:cNvSpPr>
              <a:spLocks noChangeArrowheads="1"/>
            </p:cNvSpPr>
            <p:nvPr/>
          </p:nvSpPr>
          <p:spPr bwMode="auto">
            <a:xfrm>
              <a:off x="398" y="490"/>
              <a:ext cx="4896" cy="720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Text Box 4"/>
            <p:cNvSpPr txBox="1">
              <a:spLocks noChangeArrowheads="1"/>
            </p:cNvSpPr>
            <p:nvPr/>
          </p:nvSpPr>
          <p:spPr bwMode="auto">
            <a:xfrm>
              <a:off x="398" y="855"/>
              <a:ext cx="48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SOM – Algorithm Overview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Initialisation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81188"/>
            <a:ext cx="4164013" cy="2998787"/>
          </a:xfrm>
        </p:spPr>
        <p:txBody>
          <a:bodyPr/>
          <a:lstStyle/>
          <a:p>
            <a:pPr marL="660400" indent="-660400">
              <a:buFontTx/>
              <a:buNone/>
            </a:pPr>
            <a:r>
              <a:rPr lang="en-GB" dirty="0" smtClean="0"/>
              <a:t>(</a:t>
            </a:r>
            <a:r>
              <a:rPr lang="en-GB" sz="2400" dirty="0" err="1" smtClean="0">
                <a:latin typeface="+mj-lt"/>
              </a:rPr>
              <a:t>i</a:t>
            </a:r>
            <a:r>
              <a:rPr lang="en-GB" sz="2400" dirty="0" smtClean="0">
                <a:latin typeface="+mj-lt"/>
              </a:rPr>
              <a:t>)Randomly initialise the weight vectors </a:t>
            </a:r>
            <a:r>
              <a:rPr lang="en-GB" sz="2400" b="1" dirty="0" err="1" smtClean="0">
                <a:latin typeface="+mj-lt"/>
              </a:rPr>
              <a:t>w</a:t>
            </a:r>
            <a:r>
              <a:rPr lang="en-GB" sz="2400" baseline="-10000" dirty="0" err="1" smtClean="0">
                <a:latin typeface="+mj-lt"/>
              </a:rPr>
              <a:t>j</a:t>
            </a:r>
            <a:r>
              <a:rPr lang="en-GB" sz="2400" dirty="0" smtClean="0">
                <a:latin typeface="+mj-lt"/>
              </a:rPr>
              <a:t> for all nodes j</a:t>
            </a:r>
          </a:p>
          <a:p>
            <a:pPr marL="660400" indent="-660400">
              <a:buFontTx/>
              <a:buNone/>
            </a:pPr>
            <a:endParaRPr lang="en-GB" sz="1400" dirty="0" smtClean="0"/>
          </a:p>
        </p:txBody>
      </p:sp>
      <p:pic>
        <p:nvPicPr>
          <p:cNvPr id="45060" name="Picture 4" descr="C:\Documents\SOMsProj\Seminar\som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57400"/>
            <a:ext cx="32861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GB" dirty="0" smtClean="0"/>
              <a:t>(ii) Choose an input vector </a:t>
            </a:r>
            <a:r>
              <a:rPr lang="en-GB" b="1" dirty="0" smtClean="0"/>
              <a:t>x</a:t>
            </a:r>
            <a:r>
              <a:rPr lang="en-GB" dirty="0" smtClean="0"/>
              <a:t> from the training set</a:t>
            </a:r>
            <a:endParaRPr lang="en-GB" sz="1600" dirty="0" smtClean="0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09575" y="1420813"/>
            <a:ext cx="4162425" cy="5094287"/>
            <a:chOff x="221" y="618"/>
            <a:chExt cx="3388" cy="3209"/>
          </a:xfrm>
        </p:grpSpPr>
        <p:sp>
          <p:nvSpPr>
            <p:cNvPr id="46155" name="AutoShape 71"/>
            <p:cNvSpPr>
              <a:spLocks noChangeArrowheads="1"/>
            </p:cNvSpPr>
            <p:nvPr/>
          </p:nvSpPr>
          <p:spPr bwMode="auto">
            <a:xfrm>
              <a:off x="221" y="618"/>
              <a:ext cx="3272" cy="3041"/>
            </a:xfrm>
            <a:prstGeom prst="roundRect">
              <a:avLst>
                <a:gd name="adj" fmla="val 3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Text Box 72"/>
            <p:cNvSpPr txBox="1">
              <a:spLocks noChangeArrowheads="1"/>
            </p:cNvSpPr>
            <p:nvPr/>
          </p:nvSpPr>
          <p:spPr bwMode="auto">
            <a:xfrm>
              <a:off x="221" y="618"/>
              <a:ext cx="3388" cy="3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8280" tIns="48240" rIns="98280" bIns="48240">
              <a:spAutoFit/>
            </a:bodyPr>
            <a:lstStyle/>
            <a:p>
              <a:pPr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In computer texts are shown as a frequency distribution of one word.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</a:t>
              </a:r>
            </a:p>
            <a:p>
              <a:pPr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endParaRPr lang="en-GB" altLang="zh-CN" sz="2000" dirty="0">
                <a:latin typeface="+mj-lt"/>
                <a:ea typeface="宋体" pitchFamily="2" charset="-122"/>
                <a:cs typeface="Lucida Sans Unicode" pitchFamily="34" charset="0"/>
              </a:endParaRPr>
            </a:p>
            <a:p>
              <a:pPr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2000" b="1" dirty="0">
                  <a:solidFill>
                    <a:srgbClr val="FF0000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A Text Example</a:t>
              </a:r>
              <a:r>
                <a:rPr lang="en-GB" altLang="zh-CN" sz="2000" b="1" dirty="0">
                  <a:latin typeface="+mj-lt"/>
                  <a:ea typeface="宋体" pitchFamily="2" charset="-122"/>
                  <a:cs typeface="Lucida Sans Unicode" pitchFamily="34" charset="0"/>
                </a:rPr>
                <a:t>:</a:t>
              </a:r>
            </a:p>
            <a:p>
              <a:pPr>
                <a:spcBef>
                  <a:spcPts val="1125"/>
                </a:spcBef>
                <a:buClr>
                  <a:srgbClr val="00CC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2000" dirty="0">
                  <a:solidFill>
                    <a:srgbClr val="00CC00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Self-organizing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maps (SOMs) are a </a:t>
              </a:r>
              <a:r>
                <a:rPr lang="en-GB" altLang="zh-CN" sz="2000" dirty="0">
                  <a:solidFill>
                    <a:srgbClr val="C21014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data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visualization </a:t>
              </a:r>
              <a:r>
                <a:rPr lang="en-GB" altLang="zh-CN" sz="2000" dirty="0">
                  <a:solidFill>
                    <a:srgbClr val="00279F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technique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invented by Professor Teuvo Kohonen which reduce the dimensions of </a:t>
              </a:r>
              <a:r>
                <a:rPr lang="en-GB" altLang="zh-CN" sz="2000" dirty="0">
                  <a:solidFill>
                    <a:srgbClr val="C21014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data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through the use of </a:t>
              </a:r>
              <a:r>
                <a:rPr lang="en-GB" altLang="zh-CN" sz="2000" dirty="0">
                  <a:solidFill>
                    <a:srgbClr val="00CC00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self-organizing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neural networks. The problem that data visualization attempts to solve  is that humans simply cannot visualize high dimensional </a:t>
              </a:r>
              <a:r>
                <a:rPr lang="en-GB" altLang="zh-CN" sz="2000" dirty="0">
                  <a:solidFill>
                    <a:srgbClr val="C21014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data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as is so </a:t>
              </a:r>
              <a:r>
                <a:rPr lang="en-GB" altLang="zh-CN" sz="2000" dirty="0">
                  <a:solidFill>
                    <a:srgbClr val="00279F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technique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 are created to help us understand this high dimensional </a:t>
              </a:r>
              <a:r>
                <a:rPr lang="en-GB" altLang="zh-CN" sz="2000" dirty="0">
                  <a:solidFill>
                    <a:srgbClr val="C21014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data</a:t>
              </a:r>
              <a:r>
                <a:rPr lang="en-GB" altLang="zh-CN" sz="2000" dirty="0">
                  <a:latin typeface="+mj-lt"/>
                  <a:ea typeface="宋体" pitchFamily="2" charset="-122"/>
                  <a:cs typeface="Lucida Sans Unicode" pitchFamily="34" charset="0"/>
                </a:rPr>
                <a:t>.</a:t>
              </a:r>
            </a:p>
          </p:txBody>
        </p:sp>
      </p:grpSp>
      <p:sp>
        <p:nvSpPr>
          <p:cNvPr id="46085" name="Rectangle 73"/>
          <p:cNvSpPr>
            <a:spLocks noChangeArrowheads="1"/>
          </p:cNvSpPr>
          <p:nvPr/>
        </p:nvSpPr>
        <p:spPr bwMode="auto">
          <a:xfrm>
            <a:off x="571472" y="785795"/>
            <a:ext cx="72072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49263">
              <a:lnSpc>
                <a:spcPct val="92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+mj-lt"/>
                <a:cs typeface="Lucida Sans Unicode" pitchFamily="34" charset="0"/>
              </a:rPr>
              <a:t>Input vector</a:t>
            </a:r>
          </a:p>
        </p:txBody>
      </p:sp>
      <p:pic>
        <p:nvPicPr>
          <p:cNvPr id="46086" name="Picture 7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064" y="2500306"/>
            <a:ext cx="4376623" cy="374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AutoShape 75"/>
          <p:cNvSpPr>
            <a:spLocks noChangeArrowheads="1"/>
          </p:cNvSpPr>
          <p:nvPr/>
        </p:nvSpPr>
        <p:spPr bwMode="auto">
          <a:xfrm>
            <a:off x="7735888" y="1484313"/>
            <a:ext cx="911225" cy="342900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0099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dirty="0">
                <a:solidFill>
                  <a:srgbClr val="009900"/>
                </a:solidFill>
                <a:latin typeface="Arial" pitchFamily="34" charset="0"/>
                <a:ea typeface="宋体" pitchFamily="2" charset="-122"/>
              </a:rPr>
              <a:t>Region</a:t>
            </a:r>
          </a:p>
        </p:txBody>
      </p:sp>
      <p:sp>
        <p:nvSpPr>
          <p:cNvPr id="46088" name="Oval 77"/>
          <p:cNvSpPr>
            <a:spLocks noChangeArrowheads="1"/>
          </p:cNvSpPr>
          <p:nvPr/>
        </p:nvSpPr>
        <p:spPr bwMode="auto">
          <a:xfrm>
            <a:off x="7594600" y="1789113"/>
            <a:ext cx="1254125" cy="931862"/>
          </a:xfrm>
          <a:prstGeom prst="ellipse">
            <a:avLst/>
          </a:prstGeom>
          <a:solidFill>
            <a:srgbClr val="008000">
              <a:alpha val="2392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5064125" y="4192588"/>
            <a:ext cx="2952750" cy="2016125"/>
            <a:chOff x="3755" y="1162"/>
            <a:chExt cx="1974" cy="2490"/>
          </a:xfrm>
        </p:grpSpPr>
        <p:grpSp>
          <p:nvGrpSpPr>
            <p:cNvPr id="4" name="Group 79"/>
            <p:cNvGrpSpPr>
              <a:grpSpLocks/>
            </p:cNvGrpSpPr>
            <p:nvPr/>
          </p:nvGrpSpPr>
          <p:grpSpPr bwMode="auto">
            <a:xfrm>
              <a:off x="3755" y="1162"/>
              <a:ext cx="1586" cy="225"/>
              <a:chOff x="3755" y="1162"/>
              <a:chExt cx="1586" cy="225"/>
            </a:xfrm>
          </p:grpSpPr>
          <p:sp>
            <p:nvSpPr>
              <p:cNvPr id="46153" name="AutoShape 80"/>
              <p:cNvSpPr>
                <a:spLocks noChangeArrowheads="1"/>
              </p:cNvSpPr>
              <p:nvPr/>
            </p:nvSpPr>
            <p:spPr bwMode="auto">
              <a:xfrm>
                <a:off x="3755" y="1162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AutoShape 81"/>
              <p:cNvSpPr>
                <a:spLocks noChangeArrowheads="1"/>
              </p:cNvSpPr>
              <p:nvPr/>
            </p:nvSpPr>
            <p:spPr bwMode="auto">
              <a:xfrm>
                <a:off x="3755" y="1162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Self-organizing</a:t>
                </a:r>
              </a:p>
            </p:txBody>
          </p:sp>
        </p:grpSp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5342" y="1162"/>
              <a:ext cx="387" cy="225"/>
              <a:chOff x="5342" y="1162"/>
              <a:chExt cx="387" cy="225"/>
            </a:xfrm>
          </p:grpSpPr>
          <p:sp>
            <p:nvSpPr>
              <p:cNvPr id="46151" name="AutoShape 83"/>
              <p:cNvSpPr>
                <a:spLocks noChangeArrowheads="1"/>
              </p:cNvSpPr>
              <p:nvPr/>
            </p:nvSpPr>
            <p:spPr bwMode="auto">
              <a:xfrm>
                <a:off x="5342" y="1162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2" name="AutoShape 84"/>
              <p:cNvSpPr>
                <a:spLocks noChangeArrowheads="1"/>
              </p:cNvSpPr>
              <p:nvPr/>
            </p:nvSpPr>
            <p:spPr bwMode="auto">
              <a:xfrm>
                <a:off x="5342" y="1162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2</a:t>
                </a:r>
              </a:p>
            </p:txBody>
          </p:sp>
        </p:grpSp>
        <p:grpSp>
          <p:nvGrpSpPr>
            <p:cNvPr id="6" name="Group 85"/>
            <p:cNvGrpSpPr>
              <a:grpSpLocks/>
            </p:cNvGrpSpPr>
            <p:nvPr/>
          </p:nvGrpSpPr>
          <p:grpSpPr bwMode="auto">
            <a:xfrm>
              <a:off x="3755" y="1388"/>
              <a:ext cx="1586" cy="226"/>
              <a:chOff x="3755" y="1388"/>
              <a:chExt cx="1586" cy="226"/>
            </a:xfrm>
          </p:grpSpPr>
          <p:sp>
            <p:nvSpPr>
              <p:cNvPr id="46149" name="AutoShape 86"/>
              <p:cNvSpPr>
                <a:spLocks noChangeArrowheads="1"/>
              </p:cNvSpPr>
              <p:nvPr/>
            </p:nvSpPr>
            <p:spPr bwMode="auto">
              <a:xfrm>
                <a:off x="3755" y="1388"/>
                <a:ext cx="1587" cy="227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0" name="AutoShape 87"/>
              <p:cNvSpPr>
                <a:spLocks noChangeArrowheads="1"/>
              </p:cNvSpPr>
              <p:nvPr/>
            </p:nvSpPr>
            <p:spPr bwMode="auto">
              <a:xfrm>
                <a:off x="3755" y="1388"/>
                <a:ext cx="1587" cy="227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maps</a:t>
                </a:r>
              </a:p>
            </p:txBody>
          </p:sp>
        </p:grpSp>
        <p:grpSp>
          <p:nvGrpSpPr>
            <p:cNvPr id="7" name="Group 88"/>
            <p:cNvGrpSpPr>
              <a:grpSpLocks/>
            </p:cNvGrpSpPr>
            <p:nvPr/>
          </p:nvGrpSpPr>
          <p:grpSpPr bwMode="auto">
            <a:xfrm>
              <a:off x="5342" y="1388"/>
              <a:ext cx="387" cy="226"/>
              <a:chOff x="5342" y="1388"/>
              <a:chExt cx="387" cy="226"/>
            </a:xfrm>
          </p:grpSpPr>
          <p:sp>
            <p:nvSpPr>
              <p:cNvPr id="46147" name="AutoShape 89"/>
              <p:cNvSpPr>
                <a:spLocks noChangeArrowheads="1"/>
              </p:cNvSpPr>
              <p:nvPr/>
            </p:nvSpPr>
            <p:spPr bwMode="auto">
              <a:xfrm>
                <a:off x="5342" y="1388"/>
                <a:ext cx="388" cy="227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8" name="AutoShape 90"/>
              <p:cNvSpPr>
                <a:spLocks noChangeArrowheads="1"/>
              </p:cNvSpPr>
              <p:nvPr/>
            </p:nvSpPr>
            <p:spPr bwMode="auto">
              <a:xfrm>
                <a:off x="5342" y="1388"/>
                <a:ext cx="388" cy="227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8" name="Group 91"/>
            <p:cNvGrpSpPr>
              <a:grpSpLocks/>
            </p:cNvGrpSpPr>
            <p:nvPr/>
          </p:nvGrpSpPr>
          <p:grpSpPr bwMode="auto">
            <a:xfrm>
              <a:off x="3755" y="1615"/>
              <a:ext cx="1586" cy="225"/>
              <a:chOff x="3755" y="1615"/>
              <a:chExt cx="1586" cy="225"/>
            </a:xfrm>
          </p:grpSpPr>
          <p:sp>
            <p:nvSpPr>
              <p:cNvPr id="46145" name="AutoShape 92"/>
              <p:cNvSpPr>
                <a:spLocks noChangeArrowheads="1"/>
              </p:cNvSpPr>
              <p:nvPr/>
            </p:nvSpPr>
            <p:spPr bwMode="auto">
              <a:xfrm>
                <a:off x="3755" y="1615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6" name="AutoShape 93"/>
              <p:cNvSpPr>
                <a:spLocks noChangeArrowheads="1"/>
              </p:cNvSpPr>
              <p:nvPr/>
            </p:nvSpPr>
            <p:spPr bwMode="auto">
              <a:xfrm>
                <a:off x="3755" y="1615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>
                    <a:ea typeface="宋体" pitchFamily="2" charset="-122"/>
                  </a:rPr>
                  <a:t>data</a:t>
                </a:r>
              </a:p>
            </p:txBody>
          </p:sp>
        </p:grpSp>
        <p:grpSp>
          <p:nvGrpSpPr>
            <p:cNvPr id="9" name="Group 94"/>
            <p:cNvGrpSpPr>
              <a:grpSpLocks/>
            </p:cNvGrpSpPr>
            <p:nvPr/>
          </p:nvGrpSpPr>
          <p:grpSpPr bwMode="auto">
            <a:xfrm>
              <a:off x="5342" y="1615"/>
              <a:ext cx="387" cy="225"/>
              <a:chOff x="5342" y="1615"/>
              <a:chExt cx="387" cy="225"/>
            </a:xfrm>
          </p:grpSpPr>
          <p:sp>
            <p:nvSpPr>
              <p:cNvPr id="46143" name="AutoShape 95"/>
              <p:cNvSpPr>
                <a:spLocks noChangeArrowheads="1"/>
              </p:cNvSpPr>
              <p:nvPr/>
            </p:nvSpPr>
            <p:spPr bwMode="auto">
              <a:xfrm>
                <a:off x="5342" y="1615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AutoShape 96"/>
              <p:cNvSpPr>
                <a:spLocks noChangeArrowheads="1"/>
              </p:cNvSpPr>
              <p:nvPr/>
            </p:nvSpPr>
            <p:spPr bwMode="auto">
              <a:xfrm>
                <a:off x="5342" y="1615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3755" y="1841"/>
              <a:ext cx="1586" cy="225"/>
              <a:chOff x="3755" y="1841"/>
              <a:chExt cx="1586" cy="225"/>
            </a:xfrm>
          </p:grpSpPr>
          <p:sp>
            <p:nvSpPr>
              <p:cNvPr id="46141" name="AutoShape 98"/>
              <p:cNvSpPr>
                <a:spLocks noChangeArrowheads="1"/>
              </p:cNvSpPr>
              <p:nvPr/>
            </p:nvSpPr>
            <p:spPr bwMode="auto">
              <a:xfrm>
                <a:off x="3755" y="1841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AutoShape 99"/>
              <p:cNvSpPr>
                <a:spLocks noChangeArrowheads="1"/>
              </p:cNvSpPr>
              <p:nvPr/>
            </p:nvSpPr>
            <p:spPr bwMode="auto">
              <a:xfrm>
                <a:off x="3755" y="1841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visualization</a:t>
                </a:r>
              </a:p>
            </p:txBody>
          </p:sp>
        </p:grpSp>
        <p:grpSp>
          <p:nvGrpSpPr>
            <p:cNvPr id="11" name="Group 100"/>
            <p:cNvGrpSpPr>
              <a:grpSpLocks/>
            </p:cNvGrpSpPr>
            <p:nvPr/>
          </p:nvGrpSpPr>
          <p:grpSpPr bwMode="auto">
            <a:xfrm>
              <a:off x="5342" y="1841"/>
              <a:ext cx="387" cy="225"/>
              <a:chOff x="5342" y="1841"/>
              <a:chExt cx="387" cy="225"/>
            </a:xfrm>
          </p:grpSpPr>
          <p:sp>
            <p:nvSpPr>
              <p:cNvPr id="46139" name="AutoShape 101"/>
              <p:cNvSpPr>
                <a:spLocks noChangeArrowheads="1"/>
              </p:cNvSpPr>
              <p:nvPr/>
            </p:nvSpPr>
            <p:spPr bwMode="auto">
              <a:xfrm>
                <a:off x="5342" y="1841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AutoShape 102"/>
              <p:cNvSpPr>
                <a:spLocks noChangeArrowheads="1"/>
              </p:cNvSpPr>
              <p:nvPr/>
            </p:nvSpPr>
            <p:spPr bwMode="auto">
              <a:xfrm>
                <a:off x="5342" y="1841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2</a:t>
                </a: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3755" y="2068"/>
              <a:ext cx="1586" cy="225"/>
              <a:chOff x="3755" y="2068"/>
              <a:chExt cx="1586" cy="225"/>
            </a:xfrm>
          </p:grpSpPr>
          <p:sp>
            <p:nvSpPr>
              <p:cNvPr id="46137" name="AutoShape 104"/>
              <p:cNvSpPr>
                <a:spLocks noChangeArrowheads="1"/>
              </p:cNvSpPr>
              <p:nvPr/>
            </p:nvSpPr>
            <p:spPr bwMode="auto">
              <a:xfrm>
                <a:off x="3755" y="2068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AutoShape 105"/>
              <p:cNvSpPr>
                <a:spLocks noChangeArrowheads="1"/>
              </p:cNvSpPr>
              <p:nvPr/>
            </p:nvSpPr>
            <p:spPr bwMode="auto">
              <a:xfrm>
                <a:off x="3755" y="2068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technique</a:t>
                </a:r>
              </a:p>
            </p:txBody>
          </p:sp>
        </p:grpSp>
        <p:grpSp>
          <p:nvGrpSpPr>
            <p:cNvPr id="13" name="Group 106"/>
            <p:cNvGrpSpPr>
              <a:grpSpLocks/>
            </p:cNvGrpSpPr>
            <p:nvPr/>
          </p:nvGrpSpPr>
          <p:grpSpPr bwMode="auto">
            <a:xfrm>
              <a:off x="5342" y="2068"/>
              <a:ext cx="387" cy="225"/>
              <a:chOff x="5342" y="2068"/>
              <a:chExt cx="387" cy="225"/>
            </a:xfrm>
          </p:grpSpPr>
          <p:sp>
            <p:nvSpPr>
              <p:cNvPr id="46135" name="AutoShape 107"/>
              <p:cNvSpPr>
                <a:spLocks noChangeArrowheads="1"/>
              </p:cNvSpPr>
              <p:nvPr/>
            </p:nvSpPr>
            <p:spPr bwMode="auto">
              <a:xfrm>
                <a:off x="5342" y="2068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AutoShape 108"/>
              <p:cNvSpPr>
                <a:spLocks noChangeArrowheads="1"/>
              </p:cNvSpPr>
              <p:nvPr/>
            </p:nvSpPr>
            <p:spPr bwMode="auto">
              <a:xfrm>
                <a:off x="5342" y="2068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2</a:t>
                </a:r>
              </a:p>
            </p:txBody>
          </p:sp>
        </p:grpSp>
        <p:grpSp>
          <p:nvGrpSpPr>
            <p:cNvPr id="14" name="Group 109"/>
            <p:cNvGrpSpPr>
              <a:grpSpLocks/>
            </p:cNvGrpSpPr>
            <p:nvPr/>
          </p:nvGrpSpPr>
          <p:grpSpPr bwMode="auto">
            <a:xfrm>
              <a:off x="3755" y="2294"/>
              <a:ext cx="1586" cy="225"/>
              <a:chOff x="3755" y="2294"/>
              <a:chExt cx="1586" cy="225"/>
            </a:xfrm>
          </p:grpSpPr>
          <p:sp>
            <p:nvSpPr>
              <p:cNvPr id="46133" name="AutoShape 110"/>
              <p:cNvSpPr>
                <a:spLocks noChangeArrowheads="1"/>
              </p:cNvSpPr>
              <p:nvPr/>
            </p:nvSpPr>
            <p:spPr bwMode="auto">
              <a:xfrm>
                <a:off x="3755" y="2294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AutoShape 111"/>
              <p:cNvSpPr>
                <a:spLocks noChangeArrowheads="1"/>
              </p:cNvSpPr>
              <p:nvPr/>
            </p:nvSpPr>
            <p:spPr bwMode="auto">
              <a:xfrm>
                <a:off x="3755" y="2294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Professor</a:t>
                </a:r>
              </a:p>
            </p:txBody>
          </p:sp>
        </p:grpSp>
        <p:grpSp>
          <p:nvGrpSpPr>
            <p:cNvPr id="15" name="Group 112"/>
            <p:cNvGrpSpPr>
              <a:grpSpLocks/>
            </p:cNvGrpSpPr>
            <p:nvPr/>
          </p:nvGrpSpPr>
          <p:grpSpPr bwMode="auto">
            <a:xfrm>
              <a:off x="5342" y="2294"/>
              <a:ext cx="387" cy="225"/>
              <a:chOff x="5342" y="2294"/>
              <a:chExt cx="387" cy="225"/>
            </a:xfrm>
          </p:grpSpPr>
          <p:sp>
            <p:nvSpPr>
              <p:cNvPr id="46131" name="AutoShape 113"/>
              <p:cNvSpPr>
                <a:spLocks noChangeArrowheads="1"/>
              </p:cNvSpPr>
              <p:nvPr/>
            </p:nvSpPr>
            <p:spPr bwMode="auto">
              <a:xfrm>
                <a:off x="5342" y="2294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AutoShape 114"/>
              <p:cNvSpPr>
                <a:spLocks noChangeArrowheads="1"/>
              </p:cNvSpPr>
              <p:nvPr/>
            </p:nvSpPr>
            <p:spPr bwMode="auto">
              <a:xfrm>
                <a:off x="5342" y="2294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16" name="Group 115"/>
            <p:cNvGrpSpPr>
              <a:grpSpLocks/>
            </p:cNvGrpSpPr>
            <p:nvPr/>
          </p:nvGrpSpPr>
          <p:grpSpPr bwMode="auto">
            <a:xfrm>
              <a:off x="3755" y="2521"/>
              <a:ext cx="1586" cy="225"/>
              <a:chOff x="3755" y="2521"/>
              <a:chExt cx="1586" cy="225"/>
            </a:xfrm>
          </p:grpSpPr>
          <p:sp>
            <p:nvSpPr>
              <p:cNvPr id="46129" name="AutoShape 116"/>
              <p:cNvSpPr>
                <a:spLocks noChangeArrowheads="1"/>
              </p:cNvSpPr>
              <p:nvPr/>
            </p:nvSpPr>
            <p:spPr bwMode="auto">
              <a:xfrm>
                <a:off x="3755" y="2521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AutoShape 117"/>
              <p:cNvSpPr>
                <a:spLocks noChangeArrowheads="1"/>
              </p:cNvSpPr>
              <p:nvPr/>
            </p:nvSpPr>
            <p:spPr bwMode="auto">
              <a:xfrm>
                <a:off x="3755" y="2521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invented</a:t>
                </a:r>
              </a:p>
            </p:txBody>
          </p:sp>
        </p:grpSp>
        <p:grpSp>
          <p:nvGrpSpPr>
            <p:cNvPr id="17" name="Group 118"/>
            <p:cNvGrpSpPr>
              <a:grpSpLocks/>
            </p:cNvGrpSpPr>
            <p:nvPr/>
          </p:nvGrpSpPr>
          <p:grpSpPr bwMode="auto">
            <a:xfrm>
              <a:off x="5342" y="2521"/>
              <a:ext cx="387" cy="225"/>
              <a:chOff x="5342" y="2521"/>
              <a:chExt cx="387" cy="225"/>
            </a:xfrm>
          </p:grpSpPr>
          <p:sp>
            <p:nvSpPr>
              <p:cNvPr id="46127" name="AutoShape 119"/>
              <p:cNvSpPr>
                <a:spLocks noChangeArrowheads="1"/>
              </p:cNvSpPr>
              <p:nvPr/>
            </p:nvSpPr>
            <p:spPr bwMode="auto">
              <a:xfrm>
                <a:off x="5342" y="2521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AutoShape 120"/>
              <p:cNvSpPr>
                <a:spLocks noChangeArrowheads="1"/>
              </p:cNvSpPr>
              <p:nvPr/>
            </p:nvSpPr>
            <p:spPr bwMode="auto">
              <a:xfrm>
                <a:off x="5342" y="2521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18" name="Group 121"/>
            <p:cNvGrpSpPr>
              <a:grpSpLocks/>
            </p:cNvGrpSpPr>
            <p:nvPr/>
          </p:nvGrpSpPr>
          <p:grpSpPr bwMode="auto">
            <a:xfrm>
              <a:off x="3755" y="2747"/>
              <a:ext cx="1586" cy="225"/>
              <a:chOff x="3755" y="2747"/>
              <a:chExt cx="1586" cy="225"/>
            </a:xfrm>
          </p:grpSpPr>
          <p:sp>
            <p:nvSpPr>
              <p:cNvPr id="46125" name="AutoShape 122"/>
              <p:cNvSpPr>
                <a:spLocks noChangeArrowheads="1"/>
              </p:cNvSpPr>
              <p:nvPr/>
            </p:nvSpPr>
            <p:spPr bwMode="auto">
              <a:xfrm>
                <a:off x="3755" y="2747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6" name="AutoShape 123"/>
              <p:cNvSpPr>
                <a:spLocks noChangeArrowheads="1"/>
              </p:cNvSpPr>
              <p:nvPr/>
            </p:nvSpPr>
            <p:spPr bwMode="auto">
              <a:xfrm>
                <a:off x="3755" y="2747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dirty="0">
                    <a:ea typeface="宋体" pitchFamily="2" charset="-122"/>
                  </a:rPr>
                  <a:t>Teuvo Kohonen</a:t>
                </a:r>
              </a:p>
            </p:txBody>
          </p:sp>
        </p:grpSp>
        <p:grpSp>
          <p:nvGrpSpPr>
            <p:cNvPr id="19" name="Group 124"/>
            <p:cNvGrpSpPr>
              <a:grpSpLocks/>
            </p:cNvGrpSpPr>
            <p:nvPr/>
          </p:nvGrpSpPr>
          <p:grpSpPr bwMode="auto">
            <a:xfrm>
              <a:off x="5342" y="2747"/>
              <a:ext cx="387" cy="225"/>
              <a:chOff x="5342" y="2747"/>
              <a:chExt cx="387" cy="225"/>
            </a:xfrm>
          </p:grpSpPr>
          <p:sp>
            <p:nvSpPr>
              <p:cNvPr id="46123" name="AutoShape 125"/>
              <p:cNvSpPr>
                <a:spLocks noChangeArrowheads="1"/>
              </p:cNvSpPr>
              <p:nvPr/>
            </p:nvSpPr>
            <p:spPr bwMode="auto">
              <a:xfrm>
                <a:off x="5342" y="2747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AutoShape 126"/>
              <p:cNvSpPr>
                <a:spLocks noChangeArrowheads="1"/>
              </p:cNvSpPr>
              <p:nvPr/>
            </p:nvSpPr>
            <p:spPr bwMode="auto">
              <a:xfrm>
                <a:off x="5342" y="2747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20" name="Group 127"/>
            <p:cNvGrpSpPr>
              <a:grpSpLocks/>
            </p:cNvGrpSpPr>
            <p:nvPr/>
          </p:nvGrpSpPr>
          <p:grpSpPr bwMode="auto">
            <a:xfrm>
              <a:off x="3755" y="2974"/>
              <a:ext cx="1586" cy="226"/>
              <a:chOff x="3755" y="2974"/>
              <a:chExt cx="1586" cy="226"/>
            </a:xfrm>
          </p:grpSpPr>
          <p:sp>
            <p:nvSpPr>
              <p:cNvPr id="46121" name="AutoShape 128"/>
              <p:cNvSpPr>
                <a:spLocks noChangeArrowheads="1"/>
              </p:cNvSpPr>
              <p:nvPr/>
            </p:nvSpPr>
            <p:spPr bwMode="auto">
              <a:xfrm>
                <a:off x="3755" y="2974"/>
                <a:ext cx="1587" cy="227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AutoShape 129"/>
              <p:cNvSpPr>
                <a:spLocks noChangeArrowheads="1"/>
              </p:cNvSpPr>
              <p:nvPr/>
            </p:nvSpPr>
            <p:spPr bwMode="auto">
              <a:xfrm>
                <a:off x="3755" y="2974"/>
                <a:ext cx="1587" cy="227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>
                    <a:ea typeface="宋体" pitchFamily="2" charset="-122"/>
                  </a:rPr>
                  <a:t>dimensions</a:t>
                </a:r>
              </a:p>
            </p:txBody>
          </p:sp>
        </p:grpSp>
        <p:grpSp>
          <p:nvGrpSpPr>
            <p:cNvPr id="21" name="Group 130"/>
            <p:cNvGrpSpPr>
              <a:grpSpLocks/>
            </p:cNvGrpSpPr>
            <p:nvPr/>
          </p:nvGrpSpPr>
          <p:grpSpPr bwMode="auto">
            <a:xfrm>
              <a:off x="5342" y="2974"/>
              <a:ext cx="387" cy="226"/>
              <a:chOff x="5342" y="2974"/>
              <a:chExt cx="387" cy="226"/>
            </a:xfrm>
          </p:grpSpPr>
          <p:sp>
            <p:nvSpPr>
              <p:cNvPr id="46119" name="AutoShape 131"/>
              <p:cNvSpPr>
                <a:spLocks noChangeArrowheads="1"/>
              </p:cNvSpPr>
              <p:nvPr/>
            </p:nvSpPr>
            <p:spPr bwMode="auto">
              <a:xfrm>
                <a:off x="5342" y="2974"/>
                <a:ext cx="388" cy="227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AutoShape 132"/>
              <p:cNvSpPr>
                <a:spLocks noChangeArrowheads="1"/>
              </p:cNvSpPr>
              <p:nvPr/>
            </p:nvSpPr>
            <p:spPr bwMode="auto">
              <a:xfrm>
                <a:off x="5342" y="2974"/>
                <a:ext cx="388" cy="227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22" name="Group 133"/>
            <p:cNvGrpSpPr>
              <a:grpSpLocks/>
            </p:cNvGrpSpPr>
            <p:nvPr/>
          </p:nvGrpSpPr>
          <p:grpSpPr bwMode="auto">
            <a:xfrm>
              <a:off x="3755" y="3200"/>
              <a:ext cx="1586" cy="225"/>
              <a:chOff x="3755" y="3200"/>
              <a:chExt cx="1586" cy="225"/>
            </a:xfrm>
          </p:grpSpPr>
          <p:sp>
            <p:nvSpPr>
              <p:cNvPr id="46117" name="AutoShape 134"/>
              <p:cNvSpPr>
                <a:spLocks noChangeArrowheads="1"/>
              </p:cNvSpPr>
              <p:nvPr/>
            </p:nvSpPr>
            <p:spPr bwMode="auto">
              <a:xfrm>
                <a:off x="3755" y="3200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AutoShape 135"/>
              <p:cNvSpPr>
                <a:spLocks noChangeArrowheads="1"/>
              </p:cNvSpPr>
              <p:nvPr/>
            </p:nvSpPr>
            <p:spPr bwMode="auto">
              <a:xfrm>
                <a:off x="3755" y="3200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>
                    <a:ea typeface="宋体" pitchFamily="2" charset="-122"/>
                  </a:rPr>
                  <a:t>...</a:t>
                </a:r>
              </a:p>
            </p:txBody>
          </p:sp>
        </p:grpSp>
        <p:grpSp>
          <p:nvGrpSpPr>
            <p:cNvPr id="23" name="Group 136"/>
            <p:cNvGrpSpPr>
              <a:grpSpLocks/>
            </p:cNvGrpSpPr>
            <p:nvPr/>
          </p:nvGrpSpPr>
          <p:grpSpPr bwMode="auto">
            <a:xfrm>
              <a:off x="3755" y="3427"/>
              <a:ext cx="1586" cy="225"/>
              <a:chOff x="3755" y="3427"/>
              <a:chExt cx="1586" cy="225"/>
            </a:xfrm>
          </p:grpSpPr>
          <p:sp>
            <p:nvSpPr>
              <p:cNvPr id="46115" name="AutoShape 137"/>
              <p:cNvSpPr>
                <a:spLocks noChangeArrowheads="1"/>
              </p:cNvSpPr>
              <p:nvPr/>
            </p:nvSpPr>
            <p:spPr bwMode="auto">
              <a:xfrm>
                <a:off x="3755" y="3427"/>
                <a:ext cx="1587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AutoShape 138"/>
              <p:cNvSpPr>
                <a:spLocks noChangeArrowheads="1"/>
              </p:cNvSpPr>
              <p:nvPr/>
            </p:nvSpPr>
            <p:spPr bwMode="auto">
              <a:xfrm>
                <a:off x="3755" y="3427"/>
                <a:ext cx="1587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>
                    <a:ea typeface="宋体" pitchFamily="2" charset="-122"/>
                  </a:rPr>
                  <a:t>Zebra</a:t>
                </a:r>
              </a:p>
            </p:txBody>
          </p:sp>
        </p:grpSp>
        <p:grpSp>
          <p:nvGrpSpPr>
            <p:cNvPr id="24" name="Group 139"/>
            <p:cNvGrpSpPr>
              <a:grpSpLocks/>
            </p:cNvGrpSpPr>
            <p:nvPr/>
          </p:nvGrpSpPr>
          <p:grpSpPr bwMode="auto">
            <a:xfrm>
              <a:off x="5342" y="3427"/>
              <a:ext cx="387" cy="225"/>
              <a:chOff x="5342" y="3427"/>
              <a:chExt cx="387" cy="225"/>
            </a:xfrm>
          </p:grpSpPr>
          <p:sp>
            <p:nvSpPr>
              <p:cNvPr id="46113" name="AutoShape 140"/>
              <p:cNvSpPr>
                <a:spLocks noChangeArrowheads="1"/>
              </p:cNvSpPr>
              <p:nvPr/>
            </p:nvSpPr>
            <p:spPr bwMode="auto">
              <a:xfrm>
                <a:off x="5342" y="3427"/>
                <a:ext cx="388" cy="226"/>
              </a:xfrm>
              <a:prstGeom prst="roundRect">
                <a:avLst>
                  <a:gd name="adj" fmla="val 440"/>
                </a:avLst>
              </a:prstGeom>
              <a:solidFill>
                <a:srgbClr val="A8BDCA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AutoShape 141"/>
              <p:cNvSpPr>
                <a:spLocks noChangeArrowheads="1"/>
              </p:cNvSpPr>
              <p:nvPr/>
            </p:nvSpPr>
            <p:spPr bwMode="auto">
              <a:xfrm>
                <a:off x="5342" y="3427"/>
                <a:ext cx="388" cy="226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67320" tIns="34920" rIns="67320" bIns="34920" anchor="ctr"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900" b="1">
                    <a:ea typeface="宋体" pitchFamily="2" charset="-122"/>
                  </a:rPr>
                  <a:t>0</a:t>
                </a:r>
              </a:p>
            </p:txBody>
          </p:sp>
        </p:grpSp>
        <p:sp>
          <p:nvSpPr>
            <p:cNvPr id="46112" name="AutoShape 142"/>
            <p:cNvSpPr>
              <a:spLocks noChangeArrowheads="1"/>
            </p:cNvSpPr>
            <p:nvPr/>
          </p:nvSpPr>
          <p:spPr bwMode="auto">
            <a:xfrm>
              <a:off x="5342" y="3200"/>
              <a:ext cx="388" cy="226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6090" name="AutoShape 143"/>
          <p:cNvCxnSpPr>
            <a:cxnSpLocks noChangeShapeType="1"/>
          </p:cNvCxnSpPr>
          <p:nvPr/>
        </p:nvCxnSpPr>
        <p:spPr bwMode="auto">
          <a:xfrm rot="16200000" flipH="1">
            <a:off x="3506787" y="4159251"/>
            <a:ext cx="284163" cy="2938462"/>
          </a:xfrm>
          <a:prstGeom prst="curved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857232"/>
            <a:ext cx="8229600" cy="471488"/>
          </a:xfrm>
        </p:spPr>
        <p:txBody>
          <a:bodyPr>
            <a:noAutofit/>
          </a:bodyPr>
          <a:lstStyle/>
          <a:p>
            <a:r>
              <a:rPr lang="en-GB" sz="3200" dirty="0" smtClean="0"/>
              <a:t>Finding a Winner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143514"/>
          </a:xfrm>
        </p:spPr>
        <p:txBody>
          <a:bodyPr>
            <a:noAutofit/>
          </a:bodyPr>
          <a:lstStyle/>
          <a:p>
            <a:pPr marL="609600" indent="-609600"/>
            <a:r>
              <a:rPr lang="en-US" sz="1600" dirty="0" smtClean="0">
                <a:latin typeface="+mj-lt"/>
              </a:rPr>
              <a:t>(iii) Find the best-matching neuron w(</a:t>
            </a:r>
            <a:r>
              <a:rPr lang="en-US" sz="1600" b="1" dirty="0" smtClean="0">
                <a:latin typeface="+mj-lt"/>
              </a:rPr>
              <a:t>x</a:t>
            </a:r>
            <a:r>
              <a:rPr lang="en-US" sz="1600" dirty="0" smtClean="0">
                <a:latin typeface="+mj-lt"/>
              </a:rPr>
              <a:t>), usually the neuron whose weight vector has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smallest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Euclidean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distance</a:t>
            </a:r>
            <a:r>
              <a:rPr lang="en-US" sz="1600" dirty="0" smtClean="0">
                <a:latin typeface="+mj-lt"/>
              </a:rPr>
              <a:t> from the input vector </a:t>
            </a:r>
            <a:r>
              <a:rPr lang="en-US" sz="1600" b="1" dirty="0" smtClean="0">
                <a:latin typeface="+mj-lt"/>
              </a:rPr>
              <a:t>x</a:t>
            </a:r>
          </a:p>
          <a:p>
            <a:pPr marL="609600" indent="-609600"/>
            <a:endParaRPr lang="en-US" sz="1600" b="1" dirty="0" smtClean="0">
              <a:latin typeface="+mj-lt"/>
            </a:endParaRPr>
          </a:p>
          <a:p>
            <a:pPr marL="609600" indent="-609600"/>
            <a:r>
              <a:rPr lang="en-GB" sz="1600" dirty="0" smtClean="0">
                <a:latin typeface="+mj-lt"/>
              </a:rPr>
              <a:t>The winning node is that which is in some sense ‘closest’ to the input vector</a:t>
            </a:r>
          </a:p>
          <a:p>
            <a:pPr marL="609600" indent="-609600"/>
            <a:r>
              <a:rPr lang="en-GB" sz="1600" dirty="0" smtClean="0">
                <a:latin typeface="+mj-lt"/>
              </a:rPr>
              <a:t>‘Euclidean distance’ is the straight line distance between the data points, if they were plotted on a (multi-dimensional) graph</a:t>
            </a:r>
          </a:p>
          <a:p>
            <a:pPr marL="609600" indent="-609600"/>
            <a:r>
              <a:rPr lang="en-GB" sz="1600" dirty="0" smtClean="0">
                <a:latin typeface="+mj-lt"/>
              </a:rPr>
              <a:t>Euclidean distance between two vectors </a:t>
            </a:r>
            <a:r>
              <a:rPr lang="en-GB" sz="1600" b="1" dirty="0" smtClean="0">
                <a:latin typeface="+mj-lt"/>
              </a:rPr>
              <a:t>a</a:t>
            </a:r>
            <a:r>
              <a:rPr lang="en-GB" sz="1600" dirty="0" smtClean="0">
                <a:latin typeface="+mj-lt"/>
              </a:rPr>
              <a:t> and </a:t>
            </a:r>
            <a:r>
              <a:rPr lang="en-GB" sz="1600" b="1" dirty="0" smtClean="0">
                <a:latin typeface="+mj-lt"/>
              </a:rPr>
              <a:t>b</a:t>
            </a:r>
            <a:r>
              <a:rPr lang="en-GB" sz="1600" dirty="0" smtClean="0">
                <a:latin typeface="+mj-lt"/>
              </a:rPr>
              <a:t>, </a:t>
            </a:r>
            <a:r>
              <a:rPr lang="en-GB" sz="1600" b="1" dirty="0" smtClean="0">
                <a:latin typeface="+mj-lt"/>
              </a:rPr>
              <a:t>a</a:t>
            </a:r>
            <a:r>
              <a:rPr lang="en-GB" sz="1600" dirty="0" smtClean="0">
                <a:latin typeface="+mj-lt"/>
              </a:rPr>
              <a:t> = (a</a:t>
            </a:r>
            <a:r>
              <a:rPr lang="en-GB" sz="1600" baseline="-10000" dirty="0" smtClean="0">
                <a:latin typeface="+mj-lt"/>
              </a:rPr>
              <a:t>1</a:t>
            </a:r>
            <a:r>
              <a:rPr lang="en-GB" sz="1600" dirty="0" smtClean="0">
                <a:latin typeface="+mj-lt"/>
              </a:rPr>
              <a:t>,a</a:t>
            </a:r>
            <a:r>
              <a:rPr lang="en-GB" sz="1600" baseline="-10000" dirty="0" smtClean="0">
                <a:latin typeface="+mj-lt"/>
              </a:rPr>
              <a:t>2</a:t>
            </a:r>
            <a:r>
              <a:rPr lang="en-GB" sz="1600" dirty="0" smtClean="0">
                <a:latin typeface="+mj-lt"/>
              </a:rPr>
              <a:t>,…,a</a:t>
            </a:r>
            <a:r>
              <a:rPr lang="en-GB" sz="1600" baseline="-10000" dirty="0" smtClean="0">
                <a:latin typeface="+mj-lt"/>
              </a:rPr>
              <a:t>n</a:t>
            </a:r>
            <a:r>
              <a:rPr lang="en-GB" sz="1600" dirty="0" smtClean="0">
                <a:latin typeface="+mj-lt"/>
              </a:rPr>
              <a:t>), </a:t>
            </a:r>
            <a:r>
              <a:rPr lang="en-GB" sz="1600" b="1" dirty="0" smtClean="0">
                <a:latin typeface="+mj-lt"/>
              </a:rPr>
              <a:t>b</a:t>
            </a:r>
            <a:r>
              <a:rPr lang="en-GB" sz="1600" dirty="0" smtClean="0">
                <a:latin typeface="+mj-lt"/>
              </a:rPr>
              <a:t> = (b</a:t>
            </a:r>
            <a:r>
              <a:rPr lang="en-GB" sz="1600" baseline="-10000" dirty="0" smtClean="0">
                <a:latin typeface="+mj-lt"/>
              </a:rPr>
              <a:t>1</a:t>
            </a:r>
            <a:r>
              <a:rPr lang="en-GB" sz="1600" dirty="0" smtClean="0">
                <a:latin typeface="+mj-lt"/>
              </a:rPr>
              <a:t>,b</a:t>
            </a:r>
            <a:r>
              <a:rPr lang="en-GB" sz="1600" baseline="-10000" dirty="0" smtClean="0">
                <a:latin typeface="+mj-lt"/>
              </a:rPr>
              <a:t>2</a:t>
            </a:r>
            <a:r>
              <a:rPr lang="en-GB" sz="1600" dirty="0" smtClean="0">
                <a:latin typeface="+mj-lt"/>
              </a:rPr>
              <a:t>,…</a:t>
            </a:r>
            <a:r>
              <a:rPr lang="en-GB" sz="1600" dirty="0" err="1" smtClean="0">
                <a:latin typeface="+mj-lt"/>
              </a:rPr>
              <a:t>b</a:t>
            </a:r>
            <a:r>
              <a:rPr lang="en-GB" sz="1600" baseline="-10000" dirty="0" err="1" smtClean="0">
                <a:latin typeface="+mj-lt"/>
              </a:rPr>
              <a:t>n</a:t>
            </a:r>
            <a:r>
              <a:rPr lang="en-GB" sz="1600" dirty="0" smtClean="0">
                <a:latin typeface="+mj-lt"/>
              </a:rPr>
              <a:t>), is calculated as: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071670" y="3571876"/>
          <a:ext cx="3162300" cy="1096962"/>
        </p:xfrm>
        <a:graphic>
          <a:graphicData uri="http://schemas.openxmlformats.org/presentationml/2006/ole">
            <p:oleObj spid="_x0000_s1026" name="Microsoft Formel-Editor 3.0" r:id="rId4" imgW="1269720" imgH="406080" progId="Equation.3">
              <p:embed/>
            </p:oleObj>
          </a:graphicData>
        </a:graphic>
      </p:graphicFrame>
      <p:pic>
        <p:nvPicPr>
          <p:cNvPr id="17413" name="Picture 5" descr="C:\Documents and Settings\cmrmo\My Documents\My Pictures\EucDist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929198"/>
            <a:ext cx="15319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143372" y="4786322"/>
            <a:ext cx="29702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>
                <a:solidFill>
                  <a:srgbClr val="FF0000"/>
                </a:solidFill>
                <a:latin typeface="Arial" pitchFamily="34" charset="0"/>
              </a:rPr>
              <a:t>Euclidean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571472" y="857232"/>
            <a:ext cx="7210425" cy="500066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Weight Update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214282" y="1571612"/>
            <a:ext cx="8456612" cy="2571768"/>
          </a:xfrm>
        </p:spPr>
        <p:txBody>
          <a:bodyPr>
            <a:normAutofit fontScale="85000" lnSpcReduction="20000"/>
          </a:bodyPr>
          <a:lstStyle/>
          <a:p>
            <a:pPr marL="341313" indent="-341313">
              <a:lnSpc>
                <a:spcPct val="93000"/>
              </a:lnSpc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dirty="0" smtClean="0">
                <a:ea typeface="宋体" pitchFamily="2" charset="-122"/>
              </a:rPr>
              <a:t>SOM Weight Update Equation</a:t>
            </a:r>
            <a:endParaRPr lang="en-GB" altLang="zh-CN" b="1" dirty="0" smtClean="0">
              <a:ea typeface="宋体" pitchFamily="2" charset="-122"/>
            </a:endParaRPr>
          </a:p>
          <a:p>
            <a:pPr marL="341313" indent="-341313" algn="ctr"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b="1" dirty="0" err="1" smtClean="0">
                <a:ea typeface="宋体" pitchFamily="2" charset="-122"/>
              </a:rPr>
              <a:t>w</a:t>
            </a:r>
            <a:r>
              <a:rPr lang="en-GB" altLang="zh-CN" baseline="-10000" dirty="0" err="1" smtClean="0">
                <a:ea typeface="宋体" pitchFamily="2" charset="-122"/>
              </a:rPr>
              <a:t>j</a:t>
            </a:r>
            <a:r>
              <a:rPr lang="en-GB" altLang="zh-CN" dirty="0" smtClean="0">
                <a:ea typeface="宋体" pitchFamily="2" charset="-122"/>
              </a:rPr>
              <a:t>(t +1) = </a:t>
            </a:r>
            <a:r>
              <a:rPr lang="en-GB" altLang="zh-CN" b="1" dirty="0" err="1" smtClean="0">
                <a:solidFill>
                  <a:srgbClr val="9900CC"/>
                </a:solidFill>
                <a:ea typeface="宋体" pitchFamily="2" charset="-122"/>
              </a:rPr>
              <a:t>w</a:t>
            </a:r>
            <a:r>
              <a:rPr lang="en-GB" altLang="zh-CN" baseline="-10000" dirty="0" err="1" smtClean="0">
                <a:solidFill>
                  <a:srgbClr val="9900CC"/>
                </a:solidFill>
                <a:ea typeface="宋体" pitchFamily="2" charset="-122"/>
              </a:rPr>
              <a:t>j</a:t>
            </a:r>
            <a:r>
              <a:rPr lang="en-GB" altLang="zh-CN" dirty="0" smtClean="0">
                <a:solidFill>
                  <a:srgbClr val="9900CC"/>
                </a:solidFill>
                <a:ea typeface="宋体" pitchFamily="2" charset="-122"/>
              </a:rPr>
              <a:t>(t)</a:t>
            </a:r>
            <a:r>
              <a:rPr lang="en-GB" altLang="zh-CN" dirty="0" smtClean="0">
                <a:ea typeface="宋体" pitchFamily="2" charset="-122"/>
              </a:rPr>
              <a:t> + </a:t>
            </a:r>
            <a:r>
              <a:rPr lang="en-GB" altLang="zh-CN" dirty="0" smtClean="0">
                <a:solidFill>
                  <a:srgbClr val="A8AAAD"/>
                </a:solidFill>
                <a:latin typeface="Symbol" pitchFamily="18" charset="2"/>
                <a:ea typeface="宋体" pitchFamily="2" charset="-122"/>
              </a:rPr>
              <a:t></a:t>
            </a:r>
            <a:r>
              <a:rPr lang="en-GB" altLang="zh-CN" dirty="0" smtClean="0">
                <a:solidFill>
                  <a:srgbClr val="A8AAAD"/>
                </a:solidFill>
                <a:ea typeface="宋体" pitchFamily="2" charset="-122"/>
              </a:rPr>
              <a:t>(t)</a:t>
            </a:r>
            <a:r>
              <a:rPr lang="en-GB" altLang="zh-CN" dirty="0" smtClean="0">
                <a:ea typeface="宋体" pitchFamily="2" charset="-122"/>
              </a:rPr>
              <a:t> </a:t>
            </a:r>
            <a:r>
              <a:rPr lang="en-GB" altLang="zh-CN" dirty="0" smtClean="0">
                <a:solidFill>
                  <a:srgbClr val="FF0000"/>
                </a:solidFill>
                <a:latin typeface="Symbol" pitchFamily="18" charset="2"/>
                <a:ea typeface="宋体" pitchFamily="2" charset="-122"/>
              </a:rPr>
              <a:t></a:t>
            </a:r>
            <a:r>
              <a:rPr lang="en-GB" altLang="zh-CN" baseline="-10000" dirty="0" smtClean="0">
                <a:solidFill>
                  <a:srgbClr val="FF0000"/>
                </a:solidFill>
                <a:latin typeface="Symbol" pitchFamily="18" charset="2"/>
                <a:ea typeface="宋体" pitchFamily="2" charset="-122"/>
              </a:rPr>
              <a:t></a:t>
            </a:r>
            <a:r>
              <a:rPr lang="en-GB" altLang="zh-CN" baseline="-10000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GB" altLang="zh-CN" b="1" baseline="-10000" dirty="0" smtClean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GB" altLang="zh-CN" baseline="-10000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GB" altLang="zh-CN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GB" altLang="zh-CN" dirty="0" err="1" smtClean="0">
                <a:solidFill>
                  <a:srgbClr val="FF0000"/>
                </a:solidFill>
                <a:ea typeface="宋体" pitchFamily="2" charset="-122"/>
              </a:rPr>
              <a:t>j,t</a:t>
            </a:r>
            <a:r>
              <a:rPr lang="en-GB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GB" altLang="zh-CN" dirty="0" smtClean="0">
                <a:ea typeface="宋体" pitchFamily="2" charset="-122"/>
              </a:rPr>
              <a:t> </a:t>
            </a:r>
            <a:r>
              <a:rPr lang="en-GB" altLang="zh-CN" dirty="0" smtClean="0">
                <a:solidFill>
                  <a:srgbClr val="009900"/>
                </a:solidFill>
                <a:ea typeface="宋体" pitchFamily="2" charset="-122"/>
              </a:rPr>
              <a:t>[</a:t>
            </a:r>
            <a:r>
              <a:rPr lang="en-GB" altLang="zh-CN" b="1" dirty="0" smtClean="0">
                <a:solidFill>
                  <a:srgbClr val="009900"/>
                </a:solidFill>
                <a:ea typeface="宋体" pitchFamily="2" charset="-122"/>
              </a:rPr>
              <a:t>x</a:t>
            </a:r>
            <a:r>
              <a:rPr lang="en-GB" altLang="zh-CN" dirty="0" smtClean="0">
                <a:solidFill>
                  <a:srgbClr val="009900"/>
                </a:solidFill>
                <a:ea typeface="宋体" pitchFamily="2" charset="-122"/>
              </a:rPr>
              <a:t> - </a:t>
            </a:r>
            <a:r>
              <a:rPr lang="en-GB" altLang="zh-CN" b="1" dirty="0" err="1" smtClean="0">
                <a:solidFill>
                  <a:srgbClr val="009900"/>
                </a:solidFill>
                <a:ea typeface="宋体" pitchFamily="2" charset="-122"/>
              </a:rPr>
              <a:t>w</a:t>
            </a:r>
            <a:r>
              <a:rPr lang="en-GB" altLang="zh-CN" baseline="-10000" dirty="0" err="1" smtClean="0">
                <a:solidFill>
                  <a:srgbClr val="009900"/>
                </a:solidFill>
                <a:ea typeface="宋体" pitchFamily="2" charset="-122"/>
              </a:rPr>
              <a:t>j</a:t>
            </a:r>
            <a:r>
              <a:rPr lang="en-GB" altLang="zh-CN" dirty="0" smtClean="0">
                <a:solidFill>
                  <a:srgbClr val="009900"/>
                </a:solidFill>
                <a:ea typeface="宋体" pitchFamily="2" charset="-122"/>
              </a:rPr>
              <a:t>(t)]</a:t>
            </a:r>
          </a:p>
          <a:p>
            <a:pPr marL="341313" indent="-341313" algn="ctr">
              <a:spcBef>
                <a:spcPts val="500"/>
              </a:spcBef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endParaRPr lang="en-GB" altLang="zh-CN" sz="800" dirty="0" smtClean="0">
              <a:ea typeface="宋体" pitchFamily="2" charset="-122"/>
            </a:endParaRPr>
          </a:p>
          <a:p>
            <a:pPr marL="341313" indent="-341313" algn="ctr"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dirty="0" smtClean="0">
                <a:ea typeface="宋体" pitchFamily="2" charset="-122"/>
              </a:rPr>
              <a:t>“The weights of every node are updated at each cycle by adding</a:t>
            </a:r>
          </a:p>
          <a:p>
            <a:pPr marL="341313" indent="-341313" algn="ctr">
              <a:buClr>
                <a:srgbClr val="A8AAAD"/>
              </a:buClr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dirty="0" smtClean="0">
                <a:solidFill>
                  <a:srgbClr val="A8AAAD"/>
                </a:solidFill>
                <a:ea typeface="宋体" pitchFamily="2" charset="-122"/>
              </a:rPr>
              <a:t>Current learning rate</a:t>
            </a:r>
            <a:r>
              <a:rPr lang="en-GB" altLang="zh-CN" dirty="0" smtClean="0">
                <a:ea typeface="宋体" pitchFamily="2" charset="-122"/>
              </a:rPr>
              <a:t> × </a:t>
            </a:r>
            <a:r>
              <a:rPr lang="en-GB" altLang="zh-CN" dirty="0" smtClean="0">
                <a:solidFill>
                  <a:srgbClr val="FF0000"/>
                </a:solidFill>
                <a:ea typeface="宋体" pitchFamily="2" charset="-122"/>
              </a:rPr>
              <a:t>Degree of neighbourhood with respect to winner</a:t>
            </a:r>
            <a:r>
              <a:rPr lang="en-GB" altLang="zh-CN" dirty="0" smtClean="0">
                <a:ea typeface="宋体" pitchFamily="2" charset="-122"/>
              </a:rPr>
              <a:t> × </a:t>
            </a:r>
            <a:r>
              <a:rPr lang="en-GB" altLang="zh-CN" dirty="0" smtClean="0">
                <a:solidFill>
                  <a:srgbClr val="009900"/>
                </a:solidFill>
                <a:ea typeface="宋体" pitchFamily="2" charset="-122"/>
              </a:rPr>
              <a:t>Difference between current weights and input vector</a:t>
            </a:r>
          </a:p>
          <a:p>
            <a:pPr marL="341313" indent="-341313" algn="ctr"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dirty="0" smtClean="0">
                <a:ea typeface="宋体" pitchFamily="2" charset="-122"/>
              </a:rPr>
              <a:t>to </a:t>
            </a:r>
            <a:r>
              <a:rPr lang="en-GB" altLang="zh-CN" dirty="0" smtClean="0">
                <a:solidFill>
                  <a:srgbClr val="9900CC"/>
                </a:solidFill>
                <a:ea typeface="宋体" pitchFamily="2" charset="-122"/>
              </a:rPr>
              <a:t>the current weights</a:t>
            </a:r>
            <a:r>
              <a:rPr lang="en-GB" altLang="zh-CN" dirty="0" smtClean="0">
                <a:ea typeface="宋体" pitchFamily="2" charset="-122"/>
              </a:rPr>
              <a:t>” </a:t>
            </a:r>
          </a:p>
          <a:p>
            <a:pPr marL="341313" indent="-341313" algn="ctr"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dirty="0" smtClean="0">
                <a:ea typeface="宋体" pitchFamily="2" charset="-122"/>
              </a:rPr>
              <a:t>Example of </a:t>
            </a:r>
            <a:r>
              <a:rPr lang="en-GB" altLang="zh-CN" dirty="0" smtClean="0">
                <a:solidFill>
                  <a:srgbClr val="A8AAAD"/>
                </a:solidFill>
                <a:latin typeface="Symbol" pitchFamily="18" charset="2"/>
                <a:ea typeface="宋体" pitchFamily="2" charset="-122"/>
              </a:rPr>
              <a:t></a:t>
            </a:r>
            <a:r>
              <a:rPr lang="en-GB" altLang="zh-CN" dirty="0" smtClean="0">
                <a:solidFill>
                  <a:srgbClr val="A8AAAD"/>
                </a:solidFill>
                <a:ea typeface="宋体" pitchFamily="2" charset="-122"/>
              </a:rPr>
              <a:t>(t)</a:t>
            </a:r>
            <a:r>
              <a:rPr lang="en-GB" altLang="zh-CN" dirty="0" smtClean="0">
                <a:ea typeface="宋体" pitchFamily="2" charset="-122"/>
              </a:rPr>
              <a:t>                                    Example of </a:t>
            </a:r>
            <a:r>
              <a:rPr lang="en-GB" altLang="zh-CN" dirty="0" smtClean="0">
                <a:solidFill>
                  <a:srgbClr val="FF0000"/>
                </a:solidFill>
                <a:latin typeface="Symbol" pitchFamily="18" charset="2"/>
                <a:ea typeface="宋体" pitchFamily="2" charset="-122"/>
              </a:rPr>
              <a:t></a:t>
            </a:r>
            <a:r>
              <a:rPr lang="en-GB" altLang="zh-CN" baseline="-10000" dirty="0" smtClean="0">
                <a:solidFill>
                  <a:srgbClr val="FF0000"/>
                </a:solidFill>
                <a:latin typeface="Symbol" pitchFamily="18" charset="2"/>
                <a:ea typeface="宋体" pitchFamily="2" charset="-122"/>
              </a:rPr>
              <a:t></a:t>
            </a:r>
            <a:r>
              <a:rPr lang="en-GB" altLang="zh-CN" baseline="-10000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GB" altLang="zh-CN" b="1" baseline="-10000" dirty="0" smtClean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GB" altLang="zh-CN" baseline="-10000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GB" altLang="zh-CN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GB" altLang="zh-CN" dirty="0" err="1" smtClean="0">
                <a:solidFill>
                  <a:srgbClr val="FF0000"/>
                </a:solidFill>
                <a:ea typeface="宋体" pitchFamily="2" charset="-122"/>
              </a:rPr>
              <a:t>j,t</a:t>
            </a:r>
            <a:r>
              <a:rPr lang="en-GB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GB" altLang="zh-CN" dirty="0" smtClean="0">
                <a:ea typeface="宋体" pitchFamily="2" charset="-122"/>
              </a:rPr>
              <a:t> </a:t>
            </a:r>
          </a:p>
          <a:p>
            <a:pPr marL="341313" indent="-341313" algn="ctr"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endParaRPr lang="en-GB" altLang="zh-CN" i="1" dirty="0" smtClean="0">
              <a:ea typeface="宋体" pitchFamily="2" charset="-122"/>
            </a:endParaRPr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9144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773113" y="5715000"/>
            <a:ext cx="2954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914400" y="4495800"/>
            <a:ext cx="239077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280988" y="3962400"/>
            <a:ext cx="20764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j-lt"/>
              </a:rPr>
              <a:t>L. rate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532063" y="5715000"/>
            <a:ext cx="1687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latin typeface="+mj-lt"/>
              </a:rPr>
              <a:t>No. of cycles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52988" y="4343400"/>
            <a:ext cx="2882900" cy="1371600"/>
            <a:chOff x="3312" y="1872"/>
            <a:chExt cx="1968" cy="864"/>
          </a:xfrm>
        </p:grpSpPr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3312" y="26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4272" y="187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Freeform 13"/>
            <p:cNvSpPr>
              <a:spLocks/>
            </p:cNvSpPr>
            <p:nvPr/>
          </p:nvSpPr>
          <p:spPr bwMode="auto">
            <a:xfrm>
              <a:off x="3408" y="1968"/>
              <a:ext cx="1738" cy="674"/>
            </a:xfrm>
            <a:custGeom>
              <a:avLst/>
              <a:gdLst>
                <a:gd name="T0" fmla="*/ 0 w 1738"/>
                <a:gd name="T1" fmla="*/ 672 h 674"/>
                <a:gd name="T2" fmla="*/ 240 w 1738"/>
                <a:gd name="T3" fmla="*/ 624 h 674"/>
                <a:gd name="T4" fmla="*/ 384 w 1738"/>
                <a:gd name="T5" fmla="*/ 528 h 674"/>
                <a:gd name="T6" fmla="*/ 576 w 1738"/>
                <a:gd name="T7" fmla="*/ 336 h 674"/>
                <a:gd name="T8" fmla="*/ 672 w 1738"/>
                <a:gd name="T9" fmla="*/ 144 h 674"/>
                <a:gd name="T10" fmla="*/ 768 w 1738"/>
                <a:gd name="T11" fmla="*/ 48 h 674"/>
                <a:gd name="T12" fmla="*/ 864 w 1738"/>
                <a:gd name="T13" fmla="*/ 0 h 674"/>
                <a:gd name="T14" fmla="*/ 962 w 1738"/>
                <a:gd name="T15" fmla="*/ 48 h 674"/>
                <a:gd name="T16" fmla="*/ 1062 w 1738"/>
                <a:gd name="T17" fmla="*/ 148 h 674"/>
                <a:gd name="T18" fmla="*/ 1162 w 1738"/>
                <a:gd name="T19" fmla="*/ 336 h 674"/>
                <a:gd name="T20" fmla="*/ 1313 w 1738"/>
                <a:gd name="T21" fmla="*/ 511 h 674"/>
                <a:gd name="T22" fmla="*/ 1463 w 1738"/>
                <a:gd name="T23" fmla="*/ 611 h 674"/>
                <a:gd name="T24" fmla="*/ 1738 w 1738"/>
                <a:gd name="T25" fmla="*/ 674 h 6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8"/>
                <a:gd name="T40" fmla="*/ 0 h 674"/>
                <a:gd name="T41" fmla="*/ 1738 w 1738"/>
                <a:gd name="T42" fmla="*/ 674 h 6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8" h="674">
                  <a:moveTo>
                    <a:pt x="0" y="672"/>
                  </a:moveTo>
                  <a:cubicBezTo>
                    <a:pt x="88" y="660"/>
                    <a:pt x="176" y="648"/>
                    <a:pt x="240" y="624"/>
                  </a:cubicBezTo>
                  <a:cubicBezTo>
                    <a:pt x="304" y="600"/>
                    <a:pt x="328" y="576"/>
                    <a:pt x="384" y="528"/>
                  </a:cubicBezTo>
                  <a:cubicBezTo>
                    <a:pt x="440" y="480"/>
                    <a:pt x="528" y="400"/>
                    <a:pt x="576" y="336"/>
                  </a:cubicBezTo>
                  <a:cubicBezTo>
                    <a:pt x="624" y="272"/>
                    <a:pt x="640" y="192"/>
                    <a:pt x="672" y="144"/>
                  </a:cubicBezTo>
                  <a:cubicBezTo>
                    <a:pt x="704" y="96"/>
                    <a:pt x="736" y="72"/>
                    <a:pt x="768" y="48"/>
                  </a:cubicBezTo>
                  <a:cubicBezTo>
                    <a:pt x="800" y="24"/>
                    <a:pt x="832" y="0"/>
                    <a:pt x="864" y="0"/>
                  </a:cubicBezTo>
                  <a:cubicBezTo>
                    <a:pt x="896" y="0"/>
                    <a:pt x="929" y="23"/>
                    <a:pt x="962" y="48"/>
                  </a:cubicBezTo>
                  <a:cubicBezTo>
                    <a:pt x="995" y="73"/>
                    <a:pt x="1029" y="100"/>
                    <a:pt x="1062" y="148"/>
                  </a:cubicBezTo>
                  <a:cubicBezTo>
                    <a:pt x="1095" y="196"/>
                    <a:pt x="1120" y="276"/>
                    <a:pt x="1162" y="336"/>
                  </a:cubicBezTo>
                  <a:cubicBezTo>
                    <a:pt x="1204" y="396"/>
                    <a:pt x="1263" y="465"/>
                    <a:pt x="1313" y="511"/>
                  </a:cubicBezTo>
                  <a:cubicBezTo>
                    <a:pt x="1363" y="557"/>
                    <a:pt x="1392" y="584"/>
                    <a:pt x="1463" y="611"/>
                  </a:cubicBezTo>
                  <a:cubicBezTo>
                    <a:pt x="1534" y="638"/>
                    <a:pt x="1681" y="661"/>
                    <a:pt x="1738" y="67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4" name="Rectangle 14"/>
          <p:cNvSpPr>
            <a:spLocks noChangeArrowheads="1"/>
          </p:cNvSpPr>
          <p:nvPr/>
        </p:nvSpPr>
        <p:spPr bwMode="auto">
          <a:xfrm>
            <a:off x="4149725" y="5638800"/>
            <a:ext cx="47117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–"/>
            </a:pPr>
            <a:r>
              <a:rPr lang="en-GB" sz="1400" dirty="0">
                <a:latin typeface="Arial" pitchFamily="34" charset="0"/>
              </a:rPr>
              <a:t>x-axis shows distance from winning node 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GB" sz="1400" dirty="0">
                <a:latin typeface="Arial" pitchFamily="34" charset="0"/>
              </a:rPr>
              <a:t>y-axis shows ‘degree of neighbourhood’ (max.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7869238" cy="642942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Example: Self-Organizing Maps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643050"/>
            <a:ext cx="8494713" cy="4718063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2400" dirty="0" smtClean="0">
                <a:ea typeface="宋体" pitchFamily="2" charset="-122"/>
              </a:rPr>
              <a:t>The animals should be ordered by a neural networks.</a:t>
            </a:r>
          </a:p>
          <a:p>
            <a:pPr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2400" dirty="0" smtClean="0">
                <a:ea typeface="宋体" pitchFamily="2" charset="-122"/>
              </a:rPr>
              <a:t>And the animals will be described with their attributes(size, living space). </a:t>
            </a:r>
          </a:p>
          <a:p>
            <a:pPr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2400" dirty="0" smtClean="0">
                <a:ea typeface="宋体" pitchFamily="2" charset="-122"/>
              </a:rPr>
              <a:t>e.g. Mouse = (0/0)</a:t>
            </a:r>
          </a:p>
          <a:p>
            <a:pPr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ea typeface="宋体" pitchFamily="2" charset="-122"/>
              </a:rPr>
              <a:t>Size:				Living space: </a:t>
            </a:r>
            <a:br>
              <a:rPr lang="en-GB" altLang="zh-CN" dirty="0" smtClean="0">
                <a:ea typeface="宋体" pitchFamily="2" charset="-122"/>
              </a:rPr>
            </a:br>
            <a:r>
              <a:rPr lang="en-GB" altLang="zh-CN" dirty="0" smtClean="0">
                <a:ea typeface="宋体" pitchFamily="2" charset="-122"/>
              </a:rPr>
              <a:t>small=0  medium=1  big=2		Land=0  Water=1  Air=2</a:t>
            </a:r>
          </a:p>
          <a:p>
            <a:pPr>
              <a:spcBef>
                <a:spcPct val="0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endParaRPr lang="en-GB" altLang="zh-CN" dirty="0" smtClean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01850" y="3582988"/>
            <a:ext cx="1387475" cy="409575"/>
            <a:chOff x="1435" y="2257"/>
            <a:chExt cx="947" cy="258"/>
          </a:xfrm>
        </p:grpSpPr>
        <p:sp>
          <p:nvSpPr>
            <p:cNvPr id="48196" name="AutoShape 4"/>
            <p:cNvSpPr>
              <a:spLocks noChangeArrowheads="1"/>
            </p:cNvSpPr>
            <p:nvPr/>
          </p:nvSpPr>
          <p:spPr bwMode="auto">
            <a:xfrm>
              <a:off x="1435" y="2257"/>
              <a:ext cx="948" cy="259"/>
            </a:xfrm>
            <a:prstGeom prst="roundRect">
              <a:avLst>
                <a:gd name="adj" fmla="val 384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7" name="AutoShape 5"/>
            <p:cNvSpPr>
              <a:spLocks noChangeArrowheads="1"/>
            </p:cNvSpPr>
            <p:nvPr/>
          </p:nvSpPr>
          <p:spPr bwMode="auto">
            <a:xfrm>
              <a:off x="1435" y="2257"/>
              <a:ext cx="948" cy="259"/>
            </a:xfrm>
            <a:prstGeom prst="roundRect">
              <a:avLst>
                <a:gd name="adj" fmla="val 38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b="1" dirty="0">
                  <a:latin typeface="Arial" pitchFamily="34" charset="0"/>
                  <a:ea typeface="宋体" pitchFamily="2" charset="-122"/>
                </a:rPr>
                <a:t>Mouse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90913" y="3582988"/>
            <a:ext cx="1385887" cy="409575"/>
            <a:chOff x="2383" y="2257"/>
            <a:chExt cx="946" cy="258"/>
          </a:xfrm>
        </p:grpSpPr>
        <p:sp>
          <p:nvSpPr>
            <p:cNvPr id="48194" name="AutoShape 7"/>
            <p:cNvSpPr>
              <a:spLocks noChangeArrowheads="1"/>
            </p:cNvSpPr>
            <p:nvPr/>
          </p:nvSpPr>
          <p:spPr bwMode="auto">
            <a:xfrm>
              <a:off x="2383" y="2257"/>
              <a:ext cx="947" cy="259"/>
            </a:xfrm>
            <a:prstGeom prst="roundRect">
              <a:avLst>
                <a:gd name="adj" fmla="val 384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AutoShape 8"/>
            <p:cNvSpPr>
              <a:spLocks noChangeArrowheads="1"/>
            </p:cNvSpPr>
            <p:nvPr/>
          </p:nvSpPr>
          <p:spPr bwMode="auto">
            <a:xfrm>
              <a:off x="2383" y="2257"/>
              <a:ext cx="947" cy="259"/>
            </a:xfrm>
            <a:prstGeom prst="roundRect">
              <a:avLst>
                <a:gd name="adj" fmla="val 38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b="1">
                  <a:latin typeface="Arial" pitchFamily="34" charset="0"/>
                  <a:ea typeface="宋体" pitchFamily="2" charset="-122"/>
                </a:rPr>
                <a:t>Lion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878388" y="3582988"/>
            <a:ext cx="1233487" cy="409575"/>
            <a:chOff x="3330" y="2257"/>
            <a:chExt cx="842" cy="258"/>
          </a:xfrm>
        </p:grpSpPr>
        <p:sp>
          <p:nvSpPr>
            <p:cNvPr id="48192" name="AutoShape 10"/>
            <p:cNvSpPr>
              <a:spLocks noChangeArrowheads="1"/>
            </p:cNvSpPr>
            <p:nvPr/>
          </p:nvSpPr>
          <p:spPr bwMode="auto">
            <a:xfrm>
              <a:off x="3330" y="2257"/>
              <a:ext cx="843" cy="259"/>
            </a:xfrm>
            <a:prstGeom prst="roundRect">
              <a:avLst>
                <a:gd name="adj" fmla="val 384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AutoShape 11"/>
            <p:cNvSpPr>
              <a:spLocks noChangeArrowheads="1"/>
            </p:cNvSpPr>
            <p:nvPr/>
          </p:nvSpPr>
          <p:spPr bwMode="auto">
            <a:xfrm>
              <a:off x="3330" y="2257"/>
              <a:ext cx="843" cy="259"/>
            </a:xfrm>
            <a:prstGeom prst="roundRect">
              <a:avLst>
                <a:gd name="adj" fmla="val 38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b="1">
                  <a:latin typeface="Arial" pitchFamily="34" charset="0"/>
                  <a:ea typeface="宋体" pitchFamily="2" charset="-122"/>
                </a:rPr>
                <a:t>Horse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13463" y="3582988"/>
            <a:ext cx="1233487" cy="409575"/>
            <a:chOff x="4173" y="2257"/>
            <a:chExt cx="841" cy="258"/>
          </a:xfrm>
        </p:grpSpPr>
        <p:sp>
          <p:nvSpPr>
            <p:cNvPr id="48190" name="AutoShape 13"/>
            <p:cNvSpPr>
              <a:spLocks noChangeArrowheads="1"/>
            </p:cNvSpPr>
            <p:nvPr/>
          </p:nvSpPr>
          <p:spPr bwMode="auto">
            <a:xfrm>
              <a:off x="4173" y="2257"/>
              <a:ext cx="842" cy="259"/>
            </a:xfrm>
            <a:prstGeom prst="roundRect">
              <a:avLst>
                <a:gd name="adj" fmla="val 384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1" name="AutoShape 14"/>
            <p:cNvSpPr>
              <a:spLocks noChangeArrowheads="1"/>
            </p:cNvSpPr>
            <p:nvPr/>
          </p:nvSpPr>
          <p:spPr bwMode="auto">
            <a:xfrm>
              <a:off x="4173" y="2257"/>
              <a:ext cx="842" cy="259"/>
            </a:xfrm>
            <a:prstGeom prst="roundRect">
              <a:avLst>
                <a:gd name="adj" fmla="val 38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b="1">
                  <a:latin typeface="Arial" pitchFamily="34" charset="0"/>
                  <a:ea typeface="宋体" pitchFamily="2" charset="-122"/>
                </a:rPr>
                <a:t>Shark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346950" y="3582988"/>
            <a:ext cx="1235075" cy="409575"/>
            <a:chOff x="5015" y="2257"/>
            <a:chExt cx="842" cy="258"/>
          </a:xfrm>
        </p:grpSpPr>
        <p:sp>
          <p:nvSpPr>
            <p:cNvPr id="48188" name="AutoShape 16"/>
            <p:cNvSpPr>
              <a:spLocks noChangeArrowheads="1"/>
            </p:cNvSpPr>
            <p:nvPr/>
          </p:nvSpPr>
          <p:spPr bwMode="auto">
            <a:xfrm>
              <a:off x="5015" y="2257"/>
              <a:ext cx="843" cy="259"/>
            </a:xfrm>
            <a:prstGeom prst="roundRect">
              <a:avLst>
                <a:gd name="adj" fmla="val 384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AutoShape 17"/>
            <p:cNvSpPr>
              <a:spLocks noChangeArrowheads="1"/>
            </p:cNvSpPr>
            <p:nvPr/>
          </p:nvSpPr>
          <p:spPr bwMode="auto">
            <a:xfrm>
              <a:off x="5015" y="2257"/>
              <a:ext cx="843" cy="259"/>
            </a:xfrm>
            <a:prstGeom prst="roundRect">
              <a:avLst>
                <a:gd name="adj" fmla="val 38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b="1">
                  <a:latin typeface="Arial" pitchFamily="34" charset="0"/>
                  <a:ea typeface="宋体" pitchFamily="2" charset="-122"/>
                </a:rPr>
                <a:t>Dove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08000" y="3994150"/>
            <a:ext cx="1592263" cy="358775"/>
            <a:chOff x="347" y="2516"/>
            <a:chExt cx="1087" cy="226"/>
          </a:xfrm>
        </p:grpSpPr>
        <p:sp>
          <p:nvSpPr>
            <p:cNvPr id="48186" name="AutoShape 19"/>
            <p:cNvSpPr>
              <a:spLocks noChangeArrowheads="1"/>
            </p:cNvSpPr>
            <p:nvPr/>
          </p:nvSpPr>
          <p:spPr bwMode="auto">
            <a:xfrm>
              <a:off x="347" y="2516"/>
              <a:ext cx="1088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AutoShape 20"/>
            <p:cNvSpPr>
              <a:spLocks noChangeArrowheads="1"/>
            </p:cNvSpPr>
            <p:nvPr/>
          </p:nvSpPr>
          <p:spPr bwMode="auto">
            <a:xfrm>
              <a:off x="347" y="2516"/>
              <a:ext cx="1088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i="1" dirty="0">
                  <a:latin typeface="Arial" pitchFamily="34" charset="0"/>
                  <a:ea typeface="宋体" pitchFamily="2" charset="-122"/>
                </a:rPr>
                <a:t>Size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101850" y="3994150"/>
            <a:ext cx="1387475" cy="358775"/>
            <a:chOff x="1435" y="2516"/>
            <a:chExt cx="947" cy="226"/>
          </a:xfrm>
        </p:grpSpPr>
        <p:sp>
          <p:nvSpPr>
            <p:cNvPr id="48184" name="AutoShape 22"/>
            <p:cNvSpPr>
              <a:spLocks noChangeArrowheads="1"/>
            </p:cNvSpPr>
            <p:nvPr/>
          </p:nvSpPr>
          <p:spPr bwMode="auto">
            <a:xfrm>
              <a:off x="1435" y="2516"/>
              <a:ext cx="948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5" name="AutoShape 23"/>
            <p:cNvSpPr>
              <a:spLocks noChangeArrowheads="1"/>
            </p:cNvSpPr>
            <p:nvPr/>
          </p:nvSpPr>
          <p:spPr bwMode="auto">
            <a:xfrm>
              <a:off x="1435" y="2516"/>
              <a:ext cx="948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Arial" pitchFamily="34" charset="0"/>
                  <a:ea typeface="宋体" pitchFamily="2" charset="-122"/>
                </a:rPr>
                <a:t>small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878388" y="3994150"/>
            <a:ext cx="1233487" cy="358775"/>
            <a:chOff x="3330" y="2516"/>
            <a:chExt cx="842" cy="226"/>
          </a:xfrm>
        </p:grpSpPr>
        <p:sp>
          <p:nvSpPr>
            <p:cNvPr id="48182" name="AutoShape 25"/>
            <p:cNvSpPr>
              <a:spLocks noChangeArrowheads="1"/>
            </p:cNvSpPr>
            <p:nvPr/>
          </p:nvSpPr>
          <p:spPr bwMode="auto">
            <a:xfrm>
              <a:off x="3330" y="2516"/>
              <a:ext cx="843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AutoShape 26"/>
            <p:cNvSpPr>
              <a:spLocks noChangeArrowheads="1"/>
            </p:cNvSpPr>
            <p:nvPr/>
          </p:nvSpPr>
          <p:spPr bwMode="auto">
            <a:xfrm>
              <a:off x="3330" y="2516"/>
              <a:ext cx="843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big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490913" y="3994150"/>
            <a:ext cx="1385887" cy="358775"/>
            <a:chOff x="2383" y="2516"/>
            <a:chExt cx="946" cy="226"/>
          </a:xfrm>
        </p:grpSpPr>
        <p:sp>
          <p:nvSpPr>
            <p:cNvPr id="48180" name="AutoShape 28"/>
            <p:cNvSpPr>
              <a:spLocks noChangeArrowheads="1"/>
            </p:cNvSpPr>
            <p:nvPr/>
          </p:nvSpPr>
          <p:spPr bwMode="auto">
            <a:xfrm>
              <a:off x="2383" y="2516"/>
              <a:ext cx="947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AutoShape 29"/>
            <p:cNvSpPr>
              <a:spLocks noChangeArrowheads="1"/>
            </p:cNvSpPr>
            <p:nvPr/>
          </p:nvSpPr>
          <p:spPr bwMode="auto">
            <a:xfrm>
              <a:off x="2383" y="2516"/>
              <a:ext cx="947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Arial" pitchFamily="34" charset="0"/>
                  <a:ea typeface="宋体" pitchFamily="2" charset="-122"/>
                </a:rPr>
                <a:t>medium</a:t>
              </a:r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7346950" y="3994150"/>
            <a:ext cx="1235075" cy="358775"/>
            <a:chOff x="5015" y="2516"/>
            <a:chExt cx="842" cy="226"/>
          </a:xfrm>
        </p:grpSpPr>
        <p:sp>
          <p:nvSpPr>
            <p:cNvPr id="48178" name="AutoShape 31"/>
            <p:cNvSpPr>
              <a:spLocks noChangeArrowheads="1"/>
            </p:cNvSpPr>
            <p:nvPr/>
          </p:nvSpPr>
          <p:spPr bwMode="auto">
            <a:xfrm>
              <a:off x="5015" y="2516"/>
              <a:ext cx="843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AutoShape 32"/>
            <p:cNvSpPr>
              <a:spLocks noChangeArrowheads="1"/>
            </p:cNvSpPr>
            <p:nvPr/>
          </p:nvSpPr>
          <p:spPr bwMode="auto">
            <a:xfrm>
              <a:off x="5015" y="2516"/>
              <a:ext cx="843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Arial" pitchFamily="34" charset="0"/>
                  <a:ea typeface="宋体" pitchFamily="2" charset="-122"/>
                </a:rPr>
                <a:t>small</a:t>
              </a: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6113463" y="3994150"/>
            <a:ext cx="1233487" cy="358775"/>
            <a:chOff x="4173" y="2516"/>
            <a:chExt cx="841" cy="226"/>
          </a:xfrm>
        </p:grpSpPr>
        <p:sp>
          <p:nvSpPr>
            <p:cNvPr id="48176" name="AutoShape 34"/>
            <p:cNvSpPr>
              <a:spLocks noChangeArrowheads="1"/>
            </p:cNvSpPr>
            <p:nvPr/>
          </p:nvSpPr>
          <p:spPr bwMode="auto">
            <a:xfrm>
              <a:off x="4173" y="2516"/>
              <a:ext cx="842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7" name="AutoShape 35"/>
            <p:cNvSpPr>
              <a:spLocks noChangeArrowheads="1"/>
            </p:cNvSpPr>
            <p:nvPr/>
          </p:nvSpPr>
          <p:spPr bwMode="auto">
            <a:xfrm>
              <a:off x="4173" y="2516"/>
              <a:ext cx="842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big</a:t>
              </a: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508000" y="4354513"/>
            <a:ext cx="1592263" cy="358775"/>
            <a:chOff x="347" y="2743"/>
            <a:chExt cx="1087" cy="226"/>
          </a:xfrm>
        </p:grpSpPr>
        <p:sp>
          <p:nvSpPr>
            <p:cNvPr id="48174" name="AutoShape 37"/>
            <p:cNvSpPr>
              <a:spLocks noChangeArrowheads="1"/>
            </p:cNvSpPr>
            <p:nvPr/>
          </p:nvSpPr>
          <p:spPr bwMode="auto">
            <a:xfrm>
              <a:off x="347" y="2743"/>
              <a:ext cx="1088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AutoShape 38"/>
            <p:cNvSpPr>
              <a:spLocks noChangeArrowheads="1"/>
            </p:cNvSpPr>
            <p:nvPr/>
          </p:nvSpPr>
          <p:spPr bwMode="auto">
            <a:xfrm>
              <a:off x="347" y="2743"/>
              <a:ext cx="1088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i="1">
                  <a:latin typeface="Arial" pitchFamily="34" charset="0"/>
                  <a:ea typeface="宋体" pitchFamily="2" charset="-122"/>
                </a:rPr>
                <a:t>Living space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878388" y="4354513"/>
            <a:ext cx="1233487" cy="357187"/>
            <a:chOff x="3330" y="2743"/>
            <a:chExt cx="842" cy="225"/>
          </a:xfrm>
        </p:grpSpPr>
        <p:sp>
          <p:nvSpPr>
            <p:cNvPr id="48172" name="AutoShape 40"/>
            <p:cNvSpPr>
              <a:spLocks noChangeArrowheads="1"/>
            </p:cNvSpPr>
            <p:nvPr/>
          </p:nvSpPr>
          <p:spPr bwMode="auto">
            <a:xfrm>
              <a:off x="3330" y="2743"/>
              <a:ext cx="843" cy="226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3" name="AutoShape 41"/>
            <p:cNvSpPr>
              <a:spLocks noChangeArrowheads="1"/>
            </p:cNvSpPr>
            <p:nvPr/>
          </p:nvSpPr>
          <p:spPr bwMode="auto">
            <a:xfrm>
              <a:off x="3330" y="2743"/>
              <a:ext cx="843" cy="226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Land</a:t>
              </a:r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101850" y="4354513"/>
            <a:ext cx="1387475" cy="357187"/>
            <a:chOff x="1435" y="2743"/>
            <a:chExt cx="947" cy="225"/>
          </a:xfrm>
        </p:grpSpPr>
        <p:sp>
          <p:nvSpPr>
            <p:cNvPr id="48170" name="AutoShape 43"/>
            <p:cNvSpPr>
              <a:spLocks noChangeArrowheads="1"/>
            </p:cNvSpPr>
            <p:nvPr/>
          </p:nvSpPr>
          <p:spPr bwMode="auto">
            <a:xfrm>
              <a:off x="1435" y="2743"/>
              <a:ext cx="948" cy="226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AutoShape 44"/>
            <p:cNvSpPr>
              <a:spLocks noChangeArrowheads="1"/>
            </p:cNvSpPr>
            <p:nvPr/>
          </p:nvSpPr>
          <p:spPr bwMode="auto">
            <a:xfrm>
              <a:off x="1435" y="2743"/>
              <a:ext cx="948" cy="226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dirty="0">
                  <a:latin typeface="Arial" pitchFamily="34" charset="0"/>
                  <a:ea typeface="宋体" pitchFamily="2" charset="-122"/>
                </a:rPr>
                <a:t>Land</a:t>
              </a:r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7346950" y="4354513"/>
            <a:ext cx="1235075" cy="357187"/>
            <a:chOff x="5015" y="2743"/>
            <a:chExt cx="842" cy="225"/>
          </a:xfrm>
        </p:grpSpPr>
        <p:sp>
          <p:nvSpPr>
            <p:cNvPr id="48168" name="AutoShape 46"/>
            <p:cNvSpPr>
              <a:spLocks noChangeArrowheads="1"/>
            </p:cNvSpPr>
            <p:nvPr/>
          </p:nvSpPr>
          <p:spPr bwMode="auto">
            <a:xfrm>
              <a:off x="5015" y="2743"/>
              <a:ext cx="843" cy="226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AutoShape 47"/>
            <p:cNvSpPr>
              <a:spLocks noChangeArrowheads="1"/>
            </p:cNvSpPr>
            <p:nvPr/>
          </p:nvSpPr>
          <p:spPr bwMode="auto">
            <a:xfrm>
              <a:off x="5015" y="2743"/>
              <a:ext cx="843" cy="226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Air</a:t>
              </a:r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6113463" y="4354513"/>
            <a:ext cx="1233487" cy="357187"/>
            <a:chOff x="4173" y="2743"/>
            <a:chExt cx="841" cy="225"/>
          </a:xfrm>
        </p:grpSpPr>
        <p:sp>
          <p:nvSpPr>
            <p:cNvPr id="48166" name="AutoShape 49"/>
            <p:cNvSpPr>
              <a:spLocks noChangeArrowheads="1"/>
            </p:cNvSpPr>
            <p:nvPr/>
          </p:nvSpPr>
          <p:spPr bwMode="auto">
            <a:xfrm>
              <a:off x="4173" y="2743"/>
              <a:ext cx="842" cy="226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7" name="AutoShape 50"/>
            <p:cNvSpPr>
              <a:spLocks noChangeArrowheads="1"/>
            </p:cNvSpPr>
            <p:nvPr/>
          </p:nvSpPr>
          <p:spPr bwMode="auto">
            <a:xfrm>
              <a:off x="4173" y="2743"/>
              <a:ext cx="842" cy="226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Water</a:t>
              </a:r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3490913" y="4354513"/>
            <a:ext cx="1385887" cy="357187"/>
            <a:chOff x="2383" y="2743"/>
            <a:chExt cx="946" cy="225"/>
          </a:xfrm>
        </p:grpSpPr>
        <p:sp>
          <p:nvSpPr>
            <p:cNvPr id="48164" name="AutoShape 52"/>
            <p:cNvSpPr>
              <a:spLocks noChangeArrowheads="1"/>
            </p:cNvSpPr>
            <p:nvPr/>
          </p:nvSpPr>
          <p:spPr bwMode="auto">
            <a:xfrm>
              <a:off x="2383" y="2743"/>
              <a:ext cx="947" cy="226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AutoShape 53"/>
            <p:cNvSpPr>
              <a:spLocks noChangeArrowheads="1"/>
            </p:cNvSpPr>
            <p:nvPr/>
          </p:nvSpPr>
          <p:spPr bwMode="auto">
            <a:xfrm>
              <a:off x="2383" y="2743"/>
              <a:ext cx="947" cy="226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Land</a:t>
              </a: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4878388" y="4713288"/>
            <a:ext cx="1233487" cy="358775"/>
            <a:chOff x="3330" y="2969"/>
            <a:chExt cx="842" cy="226"/>
          </a:xfrm>
        </p:grpSpPr>
        <p:sp>
          <p:nvSpPr>
            <p:cNvPr id="48162" name="AutoShape 55"/>
            <p:cNvSpPr>
              <a:spLocks noChangeArrowheads="1"/>
            </p:cNvSpPr>
            <p:nvPr/>
          </p:nvSpPr>
          <p:spPr bwMode="auto">
            <a:xfrm>
              <a:off x="3330" y="2969"/>
              <a:ext cx="843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AutoShape 56"/>
            <p:cNvSpPr>
              <a:spLocks noChangeArrowheads="1"/>
            </p:cNvSpPr>
            <p:nvPr/>
          </p:nvSpPr>
          <p:spPr bwMode="auto">
            <a:xfrm>
              <a:off x="3330" y="2969"/>
              <a:ext cx="843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(2/0)</a:t>
              </a:r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2101850" y="4713288"/>
            <a:ext cx="1387475" cy="358775"/>
            <a:chOff x="1435" y="2969"/>
            <a:chExt cx="947" cy="226"/>
          </a:xfrm>
        </p:grpSpPr>
        <p:sp>
          <p:nvSpPr>
            <p:cNvPr id="48160" name="AutoShape 58"/>
            <p:cNvSpPr>
              <a:spLocks noChangeArrowheads="1"/>
            </p:cNvSpPr>
            <p:nvPr/>
          </p:nvSpPr>
          <p:spPr bwMode="auto">
            <a:xfrm>
              <a:off x="1435" y="2969"/>
              <a:ext cx="948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AutoShape 59"/>
            <p:cNvSpPr>
              <a:spLocks noChangeArrowheads="1"/>
            </p:cNvSpPr>
            <p:nvPr/>
          </p:nvSpPr>
          <p:spPr bwMode="auto">
            <a:xfrm>
              <a:off x="1435" y="2969"/>
              <a:ext cx="948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(0/0)</a:t>
              </a: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7346950" y="4713288"/>
            <a:ext cx="1235075" cy="358775"/>
            <a:chOff x="5015" y="2969"/>
            <a:chExt cx="842" cy="226"/>
          </a:xfrm>
        </p:grpSpPr>
        <p:sp>
          <p:nvSpPr>
            <p:cNvPr id="48158" name="AutoShape 61"/>
            <p:cNvSpPr>
              <a:spLocks noChangeArrowheads="1"/>
            </p:cNvSpPr>
            <p:nvPr/>
          </p:nvSpPr>
          <p:spPr bwMode="auto">
            <a:xfrm>
              <a:off x="5015" y="2969"/>
              <a:ext cx="843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AutoShape 62"/>
            <p:cNvSpPr>
              <a:spLocks noChangeArrowheads="1"/>
            </p:cNvSpPr>
            <p:nvPr/>
          </p:nvSpPr>
          <p:spPr bwMode="auto">
            <a:xfrm>
              <a:off x="5015" y="2969"/>
              <a:ext cx="843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(0/2)</a:t>
              </a:r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113463" y="4713288"/>
            <a:ext cx="1233487" cy="358775"/>
            <a:chOff x="4173" y="2969"/>
            <a:chExt cx="841" cy="226"/>
          </a:xfrm>
        </p:grpSpPr>
        <p:sp>
          <p:nvSpPr>
            <p:cNvPr id="48156" name="AutoShape 64"/>
            <p:cNvSpPr>
              <a:spLocks noChangeArrowheads="1"/>
            </p:cNvSpPr>
            <p:nvPr/>
          </p:nvSpPr>
          <p:spPr bwMode="auto">
            <a:xfrm>
              <a:off x="4173" y="2969"/>
              <a:ext cx="842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AutoShape 65"/>
            <p:cNvSpPr>
              <a:spLocks noChangeArrowheads="1"/>
            </p:cNvSpPr>
            <p:nvPr/>
          </p:nvSpPr>
          <p:spPr bwMode="auto">
            <a:xfrm>
              <a:off x="4173" y="2969"/>
              <a:ext cx="842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(2/1)</a:t>
              </a:r>
            </a:p>
          </p:txBody>
        </p: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3490913" y="4713288"/>
            <a:ext cx="1385887" cy="358775"/>
            <a:chOff x="2383" y="2969"/>
            <a:chExt cx="946" cy="226"/>
          </a:xfrm>
        </p:grpSpPr>
        <p:sp>
          <p:nvSpPr>
            <p:cNvPr id="48154" name="AutoShape 67"/>
            <p:cNvSpPr>
              <a:spLocks noChangeArrowheads="1"/>
            </p:cNvSpPr>
            <p:nvPr/>
          </p:nvSpPr>
          <p:spPr bwMode="auto">
            <a:xfrm>
              <a:off x="2383" y="2969"/>
              <a:ext cx="947" cy="227"/>
            </a:xfrm>
            <a:prstGeom prst="roundRect">
              <a:avLst>
                <a:gd name="adj" fmla="val 440"/>
              </a:avLst>
            </a:pr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AutoShape 68"/>
            <p:cNvSpPr>
              <a:spLocks noChangeArrowheads="1"/>
            </p:cNvSpPr>
            <p:nvPr/>
          </p:nvSpPr>
          <p:spPr bwMode="auto">
            <a:xfrm>
              <a:off x="2383" y="2969"/>
              <a:ext cx="947" cy="227"/>
            </a:xfrm>
            <a:prstGeom prst="roundRect">
              <a:avLst>
                <a:gd name="adj" fmla="val 44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(1/0)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34" y="928671"/>
            <a:ext cx="7208838" cy="500066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Example: Self-Organizing Maps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500174"/>
            <a:ext cx="8494713" cy="4881576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2400" dirty="0" smtClean="0">
                <a:latin typeface="+mj-lt"/>
                <a:ea typeface="宋体" pitchFamily="2" charset="-122"/>
              </a:rPr>
              <a:t>This training will be very often repeated. In the best case the animals should be at close quarters ordered  by </a:t>
            </a:r>
            <a:r>
              <a:rPr lang="en-GB" altLang="zh-CN" sz="2400" dirty="0" err="1" smtClean="0">
                <a:latin typeface="+mj-lt"/>
                <a:ea typeface="宋体" pitchFamily="2" charset="-122"/>
              </a:rPr>
              <a:t>similarest</a:t>
            </a:r>
            <a:r>
              <a:rPr lang="en-GB" altLang="zh-CN" sz="2400" dirty="0" smtClean="0">
                <a:latin typeface="+mj-lt"/>
                <a:ea typeface="宋体" pitchFamily="2" charset="-122"/>
              </a:rPr>
              <a:t> attribute.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5663" y="2143125"/>
            <a:ext cx="2492375" cy="1284288"/>
            <a:chOff x="584" y="1350"/>
            <a:chExt cx="1701" cy="809"/>
          </a:xfrm>
        </p:grpSpPr>
        <p:sp>
          <p:nvSpPr>
            <p:cNvPr id="49183" name="AutoShape 4"/>
            <p:cNvSpPr>
              <a:spLocks noChangeArrowheads="1"/>
            </p:cNvSpPr>
            <p:nvPr/>
          </p:nvSpPr>
          <p:spPr bwMode="auto">
            <a:xfrm>
              <a:off x="584" y="1350"/>
              <a:ext cx="1702" cy="810"/>
            </a:xfrm>
            <a:prstGeom prst="roundRect">
              <a:avLst>
                <a:gd name="adj" fmla="val 120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AutoShape 5"/>
            <p:cNvSpPr>
              <a:spLocks noChangeArrowheads="1"/>
            </p:cNvSpPr>
            <p:nvPr/>
          </p:nvSpPr>
          <p:spPr bwMode="auto">
            <a:xfrm>
              <a:off x="584" y="1350"/>
              <a:ext cx="1702" cy="810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(0.75/0.6875)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24225" y="2143125"/>
            <a:ext cx="2490788" cy="1284288"/>
            <a:chOff x="2269" y="1350"/>
            <a:chExt cx="1700" cy="809"/>
          </a:xfrm>
        </p:grpSpPr>
        <p:sp>
          <p:nvSpPr>
            <p:cNvPr id="49181" name="AutoShape 7"/>
            <p:cNvSpPr>
              <a:spLocks noChangeArrowheads="1"/>
            </p:cNvSpPr>
            <p:nvPr/>
          </p:nvSpPr>
          <p:spPr bwMode="auto">
            <a:xfrm>
              <a:off x="2269" y="1350"/>
              <a:ext cx="1701" cy="810"/>
            </a:xfrm>
            <a:prstGeom prst="roundRect">
              <a:avLst>
                <a:gd name="adj" fmla="val 120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AutoShape 8"/>
            <p:cNvSpPr>
              <a:spLocks noChangeArrowheads="1"/>
            </p:cNvSpPr>
            <p:nvPr/>
          </p:nvSpPr>
          <p:spPr bwMode="auto">
            <a:xfrm>
              <a:off x="2269" y="1350"/>
              <a:ext cx="1701" cy="810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(0.1875/1.25)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Dove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92788" y="2143125"/>
            <a:ext cx="2492375" cy="1284288"/>
            <a:chOff x="3954" y="1350"/>
            <a:chExt cx="1701" cy="809"/>
          </a:xfrm>
        </p:grpSpPr>
        <p:sp>
          <p:nvSpPr>
            <p:cNvPr id="49179" name="AutoShape 10"/>
            <p:cNvSpPr>
              <a:spLocks noChangeArrowheads="1"/>
            </p:cNvSpPr>
            <p:nvPr/>
          </p:nvSpPr>
          <p:spPr bwMode="auto">
            <a:xfrm>
              <a:off x="3954" y="1350"/>
              <a:ext cx="1702" cy="810"/>
            </a:xfrm>
            <a:prstGeom prst="roundRect">
              <a:avLst>
                <a:gd name="adj" fmla="val 120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AutoShape 11"/>
            <p:cNvSpPr>
              <a:spLocks noChangeArrowheads="1"/>
            </p:cNvSpPr>
            <p:nvPr/>
          </p:nvSpPr>
          <p:spPr bwMode="auto">
            <a:xfrm>
              <a:off x="3954" y="1350"/>
              <a:ext cx="1702" cy="810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(1.125/1.625)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55663" y="3429000"/>
            <a:ext cx="2492375" cy="1336675"/>
            <a:chOff x="584" y="2160"/>
            <a:chExt cx="1701" cy="842"/>
          </a:xfrm>
        </p:grpSpPr>
        <p:sp>
          <p:nvSpPr>
            <p:cNvPr id="49177" name="AutoShape 13"/>
            <p:cNvSpPr>
              <a:spLocks noChangeArrowheads="1"/>
            </p:cNvSpPr>
            <p:nvPr/>
          </p:nvSpPr>
          <p:spPr bwMode="auto">
            <a:xfrm>
              <a:off x="584" y="2160"/>
              <a:ext cx="1702" cy="843"/>
            </a:xfrm>
            <a:prstGeom prst="roundRect">
              <a:avLst>
                <a:gd name="adj" fmla="val 116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AutoShape 14"/>
            <p:cNvSpPr>
              <a:spLocks noChangeArrowheads="1"/>
            </p:cNvSpPr>
            <p:nvPr/>
          </p:nvSpPr>
          <p:spPr bwMode="auto">
            <a:xfrm>
              <a:off x="584" y="2160"/>
              <a:ext cx="1702" cy="843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(1.375/0.5)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324225" y="3429000"/>
            <a:ext cx="2490788" cy="1336675"/>
            <a:chOff x="2269" y="2160"/>
            <a:chExt cx="1700" cy="842"/>
          </a:xfrm>
        </p:grpSpPr>
        <p:sp>
          <p:nvSpPr>
            <p:cNvPr id="49175" name="AutoShape 16"/>
            <p:cNvSpPr>
              <a:spLocks noChangeArrowheads="1"/>
            </p:cNvSpPr>
            <p:nvPr/>
          </p:nvSpPr>
          <p:spPr bwMode="auto">
            <a:xfrm>
              <a:off x="2269" y="2160"/>
              <a:ext cx="1701" cy="843"/>
            </a:xfrm>
            <a:prstGeom prst="roundRect">
              <a:avLst>
                <a:gd name="adj" fmla="val 116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AutoShape 17"/>
            <p:cNvSpPr>
              <a:spLocks noChangeArrowheads="1"/>
            </p:cNvSpPr>
            <p:nvPr/>
          </p:nvSpPr>
          <p:spPr bwMode="auto">
            <a:xfrm>
              <a:off x="2269" y="2160"/>
              <a:ext cx="1701" cy="843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(1/0.875)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792788" y="3429000"/>
            <a:ext cx="2492375" cy="1336675"/>
            <a:chOff x="3954" y="2160"/>
            <a:chExt cx="1701" cy="842"/>
          </a:xfrm>
        </p:grpSpPr>
        <p:sp>
          <p:nvSpPr>
            <p:cNvPr id="49173" name="AutoShape 19"/>
            <p:cNvSpPr>
              <a:spLocks noChangeArrowheads="1"/>
            </p:cNvSpPr>
            <p:nvPr/>
          </p:nvSpPr>
          <p:spPr bwMode="auto">
            <a:xfrm>
              <a:off x="3954" y="2160"/>
              <a:ext cx="1702" cy="843"/>
            </a:xfrm>
            <a:prstGeom prst="roundRect">
              <a:avLst>
                <a:gd name="adj" fmla="val 116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AutoShape 20"/>
            <p:cNvSpPr>
              <a:spLocks noChangeArrowheads="1"/>
            </p:cNvSpPr>
            <p:nvPr/>
          </p:nvSpPr>
          <p:spPr bwMode="auto">
            <a:xfrm>
              <a:off x="3954" y="2160"/>
              <a:ext cx="1702" cy="843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(1.5/0)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Hourse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855663" y="4765675"/>
            <a:ext cx="2492375" cy="1336675"/>
            <a:chOff x="584" y="3002"/>
            <a:chExt cx="1701" cy="842"/>
          </a:xfrm>
        </p:grpSpPr>
        <p:sp>
          <p:nvSpPr>
            <p:cNvPr id="49171" name="AutoShape 22"/>
            <p:cNvSpPr>
              <a:spLocks noChangeArrowheads="1"/>
            </p:cNvSpPr>
            <p:nvPr/>
          </p:nvSpPr>
          <p:spPr bwMode="auto">
            <a:xfrm>
              <a:off x="584" y="3002"/>
              <a:ext cx="1702" cy="843"/>
            </a:xfrm>
            <a:prstGeom prst="roundRect">
              <a:avLst>
                <a:gd name="adj" fmla="val 116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AutoShape 23"/>
            <p:cNvSpPr>
              <a:spLocks noChangeArrowheads="1"/>
            </p:cNvSpPr>
            <p:nvPr/>
          </p:nvSpPr>
          <p:spPr bwMode="auto">
            <a:xfrm>
              <a:off x="584" y="3002"/>
              <a:ext cx="1702" cy="843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(1.625/1)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Shark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324225" y="4765675"/>
            <a:ext cx="2490788" cy="1336675"/>
            <a:chOff x="2269" y="3002"/>
            <a:chExt cx="1700" cy="842"/>
          </a:xfrm>
        </p:grpSpPr>
        <p:sp>
          <p:nvSpPr>
            <p:cNvPr id="49169" name="AutoShape 25"/>
            <p:cNvSpPr>
              <a:spLocks noChangeArrowheads="1"/>
            </p:cNvSpPr>
            <p:nvPr/>
          </p:nvSpPr>
          <p:spPr bwMode="auto">
            <a:xfrm>
              <a:off x="2269" y="3002"/>
              <a:ext cx="1701" cy="843"/>
            </a:xfrm>
            <a:prstGeom prst="roundRect">
              <a:avLst>
                <a:gd name="adj" fmla="val 116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AutoShape 26"/>
            <p:cNvSpPr>
              <a:spLocks noChangeArrowheads="1"/>
            </p:cNvSpPr>
            <p:nvPr/>
          </p:nvSpPr>
          <p:spPr bwMode="auto">
            <a:xfrm>
              <a:off x="2269" y="3002"/>
              <a:ext cx="1701" cy="843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(1/0.75)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Lion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5792788" y="4765675"/>
            <a:ext cx="2492375" cy="1336675"/>
            <a:chOff x="3954" y="3002"/>
            <a:chExt cx="1701" cy="842"/>
          </a:xfrm>
        </p:grpSpPr>
        <p:sp>
          <p:nvSpPr>
            <p:cNvPr id="49167" name="AutoShape 28"/>
            <p:cNvSpPr>
              <a:spLocks noChangeArrowheads="1"/>
            </p:cNvSpPr>
            <p:nvPr/>
          </p:nvSpPr>
          <p:spPr bwMode="auto">
            <a:xfrm>
              <a:off x="3954" y="3002"/>
              <a:ext cx="1702" cy="843"/>
            </a:xfrm>
            <a:prstGeom prst="roundRect">
              <a:avLst>
                <a:gd name="adj" fmla="val 116"/>
              </a:avLst>
            </a:prstGeom>
            <a:solidFill>
              <a:srgbClr val="A8BDCA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AutoShape 29"/>
            <p:cNvSpPr>
              <a:spLocks noChangeArrowheads="1"/>
            </p:cNvSpPr>
            <p:nvPr/>
          </p:nvSpPr>
          <p:spPr bwMode="auto">
            <a:xfrm>
              <a:off x="3954" y="3002"/>
              <a:ext cx="1702" cy="843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67320" tIns="34920" rIns="67320" bIns="34920" anchor="ctr"/>
            <a:lstStyle/>
            <a:p>
              <a:pPr algn="ctr">
                <a:lnSpc>
                  <a:spcPct val="93000"/>
                </a:lnSpc>
                <a:buClr>
                  <a:srgbClr val="C21014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solidFill>
                    <a:srgbClr val="C21014"/>
                  </a:solidFill>
                  <a:latin typeface="Arial" pitchFamily="34" charset="0"/>
                  <a:ea typeface="宋体" pitchFamily="2" charset="-122"/>
                </a:rPr>
                <a:t>(0.75/0)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>
                  <a:latin typeface="Arial" pitchFamily="34" charset="0"/>
                  <a:ea typeface="宋体" pitchFamily="2" charset="-122"/>
                </a:rPr>
                <a:t>Mouse</a:t>
              </a:r>
            </a:p>
          </p:txBody>
        </p:sp>
      </p:grpSp>
      <p:sp>
        <p:nvSpPr>
          <p:cNvPr id="49165" name="Oval 30"/>
          <p:cNvSpPr>
            <a:spLocks noChangeArrowheads="1"/>
          </p:cNvSpPr>
          <p:nvPr/>
        </p:nvSpPr>
        <p:spPr bwMode="auto">
          <a:xfrm>
            <a:off x="3441700" y="3213100"/>
            <a:ext cx="5527675" cy="3054350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AutoShape 31"/>
          <p:cNvSpPr>
            <a:spLocks noChangeArrowheads="1"/>
          </p:cNvSpPr>
          <p:nvPr/>
        </p:nvSpPr>
        <p:spPr bwMode="auto">
          <a:xfrm>
            <a:off x="3927475" y="6161088"/>
            <a:ext cx="1592263" cy="342900"/>
          </a:xfrm>
          <a:prstGeom prst="roundRect">
            <a:avLst>
              <a:gd name="adj" fmla="val 44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0099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>
                <a:solidFill>
                  <a:srgbClr val="009900"/>
                </a:solidFill>
                <a:latin typeface="Arial" pitchFamily="34" charset="0"/>
                <a:ea typeface="宋体" pitchFamily="2" charset="-122"/>
              </a:rPr>
              <a:t>Land animals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1071546"/>
            <a:ext cx="7210425" cy="347662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Example: Self-Organizing Maps</a:t>
            </a: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4933950" y="6248400"/>
            <a:ext cx="42100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320" tIns="34920" rIns="67320" bIns="34920">
            <a:spAutoFit/>
          </a:bodyPr>
          <a:lstStyle/>
          <a:p>
            <a:pPr>
              <a:lnSpc>
                <a:spcPct val="93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ea typeface="宋体" pitchFamily="2" charset="-122"/>
              </a:rPr>
              <a:t>[Teuvo Kohonen 2001] Self-Organizing Maps; Springer;</a:t>
            </a:r>
          </a:p>
        </p:txBody>
      </p:sp>
      <p:sp>
        <p:nvSpPr>
          <p:cNvPr id="18438" name="AutoShape 3"/>
          <p:cNvSpPr>
            <a:spLocks noChangeArrowheads="1"/>
          </p:cNvSpPr>
          <p:nvPr/>
        </p:nvSpPr>
        <p:spPr bwMode="auto">
          <a:xfrm>
            <a:off x="4849813" y="1811338"/>
            <a:ext cx="4021137" cy="604837"/>
          </a:xfrm>
          <a:prstGeom prst="roundRect">
            <a:avLst>
              <a:gd name="adj" fmla="val 25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</a:rPr>
              <a:t>A grouping according to similarity has 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</a:rPr>
              <a:t>emerged</a:t>
            </a:r>
          </a:p>
        </p:txBody>
      </p:sp>
      <p:sp>
        <p:nvSpPr>
          <p:cNvPr id="18439" name="AutoShape 4"/>
          <p:cNvSpPr>
            <a:spLocks noChangeArrowheads="1"/>
          </p:cNvSpPr>
          <p:nvPr/>
        </p:nvSpPr>
        <p:spPr bwMode="auto">
          <a:xfrm>
            <a:off x="0" y="2928934"/>
            <a:ext cx="3571875" cy="328613"/>
          </a:xfrm>
          <a:prstGeom prst="roundRect">
            <a:avLst>
              <a:gd name="adj" fmla="val 46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  <a:ea typeface="宋体" pitchFamily="2" charset="-122"/>
              </a:rPr>
              <a:t>Animal names and their attributes</a:t>
            </a:r>
          </a:p>
        </p:txBody>
      </p:sp>
      <p:cxnSp>
        <p:nvCxnSpPr>
          <p:cNvPr id="18440" name="AutoShape 5"/>
          <p:cNvCxnSpPr>
            <a:cxnSpLocks noChangeShapeType="1"/>
          </p:cNvCxnSpPr>
          <p:nvPr/>
        </p:nvCxnSpPr>
        <p:spPr bwMode="auto">
          <a:xfrm>
            <a:off x="1912938" y="3357563"/>
            <a:ext cx="2792412" cy="1436687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441" name="AutoShape 6"/>
          <p:cNvSpPr>
            <a:spLocks noChangeArrowheads="1"/>
          </p:cNvSpPr>
          <p:nvPr/>
        </p:nvSpPr>
        <p:spPr bwMode="auto">
          <a:xfrm>
            <a:off x="3863975" y="4664075"/>
            <a:ext cx="666750" cy="342900"/>
          </a:xfrm>
          <a:prstGeom prst="roundRect">
            <a:avLst>
              <a:gd name="adj" fmla="val 44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C21014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>
                <a:solidFill>
                  <a:srgbClr val="C21014"/>
                </a:solidFill>
                <a:latin typeface="Arial" pitchFamily="34" charset="0"/>
                <a:ea typeface="宋体" pitchFamily="2" charset="-122"/>
              </a:rPr>
              <a:t>birds</a:t>
            </a:r>
          </a:p>
        </p:txBody>
      </p:sp>
      <p:sp>
        <p:nvSpPr>
          <p:cNvPr id="18442" name="AutoShape 7"/>
          <p:cNvSpPr>
            <a:spLocks noChangeArrowheads="1"/>
          </p:cNvSpPr>
          <p:nvPr/>
        </p:nvSpPr>
        <p:spPr bwMode="auto">
          <a:xfrm>
            <a:off x="6319838" y="2400300"/>
            <a:ext cx="1060450" cy="342900"/>
          </a:xfrm>
          <a:prstGeom prst="roundRect">
            <a:avLst>
              <a:gd name="adj" fmla="val 44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C21014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>
                <a:solidFill>
                  <a:srgbClr val="C21014"/>
                </a:solidFill>
                <a:latin typeface="Arial" pitchFamily="34" charset="0"/>
                <a:ea typeface="宋体" pitchFamily="2" charset="-122"/>
              </a:rPr>
              <a:t>peaceful</a:t>
            </a:r>
          </a:p>
        </p:txBody>
      </p:sp>
      <p:sp>
        <p:nvSpPr>
          <p:cNvPr id="18443" name="AutoShape 8"/>
          <p:cNvSpPr>
            <a:spLocks noChangeArrowheads="1"/>
          </p:cNvSpPr>
          <p:nvPr/>
        </p:nvSpPr>
        <p:spPr bwMode="auto">
          <a:xfrm>
            <a:off x="7346950" y="5949950"/>
            <a:ext cx="952500" cy="342900"/>
          </a:xfrm>
          <a:prstGeom prst="roundRect">
            <a:avLst>
              <a:gd name="adj" fmla="val 44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67320" tIns="34920" rIns="67320" bIns="34920">
            <a:spAutoFit/>
          </a:bodyPr>
          <a:lstStyle/>
          <a:p>
            <a:pPr>
              <a:lnSpc>
                <a:spcPct val="93000"/>
              </a:lnSpc>
              <a:buClr>
                <a:srgbClr val="C21014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>
                <a:solidFill>
                  <a:srgbClr val="C21014"/>
                </a:solidFill>
                <a:latin typeface="Arial" pitchFamily="34" charset="0"/>
                <a:ea typeface="宋体" pitchFamily="2" charset="-122"/>
              </a:rPr>
              <a:t>hunters</a:t>
            </a:r>
          </a:p>
        </p:txBody>
      </p:sp>
      <p:sp>
        <p:nvSpPr>
          <p:cNvPr id="18444" name="AutoShape 9"/>
          <p:cNvSpPr>
            <a:spLocks noChangeArrowheads="1"/>
          </p:cNvSpPr>
          <p:nvPr/>
        </p:nvSpPr>
        <p:spPr bwMode="auto">
          <a:xfrm>
            <a:off x="0" y="2457450"/>
            <a:ext cx="9142413" cy="158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3357562"/>
            <a:ext cx="4764088" cy="1943100"/>
            <a:chOff x="-12" y="935"/>
            <a:chExt cx="3252" cy="1224"/>
          </a:xfrm>
        </p:grpSpPr>
        <p:sp>
          <p:nvSpPr>
            <p:cNvPr id="18467" name="AutoShape 11"/>
            <p:cNvSpPr>
              <a:spLocks noChangeArrowheads="1"/>
            </p:cNvSpPr>
            <p:nvPr/>
          </p:nvSpPr>
          <p:spPr bwMode="auto">
            <a:xfrm>
              <a:off x="0" y="935"/>
              <a:ext cx="3240" cy="1224"/>
            </a:xfrm>
            <a:prstGeom prst="roundRect">
              <a:avLst>
                <a:gd name="adj" fmla="val 79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750" y="1573"/>
            <a:ext cx="45" cy="84"/>
          </p:xfrm>
          <a:graphic>
            <a:graphicData uri="http://schemas.openxmlformats.org/presentationml/2006/ole">
              <p:oleObj spid="_x0000_s2050" r:id="rId4" imgW="2743200" imgH="5181480" progId="Equation.3">
                <p:embed/>
              </p:oleObj>
            </a:graphicData>
          </a:graphic>
        </p:graphicFrame>
        <p:sp>
          <p:nvSpPr>
            <p:cNvPr id="18468" name="AutoShape 13"/>
            <p:cNvSpPr>
              <a:spLocks noChangeArrowheads="1"/>
            </p:cNvSpPr>
            <p:nvPr/>
          </p:nvSpPr>
          <p:spPr bwMode="auto">
            <a:xfrm>
              <a:off x="59" y="1053"/>
              <a:ext cx="140" cy="126"/>
            </a:xfrm>
            <a:prstGeom prst="roundRect">
              <a:avLst>
                <a:gd name="adj" fmla="val 76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56520" tIns="28440" rIns="56520" bIns="2844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ea typeface="宋体" pitchFamily="2" charset="-122"/>
                </a:rPr>
                <a:t>is</a:t>
              </a:r>
            </a:p>
          </p:txBody>
        </p:sp>
        <p:sp>
          <p:nvSpPr>
            <p:cNvPr id="18469" name="AutoShape 14"/>
            <p:cNvSpPr>
              <a:spLocks noChangeArrowheads="1"/>
            </p:cNvSpPr>
            <p:nvPr/>
          </p:nvSpPr>
          <p:spPr bwMode="auto">
            <a:xfrm>
              <a:off x="0" y="1319"/>
              <a:ext cx="210" cy="126"/>
            </a:xfrm>
            <a:prstGeom prst="roundRect">
              <a:avLst>
                <a:gd name="adj" fmla="val 75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56520" tIns="28440" rIns="56520" bIns="2844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ea typeface="宋体" pitchFamily="2" charset="-122"/>
                </a:rPr>
                <a:t>has</a:t>
              </a:r>
            </a:p>
          </p:txBody>
        </p:sp>
        <p:sp>
          <p:nvSpPr>
            <p:cNvPr id="18470" name="AutoShape 15"/>
            <p:cNvSpPr>
              <a:spLocks noChangeArrowheads="1"/>
            </p:cNvSpPr>
            <p:nvPr/>
          </p:nvSpPr>
          <p:spPr bwMode="auto">
            <a:xfrm>
              <a:off x="-12" y="1655"/>
              <a:ext cx="255" cy="223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56520" tIns="28440" rIns="56520" bIns="2844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ea typeface="宋体" pitchFamily="2" charset="-122"/>
                </a:rPr>
                <a:t>likes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ea typeface="宋体" pitchFamily="2" charset="-122"/>
                </a:rPr>
                <a:t>to</a:t>
              </a:r>
            </a:p>
          </p:txBody>
        </p:sp>
        <p:sp>
          <p:nvSpPr>
            <p:cNvPr id="18471" name="Freeform 16"/>
            <p:cNvSpPr>
              <a:spLocks noChangeArrowheads="1"/>
            </p:cNvSpPr>
            <p:nvPr/>
          </p:nvSpPr>
          <p:spPr bwMode="auto">
            <a:xfrm>
              <a:off x="237" y="1615"/>
              <a:ext cx="72" cy="328"/>
            </a:xfrm>
            <a:custGeom>
              <a:avLst/>
              <a:gdLst>
                <a:gd name="T0" fmla="*/ 316 w 317"/>
                <a:gd name="T1" fmla="*/ 0 h 1448"/>
                <a:gd name="T2" fmla="*/ 158 w 317"/>
                <a:gd name="T3" fmla="*/ 120 h 1448"/>
                <a:gd name="T4" fmla="*/ 158 w 317"/>
                <a:gd name="T5" fmla="*/ 603 h 1448"/>
                <a:gd name="T6" fmla="*/ 0 w 317"/>
                <a:gd name="T7" fmla="*/ 724 h 1448"/>
                <a:gd name="T8" fmla="*/ 158 w 317"/>
                <a:gd name="T9" fmla="*/ 844 h 1448"/>
                <a:gd name="T10" fmla="*/ 158 w 317"/>
                <a:gd name="T11" fmla="*/ 1327 h 1448"/>
                <a:gd name="T12" fmla="*/ 316 w 317"/>
                <a:gd name="T13" fmla="*/ 1447 h 1448"/>
                <a:gd name="T14" fmla="*/ 316 w 317"/>
                <a:gd name="T15" fmla="*/ 0 h 1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7"/>
                <a:gd name="T25" fmla="*/ 0 h 1448"/>
                <a:gd name="T26" fmla="*/ 317 w 317"/>
                <a:gd name="T27" fmla="*/ 1448 h 1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7" h="1448">
                  <a:moveTo>
                    <a:pt x="316" y="0"/>
                  </a:moveTo>
                  <a:cubicBezTo>
                    <a:pt x="237" y="0"/>
                    <a:pt x="158" y="60"/>
                    <a:pt x="158" y="120"/>
                  </a:cubicBezTo>
                  <a:lnTo>
                    <a:pt x="158" y="603"/>
                  </a:lnTo>
                  <a:cubicBezTo>
                    <a:pt x="158" y="663"/>
                    <a:pt x="79" y="724"/>
                    <a:pt x="0" y="724"/>
                  </a:cubicBezTo>
                  <a:cubicBezTo>
                    <a:pt x="79" y="724"/>
                    <a:pt x="158" y="784"/>
                    <a:pt x="158" y="844"/>
                  </a:cubicBezTo>
                  <a:lnTo>
                    <a:pt x="158" y="1327"/>
                  </a:lnTo>
                  <a:cubicBezTo>
                    <a:pt x="158" y="1387"/>
                    <a:pt x="237" y="1447"/>
                    <a:pt x="316" y="1447"/>
                  </a:cubicBezTo>
                  <a:lnTo>
                    <a:pt x="316" y="0"/>
                  </a:lnTo>
                </a:path>
              </a:pathLst>
            </a:custGeom>
            <a:solidFill>
              <a:srgbClr val="FFCC66"/>
            </a:solidFill>
            <a:ln w="126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Freeform 17"/>
            <p:cNvSpPr>
              <a:spLocks noChangeArrowheads="1"/>
            </p:cNvSpPr>
            <p:nvPr/>
          </p:nvSpPr>
          <p:spPr bwMode="auto">
            <a:xfrm>
              <a:off x="236" y="1230"/>
              <a:ext cx="30" cy="355"/>
            </a:xfrm>
            <a:custGeom>
              <a:avLst/>
              <a:gdLst>
                <a:gd name="T0" fmla="*/ 131 w 132"/>
                <a:gd name="T1" fmla="*/ 0 h 1565"/>
                <a:gd name="T2" fmla="*/ 65 w 132"/>
                <a:gd name="T3" fmla="*/ 131 h 1565"/>
                <a:gd name="T4" fmla="*/ 65 w 132"/>
                <a:gd name="T5" fmla="*/ 652 h 1565"/>
                <a:gd name="T6" fmla="*/ 0 w 132"/>
                <a:gd name="T7" fmla="*/ 782 h 1565"/>
                <a:gd name="T8" fmla="*/ 65 w 132"/>
                <a:gd name="T9" fmla="*/ 912 h 1565"/>
                <a:gd name="T10" fmla="*/ 65 w 132"/>
                <a:gd name="T11" fmla="*/ 1434 h 1565"/>
                <a:gd name="T12" fmla="*/ 131 w 132"/>
                <a:gd name="T13" fmla="*/ 1564 h 1565"/>
                <a:gd name="T14" fmla="*/ 131 w 132"/>
                <a:gd name="T15" fmla="*/ 0 h 15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2"/>
                <a:gd name="T25" fmla="*/ 0 h 1565"/>
                <a:gd name="T26" fmla="*/ 132 w 132"/>
                <a:gd name="T27" fmla="*/ 1565 h 15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2" h="1565">
                  <a:moveTo>
                    <a:pt x="131" y="0"/>
                  </a:moveTo>
                  <a:cubicBezTo>
                    <a:pt x="98" y="0"/>
                    <a:pt x="65" y="65"/>
                    <a:pt x="65" y="131"/>
                  </a:cubicBezTo>
                  <a:lnTo>
                    <a:pt x="65" y="652"/>
                  </a:lnTo>
                  <a:cubicBezTo>
                    <a:pt x="65" y="717"/>
                    <a:pt x="33" y="782"/>
                    <a:pt x="0" y="782"/>
                  </a:cubicBezTo>
                  <a:cubicBezTo>
                    <a:pt x="33" y="782"/>
                    <a:pt x="65" y="847"/>
                    <a:pt x="65" y="912"/>
                  </a:cubicBezTo>
                  <a:lnTo>
                    <a:pt x="65" y="1434"/>
                  </a:lnTo>
                  <a:cubicBezTo>
                    <a:pt x="65" y="1499"/>
                    <a:pt x="98" y="1564"/>
                    <a:pt x="131" y="1564"/>
                  </a:cubicBezTo>
                  <a:lnTo>
                    <a:pt x="131" y="0"/>
                  </a:lnTo>
                </a:path>
              </a:pathLst>
            </a:custGeom>
            <a:solidFill>
              <a:srgbClr val="FFCC66"/>
            </a:solidFill>
            <a:ln w="126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Freeform 18"/>
            <p:cNvSpPr>
              <a:spLocks noChangeArrowheads="1"/>
            </p:cNvSpPr>
            <p:nvPr/>
          </p:nvSpPr>
          <p:spPr bwMode="auto">
            <a:xfrm>
              <a:off x="236" y="1024"/>
              <a:ext cx="30" cy="178"/>
            </a:xfrm>
            <a:custGeom>
              <a:avLst/>
              <a:gdLst>
                <a:gd name="T0" fmla="*/ 131 w 132"/>
                <a:gd name="T1" fmla="*/ 0 h 783"/>
                <a:gd name="T2" fmla="*/ 65 w 132"/>
                <a:gd name="T3" fmla="*/ 65 h 783"/>
                <a:gd name="T4" fmla="*/ 65 w 132"/>
                <a:gd name="T5" fmla="*/ 326 h 783"/>
                <a:gd name="T6" fmla="*/ 0 w 132"/>
                <a:gd name="T7" fmla="*/ 391 h 783"/>
                <a:gd name="T8" fmla="*/ 65 w 132"/>
                <a:gd name="T9" fmla="*/ 456 h 783"/>
                <a:gd name="T10" fmla="*/ 65 w 132"/>
                <a:gd name="T11" fmla="*/ 716 h 783"/>
                <a:gd name="T12" fmla="*/ 131 w 132"/>
                <a:gd name="T13" fmla="*/ 782 h 783"/>
                <a:gd name="T14" fmla="*/ 131 w 132"/>
                <a:gd name="T15" fmla="*/ 0 h 7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2"/>
                <a:gd name="T25" fmla="*/ 0 h 783"/>
                <a:gd name="T26" fmla="*/ 132 w 132"/>
                <a:gd name="T27" fmla="*/ 783 h 7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2" h="783">
                  <a:moveTo>
                    <a:pt x="131" y="0"/>
                  </a:moveTo>
                  <a:cubicBezTo>
                    <a:pt x="98" y="0"/>
                    <a:pt x="65" y="32"/>
                    <a:pt x="65" y="65"/>
                  </a:cubicBezTo>
                  <a:lnTo>
                    <a:pt x="65" y="326"/>
                  </a:lnTo>
                  <a:cubicBezTo>
                    <a:pt x="65" y="358"/>
                    <a:pt x="33" y="391"/>
                    <a:pt x="0" y="391"/>
                  </a:cubicBezTo>
                  <a:cubicBezTo>
                    <a:pt x="33" y="391"/>
                    <a:pt x="65" y="423"/>
                    <a:pt x="65" y="456"/>
                  </a:cubicBezTo>
                  <a:lnTo>
                    <a:pt x="65" y="716"/>
                  </a:lnTo>
                  <a:cubicBezTo>
                    <a:pt x="65" y="749"/>
                    <a:pt x="98" y="782"/>
                    <a:pt x="131" y="782"/>
                  </a:cubicBezTo>
                  <a:lnTo>
                    <a:pt x="131" y="0"/>
                  </a:lnTo>
                </a:path>
              </a:pathLst>
            </a:custGeom>
            <a:solidFill>
              <a:srgbClr val="FFCC66"/>
            </a:solidFill>
            <a:ln w="126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88" y="935"/>
              <a:ext cx="2943" cy="1080"/>
              <a:chOff x="288" y="935"/>
              <a:chExt cx="2943" cy="1080"/>
            </a:xfrm>
          </p:grpSpPr>
          <p:sp>
            <p:nvSpPr>
              <p:cNvPr id="18475" name="AutoShape 20"/>
              <p:cNvSpPr>
                <a:spLocks noChangeArrowheads="1"/>
              </p:cNvSpPr>
              <p:nvPr/>
            </p:nvSpPr>
            <p:spPr bwMode="auto">
              <a:xfrm>
                <a:off x="288" y="935"/>
                <a:ext cx="2944" cy="1081"/>
              </a:xfrm>
              <a:prstGeom prst="roundRect">
                <a:avLst>
                  <a:gd name="adj" fmla="val 93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8435" name="Object 3"/>
              <p:cNvGraphicFramePr>
                <a:graphicFrameLocks noChangeAspect="1"/>
              </p:cNvGraphicFramePr>
              <p:nvPr/>
            </p:nvGraphicFramePr>
            <p:xfrm>
              <a:off x="288" y="935"/>
              <a:ext cx="2944" cy="1081"/>
            </p:xfrm>
            <a:graphic>
              <a:graphicData uri="http://schemas.openxmlformats.org/presentationml/2006/ole">
                <p:oleObj spid="_x0000_s2051" r:id="rId5" imgW="7277040" imgH="1857240" progId="Word.Document.8">
                  <p:embed/>
                </p:oleObj>
              </a:graphicData>
            </a:graphic>
          </p:graphicFrame>
        </p:grp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500562" y="2714620"/>
            <a:ext cx="4421188" cy="3290888"/>
            <a:chOff x="3120" y="1706"/>
            <a:chExt cx="3018" cy="2073"/>
          </a:xfrm>
        </p:grpSpPr>
        <p:pic>
          <p:nvPicPr>
            <p:cNvPr id="18447" name="Picture 2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60" y="1804"/>
              <a:ext cx="2879" cy="1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8" name="Line 24"/>
            <p:cNvSpPr>
              <a:spLocks noChangeShapeType="1"/>
            </p:cNvSpPr>
            <p:nvPr/>
          </p:nvSpPr>
          <p:spPr bwMode="auto">
            <a:xfrm flipV="1">
              <a:off x="3120" y="2742"/>
              <a:ext cx="491" cy="261"/>
            </a:xfrm>
            <a:prstGeom prst="line">
              <a:avLst/>
            </a:prstGeom>
            <a:noFill/>
            <a:ln w="12600">
              <a:solidFill>
                <a:srgbClr val="C2101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25"/>
            <p:cNvSpPr>
              <a:spLocks noChangeShapeType="1"/>
            </p:cNvSpPr>
            <p:nvPr/>
          </p:nvSpPr>
          <p:spPr bwMode="auto">
            <a:xfrm flipH="1" flipV="1">
              <a:off x="5400" y="3228"/>
              <a:ext cx="38" cy="553"/>
            </a:xfrm>
            <a:prstGeom prst="line">
              <a:avLst/>
            </a:prstGeom>
            <a:noFill/>
            <a:ln w="12600">
              <a:solidFill>
                <a:srgbClr val="C2101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8450" name="Picture 2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92" y="2205"/>
              <a:ext cx="358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1" name="Picture 2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46" y="2659"/>
              <a:ext cx="30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2" name="Picture 2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18" y="2523"/>
              <a:ext cx="30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3" name="Picture 2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73" y="3249"/>
              <a:ext cx="544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4" name="Picture 3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844" y="3385"/>
              <a:ext cx="45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5" name="Picture 3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89" y="2886"/>
              <a:ext cx="334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6" name="Picture 3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753" y="2432"/>
              <a:ext cx="59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7" name="Picture 3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569" y="3203"/>
              <a:ext cx="499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8" name="Picture 3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524" y="2160"/>
              <a:ext cx="54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9" name="Picture 35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569" y="2704"/>
              <a:ext cx="49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0" name="Picture 36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073" y="1797"/>
              <a:ext cx="440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1" name="Picture 37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435" y="2024"/>
              <a:ext cx="45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2" name="Picture 38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161" y="1797"/>
              <a:ext cx="31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3" name="Picture 39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347" y="3385"/>
              <a:ext cx="48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64" name="Line 40"/>
            <p:cNvSpPr>
              <a:spLocks noChangeShapeType="1"/>
            </p:cNvSpPr>
            <p:nvPr/>
          </p:nvSpPr>
          <p:spPr bwMode="auto">
            <a:xfrm flipH="1">
              <a:off x="4874" y="1706"/>
              <a:ext cx="72" cy="454"/>
            </a:xfrm>
            <a:prstGeom prst="line">
              <a:avLst/>
            </a:prstGeom>
            <a:noFill/>
            <a:ln w="12600">
              <a:solidFill>
                <a:srgbClr val="C2101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8465" name="Picture 41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347" y="2931"/>
              <a:ext cx="419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6" name="Picture 42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347" y="1888"/>
              <a:ext cx="48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857232"/>
            <a:ext cx="7210425" cy="347662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Conclusion </a:t>
            </a:r>
            <a:endParaRPr lang="en-GB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494713" cy="5400675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lvl="1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Advantages</a:t>
            </a:r>
          </a:p>
          <a:p>
            <a:pPr lvl="2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SOM is Algorithm that projects high-dimensional data onto a two-dimensional map. </a:t>
            </a:r>
          </a:p>
          <a:p>
            <a:pPr lvl="2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The projection preserves the topology of the data so that similar data items will be mapped to nearby locations on the map.</a:t>
            </a:r>
          </a:p>
          <a:p>
            <a:pPr lvl="2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SOM still have many practical applications in pattern recognition, speech analysis, industrial and medical diagnostics, data mining</a:t>
            </a:r>
          </a:p>
          <a:p>
            <a:pPr lvl="1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Disadvantages</a:t>
            </a:r>
          </a:p>
          <a:p>
            <a:pPr lvl="2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Large quantity of good quality representative training data required</a:t>
            </a:r>
          </a:p>
          <a:p>
            <a:pPr lvl="2"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No generally accepted measure of ‘quality’ of a SOM</a:t>
            </a:r>
          </a:p>
          <a:p>
            <a:pPr lvl="3">
              <a:buFont typeface="Arial" pitchFamily="34" charset="0"/>
              <a:buNone/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e.g. Average quantization error (how well the data is classified)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214282" y="857232"/>
            <a:ext cx="7210425" cy="633414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Discussion topics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142844" y="1571613"/>
            <a:ext cx="8494713" cy="4572032"/>
          </a:xfrm>
        </p:spPr>
        <p:txBody>
          <a:bodyPr/>
          <a:lstStyle/>
          <a:p>
            <a:pPr lvl="1">
              <a:lnSpc>
                <a:spcPct val="93000"/>
              </a:lnSpc>
              <a:tabLst>
                <a:tab pos="920750" algn="l"/>
                <a:tab pos="1844675" algn="l"/>
                <a:tab pos="2768600" algn="l"/>
                <a:tab pos="3692525" algn="l"/>
                <a:tab pos="4616450" algn="l"/>
                <a:tab pos="5540375" algn="l"/>
                <a:tab pos="6464300" algn="l"/>
                <a:tab pos="7388225" algn="l"/>
                <a:tab pos="8312150" algn="l"/>
                <a:tab pos="9236075" algn="l"/>
                <a:tab pos="10160000" algn="l"/>
              </a:tabLst>
            </a:pPr>
            <a:r>
              <a:rPr lang="en-GB" altLang="zh-CN" dirty="0" smtClean="0">
                <a:ea typeface="宋体" pitchFamily="2" charset="-122"/>
              </a:rPr>
              <a:t> </a:t>
            </a:r>
            <a:r>
              <a:rPr lang="en-GB" altLang="zh-CN" dirty="0" smtClean="0">
                <a:latin typeface="+mj-lt"/>
                <a:ea typeface="宋体" pitchFamily="2" charset="-122"/>
              </a:rPr>
              <a:t>What is the main purpose of the SOM?</a:t>
            </a:r>
          </a:p>
          <a:p>
            <a:pPr lvl="1">
              <a:tabLst>
                <a:tab pos="920750" algn="l"/>
                <a:tab pos="1844675" algn="l"/>
                <a:tab pos="2768600" algn="l"/>
                <a:tab pos="3692525" algn="l"/>
                <a:tab pos="4616450" algn="l"/>
                <a:tab pos="5540375" algn="l"/>
                <a:tab pos="6464300" algn="l"/>
                <a:tab pos="7388225" algn="l"/>
                <a:tab pos="8312150" algn="l"/>
                <a:tab pos="9236075" algn="l"/>
                <a:tab pos="10160000" algn="l"/>
              </a:tabLst>
            </a:pPr>
            <a:r>
              <a:rPr lang="en-GB" altLang="zh-CN" dirty="0" smtClean="0">
                <a:latin typeface="+mj-lt"/>
                <a:ea typeface="宋体" pitchFamily="2" charset="-122"/>
              </a:rPr>
              <a:t> Do you know any example systems with SOM Algorithm?</a:t>
            </a:r>
          </a:p>
          <a:p>
            <a:pPr lvl="1">
              <a:buFont typeface="Monotype Sorts" charset="2"/>
              <a:buNone/>
              <a:tabLst>
                <a:tab pos="920750" algn="l"/>
                <a:tab pos="1844675" algn="l"/>
                <a:tab pos="2768600" algn="l"/>
                <a:tab pos="3692525" algn="l"/>
                <a:tab pos="4616450" algn="l"/>
                <a:tab pos="5540375" algn="l"/>
                <a:tab pos="6464300" algn="l"/>
                <a:tab pos="7388225" algn="l"/>
                <a:tab pos="8312150" algn="l"/>
                <a:tab pos="9236075" algn="l"/>
                <a:tab pos="10160000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>
              <a:tabLst>
                <a:tab pos="920750" algn="l"/>
                <a:tab pos="1844675" algn="l"/>
                <a:tab pos="2768600" algn="l"/>
                <a:tab pos="3692525" algn="l"/>
                <a:tab pos="4616450" algn="l"/>
                <a:tab pos="5540375" algn="l"/>
                <a:tab pos="6464300" algn="l"/>
                <a:tab pos="7388225" algn="l"/>
                <a:tab pos="8312150" algn="l"/>
                <a:tab pos="9236075" algn="l"/>
                <a:tab pos="10160000" algn="l"/>
              </a:tabLst>
            </a:pPr>
            <a:endParaRPr lang="en-GB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Neural Network Learning</a:t>
            </a:r>
          </a:p>
          <a:p>
            <a:r>
              <a:rPr lang="en-GB" altLang="zh-CN" sz="2400" dirty="0" smtClean="0">
                <a:ea typeface="宋体" pitchFamily="2" charset="-122"/>
              </a:rPr>
              <a:t>Self-Organizing Maps</a:t>
            </a:r>
          </a:p>
          <a:p>
            <a:pPr lvl="1"/>
            <a:r>
              <a:rPr lang="en-GB" altLang="zh-CN" dirty="0" smtClean="0">
                <a:ea typeface="宋体" pitchFamily="2" charset="-122"/>
              </a:rPr>
              <a:t>Origins</a:t>
            </a:r>
          </a:p>
          <a:p>
            <a:pPr lvl="1"/>
            <a:r>
              <a:rPr lang="en-GB" altLang="zh-CN" dirty="0" smtClean="0">
                <a:ea typeface="宋体" pitchFamily="2" charset="-122"/>
              </a:rPr>
              <a:t>Algorithm</a:t>
            </a:r>
          </a:p>
          <a:p>
            <a:pPr lvl="1"/>
            <a:r>
              <a:rPr lang="en-GB" altLang="zh-CN" dirty="0" smtClean="0">
                <a:ea typeface="宋体" pitchFamily="2" charset="-122"/>
              </a:rPr>
              <a:t>Examples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344488"/>
            <a:ext cx="7210425" cy="347662"/>
          </a:xfrm>
        </p:spPr>
        <p:txBody>
          <a:bodyPr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mtClean="0">
                <a:ea typeface="宋体" pitchFamily="2" charset="-122"/>
              </a:rPr>
              <a:t>References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14422"/>
            <a:ext cx="8494713" cy="516732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[Witten and Frank (1999)]  Witten, I.H. and Frank, </a:t>
            </a:r>
            <a:r>
              <a:rPr lang="en-GB" altLang="zh-CN" sz="1100" dirty="0" err="1" smtClean="0">
                <a:ea typeface="宋体" pitchFamily="2" charset="-122"/>
              </a:rPr>
              <a:t>Eibe</a:t>
            </a:r>
            <a:r>
              <a:rPr lang="en-GB" altLang="zh-CN" sz="1100" dirty="0" smtClean="0">
                <a:ea typeface="宋体" pitchFamily="2" charset="-122"/>
              </a:rPr>
              <a:t>. Data Mining: Practical Machine Learning Tools and Techniques with Java Implementations. Morgan Kaufmann Publishers, San Francisco, CA, USA. 1999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[Kohonen (1982)]                Teuvo Kohonen. Self-organized formation of topologically correct feature maps. Biol. Cybernetics, volume 43, 59-62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[Kohonen (1995)]               Teuvo Kohonen. Self-Organizing Maps. Springer, Berlin, Germany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</a:t>
            </a:r>
            <a:r>
              <a:rPr lang="en-GB" altLang="zh-CN" sz="1100" dirty="0" err="1" smtClean="0">
                <a:ea typeface="宋体" pitchFamily="2" charset="-122"/>
              </a:rPr>
              <a:t>Vesanto</a:t>
            </a:r>
            <a:r>
              <a:rPr lang="en-GB" altLang="zh-CN" sz="1100" dirty="0" smtClean="0">
                <a:ea typeface="宋体" pitchFamily="2" charset="-122"/>
              </a:rPr>
              <a:t> (1999)]                 SOM-Based Data Visualization Methods, Intelligent Data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Analysis, 3:111-26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[Kohonen et al (1996)]       T. Kohonen, J. </a:t>
            </a:r>
            <a:r>
              <a:rPr lang="en-GB" altLang="zh-CN" sz="1100" dirty="0" err="1" smtClean="0">
                <a:ea typeface="宋体" pitchFamily="2" charset="-122"/>
              </a:rPr>
              <a:t>Hynninen</a:t>
            </a:r>
            <a:r>
              <a:rPr lang="en-GB" altLang="zh-CN" sz="1100" dirty="0" smtClean="0">
                <a:ea typeface="宋体" pitchFamily="2" charset="-122"/>
              </a:rPr>
              <a:t>, J. </a:t>
            </a:r>
            <a:r>
              <a:rPr lang="en-GB" altLang="zh-CN" sz="1100" dirty="0" err="1" smtClean="0">
                <a:ea typeface="宋体" pitchFamily="2" charset="-122"/>
              </a:rPr>
              <a:t>Kangas</a:t>
            </a:r>
            <a:r>
              <a:rPr lang="en-GB" altLang="zh-CN" sz="1100" dirty="0" smtClean="0">
                <a:ea typeface="宋体" pitchFamily="2" charset="-122"/>
              </a:rPr>
              <a:t>, and J. </a:t>
            </a:r>
            <a:r>
              <a:rPr lang="en-GB" altLang="zh-CN" sz="1100" dirty="0" err="1" smtClean="0">
                <a:ea typeface="宋体" pitchFamily="2" charset="-122"/>
              </a:rPr>
              <a:t>Laaksonen</a:t>
            </a:r>
            <a:r>
              <a:rPr lang="en-GB" altLang="zh-CN" sz="1100" dirty="0" smtClean="0">
                <a:ea typeface="宋体" pitchFamily="2" charset="-122"/>
              </a:rPr>
              <a:t>, "SOM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PAK: The Self-Organizing Map program package, " Report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A31, Helsinki University of Technology, Laboratory of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Computer and Information Science, Jan. 1996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</a:t>
            </a:r>
            <a:r>
              <a:rPr lang="en-GB" altLang="zh-CN" sz="1100" dirty="0" err="1" smtClean="0">
                <a:ea typeface="宋体" pitchFamily="2" charset="-122"/>
              </a:rPr>
              <a:t>Vesanto</a:t>
            </a:r>
            <a:r>
              <a:rPr lang="en-GB" altLang="zh-CN" sz="1100" dirty="0" smtClean="0">
                <a:ea typeface="宋体" pitchFamily="2" charset="-122"/>
              </a:rPr>
              <a:t> et al (1999)]         J. </a:t>
            </a:r>
            <a:r>
              <a:rPr lang="en-GB" altLang="zh-CN" sz="1100" dirty="0" err="1" smtClean="0">
                <a:ea typeface="宋体" pitchFamily="2" charset="-122"/>
              </a:rPr>
              <a:t>Vesanto</a:t>
            </a:r>
            <a:r>
              <a:rPr lang="en-GB" altLang="zh-CN" sz="1100" dirty="0" smtClean="0">
                <a:ea typeface="宋体" pitchFamily="2" charset="-122"/>
              </a:rPr>
              <a:t>, J. </a:t>
            </a:r>
            <a:r>
              <a:rPr lang="en-GB" altLang="zh-CN" sz="1100" dirty="0" err="1" smtClean="0">
                <a:ea typeface="宋体" pitchFamily="2" charset="-122"/>
              </a:rPr>
              <a:t>Himberg</a:t>
            </a:r>
            <a:r>
              <a:rPr lang="en-GB" altLang="zh-CN" sz="1100" dirty="0" smtClean="0">
                <a:ea typeface="宋体" pitchFamily="2" charset="-122"/>
              </a:rPr>
              <a:t>, E. </a:t>
            </a:r>
            <a:r>
              <a:rPr lang="en-GB" altLang="zh-CN" sz="1100" dirty="0" err="1" smtClean="0">
                <a:ea typeface="宋体" pitchFamily="2" charset="-122"/>
              </a:rPr>
              <a:t>Alhoniemi</a:t>
            </a:r>
            <a:r>
              <a:rPr lang="en-GB" altLang="zh-CN" sz="1100" dirty="0" smtClean="0">
                <a:ea typeface="宋体" pitchFamily="2" charset="-122"/>
              </a:rPr>
              <a:t>, J </a:t>
            </a:r>
            <a:r>
              <a:rPr lang="en-GB" altLang="zh-CN" sz="1100" dirty="0" err="1" smtClean="0">
                <a:ea typeface="宋体" pitchFamily="2" charset="-122"/>
              </a:rPr>
              <a:t>Parhankangas</a:t>
            </a:r>
            <a:r>
              <a:rPr lang="en-GB" altLang="zh-CN" sz="1100" dirty="0" smtClean="0">
                <a:ea typeface="宋体" pitchFamily="2" charset="-122"/>
              </a:rPr>
              <a:t>. Self-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Organizing Map in </a:t>
            </a:r>
            <a:r>
              <a:rPr lang="en-GB" altLang="zh-CN" sz="1100" dirty="0" err="1" smtClean="0">
                <a:ea typeface="宋体" pitchFamily="2" charset="-122"/>
              </a:rPr>
              <a:t>Matlab</a:t>
            </a:r>
            <a:r>
              <a:rPr lang="en-GB" altLang="zh-CN" sz="1100" dirty="0" smtClean="0">
                <a:ea typeface="宋体" pitchFamily="2" charset="-122"/>
              </a:rPr>
              <a:t>: the SOM Toolbox. In Proceedings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of the </a:t>
            </a:r>
            <a:r>
              <a:rPr lang="en-GB" altLang="zh-CN" sz="1100" dirty="0" err="1" smtClean="0">
                <a:ea typeface="宋体" pitchFamily="2" charset="-122"/>
              </a:rPr>
              <a:t>Matlab</a:t>
            </a:r>
            <a:r>
              <a:rPr lang="en-GB" altLang="zh-CN" sz="1100" dirty="0" smtClean="0">
                <a:ea typeface="宋体" pitchFamily="2" charset="-122"/>
              </a:rPr>
              <a:t> DSP Conference 1999, Espoo, Finland, pp. 35-40, 1999.   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[Wong and Bergeron (1997)]   Pak Chung Wong and R. Daniel Bergeron. 30 Years of Multidimensional Multivariate Visualization. In Gregory M.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Nielson, Hans Hagan, and Heinrich Muller, editors, Scientific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Visualization - Overviews, Methodologies and Techniques, pages 3-33, Los Alamitos, CA, 1997. IEEE Computer Society Press.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</a:t>
            </a:r>
            <a:r>
              <a:rPr lang="en-GB" altLang="zh-CN" sz="1100" dirty="0" err="1" smtClean="0">
                <a:ea typeface="宋体" pitchFamily="2" charset="-122"/>
              </a:rPr>
              <a:t>Honkela</a:t>
            </a:r>
            <a:r>
              <a:rPr lang="en-GB" altLang="zh-CN" sz="1100" dirty="0" smtClean="0">
                <a:ea typeface="宋体" pitchFamily="2" charset="-122"/>
              </a:rPr>
              <a:t> (1997)]                      T. </a:t>
            </a:r>
            <a:r>
              <a:rPr lang="en-GB" altLang="zh-CN" sz="1100" dirty="0" err="1" smtClean="0">
                <a:ea typeface="宋体" pitchFamily="2" charset="-122"/>
              </a:rPr>
              <a:t>Honkela</a:t>
            </a:r>
            <a:r>
              <a:rPr lang="en-GB" altLang="zh-CN" sz="1100" dirty="0" smtClean="0">
                <a:ea typeface="宋体" pitchFamily="2" charset="-122"/>
              </a:rPr>
              <a:t>, Self-Organizing Maps in Natural Language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Processing, PhD Thesis, Helsinki, University of Technology,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Espoo, Finland 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[SVG wiki]                              http://en.wikipedia.org/wiki/Scalable_Vector_Graphics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[</a:t>
            </a:r>
            <a:r>
              <a:rPr lang="en-GB" altLang="zh-CN" sz="1100" dirty="0" err="1" smtClean="0">
                <a:ea typeface="宋体" pitchFamily="2" charset="-122"/>
              </a:rPr>
              <a:t>Jost</a:t>
            </a:r>
            <a:r>
              <a:rPr lang="en-GB" altLang="zh-CN" sz="1100" dirty="0" smtClean="0">
                <a:ea typeface="宋体" pitchFamily="2" charset="-122"/>
              </a:rPr>
              <a:t> </a:t>
            </a:r>
            <a:r>
              <a:rPr lang="en-GB" altLang="zh-CN" sz="1100" dirty="0" err="1" smtClean="0">
                <a:ea typeface="宋体" pitchFamily="2" charset="-122"/>
              </a:rPr>
              <a:t>Schatzmann</a:t>
            </a:r>
            <a:r>
              <a:rPr lang="en-GB" altLang="zh-CN" sz="1100" dirty="0" smtClean="0">
                <a:ea typeface="宋体" pitchFamily="2" charset="-122"/>
              </a:rPr>
              <a:t> (2003)]       Final Year Individual Project Report Using Self-Organizing Maps to Visualize Clusters and Trends in Multidimensional Datasets</a:t>
            </a:r>
          </a:p>
          <a:p>
            <a:pPr>
              <a:lnSpc>
                <a:spcPct val="80000"/>
              </a:lnSpc>
              <a:spcBef>
                <a:spcPts val="688"/>
              </a:spcBef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1100" dirty="0" smtClean="0">
                <a:ea typeface="宋体" pitchFamily="2" charset="-122"/>
              </a:rPr>
              <a:t>Imperial college London 19 June 2003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8229600" cy="5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3200" dirty="0" smtClean="0"/>
              <a:t>Learning Time</a:t>
            </a:r>
            <a:r>
              <a:rPr lang="en-US" sz="3200" dirty="0" smtClean="0"/>
              <a:t>: sequential learning</a:t>
            </a:r>
            <a:endParaRPr lang="tr-TR" sz="32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Applications:</a:t>
            </a:r>
          </a:p>
          <a:p>
            <a:pPr lvl="1" eaLnBrk="1" hangingPunct="1"/>
            <a:r>
              <a:rPr lang="tr-TR" dirty="0" smtClean="0"/>
              <a:t>Sequence recognition: Speech recognition</a:t>
            </a:r>
          </a:p>
          <a:p>
            <a:pPr lvl="1" eaLnBrk="1" hangingPunct="1"/>
            <a:r>
              <a:rPr lang="tr-TR" dirty="0" smtClean="0"/>
              <a:t>Sequence reproduction: Time-series prediction</a:t>
            </a:r>
          </a:p>
          <a:p>
            <a:pPr lvl="1" eaLnBrk="1" hangingPunct="1"/>
            <a:r>
              <a:rPr lang="tr-TR" dirty="0" smtClean="0"/>
              <a:t>Sequence association</a:t>
            </a:r>
          </a:p>
          <a:p>
            <a:pPr eaLnBrk="1" hangingPunct="1"/>
            <a:r>
              <a:rPr lang="tr-TR" dirty="0" smtClean="0"/>
              <a:t>Network architectures</a:t>
            </a:r>
          </a:p>
          <a:p>
            <a:pPr lvl="1" eaLnBrk="1" hangingPunct="1"/>
            <a:r>
              <a:rPr lang="tr-TR" dirty="0" smtClean="0"/>
              <a:t>Time-delay networks (Waibel et al., 1989)</a:t>
            </a:r>
          </a:p>
          <a:p>
            <a:pPr lvl="1" eaLnBrk="1" hangingPunct="1"/>
            <a:r>
              <a:rPr lang="tr-TR" dirty="0" smtClean="0"/>
              <a:t>Recurrent networks (Rumelhart et al., 1986)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 Objectives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071546"/>
            <a:ext cx="8229600" cy="642942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Time-Delay Neural Networks</a:t>
            </a:r>
          </a:p>
        </p:txBody>
      </p:sp>
      <p:pic>
        <p:nvPicPr>
          <p:cNvPr id="36868" name="Picture 4" descr="Mlp-tdnn_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857364"/>
            <a:ext cx="5472113" cy="45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08"/>
            <a:ext cx="8305800" cy="571504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Recurrent Networks</a:t>
            </a:r>
          </a:p>
        </p:txBody>
      </p:sp>
      <p:pic>
        <p:nvPicPr>
          <p:cNvPr id="37893" name="Picture 5" descr="Mlp-rec_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73238"/>
            <a:ext cx="8713787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60"/>
            <a:ext cx="8305800" cy="561228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Unfolding in Time</a:t>
            </a:r>
          </a:p>
        </p:txBody>
      </p:sp>
      <p:pic>
        <p:nvPicPr>
          <p:cNvPr id="38916" name="Picture 4" descr="Mlp-unfold_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143116"/>
            <a:ext cx="7127875" cy="40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928670"/>
            <a:ext cx="7677150" cy="357206"/>
          </a:xfrm>
        </p:spPr>
        <p:txBody>
          <a:bodyPr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Self-Organizing Maps : Origins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7525" y="908050"/>
            <a:ext cx="7172325" cy="1143000"/>
            <a:chOff x="353" y="572"/>
            <a:chExt cx="4896" cy="720"/>
          </a:xfrm>
        </p:grpSpPr>
        <p:sp>
          <p:nvSpPr>
            <p:cNvPr id="39947" name="AutoShape 3"/>
            <p:cNvSpPr>
              <a:spLocks noChangeArrowheads="1"/>
            </p:cNvSpPr>
            <p:nvPr/>
          </p:nvSpPr>
          <p:spPr bwMode="auto">
            <a:xfrm>
              <a:off x="353" y="572"/>
              <a:ext cx="4896" cy="720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4"/>
            <p:cNvSpPr txBox="1">
              <a:spLocks noChangeArrowheads="1"/>
            </p:cNvSpPr>
            <p:nvPr/>
          </p:nvSpPr>
          <p:spPr bwMode="auto">
            <a:xfrm>
              <a:off x="353" y="821"/>
              <a:ext cx="489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18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Lucida Sans Unicode" pitchFamily="34" charset="0"/>
                </a:rPr>
                <a:t>Self-Organizing Maps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700213"/>
            <a:ext cx="5781675" cy="4114800"/>
            <a:chOff x="0" y="1071"/>
            <a:chExt cx="3946" cy="2592"/>
          </a:xfrm>
        </p:grpSpPr>
        <p:sp>
          <p:nvSpPr>
            <p:cNvPr id="39945" name="AutoShape 6"/>
            <p:cNvSpPr>
              <a:spLocks noChangeArrowheads="1"/>
            </p:cNvSpPr>
            <p:nvPr/>
          </p:nvSpPr>
          <p:spPr bwMode="auto">
            <a:xfrm>
              <a:off x="0" y="1071"/>
              <a:ext cx="3946" cy="2592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0" y="1071"/>
              <a:ext cx="3946" cy="2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741363" lvl="1" indent="-284163">
                <a:lnSpc>
                  <a:spcPct val="93000"/>
                </a:lnSpc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Ideas first introduced by C. von </a:t>
              </a:r>
              <a:r>
                <a:rPr lang="en-GB" altLang="zh-CN" sz="2000" dirty="0" err="1">
                  <a:latin typeface="+mj-lt"/>
                  <a:ea typeface="宋体" pitchFamily="2" charset="-122"/>
                </a:rPr>
                <a:t>der</a:t>
              </a:r>
              <a:r>
                <a:rPr lang="en-GB" altLang="zh-CN" sz="2000" dirty="0">
                  <a:latin typeface="+mj-lt"/>
                  <a:ea typeface="宋体" pitchFamily="2" charset="-122"/>
                </a:rPr>
                <a:t> </a:t>
              </a:r>
              <a:r>
                <a:rPr lang="en-GB" altLang="zh-CN" sz="2000" dirty="0" err="1">
                  <a:latin typeface="+mj-lt"/>
                  <a:ea typeface="宋体" pitchFamily="2" charset="-122"/>
                </a:rPr>
                <a:t>Malsburg</a:t>
              </a:r>
              <a:r>
                <a:rPr lang="en-GB" altLang="zh-CN" sz="2000" dirty="0">
                  <a:latin typeface="+mj-lt"/>
                  <a:ea typeface="宋体" pitchFamily="2" charset="-122"/>
                </a:rPr>
                <a:t> (1973), developed and refined by T. Kohonen (1982)</a:t>
              </a:r>
            </a:p>
            <a:p>
              <a:pPr marL="741363" lvl="1" indent="-284163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Neural network algorithm using unsupervised competitive learning</a:t>
              </a:r>
            </a:p>
            <a:p>
              <a:pPr marL="741363" lvl="1" indent="-284163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Primarily used for organization and visualization of complex data</a:t>
              </a:r>
            </a:p>
            <a:p>
              <a:pPr marL="741363" lvl="1" indent="-284163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Biological basis: ‘brain maps’</a:t>
              </a:r>
            </a:p>
            <a:p>
              <a:pPr marL="741363" lvl="1" indent="-284163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None/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</a:pPr>
              <a:endParaRPr lang="en-GB" altLang="zh-CN" sz="1800" dirty="0">
                <a:latin typeface="Arial" pitchFamily="34" charset="0"/>
                <a:ea typeface="宋体" pitchFamily="2" charset="-122"/>
              </a:endParaRPr>
            </a:p>
            <a:p>
              <a:pPr marL="341313" indent="-341313">
                <a:lnSpc>
                  <a:spcPct val="90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</a:pPr>
              <a:endParaRPr lang="en-GB" altLang="zh-CN" sz="1800" dirty="0">
                <a:ea typeface="宋体" pitchFamily="2" charset="-122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432550" y="1773238"/>
            <a:ext cx="2076450" cy="2741612"/>
            <a:chOff x="4390" y="1117"/>
            <a:chExt cx="1418" cy="1727"/>
          </a:xfrm>
        </p:grpSpPr>
        <p:pic>
          <p:nvPicPr>
            <p:cNvPr id="39943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90" y="1117"/>
              <a:ext cx="1419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4" name="AutoShape 10"/>
            <p:cNvSpPr>
              <a:spLocks noChangeArrowheads="1"/>
            </p:cNvSpPr>
            <p:nvPr/>
          </p:nvSpPr>
          <p:spPr bwMode="auto">
            <a:xfrm>
              <a:off x="4390" y="1117"/>
              <a:ext cx="1419" cy="1728"/>
            </a:xfrm>
            <a:prstGeom prst="roundRect">
              <a:avLst>
                <a:gd name="adj" fmla="val 6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6432550" y="4868863"/>
            <a:ext cx="203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5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ea typeface="宋体" pitchFamily="2" charset="-122"/>
              </a:rPr>
              <a:t>Teuvo Kohonen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1071546"/>
            <a:ext cx="7210425" cy="357190"/>
          </a:xfrm>
        </p:spPr>
        <p:txBody>
          <a:bodyPr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Self-Organizing Maps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857364"/>
            <a:ext cx="7173912" cy="1873250"/>
          </a:xfrm>
        </p:spPr>
        <p:txBody>
          <a:bodyPr>
            <a:noAutofit/>
          </a:bodyPr>
          <a:lstStyle/>
          <a:p>
            <a:pPr marL="341313" indent="-341313">
              <a:lnSpc>
                <a:spcPct val="93000"/>
              </a:lnSpc>
              <a:buClr>
                <a:srgbClr val="0742FF"/>
              </a:buClr>
              <a:buFont typeface="Monotype Sorts" charset="2"/>
              <a:buChar char="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000" dirty="0" smtClean="0">
                <a:latin typeface="+mj-lt"/>
                <a:ea typeface="宋体" pitchFamily="2" charset="-122"/>
              </a:rPr>
              <a:t>Lattice of neurons (‘nodes’) accepts and responds to set of input signals</a:t>
            </a:r>
          </a:p>
          <a:p>
            <a:pPr marL="341313" indent="-341313">
              <a:buClr>
                <a:srgbClr val="0742FF"/>
              </a:buClr>
              <a:buFont typeface="Monotype Sorts" charset="2"/>
              <a:buChar char="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000" dirty="0" smtClean="0">
                <a:latin typeface="+mj-lt"/>
                <a:ea typeface="宋体" pitchFamily="2" charset="-122"/>
              </a:rPr>
              <a:t>Responses compared; ‘winning’ neuron selected from lattice</a:t>
            </a:r>
          </a:p>
          <a:p>
            <a:pPr marL="341313" indent="-341313">
              <a:buClr>
                <a:srgbClr val="0742FF"/>
              </a:buClr>
              <a:buFont typeface="Monotype Sorts" charset="2"/>
              <a:buChar char="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000" dirty="0" smtClean="0">
                <a:latin typeface="+mj-lt"/>
                <a:ea typeface="宋体" pitchFamily="2" charset="-122"/>
              </a:rPr>
              <a:t>Selected neuron activated together with ‘neighbourhood’ neurons</a:t>
            </a:r>
          </a:p>
          <a:p>
            <a:pPr marL="341313" indent="-341313">
              <a:buClr>
                <a:srgbClr val="0742FF"/>
              </a:buClr>
              <a:buFont typeface="Monotype Sorts" charset="2"/>
              <a:buChar char=""/>
              <a:tabLst>
                <a:tab pos="341313" algn="l"/>
                <a:tab pos="1263650" algn="l"/>
                <a:tab pos="2187575" algn="l"/>
                <a:tab pos="3111500" algn="l"/>
                <a:tab pos="4035425" algn="l"/>
                <a:tab pos="4959350" algn="l"/>
                <a:tab pos="5883275" algn="l"/>
                <a:tab pos="6807200" algn="l"/>
                <a:tab pos="7731125" algn="l"/>
                <a:tab pos="8655050" algn="l"/>
                <a:tab pos="9578975" algn="l"/>
                <a:tab pos="10502900" algn="l"/>
              </a:tabLst>
            </a:pPr>
            <a:r>
              <a:rPr lang="en-GB" altLang="zh-CN" sz="2000" dirty="0" smtClean="0">
                <a:latin typeface="+mj-lt"/>
                <a:ea typeface="宋体" pitchFamily="2" charset="-122"/>
              </a:rPr>
              <a:t>Adaptive process changes weights to more closely resemble inputs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2613" y="857231"/>
            <a:ext cx="7173912" cy="1014024"/>
            <a:chOff x="398" y="490"/>
            <a:chExt cx="4896" cy="730"/>
          </a:xfrm>
        </p:grpSpPr>
        <p:sp>
          <p:nvSpPr>
            <p:cNvPr id="41014" name="AutoShape 3"/>
            <p:cNvSpPr>
              <a:spLocks noChangeArrowheads="1"/>
            </p:cNvSpPr>
            <p:nvPr/>
          </p:nvSpPr>
          <p:spPr bwMode="auto">
            <a:xfrm>
              <a:off x="398" y="490"/>
              <a:ext cx="4896" cy="720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Text Box 4"/>
            <p:cNvSpPr txBox="1">
              <a:spLocks noChangeArrowheads="1"/>
            </p:cNvSpPr>
            <p:nvPr/>
          </p:nvSpPr>
          <p:spPr bwMode="auto">
            <a:xfrm>
              <a:off x="398" y="946"/>
              <a:ext cx="489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+mj-lt"/>
                  <a:ea typeface="宋体" pitchFamily="2" charset="-122"/>
                  <a:cs typeface="Lucida Sans Unicode" pitchFamily="34" charset="0"/>
                </a:rPr>
                <a:t>SOM - Architecture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65188" y="3673474"/>
            <a:ext cx="7204026" cy="2787650"/>
            <a:chOff x="590" y="2314"/>
            <a:chExt cx="4917" cy="1756"/>
          </a:xfrm>
        </p:grpSpPr>
        <p:sp>
          <p:nvSpPr>
            <p:cNvPr id="40966" name="Freeform 7"/>
            <p:cNvSpPr>
              <a:spLocks noChangeArrowheads="1"/>
            </p:cNvSpPr>
            <p:nvPr/>
          </p:nvSpPr>
          <p:spPr bwMode="auto">
            <a:xfrm>
              <a:off x="590" y="2314"/>
              <a:ext cx="3850" cy="772"/>
            </a:xfrm>
            <a:custGeom>
              <a:avLst/>
              <a:gdLst>
                <a:gd name="T0" fmla="*/ 4243 w 16979"/>
                <a:gd name="T1" fmla="*/ 0 h 3406"/>
                <a:gd name="T2" fmla="*/ 16978 w 16979"/>
                <a:gd name="T3" fmla="*/ 0 h 3406"/>
                <a:gd name="T4" fmla="*/ 12734 w 16979"/>
                <a:gd name="T5" fmla="*/ 3405 h 3406"/>
                <a:gd name="T6" fmla="*/ 0 w 16979"/>
                <a:gd name="T7" fmla="*/ 3405 h 3406"/>
                <a:gd name="T8" fmla="*/ 4243 w 16979"/>
                <a:gd name="T9" fmla="*/ 0 h 3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79"/>
                <a:gd name="T16" fmla="*/ 0 h 3406"/>
                <a:gd name="T17" fmla="*/ 16979 w 16979"/>
                <a:gd name="T18" fmla="*/ 3406 h 3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79" h="3406">
                  <a:moveTo>
                    <a:pt x="4243" y="0"/>
                  </a:moveTo>
                  <a:lnTo>
                    <a:pt x="16978" y="0"/>
                  </a:lnTo>
                  <a:lnTo>
                    <a:pt x="12734" y="3405"/>
                  </a:lnTo>
                  <a:lnTo>
                    <a:pt x="0" y="3405"/>
                  </a:lnTo>
                  <a:lnTo>
                    <a:pt x="4243" y="0"/>
                  </a:lnTo>
                </a:path>
              </a:pathLst>
            </a:custGeom>
            <a:solidFill>
              <a:srgbClr val="A8BDC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Oval 8"/>
            <p:cNvSpPr>
              <a:spLocks noChangeArrowheads="1"/>
            </p:cNvSpPr>
            <p:nvPr/>
          </p:nvSpPr>
          <p:spPr bwMode="auto">
            <a:xfrm>
              <a:off x="1595" y="2396"/>
              <a:ext cx="361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Oval 9"/>
            <p:cNvSpPr>
              <a:spLocks noChangeArrowheads="1"/>
            </p:cNvSpPr>
            <p:nvPr/>
          </p:nvSpPr>
          <p:spPr bwMode="auto">
            <a:xfrm>
              <a:off x="3179" y="2396"/>
              <a:ext cx="364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10"/>
            <p:cNvSpPr>
              <a:spLocks noChangeArrowheads="1"/>
            </p:cNvSpPr>
            <p:nvPr/>
          </p:nvSpPr>
          <p:spPr bwMode="auto">
            <a:xfrm>
              <a:off x="2651" y="2396"/>
              <a:ext cx="362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11"/>
            <p:cNvSpPr>
              <a:spLocks noChangeArrowheads="1"/>
            </p:cNvSpPr>
            <p:nvPr/>
          </p:nvSpPr>
          <p:spPr bwMode="auto">
            <a:xfrm>
              <a:off x="2121" y="2396"/>
              <a:ext cx="363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12"/>
            <p:cNvSpPr>
              <a:spLocks noChangeArrowheads="1"/>
            </p:cNvSpPr>
            <p:nvPr/>
          </p:nvSpPr>
          <p:spPr bwMode="auto">
            <a:xfrm>
              <a:off x="1382" y="2560"/>
              <a:ext cx="362" cy="75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13"/>
            <p:cNvSpPr>
              <a:spLocks noChangeArrowheads="1"/>
            </p:cNvSpPr>
            <p:nvPr/>
          </p:nvSpPr>
          <p:spPr bwMode="auto">
            <a:xfrm>
              <a:off x="1171" y="2724"/>
              <a:ext cx="363" cy="75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14"/>
            <p:cNvSpPr>
              <a:spLocks noChangeArrowheads="1"/>
            </p:cNvSpPr>
            <p:nvPr/>
          </p:nvSpPr>
          <p:spPr bwMode="auto">
            <a:xfrm>
              <a:off x="2440" y="2560"/>
              <a:ext cx="361" cy="75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5"/>
            <p:cNvSpPr>
              <a:spLocks noChangeArrowheads="1"/>
            </p:cNvSpPr>
            <p:nvPr/>
          </p:nvSpPr>
          <p:spPr bwMode="auto">
            <a:xfrm>
              <a:off x="2968" y="2560"/>
              <a:ext cx="362" cy="75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16"/>
            <p:cNvSpPr>
              <a:spLocks noChangeArrowheads="1"/>
            </p:cNvSpPr>
            <p:nvPr/>
          </p:nvSpPr>
          <p:spPr bwMode="auto">
            <a:xfrm>
              <a:off x="3707" y="2396"/>
              <a:ext cx="362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7"/>
            <p:cNvSpPr>
              <a:spLocks noChangeArrowheads="1"/>
            </p:cNvSpPr>
            <p:nvPr/>
          </p:nvSpPr>
          <p:spPr bwMode="auto">
            <a:xfrm>
              <a:off x="959" y="2889"/>
              <a:ext cx="363" cy="74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8"/>
            <p:cNvSpPr>
              <a:spLocks noChangeArrowheads="1"/>
            </p:cNvSpPr>
            <p:nvPr/>
          </p:nvSpPr>
          <p:spPr bwMode="auto">
            <a:xfrm>
              <a:off x="1912" y="2560"/>
              <a:ext cx="361" cy="75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9"/>
            <p:cNvSpPr>
              <a:spLocks noChangeArrowheads="1"/>
            </p:cNvSpPr>
            <p:nvPr/>
          </p:nvSpPr>
          <p:spPr bwMode="auto">
            <a:xfrm>
              <a:off x="1700" y="2724"/>
              <a:ext cx="361" cy="75"/>
            </a:xfrm>
            <a:prstGeom prst="ellipse">
              <a:avLst/>
            </a:prstGeom>
            <a:solidFill>
              <a:srgbClr val="FC0128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20"/>
            <p:cNvSpPr>
              <a:spLocks noChangeArrowheads="1"/>
            </p:cNvSpPr>
            <p:nvPr/>
          </p:nvSpPr>
          <p:spPr bwMode="auto">
            <a:xfrm>
              <a:off x="2229" y="2724"/>
              <a:ext cx="361" cy="75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Oval 21"/>
            <p:cNvSpPr>
              <a:spLocks noChangeArrowheads="1"/>
            </p:cNvSpPr>
            <p:nvPr/>
          </p:nvSpPr>
          <p:spPr bwMode="auto">
            <a:xfrm>
              <a:off x="2756" y="2724"/>
              <a:ext cx="362" cy="75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Oval 22"/>
            <p:cNvSpPr>
              <a:spLocks noChangeArrowheads="1"/>
            </p:cNvSpPr>
            <p:nvPr/>
          </p:nvSpPr>
          <p:spPr bwMode="auto">
            <a:xfrm>
              <a:off x="3286" y="2724"/>
              <a:ext cx="361" cy="75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Oval 23"/>
            <p:cNvSpPr>
              <a:spLocks noChangeArrowheads="1"/>
            </p:cNvSpPr>
            <p:nvPr/>
          </p:nvSpPr>
          <p:spPr bwMode="auto">
            <a:xfrm>
              <a:off x="3495" y="2560"/>
              <a:ext cx="363" cy="75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Oval 24"/>
            <p:cNvSpPr>
              <a:spLocks noChangeArrowheads="1"/>
            </p:cNvSpPr>
            <p:nvPr/>
          </p:nvSpPr>
          <p:spPr bwMode="auto">
            <a:xfrm>
              <a:off x="3074" y="2889"/>
              <a:ext cx="361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Oval 25"/>
            <p:cNvSpPr>
              <a:spLocks noChangeArrowheads="1"/>
            </p:cNvSpPr>
            <p:nvPr/>
          </p:nvSpPr>
          <p:spPr bwMode="auto">
            <a:xfrm>
              <a:off x="2546" y="2889"/>
              <a:ext cx="362" cy="74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Oval 26"/>
            <p:cNvSpPr>
              <a:spLocks noChangeArrowheads="1"/>
            </p:cNvSpPr>
            <p:nvPr/>
          </p:nvSpPr>
          <p:spPr bwMode="auto">
            <a:xfrm>
              <a:off x="2016" y="2889"/>
              <a:ext cx="362" cy="74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Oval 27"/>
            <p:cNvSpPr>
              <a:spLocks noChangeArrowheads="1"/>
            </p:cNvSpPr>
            <p:nvPr/>
          </p:nvSpPr>
          <p:spPr bwMode="auto">
            <a:xfrm>
              <a:off x="1488" y="2889"/>
              <a:ext cx="363" cy="74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Oval 28"/>
            <p:cNvSpPr>
              <a:spLocks noChangeArrowheads="1"/>
            </p:cNvSpPr>
            <p:nvPr/>
          </p:nvSpPr>
          <p:spPr bwMode="auto">
            <a:xfrm>
              <a:off x="642" y="3587"/>
              <a:ext cx="258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Oval 29"/>
            <p:cNvSpPr>
              <a:spLocks noChangeArrowheads="1"/>
            </p:cNvSpPr>
            <p:nvPr/>
          </p:nvSpPr>
          <p:spPr bwMode="auto">
            <a:xfrm>
              <a:off x="3179" y="3587"/>
              <a:ext cx="256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Oval 30"/>
            <p:cNvSpPr>
              <a:spLocks noChangeArrowheads="1"/>
            </p:cNvSpPr>
            <p:nvPr/>
          </p:nvSpPr>
          <p:spPr bwMode="auto">
            <a:xfrm>
              <a:off x="1066" y="3587"/>
              <a:ext cx="256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Oval 31"/>
            <p:cNvSpPr>
              <a:spLocks noChangeArrowheads="1"/>
            </p:cNvSpPr>
            <p:nvPr/>
          </p:nvSpPr>
          <p:spPr bwMode="auto">
            <a:xfrm>
              <a:off x="1488" y="3587"/>
              <a:ext cx="256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Oval 32"/>
            <p:cNvSpPr>
              <a:spLocks noChangeArrowheads="1"/>
            </p:cNvSpPr>
            <p:nvPr/>
          </p:nvSpPr>
          <p:spPr bwMode="auto">
            <a:xfrm>
              <a:off x="1912" y="3587"/>
              <a:ext cx="256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Oval 33"/>
            <p:cNvSpPr>
              <a:spLocks noChangeArrowheads="1"/>
            </p:cNvSpPr>
            <p:nvPr/>
          </p:nvSpPr>
          <p:spPr bwMode="auto">
            <a:xfrm>
              <a:off x="2333" y="3587"/>
              <a:ext cx="257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Oval 34"/>
            <p:cNvSpPr>
              <a:spLocks noChangeArrowheads="1"/>
            </p:cNvSpPr>
            <p:nvPr/>
          </p:nvSpPr>
          <p:spPr bwMode="auto">
            <a:xfrm>
              <a:off x="2756" y="3587"/>
              <a:ext cx="257" cy="197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35"/>
            <p:cNvSpPr>
              <a:spLocks noChangeShapeType="1"/>
            </p:cNvSpPr>
            <p:nvPr/>
          </p:nvSpPr>
          <p:spPr bwMode="auto">
            <a:xfrm flipV="1">
              <a:off x="798" y="3089"/>
              <a:ext cx="528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6"/>
            <p:cNvSpPr>
              <a:spLocks noChangeShapeType="1"/>
            </p:cNvSpPr>
            <p:nvPr/>
          </p:nvSpPr>
          <p:spPr bwMode="auto">
            <a:xfrm flipV="1">
              <a:off x="1220" y="3089"/>
              <a:ext cx="318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7"/>
            <p:cNvSpPr>
              <a:spLocks noChangeShapeType="1"/>
            </p:cNvSpPr>
            <p:nvPr/>
          </p:nvSpPr>
          <p:spPr bwMode="auto">
            <a:xfrm flipV="1">
              <a:off x="1642" y="3089"/>
              <a:ext cx="106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AutoShape 38"/>
            <p:cNvSpPr>
              <a:spLocks noChangeArrowheads="1"/>
            </p:cNvSpPr>
            <p:nvPr/>
          </p:nvSpPr>
          <p:spPr bwMode="auto">
            <a:xfrm>
              <a:off x="3699" y="2868"/>
              <a:ext cx="1514" cy="241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2d array of neurons</a:t>
              </a:r>
            </a:p>
          </p:txBody>
        </p:sp>
        <p:sp>
          <p:nvSpPr>
            <p:cNvPr id="40998" name="Line 39"/>
            <p:cNvSpPr>
              <a:spLocks noChangeShapeType="1"/>
            </p:cNvSpPr>
            <p:nvPr/>
          </p:nvSpPr>
          <p:spPr bwMode="auto">
            <a:xfrm flipH="1" flipV="1">
              <a:off x="1907" y="3089"/>
              <a:ext cx="106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40"/>
            <p:cNvSpPr>
              <a:spLocks noChangeShapeType="1"/>
            </p:cNvSpPr>
            <p:nvPr/>
          </p:nvSpPr>
          <p:spPr bwMode="auto">
            <a:xfrm flipH="1" flipV="1">
              <a:off x="2064" y="3089"/>
              <a:ext cx="373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41"/>
            <p:cNvSpPr>
              <a:spLocks noChangeShapeType="1"/>
            </p:cNvSpPr>
            <p:nvPr/>
          </p:nvSpPr>
          <p:spPr bwMode="auto">
            <a:xfrm flipH="1" flipV="1">
              <a:off x="2276" y="3089"/>
              <a:ext cx="583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42"/>
            <p:cNvSpPr>
              <a:spLocks noChangeShapeType="1"/>
            </p:cNvSpPr>
            <p:nvPr/>
          </p:nvSpPr>
          <p:spPr bwMode="auto">
            <a:xfrm flipH="1" flipV="1">
              <a:off x="2487" y="3089"/>
              <a:ext cx="796" cy="4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AutoShape 43"/>
            <p:cNvSpPr>
              <a:spLocks noChangeArrowheads="1"/>
            </p:cNvSpPr>
            <p:nvPr/>
          </p:nvSpPr>
          <p:spPr bwMode="auto">
            <a:xfrm>
              <a:off x="3490" y="3694"/>
              <a:ext cx="2017" cy="376"/>
            </a:xfrm>
            <a:prstGeom prst="roundRect">
              <a:avLst>
                <a:gd name="adj" fmla="val 23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Set of input signals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dirty="0">
                  <a:ea typeface="宋体" pitchFamily="2" charset="-122"/>
                </a:rPr>
                <a:t>(connected to </a:t>
              </a:r>
              <a:r>
                <a:rPr lang="en-GB" altLang="zh-CN" sz="1400" i="1" dirty="0">
                  <a:ea typeface="宋体" pitchFamily="2" charset="-122"/>
                </a:rPr>
                <a:t>all</a:t>
              </a:r>
              <a:r>
                <a:rPr lang="en-GB" altLang="zh-CN" sz="1400" dirty="0">
                  <a:ea typeface="宋体" pitchFamily="2" charset="-122"/>
                </a:rPr>
                <a:t> neurons in lattice)</a:t>
              </a:r>
            </a:p>
          </p:txBody>
        </p:sp>
        <p:sp>
          <p:nvSpPr>
            <p:cNvPr id="41003" name="AutoShape 44"/>
            <p:cNvSpPr>
              <a:spLocks noChangeArrowheads="1"/>
            </p:cNvSpPr>
            <p:nvPr/>
          </p:nvSpPr>
          <p:spPr bwMode="auto">
            <a:xfrm>
              <a:off x="3277" y="3202"/>
              <a:ext cx="1487" cy="241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latin typeface="+mj-lt"/>
                  <a:ea typeface="宋体" pitchFamily="2" charset="-122"/>
                </a:rPr>
                <a:t>Weighted synapses</a:t>
              </a:r>
            </a:p>
          </p:txBody>
        </p:sp>
        <p:sp>
          <p:nvSpPr>
            <p:cNvPr id="41004" name="AutoShape 45"/>
            <p:cNvSpPr>
              <a:spLocks noChangeArrowheads="1"/>
            </p:cNvSpPr>
            <p:nvPr/>
          </p:nvSpPr>
          <p:spPr bwMode="auto">
            <a:xfrm>
              <a:off x="634" y="3772"/>
              <a:ext cx="256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x</a:t>
              </a:r>
              <a:r>
                <a:rPr lang="en-GB" altLang="zh-CN" sz="1800" b="1" baseline="-25000">
                  <a:ea typeface="宋体" pitchFamily="2" charset="-122"/>
                </a:rPr>
                <a:t>1</a:t>
              </a:r>
            </a:p>
          </p:txBody>
        </p:sp>
        <p:sp>
          <p:nvSpPr>
            <p:cNvPr id="41005" name="AutoShape 46"/>
            <p:cNvSpPr>
              <a:spLocks noChangeArrowheads="1"/>
            </p:cNvSpPr>
            <p:nvPr/>
          </p:nvSpPr>
          <p:spPr bwMode="auto">
            <a:xfrm>
              <a:off x="1058" y="3772"/>
              <a:ext cx="256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x</a:t>
              </a:r>
              <a:r>
                <a:rPr lang="en-GB" altLang="zh-CN" sz="1800" b="1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41006" name="AutoShape 47"/>
            <p:cNvSpPr>
              <a:spLocks noChangeArrowheads="1"/>
            </p:cNvSpPr>
            <p:nvPr/>
          </p:nvSpPr>
          <p:spPr bwMode="auto">
            <a:xfrm>
              <a:off x="1481" y="3772"/>
              <a:ext cx="256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x</a:t>
              </a:r>
              <a:r>
                <a:rPr lang="en-GB" altLang="zh-CN" sz="1800" b="1" baseline="-25000">
                  <a:ea typeface="宋体" pitchFamily="2" charset="-122"/>
                </a:rPr>
                <a:t>3</a:t>
              </a:r>
            </a:p>
          </p:txBody>
        </p:sp>
        <p:sp>
          <p:nvSpPr>
            <p:cNvPr id="41007" name="AutoShape 48"/>
            <p:cNvSpPr>
              <a:spLocks noChangeArrowheads="1"/>
            </p:cNvSpPr>
            <p:nvPr/>
          </p:nvSpPr>
          <p:spPr bwMode="auto">
            <a:xfrm>
              <a:off x="3171" y="3772"/>
              <a:ext cx="268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x</a:t>
              </a:r>
              <a:r>
                <a:rPr lang="en-GB" altLang="zh-CN" sz="1800" b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41008" name="AutoShape 49"/>
            <p:cNvSpPr>
              <a:spLocks noChangeArrowheads="1"/>
            </p:cNvSpPr>
            <p:nvPr/>
          </p:nvSpPr>
          <p:spPr bwMode="auto">
            <a:xfrm>
              <a:off x="2220" y="3772"/>
              <a:ext cx="243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...</a:t>
              </a:r>
            </a:p>
          </p:txBody>
        </p:sp>
        <p:sp>
          <p:nvSpPr>
            <p:cNvPr id="41009" name="AutoShape 50"/>
            <p:cNvSpPr>
              <a:spLocks noChangeArrowheads="1"/>
            </p:cNvSpPr>
            <p:nvPr/>
          </p:nvSpPr>
          <p:spPr bwMode="auto">
            <a:xfrm>
              <a:off x="741" y="3238"/>
              <a:ext cx="343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w</a:t>
              </a:r>
              <a:r>
                <a:rPr lang="en-GB" altLang="zh-CN" sz="1800" b="1" baseline="-25000">
                  <a:ea typeface="宋体" pitchFamily="2" charset="-122"/>
                </a:rPr>
                <a:t>j1</a:t>
              </a:r>
            </a:p>
          </p:txBody>
        </p:sp>
        <p:sp>
          <p:nvSpPr>
            <p:cNvPr id="41010" name="AutoShape 51"/>
            <p:cNvSpPr>
              <a:spLocks noChangeArrowheads="1"/>
            </p:cNvSpPr>
            <p:nvPr/>
          </p:nvSpPr>
          <p:spPr bwMode="auto">
            <a:xfrm>
              <a:off x="1110" y="3238"/>
              <a:ext cx="343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w</a:t>
              </a:r>
              <a:r>
                <a:rPr lang="en-GB" altLang="zh-CN" sz="1800" b="1" baseline="-25000">
                  <a:ea typeface="宋体" pitchFamily="2" charset="-122"/>
                </a:rPr>
                <a:t>j2</a:t>
              </a:r>
            </a:p>
          </p:txBody>
        </p:sp>
        <p:sp>
          <p:nvSpPr>
            <p:cNvPr id="41011" name="AutoShape 52"/>
            <p:cNvSpPr>
              <a:spLocks noChangeArrowheads="1"/>
            </p:cNvSpPr>
            <p:nvPr/>
          </p:nvSpPr>
          <p:spPr bwMode="auto">
            <a:xfrm>
              <a:off x="1433" y="3238"/>
              <a:ext cx="343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w</a:t>
              </a:r>
              <a:r>
                <a:rPr lang="en-GB" altLang="zh-CN" sz="1800" b="1" baseline="-25000">
                  <a:ea typeface="宋体" pitchFamily="2" charset="-122"/>
                </a:rPr>
                <a:t>j3</a:t>
              </a:r>
            </a:p>
          </p:txBody>
        </p:sp>
        <p:sp>
          <p:nvSpPr>
            <p:cNvPr id="41012" name="AutoShape 53"/>
            <p:cNvSpPr>
              <a:spLocks noChangeArrowheads="1"/>
            </p:cNvSpPr>
            <p:nvPr/>
          </p:nvSpPr>
          <p:spPr bwMode="auto">
            <a:xfrm>
              <a:off x="2903" y="3238"/>
              <a:ext cx="355" cy="21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a typeface="宋体" pitchFamily="2" charset="-122"/>
                </a:rPr>
                <a:t>w</a:t>
              </a:r>
              <a:r>
                <a:rPr lang="en-GB" altLang="zh-CN" sz="1800" b="1" baseline="-25000">
                  <a:ea typeface="宋体" pitchFamily="2" charset="-122"/>
                </a:rPr>
                <a:t>jn</a:t>
              </a:r>
            </a:p>
          </p:txBody>
        </p:sp>
        <p:sp>
          <p:nvSpPr>
            <p:cNvPr id="11318" name="AutoShape 54"/>
            <p:cNvSpPr>
              <a:spLocks noChangeArrowheads="1"/>
            </p:cNvSpPr>
            <p:nvPr/>
          </p:nvSpPr>
          <p:spPr bwMode="auto">
            <a:xfrm>
              <a:off x="1798" y="2704"/>
              <a:ext cx="177" cy="219"/>
            </a:xfrm>
            <a:prstGeom prst="roundRect">
              <a:avLst>
                <a:gd name="adj" fmla="val 64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j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356"/>
            <a:ext cx="8229600" cy="500066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 sz="3200" dirty="0" smtClean="0">
                <a:ea typeface="宋体" pitchFamily="2" charset="-122"/>
              </a:rPr>
              <a:t>Self-Organizing Maps</a:t>
            </a:r>
          </a:p>
        </p:txBody>
      </p:sp>
      <p:sp>
        <p:nvSpPr>
          <p:cNvPr id="41993" name="Rectangle 6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58" y="1214422"/>
            <a:ext cx="7173912" cy="222233"/>
            <a:chOff x="398" y="490"/>
            <a:chExt cx="4896" cy="720"/>
          </a:xfrm>
        </p:grpSpPr>
        <p:sp>
          <p:nvSpPr>
            <p:cNvPr id="41996" name="AutoShape 4"/>
            <p:cNvSpPr>
              <a:spLocks noChangeArrowheads="1"/>
            </p:cNvSpPr>
            <p:nvPr/>
          </p:nvSpPr>
          <p:spPr bwMode="auto">
            <a:xfrm>
              <a:off x="398" y="490"/>
              <a:ext cx="4896" cy="720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5"/>
            <p:cNvSpPr txBox="1">
              <a:spLocks noChangeArrowheads="1"/>
            </p:cNvSpPr>
            <p:nvPr/>
          </p:nvSpPr>
          <p:spPr bwMode="auto">
            <a:xfrm>
              <a:off x="398" y="739"/>
              <a:ext cx="489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</a:pPr>
              <a:r>
                <a:rPr lang="en-GB" altLang="zh-CN" sz="18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Lucida Sans Unicode" pitchFamily="34" charset="0"/>
                </a:rPr>
                <a:t>SOM – Result Example</a:t>
              </a:r>
            </a:p>
          </p:txBody>
        </p:sp>
      </p:grpSp>
      <p:sp>
        <p:nvSpPr>
          <p:cNvPr id="41988" name="Text Box 58"/>
          <p:cNvSpPr txBox="1">
            <a:spLocks noChangeArrowheads="1"/>
          </p:cNvSpPr>
          <p:nvPr/>
        </p:nvSpPr>
        <p:spPr bwMode="auto">
          <a:xfrm>
            <a:off x="422275" y="6080125"/>
            <a:ext cx="76660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latin typeface="Arial" pitchFamily="34" charset="0"/>
              </a:rPr>
              <a:t>‘Poverty map’ based on 39 indicators from World Bank statistics (1992)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22275" y="1493838"/>
            <a:ext cx="7735888" cy="4525962"/>
            <a:chOff x="288" y="1008"/>
            <a:chExt cx="5280" cy="2851"/>
          </a:xfrm>
        </p:grpSpPr>
        <p:sp>
          <p:nvSpPr>
            <p:cNvPr id="41994" name="AutoShape 60"/>
            <p:cNvSpPr>
              <a:spLocks noChangeArrowheads="1"/>
            </p:cNvSpPr>
            <p:nvPr/>
          </p:nvSpPr>
          <p:spPr bwMode="auto">
            <a:xfrm>
              <a:off x="288" y="1008"/>
              <a:ext cx="5280" cy="2851"/>
            </a:xfrm>
            <a:prstGeom prst="roundRect">
              <a:avLst>
                <a:gd name="adj" fmla="val 3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Text Box 61"/>
            <p:cNvSpPr txBox="1">
              <a:spLocks noChangeArrowheads="1"/>
            </p:cNvSpPr>
            <p:nvPr/>
          </p:nvSpPr>
          <p:spPr bwMode="auto">
            <a:xfrm>
              <a:off x="288" y="1008"/>
              <a:ext cx="528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1313" indent="-341313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Classifying World Poverty</a:t>
              </a:r>
            </a:p>
          </p:txBody>
        </p:sp>
      </p:grpSp>
      <p:pic>
        <p:nvPicPr>
          <p:cNvPr id="41990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" y="2027238"/>
            <a:ext cx="49847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6575" y="2459038"/>
            <a:ext cx="23241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1224</Words>
  <Application>Microsoft Office PowerPoint</Application>
  <PresentationFormat>On-screen Show (4:3)</PresentationFormat>
  <Paragraphs>207</Paragraphs>
  <Slides>20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Flow</vt:lpstr>
      <vt:lpstr>Microsoft Formel-Editor 3.0</vt:lpstr>
      <vt:lpstr>Microsoft Equation 3.0</vt:lpstr>
      <vt:lpstr>Microsoft Office Word 97 - 2003 Document</vt:lpstr>
      <vt:lpstr>BDM 2053</vt:lpstr>
      <vt:lpstr>Course Objectives</vt:lpstr>
      <vt:lpstr>Learning Time: sequential learning</vt:lpstr>
      <vt:lpstr>Time-Delay Neural Networks</vt:lpstr>
      <vt:lpstr>Recurrent Networks</vt:lpstr>
      <vt:lpstr>Unfolding in Time</vt:lpstr>
      <vt:lpstr>Self-Organizing Maps : Origins</vt:lpstr>
      <vt:lpstr>Self-Organizing Maps</vt:lpstr>
      <vt:lpstr>Self-Organizing Maps</vt:lpstr>
      <vt:lpstr>Self-Organizing Maps</vt:lpstr>
      <vt:lpstr>Initialisation</vt:lpstr>
      <vt:lpstr> </vt:lpstr>
      <vt:lpstr>Finding a Winner </vt:lpstr>
      <vt:lpstr>Weight Update</vt:lpstr>
      <vt:lpstr>Example: Self-Organizing Maps</vt:lpstr>
      <vt:lpstr>Example: Self-Organizing Maps</vt:lpstr>
      <vt:lpstr>Example: Self-Organizing Maps</vt:lpstr>
      <vt:lpstr>Conclusion </vt:lpstr>
      <vt:lpstr>Discussion topics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2006-08-16T00:00:00Z</dcterms:created>
  <dcterms:modified xsi:type="dcterms:W3CDTF">2022-01-10T01:00:29Z</dcterms:modified>
</cp:coreProperties>
</file>