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3"/>
  </p:notesMasterIdLst>
  <p:sldIdLst>
    <p:sldId id="276" r:id="rId2"/>
    <p:sldId id="277" r:id="rId3"/>
    <p:sldId id="283" r:id="rId4"/>
    <p:sldId id="278" r:id="rId5"/>
    <p:sldId id="279" r:id="rId6"/>
    <p:sldId id="280" r:id="rId7"/>
    <p:sldId id="281" r:id="rId8"/>
    <p:sldId id="282" r:id="rId9"/>
    <p:sldId id="284" r:id="rId10"/>
    <p:sldId id="285" r:id="rId11"/>
    <p:sldId id="286" r:id="rId12"/>
    <p:sldId id="287" r:id="rId13"/>
    <p:sldId id="288" r:id="rId14"/>
    <p:sldId id="289" r:id="rId15"/>
    <p:sldId id="290" r:id="rId16"/>
    <p:sldId id="291" r:id="rId17"/>
    <p:sldId id="292" r:id="rId18"/>
    <p:sldId id="293" r:id="rId19"/>
    <p:sldId id="294" r:id="rId20"/>
    <p:sldId id="295" r:id="rId21"/>
    <p:sldId id="296"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9DC601E-3A37-4694-A575-F5FDB7352514}" v="566" dt="2022-01-10T03:26:02.876"/>
    <p1510:client id="{E2CE9204-41B7-4856-95C3-09F7979D66A7}" v="1" dt="2022-01-10T03:26:50.82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110" d="100"/>
          <a:sy n="110" d="100"/>
        </p:scale>
        <p:origin x="-1644"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8AE89AE-7D0B-4F00-8B12-E7FABC696B4B}" type="datetimeFigureOut">
              <a:rPr lang="en-US" smtClean="0"/>
              <a:pPr/>
              <a:t>1/9/2022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0CB80E6-147D-49A0-8215-95E94516549A}"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1D8BD707-D9CF-40AE-B4C6-C98DA3205C09}" type="datetimeFigureOut">
              <a:rPr lang="en-US" smtClean="0"/>
              <a:pPr/>
              <a:t>1/9/2022</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1/9/2022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B6F15528-21DE-4FAA-801E-634DDDAF4B2B}"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D8BD707-D9CF-40AE-B4C6-C98DA3205C09}" type="datetimeFigureOut">
              <a:rPr lang="en-US" smtClean="0"/>
              <a:pPr/>
              <a:t>1/9/2022</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6F15528-21DE-4FAA-801E-634DDDAF4B2B}"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BDM 2053</a:t>
            </a:r>
          </a:p>
        </p:txBody>
      </p:sp>
      <p:sp>
        <p:nvSpPr>
          <p:cNvPr id="3" name="Subtitle 2"/>
          <p:cNvSpPr>
            <a:spLocks noGrp="1"/>
          </p:cNvSpPr>
          <p:nvPr>
            <p:ph type="subTitle" idx="1"/>
          </p:nvPr>
        </p:nvSpPr>
        <p:spPr/>
        <p:txBody>
          <a:bodyPr/>
          <a:lstStyle/>
          <a:p>
            <a:r>
              <a:rPr lang="en-US" dirty="0"/>
              <a:t>Big Data Algorithms and Statistics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E0AE501-04D7-47A9-A684-7839B2C0B7CE}"/>
              </a:ext>
            </a:extLst>
          </p:cNvPr>
          <p:cNvSpPr>
            <a:spLocks noGrp="1"/>
          </p:cNvSpPr>
          <p:nvPr>
            <p:ph type="title"/>
          </p:nvPr>
        </p:nvSpPr>
        <p:spPr/>
        <p:txBody>
          <a:bodyPr vert="horz" lIns="0" tIns="45720" rIns="0" bIns="0" anchor="b">
            <a:noAutofit/>
          </a:bodyPr>
          <a:lstStyle/>
          <a:p>
            <a:r>
              <a:rPr lang="en-US" sz="3200" b="1" dirty="0"/>
              <a:t>Relationship between AI and Big Data</a:t>
            </a:r>
            <a:endParaRPr lang="en-US" sz="3200" b="1" dirty="0">
              <a:cs typeface="Calibri"/>
            </a:endParaRPr>
          </a:p>
        </p:txBody>
      </p:sp>
      <p:sp>
        <p:nvSpPr>
          <p:cNvPr id="3" name="Content Placeholder 2">
            <a:extLst>
              <a:ext uri="{FF2B5EF4-FFF2-40B4-BE49-F238E27FC236}">
                <a16:creationId xmlns:a16="http://schemas.microsoft.com/office/drawing/2014/main" xmlns="" id="{BBE416A0-13FE-46B1-A699-9B84D47406A1}"/>
              </a:ext>
            </a:extLst>
          </p:cNvPr>
          <p:cNvSpPr>
            <a:spLocks noGrp="1"/>
          </p:cNvSpPr>
          <p:nvPr>
            <p:ph idx="1"/>
          </p:nvPr>
        </p:nvSpPr>
        <p:spPr/>
        <p:txBody>
          <a:bodyPr vert="horz" lIns="91440" tIns="45720" rIns="91440" bIns="45720" anchor="t">
            <a:normAutofit/>
          </a:bodyPr>
          <a:lstStyle/>
          <a:p>
            <a:r>
              <a:rPr lang="en-US" sz="2200" dirty="0">
                <a:latin typeface="Calibri"/>
                <a:ea typeface="+mn-lt"/>
                <a:cs typeface="+mn-lt"/>
              </a:rPr>
              <a:t>Big data and artificial intelligence have a synergistic relationship.</a:t>
            </a:r>
          </a:p>
          <a:p>
            <a:r>
              <a:rPr lang="en-US" sz="2200" dirty="0">
                <a:latin typeface="Calibri"/>
                <a:ea typeface="+mn-lt"/>
                <a:cs typeface="+mn-lt"/>
              </a:rPr>
              <a:t>AI requires a massive scale of data to learn and improve decision-making processes.</a:t>
            </a:r>
          </a:p>
          <a:p>
            <a:r>
              <a:rPr lang="en-US" sz="2200" dirty="0">
                <a:ea typeface="+mn-lt"/>
                <a:cs typeface="+mn-lt"/>
              </a:rPr>
              <a:t>Big data analytics leverages AI for better data analysis.</a:t>
            </a:r>
            <a:endParaRPr lang="en-US" sz="2200" dirty="0">
              <a:latin typeface="Calibri"/>
              <a:cs typeface="Calibri"/>
            </a:endParaRPr>
          </a:p>
          <a:p>
            <a:endParaRPr lang="en-US" sz="2200" dirty="0">
              <a:latin typeface="Calibri"/>
              <a:cs typeface="Calibri"/>
            </a:endParaRPr>
          </a:p>
          <a:p>
            <a:endParaRPr lang="en-US" sz="2200" dirty="0">
              <a:latin typeface="Calibri"/>
              <a:cs typeface="Calibri"/>
            </a:endParaRPr>
          </a:p>
        </p:txBody>
      </p:sp>
    </p:spTree>
    <p:extLst>
      <p:ext uri="{BB962C8B-B14F-4D97-AF65-F5344CB8AC3E}">
        <p14:creationId xmlns:p14="http://schemas.microsoft.com/office/powerpoint/2010/main" xmlns="" val="38595873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39B1A8D-B56F-4756-B079-CFDA5DDEF82B}"/>
              </a:ext>
            </a:extLst>
          </p:cNvPr>
          <p:cNvSpPr>
            <a:spLocks noGrp="1"/>
          </p:cNvSpPr>
          <p:nvPr>
            <p:ph type="title"/>
          </p:nvPr>
        </p:nvSpPr>
        <p:spPr/>
        <p:txBody>
          <a:bodyPr vert="horz" lIns="0" tIns="45720" rIns="0" bIns="0" anchor="b">
            <a:noAutofit/>
          </a:bodyPr>
          <a:lstStyle/>
          <a:p>
            <a:r>
              <a:rPr lang="en-US" sz="3200" b="1" dirty="0">
                <a:ea typeface="+mj-lt"/>
                <a:cs typeface="+mj-lt"/>
              </a:rPr>
              <a:t>Relationship between AI and Big Data</a:t>
            </a:r>
          </a:p>
        </p:txBody>
      </p:sp>
      <p:sp>
        <p:nvSpPr>
          <p:cNvPr id="3" name="Content Placeholder 2">
            <a:extLst>
              <a:ext uri="{FF2B5EF4-FFF2-40B4-BE49-F238E27FC236}">
                <a16:creationId xmlns:a16="http://schemas.microsoft.com/office/drawing/2014/main" xmlns="" id="{85896044-038F-4D76-85ED-91191FAB4807}"/>
              </a:ext>
            </a:extLst>
          </p:cNvPr>
          <p:cNvSpPr>
            <a:spLocks noGrp="1"/>
          </p:cNvSpPr>
          <p:nvPr>
            <p:ph idx="1"/>
          </p:nvPr>
        </p:nvSpPr>
        <p:spPr/>
        <p:txBody>
          <a:bodyPr vert="horz" lIns="91440" tIns="45720" rIns="91440" bIns="45720" anchor="t">
            <a:normAutofit/>
          </a:bodyPr>
          <a:lstStyle/>
          <a:p>
            <a:pPr marL="0" indent="0">
              <a:buNone/>
            </a:pPr>
            <a:r>
              <a:rPr lang="en-US" sz="2200" dirty="0">
                <a:latin typeface="Calibri"/>
                <a:ea typeface="+mn-lt"/>
                <a:cs typeface="+mn-lt"/>
              </a:rPr>
              <a:t>Can improve business performance and efficiency by:</a:t>
            </a:r>
            <a:endParaRPr lang="en-US" sz="2200">
              <a:latin typeface="Calibri"/>
              <a:cs typeface="Calibri"/>
            </a:endParaRPr>
          </a:p>
          <a:p>
            <a:r>
              <a:rPr lang="en-US" sz="2200" dirty="0">
                <a:latin typeface="Calibri"/>
                <a:ea typeface="+mn-lt"/>
                <a:cs typeface="+mn-lt"/>
              </a:rPr>
              <a:t>Anticipating and capitalizing on emerging industry and market trends.</a:t>
            </a:r>
            <a:endParaRPr lang="en-US" sz="2200">
              <a:latin typeface="Calibri"/>
              <a:cs typeface="Calibri"/>
            </a:endParaRPr>
          </a:p>
          <a:p>
            <a:r>
              <a:rPr lang="en-US" sz="2200" dirty="0">
                <a:latin typeface="Calibri"/>
                <a:ea typeface="+mn-lt"/>
                <a:cs typeface="+mn-lt"/>
              </a:rPr>
              <a:t>Analyzing consumer behavior and automating customer segmentation</a:t>
            </a:r>
            <a:endParaRPr lang="en-US" sz="2200">
              <a:latin typeface="Calibri"/>
              <a:cs typeface="Calibri"/>
            </a:endParaRPr>
          </a:p>
          <a:p>
            <a:r>
              <a:rPr lang="en-US" sz="2200" dirty="0">
                <a:latin typeface="Calibri"/>
                <a:ea typeface="+mn-lt"/>
                <a:cs typeface="+mn-lt"/>
              </a:rPr>
              <a:t>Personalizing and optimizing the performance of digital marketing campaigns</a:t>
            </a:r>
            <a:endParaRPr lang="en-US" sz="2200">
              <a:latin typeface="Calibri"/>
              <a:cs typeface="Calibri"/>
            </a:endParaRPr>
          </a:p>
          <a:p>
            <a:r>
              <a:rPr lang="en-US" sz="2200" dirty="0">
                <a:latin typeface="Calibri"/>
                <a:ea typeface="+mn-lt"/>
                <a:cs typeface="+mn-lt"/>
              </a:rPr>
              <a:t>Using intelligent decision support systems fueled by big data, AI, and predictive analytics</a:t>
            </a:r>
            <a:endParaRPr lang="en-US" sz="2200">
              <a:latin typeface="Calibri"/>
              <a:cs typeface="Calibri"/>
            </a:endParaRPr>
          </a:p>
          <a:p>
            <a:endParaRPr lang="en-US" sz="2200" dirty="0">
              <a:latin typeface="Calibri"/>
              <a:cs typeface="Calibri"/>
            </a:endParaRPr>
          </a:p>
        </p:txBody>
      </p:sp>
    </p:spTree>
    <p:extLst>
      <p:ext uri="{BB962C8B-B14F-4D97-AF65-F5344CB8AC3E}">
        <p14:creationId xmlns:p14="http://schemas.microsoft.com/office/powerpoint/2010/main" xmlns="" val="6997678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D798C73-E598-450A-A215-6664DDD39F6E}"/>
              </a:ext>
            </a:extLst>
          </p:cNvPr>
          <p:cNvSpPr>
            <a:spLocks noGrp="1"/>
          </p:cNvSpPr>
          <p:nvPr>
            <p:ph type="title"/>
          </p:nvPr>
        </p:nvSpPr>
        <p:spPr/>
        <p:txBody>
          <a:bodyPr vert="horz" lIns="0" tIns="45720" rIns="0" bIns="0" anchor="b">
            <a:normAutofit/>
          </a:bodyPr>
          <a:lstStyle/>
          <a:p>
            <a:r>
              <a:rPr lang="en-US" sz="3200" b="1" dirty="0"/>
              <a:t>Understanding Data Processing</a:t>
            </a:r>
            <a:endParaRPr lang="en-US" sz="3200" b="1">
              <a:cs typeface="Calibri"/>
            </a:endParaRPr>
          </a:p>
        </p:txBody>
      </p:sp>
      <p:sp>
        <p:nvSpPr>
          <p:cNvPr id="3" name="Content Placeholder 2">
            <a:extLst>
              <a:ext uri="{FF2B5EF4-FFF2-40B4-BE49-F238E27FC236}">
                <a16:creationId xmlns:a16="http://schemas.microsoft.com/office/drawing/2014/main" xmlns="" id="{ABFED824-6E36-4E27-9F98-8E7CC81CCFE2}"/>
              </a:ext>
            </a:extLst>
          </p:cNvPr>
          <p:cNvSpPr>
            <a:spLocks noGrp="1"/>
          </p:cNvSpPr>
          <p:nvPr>
            <p:ph idx="1"/>
          </p:nvPr>
        </p:nvSpPr>
        <p:spPr/>
        <p:txBody>
          <a:bodyPr vert="horz" lIns="91440" tIns="45720" rIns="91440" bIns="45720" anchor="t">
            <a:noAutofit/>
          </a:bodyPr>
          <a:lstStyle/>
          <a:p>
            <a:r>
              <a:rPr lang="en-US" sz="2200" dirty="0">
                <a:latin typeface="Calibri"/>
                <a:ea typeface="+mn-lt"/>
                <a:cs typeface="+mn-lt"/>
              </a:rPr>
              <a:t>Data Processing is the task of converting data from a given form to a much more usable and desired form.</a:t>
            </a:r>
          </a:p>
          <a:p>
            <a:r>
              <a:rPr lang="en-US" sz="2200" dirty="0">
                <a:latin typeface="Calibri"/>
                <a:ea typeface="+mn-lt"/>
                <a:cs typeface="+mn-lt"/>
              </a:rPr>
              <a:t>Collection </a:t>
            </a:r>
            <a:endParaRPr lang="en-US" sz="2200">
              <a:latin typeface="Calibri"/>
              <a:cs typeface="Calibri"/>
            </a:endParaRPr>
          </a:p>
          <a:p>
            <a:pPr marL="0" indent="0">
              <a:buNone/>
            </a:pPr>
            <a:r>
              <a:rPr lang="en-US" sz="2200" dirty="0">
                <a:latin typeface="Calibri"/>
                <a:ea typeface="+mn-lt"/>
                <a:cs typeface="+mn-lt"/>
              </a:rPr>
              <a:t>        - How to collect data for machine learning if you don’t have any </a:t>
            </a:r>
            <a:endParaRPr lang="en-US" sz="2200">
              <a:latin typeface="Calibri"/>
              <a:cs typeface="Calibri"/>
            </a:endParaRPr>
          </a:p>
          <a:p>
            <a:r>
              <a:rPr lang="en-US" sz="2200" dirty="0">
                <a:latin typeface="Calibri"/>
                <a:ea typeface="+mn-lt"/>
                <a:cs typeface="+mn-lt"/>
              </a:rPr>
              <a:t>Preparation </a:t>
            </a:r>
            <a:endParaRPr lang="en-US" sz="2200">
              <a:latin typeface="Calibri"/>
              <a:cs typeface="Calibri"/>
            </a:endParaRPr>
          </a:p>
          <a:p>
            <a:pPr marL="0" indent="0">
              <a:buNone/>
            </a:pPr>
            <a:r>
              <a:rPr lang="en-US" sz="2200" dirty="0">
                <a:latin typeface="Calibri"/>
                <a:ea typeface="+mn-lt"/>
                <a:cs typeface="+mn-lt"/>
              </a:rPr>
              <a:t>       - Articulate the problem early</a:t>
            </a:r>
            <a:endParaRPr lang="en-US" sz="2200">
              <a:latin typeface="Calibri"/>
              <a:cs typeface="Calibri"/>
            </a:endParaRPr>
          </a:p>
          <a:p>
            <a:pPr marL="0" indent="0">
              <a:buNone/>
            </a:pPr>
            <a:r>
              <a:rPr lang="en-US" sz="2200" dirty="0">
                <a:latin typeface="Calibri"/>
                <a:ea typeface="+mn-lt"/>
                <a:cs typeface="+mn-lt"/>
              </a:rPr>
              <a:t>        - Establish data collection mechanisms and Check your data quality </a:t>
            </a:r>
            <a:endParaRPr lang="en-US" sz="2200">
              <a:latin typeface="Calibri"/>
              <a:cs typeface="Calibri"/>
            </a:endParaRPr>
          </a:p>
          <a:p>
            <a:pPr marL="0" indent="0">
              <a:buNone/>
            </a:pPr>
            <a:r>
              <a:rPr lang="en-US" sz="2200" dirty="0">
                <a:latin typeface="Calibri"/>
                <a:ea typeface="+mn-lt"/>
                <a:cs typeface="+mn-lt"/>
              </a:rPr>
              <a:t>           - Data Warehouses and ETL</a:t>
            </a:r>
            <a:endParaRPr lang="en-US" sz="2200">
              <a:latin typeface="Calibri"/>
              <a:cs typeface="Calibri"/>
            </a:endParaRPr>
          </a:p>
          <a:p>
            <a:pPr marL="0" indent="0">
              <a:buNone/>
            </a:pPr>
            <a:r>
              <a:rPr lang="en-US" sz="2200" dirty="0">
                <a:latin typeface="Calibri"/>
                <a:ea typeface="+mn-lt"/>
                <a:cs typeface="+mn-lt"/>
              </a:rPr>
              <a:t>            - Data Lakes</a:t>
            </a:r>
            <a:endParaRPr lang="en-US" sz="2200">
              <a:latin typeface="Calibri"/>
              <a:cs typeface="Calibri"/>
            </a:endParaRPr>
          </a:p>
          <a:p>
            <a:r>
              <a:rPr lang="en-US" sz="2200" dirty="0">
                <a:latin typeface="Calibri"/>
                <a:ea typeface="+mn-lt"/>
                <a:cs typeface="+mn-lt"/>
              </a:rPr>
              <a:t>Format data to make it consistent, Reduce data </a:t>
            </a:r>
            <a:endParaRPr lang="en-US" sz="2200">
              <a:latin typeface="Calibri"/>
              <a:cs typeface="Calibri"/>
            </a:endParaRPr>
          </a:p>
          <a:p>
            <a:endParaRPr lang="en-US" sz="2200" dirty="0">
              <a:latin typeface="Calibri"/>
              <a:cs typeface="Calibri"/>
            </a:endParaRPr>
          </a:p>
          <a:p>
            <a:endParaRPr lang="en-US" sz="2200" dirty="0">
              <a:latin typeface="Calibri"/>
              <a:cs typeface="Calibri"/>
            </a:endParaRPr>
          </a:p>
        </p:txBody>
      </p:sp>
    </p:spTree>
    <p:extLst>
      <p:ext uri="{BB962C8B-B14F-4D97-AF65-F5344CB8AC3E}">
        <p14:creationId xmlns:p14="http://schemas.microsoft.com/office/powerpoint/2010/main" xmlns="" val="35888212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DC48894-5E07-4A62-8F61-0EA17CF7ADC2}"/>
              </a:ext>
            </a:extLst>
          </p:cNvPr>
          <p:cNvSpPr>
            <a:spLocks noGrp="1"/>
          </p:cNvSpPr>
          <p:nvPr>
            <p:ph type="title"/>
          </p:nvPr>
        </p:nvSpPr>
        <p:spPr/>
        <p:txBody>
          <a:bodyPr vert="horz" lIns="0" tIns="45720" rIns="0" bIns="0" anchor="b">
            <a:normAutofit/>
          </a:bodyPr>
          <a:lstStyle/>
          <a:p>
            <a:r>
              <a:rPr lang="en-US" sz="3200" b="1" dirty="0">
                <a:ea typeface="+mj-lt"/>
                <a:cs typeface="+mj-lt"/>
              </a:rPr>
              <a:t>Understanding Data Processing</a:t>
            </a:r>
            <a:endParaRPr lang="en-US" sz="3200" dirty="0">
              <a:ea typeface="+mj-lt"/>
              <a:cs typeface="+mj-lt"/>
            </a:endParaRPr>
          </a:p>
        </p:txBody>
      </p:sp>
      <p:sp>
        <p:nvSpPr>
          <p:cNvPr id="3" name="Content Placeholder 2">
            <a:extLst>
              <a:ext uri="{FF2B5EF4-FFF2-40B4-BE49-F238E27FC236}">
                <a16:creationId xmlns:a16="http://schemas.microsoft.com/office/drawing/2014/main" xmlns="" id="{6387C123-FB40-467C-B052-1E2C2B2159D0}"/>
              </a:ext>
            </a:extLst>
          </p:cNvPr>
          <p:cNvSpPr>
            <a:spLocks noGrp="1"/>
          </p:cNvSpPr>
          <p:nvPr>
            <p:ph idx="1"/>
          </p:nvPr>
        </p:nvSpPr>
        <p:spPr/>
        <p:txBody>
          <a:bodyPr vert="horz" lIns="91440" tIns="45720" rIns="91440" bIns="45720" anchor="t">
            <a:normAutofit/>
          </a:bodyPr>
          <a:lstStyle/>
          <a:p>
            <a:r>
              <a:rPr lang="en-US" sz="2400" dirty="0">
                <a:latin typeface="Calibri"/>
                <a:cs typeface="Calibri"/>
              </a:rPr>
              <a:t>Input </a:t>
            </a:r>
            <a:endParaRPr lang="en-US" sz="2400">
              <a:latin typeface="Calibri"/>
              <a:ea typeface="+mn-lt"/>
              <a:cs typeface="Calibri"/>
            </a:endParaRPr>
          </a:p>
          <a:p>
            <a:r>
              <a:rPr lang="en-US" sz="2400" dirty="0">
                <a:latin typeface="Calibri"/>
                <a:cs typeface="Calibri"/>
              </a:rPr>
              <a:t>Processing </a:t>
            </a:r>
            <a:endParaRPr lang="en-US" sz="2400">
              <a:latin typeface="Calibri"/>
              <a:ea typeface="+mn-lt"/>
              <a:cs typeface="Calibri"/>
            </a:endParaRPr>
          </a:p>
          <a:p>
            <a:pPr marL="0" indent="0">
              <a:buNone/>
            </a:pPr>
            <a:r>
              <a:rPr lang="en-US" sz="2400" dirty="0">
                <a:latin typeface="Calibri"/>
                <a:cs typeface="Calibri"/>
              </a:rPr>
              <a:t>        - Join transactional and attribute data</a:t>
            </a:r>
            <a:endParaRPr lang="en-US" sz="2400">
              <a:latin typeface="Calibri"/>
              <a:ea typeface="+mn-lt"/>
              <a:cs typeface="Calibri"/>
            </a:endParaRPr>
          </a:p>
          <a:p>
            <a:pPr marL="0" indent="0">
              <a:buNone/>
            </a:pPr>
            <a:r>
              <a:rPr lang="en-US" sz="2400" dirty="0">
                <a:latin typeface="Calibri"/>
                <a:cs typeface="Calibri"/>
              </a:rPr>
              <a:t>        - Rescale data</a:t>
            </a:r>
            <a:endParaRPr lang="en-US" sz="2400">
              <a:latin typeface="Calibri"/>
              <a:ea typeface="+mn-lt"/>
              <a:cs typeface="Calibri"/>
            </a:endParaRPr>
          </a:p>
          <a:p>
            <a:pPr marL="0" indent="0">
              <a:buNone/>
            </a:pPr>
            <a:r>
              <a:rPr lang="en-US" sz="2400" dirty="0">
                <a:latin typeface="Calibri"/>
                <a:cs typeface="Calibri"/>
              </a:rPr>
              <a:t>        - Discretize data</a:t>
            </a:r>
            <a:endParaRPr lang="en-US" sz="2400">
              <a:latin typeface="Calibri"/>
              <a:ea typeface="+mn-lt"/>
              <a:cs typeface="Calibri"/>
            </a:endParaRPr>
          </a:p>
          <a:p>
            <a:r>
              <a:rPr lang="en-US" sz="2400" dirty="0">
                <a:latin typeface="Calibri"/>
                <a:cs typeface="Calibri"/>
              </a:rPr>
              <a:t>Output </a:t>
            </a:r>
            <a:endParaRPr lang="en-US" sz="2400">
              <a:latin typeface="Calibri"/>
              <a:ea typeface="+mn-lt"/>
              <a:cs typeface="Calibri"/>
            </a:endParaRPr>
          </a:p>
          <a:p>
            <a:r>
              <a:rPr lang="en-US" sz="2400" dirty="0">
                <a:latin typeface="Calibri"/>
                <a:cs typeface="Calibri"/>
              </a:rPr>
              <a:t>Storage</a:t>
            </a:r>
          </a:p>
        </p:txBody>
      </p:sp>
    </p:spTree>
    <p:extLst>
      <p:ext uri="{BB962C8B-B14F-4D97-AF65-F5344CB8AC3E}">
        <p14:creationId xmlns:p14="http://schemas.microsoft.com/office/powerpoint/2010/main" xmlns="" val="20712778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35059B3-A611-4A79-99CD-D2AA952020E2}"/>
              </a:ext>
            </a:extLst>
          </p:cNvPr>
          <p:cNvSpPr>
            <a:spLocks noGrp="1"/>
          </p:cNvSpPr>
          <p:nvPr>
            <p:ph type="title"/>
          </p:nvPr>
        </p:nvSpPr>
        <p:spPr/>
        <p:txBody>
          <a:bodyPr vert="horz" lIns="0" tIns="45720" rIns="0" bIns="0" anchor="b">
            <a:normAutofit/>
          </a:bodyPr>
          <a:lstStyle/>
          <a:p>
            <a:r>
              <a:rPr lang="en-US" sz="3200" b="1" dirty="0">
                <a:latin typeface="Calibri"/>
                <a:cs typeface="Times"/>
              </a:rPr>
              <a:t>Natural Language Processing</a:t>
            </a:r>
            <a:endParaRPr lang="en-US" sz="3200" b="1">
              <a:latin typeface="Calibri"/>
              <a:cs typeface="Calibri"/>
            </a:endParaRPr>
          </a:p>
        </p:txBody>
      </p:sp>
      <p:sp>
        <p:nvSpPr>
          <p:cNvPr id="3" name="Content Placeholder 2">
            <a:extLst>
              <a:ext uri="{FF2B5EF4-FFF2-40B4-BE49-F238E27FC236}">
                <a16:creationId xmlns:a16="http://schemas.microsoft.com/office/drawing/2014/main" xmlns="" id="{30D0AB30-8505-4A35-898D-D0822FA93C47}"/>
              </a:ext>
            </a:extLst>
          </p:cNvPr>
          <p:cNvSpPr>
            <a:spLocks noGrp="1"/>
          </p:cNvSpPr>
          <p:nvPr>
            <p:ph idx="1"/>
          </p:nvPr>
        </p:nvSpPr>
        <p:spPr/>
        <p:txBody>
          <a:bodyPr vert="horz" lIns="91440" tIns="45720" rIns="91440" bIns="45720" anchor="t">
            <a:normAutofit/>
          </a:bodyPr>
          <a:lstStyle/>
          <a:p>
            <a:pPr marL="457200" lvl="1" indent="-342900">
              <a:lnSpc>
                <a:spcPct val="95000"/>
              </a:lnSpc>
              <a:spcBef>
                <a:spcPct val="0"/>
              </a:spcBef>
              <a:spcAft>
                <a:spcPct val="0"/>
              </a:spcAft>
              <a:buClr>
                <a:srgbClr val="0F6FC6"/>
              </a:buClr>
            </a:pPr>
            <a:r>
              <a:rPr lang="en-US" sz="2200" dirty="0">
                <a:latin typeface="Calibri"/>
                <a:cs typeface="Arial"/>
              </a:rPr>
              <a:t>NLP is an interdisciplinary field that uses computational methods to:</a:t>
            </a:r>
            <a:endParaRPr lang="en-US" sz="2200">
              <a:latin typeface="Calibri"/>
              <a:ea typeface="+mn-lt"/>
              <a:cs typeface="+mn-lt"/>
            </a:endParaRPr>
          </a:p>
          <a:p>
            <a:pPr lvl="2" indent="-342900">
              <a:lnSpc>
                <a:spcPct val="95000"/>
              </a:lnSpc>
              <a:spcBef>
                <a:spcPct val="0"/>
              </a:spcBef>
              <a:spcAft>
                <a:spcPct val="0"/>
              </a:spcAft>
              <a:buClr>
                <a:srgbClr val="009DD9"/>
              </a:buClr>
            </a:pPr>
            <a:r>
              <a:rPr lang="en-US" sz="2200" dirty="0">
                <a:latin typeface="Calibri"/>
                <a:cs typeface="Arial"/>
              </a:rPr>
              <a:t>Investigate the properties of written human language and model the cognitive mechanisms underlying the understanding and production of written language.</a:t>
            </a:r>
            <a:endParaRPr lang="en-US" sz="2200">
              <a:latin typeface="Calibri"/>
              <a:ea typeface="+mn-lt"/>
              <a:cs typeface="+mn-lt"/>
            </a:endParaRPr>
          </a:p>
          <a:p>
            <a:pPr lvl="2" indent="-342900">
              <a:lnSpc>
                <a:spcPct val="95000"/>
              </a:lnSpc>
              <a:spcBef>
                <a:spcPct val="0"/>
              </a:spcBef>
              <a:spcAft>
                <a:spcPct val="0"/>
              </a:spcAft>
              <a:buClr>
                <a:srgbClr val="009DD9"/>
              </a:buClr>
            </a:pPr>
            <a:r>
              <a:rPr lang="en-US" sz="2200" dirty="0">
                <a:latin typeface="Calibri"/>
                <a:cs typeface="Arial"/>
              </a:rPr>
              <a:t>Develop novel practical applications involving the intelligent processing of written human language by computer.</a:t>
            </a:r>
            <a:endParaRPr lang="en-US" sz="2200">
              <a:latin typeface="Calibri"/>
              <a:ea typeface="+mn-lt"/>
              <a:cs typeface="+mn-lt"/>
            </a:endParaRPr>
          </a:p>
          <a:p>
            <a:r>
              <a:rPr lang="en-US" sz="2200" dirty="0">
                <a:ea typeface="+mn-lt"/>
                <a:cs typeface="+mn-lt"/>
              </a:rPr>
              <a:t>Examples of NLP are virtual assistants like Google Assist, Siri, and Alexa. </a:t>
            </a:r>
          </a:p>
          <a:p>
            <a:r>
              <a:rPr lang="en-US" sz="2200" dirty="0">
                <a:ea typeface="+mn-lt"/>
                <a:cs typeface="+mn-lt"/>
              </a:rPr>
              <a:t>Another well-known application of NLP is chatbots.</a:t>
            </a:r>
            <a:endParaRPr lang="en-US" sz="2200" dirty="0">
              <a:latin typeface="Constantia"/>
              <a:cs typeface="Calibri"/>
            </a:endParaRPr>
          </a:p>
        </p:txBody>
      </p:sp>
    </p:spTree>
    <p:extLst>
      <p:ext uri="{BB962C8B-B14F-4D97-AF65-F5344CB8AC3E}">
        <p14:creationId xmlns:p14="http://schemas.microsoft.com/office/powerpoint/2010/main" xmlns="" val="25829640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CD09211-9E9C-43F0-9D48-8BB1BB47685E}"/>
              </a:ext>
            </a:extLst>
          </p:cNvPr>
          <p:cNvSpPr>
            <a:spLocks noGrp="1"/>
          </p:cNvSpPr>
          <p:nvPr>
            <p:ph type="title"/>
          </p:nvPr>
        </p:nvSpPr>
        <p:spPr/>
        <p:txBody>
          <a:bodyPr vert="horz" lIns="0" tIns="45720" rIns="0" bIns="0" anchor="b">
            <a:normAutofit/>
          </a:bodyPr>
          <a:lstStyle/>
          <a:p>
            <a:r>
              <a:rPr lang="en-US" sz="3200" b="1" dirty="0">
                <a:cs typeface="Calibri"/>
              </a:rPr>
              <a:t>Natural Language Processing</a:t>
            </a:r>
            <a:endParaRPr lang="en-US" sz="3200">
              <a:cs typeface="Calibri"/>
            </a:endParaRPr>
          </a:p>
        </p:txBody>
      </p:sp>
      <p:sp>
        <p:nvSpPr>
          <p:cNvPr id="3" name="Content Placeholder 2">
            <a:extLst>
              <a:ext uri="{FF2B5EF4-FFF2-40B4-BE49-F238E27FC236}">
                <a16:creationId xmlns:a16="http://schemas.microsoft.com/office/drawing/2014/main" xmlns="" id="{FBAC33DB-839A-43BF-90C4-830A186EA17F}"/>
              </a:ext>
            </a:extLst>
          </p:cNvPr>
          <p:cNvSpPr>
            <a:spLocks noGrp="1"/>
          </p:cNvSpPr>
          <p:nvPr>
            <p:ph idx="1"/>
          </p:nvPr>
        </p:nvSpPr>
        <p:spPr/>
        <p:txBody>
          <a:bodyPr vert="horz" lIns="91440" tIns="45720" rIns="91440" bIns="45720" anchor="t">
            <a:normAutofit/>
          </a:bodyPr>
          <a:lstStyle/>
          <a:p>
            <a:r>
              <a:rPr lang="en-US" sz="2200" dirty="0">
                <a:latin typeface="Calibri"/>
                <a:ea typeface="+mn-lt"/>
                <a:cs typeface="+mn-lt"/>
              </a:rPr>
              <a:t>Natural Language Processing (NLP) is the part of AI that studies how machines interact with human language</a:t>
            </a:r>
            <a:endParaRPr lang="en-US" sz="2200">
              <a:latin typeface="Calibri"/>
              <a:cs typeface="Calibri"/>
            </a:endParaRPr>
          </a:p>
          <a:p>
            <a:r>
              <a:rPr lang="en-US" sz="2200" dirty="0">
                <a:latin typeface="Calibri"/>
                <a:ea typeface="+mn-lt"/>
                <a:cs typeface="+mn-lt"/>
              </a:rPr>
              <a:t>NLP and machine learning are both subsets of AI.</a:t>
            </a:r>
            <a:endParaRPr lang="en-US" sz="2200">
              <a:latin typeface="Calibri"/>
              <a:cs typeface="Calibri"/>
            </a:endParaRPr>
          </a:p>
          <a:p>
            <a:r>
              <a:rPr lang="en-US" sz="2200" dirty="0">
                <a:latin typeface="Calibri"/>
                <a:ea typeface="+mn-lt"/>
                <a:cs typeface="+mn-lt"/>
              </a:rPr>
              <a:t>AI-powered chatbots, for example, use NLP to interpret what users say and what they intend to do, and machine learning to automatically deliver more accurate responses by learning from past interactions.</a:t>
            </a:r>
            <a:endParaRPr lang="en-US" sz="2200">
              <a:latin typeface="Calibri"/>
              <a:cs typeface="Calibri"/>
            </a:endParaRPr>
          </a:p>
        </p:txBody>
      </p:sp>
    </p:spTree>
    <p:extLst>
      <p:ext uri="{BB962C8B-B14F-4D97-AF65-F5344CB8AC3E}">
        <p14:creationId xmlns:p14="http://schemas.microsoft.com/office/powerpoint/2010/main" xmlns="" val="11342792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D3D7180-3E6E-402D-8108-5E2DF5004BC4}"/>
              </a:ext>
            </a:extLst>
          </p:cNvPr>
          <p:cNvSpPr>
            <a:spLocks noGrp="1"/>
          </p:cNvSpPr>
          <p:nvPr>
            <p:ph type="title"/>
          </p:nvPr>
        </p:nvSpPr>
        <p:spPr/>
        <p:txBody>
          <a:bodyPr vert="horz" lIns="0" tIns="45720" rIns="0" bIns="0" anchor="b">
            <a:normAutofit/>
          </a:bodyPr>
          <a:lstStyle/>
          <a:p>
            <a:r>
              <a:rPr lang="en-US" sz="3200" b="1" dirty="0"/>
              <a:t>NLP Techniques</a:t>
            </a:r>
            <a:endParaRPr lang="en-US" sz="3200" b="1" dirty="0">
              <a:cs typeface="Calibri"/>
            </a:endParaRPr>
          </a:p>
        </p:txBody>
      </p:sp>
      <p:sp>
        <p:nvSpPr>
          <p:cNvPr id="3" name="Content Placeholder 2">
            <a:extLst>
              <a:ext uri="{FF2B5EF4-FFF2-40B4-BE49-F238E27FC236}">
                <a16:creationId xmlns:a16="http://schemas.microsoft.com/office/drawing/2014/main" xmlns="" id="{AAA0A807-C6E4-4843-82D5-0BD23074A064}"/>
              </a:ext>
            </a:extLst>
          </p:cNvPr>
          <p:cNvSpPr>
            <a:spLocks noGrp="1"/>
          </p:cNvSpPr>
          <p:nvPr>
            <p:ph idx="1"/>
          </p:nvPr>
        </p:nvSpPr>
        <p:spPr/>
        <p:txBody>
          <a:bodyPr vert="horz" lIns="91440" tIns="45720" rIns="91440" bIns="45720" anchor="t">
            <a:normAutofit/>
          </a:bodyPr>
          <a:lstStyle/>
          <a:p>
            <a:r>
              <a:rPr lang="en-US" sz="2200" dirty="0">
                <a:latin typeface="Calibri"/>
                <a:cs typeface="Calibri"/>
              </a:rPr>
              <a:t>Syntactic Analysis</a:t>
            </a:r>
          </a:p>
          <a:p>
            <a:r>
              <a:rPr lang="en-US" sz="2200" dirty="0">
                <a:latin typeface="Calibri"/>
                <a:cs typeface="Calibri"/>
              </a:rPr>
              <a:t>Semantic Analysis</a:t>
            </a:r>
          </a:p>
          <a:p>
            <a:endParaRPr lang="en-US" sz="2200" dirty="0">
              <a:latin typeface="Calibri"/>
              <a:ea typeface="+mn-lt"/>
              <a:cs typeface="+mn-lt"/>
            </a:endParaRPr>
          </a:p>
          <a:p>
            <a:r>
              <a:rPr lang="en-US" sz="2200" dirty="0">
                <a:latin typeface="Calibri"/>
                <a:ea typeface="+mn-lt"/>
                <a:cs typeface="+mn-lt"/>
              </a:rPr>
              <a:t>Combined with machine learning algorithms, NLP creates systems that learn to perform tasks on their own and get better through experience.</a:t>
            </a:r>
            <a:endParaRPr lang="en-US" sz="2200">
              <a:latin typeface="Calibri"/>
              <a:cs typeface="Calibri"/>
            </a:endParaRPr>
          </a:p>
          <a:p>
            <a:endParaRPr lang="en-US" sz="2200" dirty="0">
              <a:latin typeface="Calibri"/>
              <a:cs typeface="Calibri"/>
            </a:endParaRPr>
          </a:p>
        </p:txBody>
      </p:sp>
    </p:spTree>
    <p:extLst>
      <p:ext uri="{BB962C8B-B14F-4D97-AF65-F5344CB8AC3E}">
        <p14:creationId xmlns:p14="http://schemas.microsoft.com/office/powerpoint/2010/main" xmlns="" val="28475589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FB48D9D-E228-4F78-A73A-D4DB849ED855}"/>
              </a:ext>
            </a:extLst>
          </p:cNvPr>
          <p:cNvSpPr>
            <a:spLocks noGrp="1"/>
          </p:cNvSpPr>
          <p:nvPr>
            <p:ph type="title"/>
          </p:nvPr>
        </p:nvSpPr>
        <p:spPr/>
        <p:txBody>
          <a:bodyPr vert="horz" lIns="0" tIns="45720" rIns="0" bIns="0" anchor="b">
            <a:normAutofit/>
          </a:bodyPr>
          <a:lstStyle/>
          <a:p>
            <a:r>
              <a:rPr lang="en-US" sz="3200" b="1" dirty="0"/>
              <a:t>Statistical Modelling</a:t>
            </a:r>
            <a:endParaRPr lang="en-US" sz="3200" b="1" dirty="0">
              <a:cs typeface="Calibri"/>
            </a:endParaRPr>
          </a:p>
        </p:txBody>
      </p:sp>
      <p:sp>
        <p:nvSpPr>
          <p:cNvPr id="3" name="Content Placeholder 2">
            <a:extLst>
              <a:ext uri="{FF2B5EF4-FFF2-40B4-BE49-F238E27FC236}">
                <a16:creationId xmlns:a16="http://schemas.microsoft.com/office/drawing/2014/main" xmlns="" id="{5FAF606D-CD43-4CF1-8320-759D40519E01}"/>
              </a:ext>
            </a:extLst>
          </p:cNvPr>
          <p:cNvSpPr>
            <a:spLocks noGrp="1"/>
          </p:cNvSpPr>
          <p:nvPr>
            <p:ph idx="1"/>
          </p:nvPr>
        </p:nvSpPr>
        <p:spPr/>
        <p:txBody>
          <a:bodyPr vert="horz" lIns="91440" tIns="45720" rIns="91440" bIns="45720" anchor="t">
            <a:normAutofit/>
          </a:bodyPr>
          <a:lstStyle/>
          <a:p>
            <a:r>
              <a:rPr lang="en-US" sz="2200" dirty="0">
                <a:latin typeface="Calibri"/>
                <a:ea typeface="+mn-lt"/>
                <a:cs typeface="+mn-lt"/>
              </a:rPr>
              <a:t>Statistical modelling is a method of mathematically approximating the world.</a:t>
            </a:r>
          </a:p>
          <a:p>
            <a:r>
              <a:rPr lang="en-US" sz="2200" dirty="0">
                <a:latin typeface="Calibri"/>
                <a:ea typeface="+mn-lt"/>
                <a:cs typeface="+mn-lt"/>
              </a:rPr>
              <a:t>Statistical algorithms create a statistical model of the input data, which is in most cases represented as a probabilistic or prefix tree data structure.</a:t>
            </a:r>
          </a:p>
          <a:p>
            <a:r>
              <a:rPr lang="en-US" sz="2200" dirty="0">
                <a:latin typeface="Calibri"/>
                <a:ea typeface="+mn-lt"/>
                <a:cs typeface="+mn-lt"/>
              </a:rPr>
              <a:t>A statistical model will have sampling, probability spaces, assumptions and diagnostics </a:t>
            </a:r>
            <a:r>
              <a:rPr lang="en-US" sz="2200" dirty="0" err="1">
                <a:latin typeface="Calibri"/>
                <a:ea typeface="+mn-lt"/>
                <a:cs typeface="+mn-lt"/>
              </a:rPr>
              <a:t>etc</a:t>
            </a:r>
            <a:r>
              <a:rPr lang="en-US" sz="2200" dirty="0">
                <a:latin typeface="Calibri"/>
                <a:ea typeface="+mn-lt"/>
                <a:cs typeface="+mn-lt"/>
              </a:rPr>
              <a:t>, to make inferences.</a:t>
            </a:r>
            <a:endParaRPr lang="en-US" sz="2200">
              <a:latin typeface="Calibri"/>
              <a:cs typeface="Calibri"/>
            </a:endParaRPr>
          </a:p>
        </p:txBody>
      </p:sp>
    </p:spTree>
    <p:extLst>
      <p:ext uri="{BB962C8B-B14F-4D97-AF65-F5344CB8AC3E}">
        <p14:creationId xmlns:p14="http://schemas.microsoft.com/office/powerpoint/2010/main" xmlns="" val="15420445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D07717B-F6C2-4317-87D4-CB51DD9811CA}"/>
              </a:ext>
            </a:extLst>
          </p:cNvPr>
          <p:cNvSpPr>
            <a:spLocks noGrp="1"/>
          </p:cNvSpPr>
          <p:nvPr>
            <p:ph type="title"/>
          </p:nvPr>
        </p:nvSpPr>
        <p:spPr/>
        <p:txBody>
          <a:bodyPr vert="horz" lIns="0" tIns="45720" rIns="0" bIns="0" anchor="b">
            <a:normAutofit/>
          </a:bodyPr>
          <a:lstStyle/>
          <a:p>
            <a:r>
              <a:rPr lang="en-US" sz="3200" b="1" dirty="0">
                <a:ea typeface="+mj-lt"/>
                <a:cs typeface="+mj-lt"/>
              </a:rPr>
              <a:t>Linear regression</a:t>
            </a:r>
            <a:endParaRPr lang="en-US" sz="3200" b="1">
              <a:cs typeface="Calibri"/>
            </a:endParaRPr>
          </a:p>
        </p:txBody>
      </p:sp>
      <p:sp>
        <p:nvSpPr>
          <p:cNvPr id="3" name="Content Placeholder 2">
            <a:extLst>
              <a:ext uri="{FF2B5EF4-FFF2-40B4-BE49-F238E27FC236}">
                <a16:creationId xmlns:a16="http://schemas.microsoft.com/office/drawing/2014/main" xmlns="" id="{4ED4CF86-9759-43C5-9329-331E62C7AA91}"/>
              </a:ext>
            </a:extLst>
          </p:cNvPr>
          <p:cNvSpPr>
            <a:spLocks noGrp="1"/>
          </p:cNvSpPr>
          <p:nvPr>
            <p:ph idx="1"/>
          </p:nvPr>
        </p:nvSpPr>
        <p:spPr/>
        <p:txBody>
          <a:bodyPr vert="horz" lIns="91440" tIns="45720" rIns="91440" bIns="45720" anchor="t">
            <a:normAutofit fontScale="92500" lnSpcReduction="10000"/>
          </a:bodyPr>
          <a:lstStyle/>
          <a:p>
            <a:r>
              <a:rPr lang="en-US" sz="2400" dirty="0">
                <a:latin typeface="Calibri"/>
                <a:ea typeface="+mn-lt"/>
                <a:cs typeface="+mn-lt"/>
              </a:rPr>
              <a:t>Linear regression is a statistical modelling technique, which attempts to model the relationship between an explanatory variable and a dependent variable by fitting the observed data points on a linear equation.</a:t>
            </a:r>
          </a:p>
          <a:p>
            <a:r>
              <a:rPr lang="en-US" sz="2400" dirty="0">
                <a:latin typeface="Calibri"/>
                <a:ea typeface="+mn-lt"/>
                <a:cs typeface="+mn-lt"/>
              </a:rPr>
              <a:t>A linear regression is used if there is relationship or significant association between the variables. </a:t>
            </a:r>
            <a:endParaRPr lang="en-US" sz="2400">
              <a:latin typeface="Calibri"/>
              <a:cs typeface="Calibri"/>
            </a:endParaRPr>
          </a:p>
          <a:p>
            <a:r>
              <a:rPr lang="en-US" sz="2400" dirty="0">
                <a:latin typeface="Calibri"/>
                <a:ea typeface="+mn-lt"/>
                <a:cs typeface="+mn-lt"/>
              </a:rPr>
              <a:t>A linear regression line has equation in the following form:</a:t>
            </a:r>
            <a:endParaRPr lang="en-US" sz="2400">
              <a:latin typeface="Calibri"/>
              <a:cs typeface="Calibri"/>
            </a:endParaRPr>
          </a:p>
          <a:p>
            <a:pPr marL="0" indent="0">
              <a:buNone/>
            </a:pPr>
            <a:r>
              <a:rPr lang="en-US" sz="2400" dirty="0">
                <a:latin typeface="Calibri"/>
                <a:ea typeface="+mn-lt"/>
                <a:cs typeface="+mn-lt"/>
              </a:rPr>
              <a:t>        Y = a + b X</a:t>
            </a:r>
            <a:endParaRPr lang="en-US" sz="2400" dirty="0">
              <a:latin typeface="Calibri"/>
              <a:cs typeface="Calibri"/>
            </a:endParaRPr>
          </a:p>
          <a:p>
            <a:pPr marL="0" indent="0">
              <a:buNone/>
            </a:pPr>
            <a:r>
              <a:rPr lang="en-US" sz="2400" dirty="0">
                <a:latin typeface="Calibri"/>
                <a:ea typeface="+mn-lt"/>
                <a:cs typeface="+mn-lt"/>
              </a:rPr>
              <a:t>        Where,  X = explanatory variable and   </a:t>
            </a:r>
            <a:endParaRPr lang="en-US" dirty="0">
              <a:latin typeface="Calibri"/>
              <a:cs typeface="Calibri"/>
            </a:endParaRPr>
          </a:p>
          <a:p>
            <a:pPr marL="0" indent="0">
              <a:buNone/>
            </a:pPr>
            <a:r>
              <a:rPr lang="en-US" sz="2400" dirty="0">
                <a:latin typeface="Calibri"/>
                <a:ea typeface="+mn-lt"/>
                <a:cs typeface="+mn-lt"/>
              </a:rPr>
              <a:t>                       Y =  dependent variable.</a:t>
            </a:r>
            <a:endParaRPr lang="en-US" dirty="0">
              <a:latin typeface="Calibri"/>
              <a:cs typeface="Calibri"/>
            </a:endParaRPr>
          </a:p>
          <a:p>
            <a:pPr marL="0" indent="0">
              <a:buNone/>
            </a:pPr>
            <a:r>
              <a:rPr lang="en-US" sz="2400" dirty="0">
                <a:latin typeface="Calibri"/>
                <a:ea typeface="+mn-lt"/>
                <a:cs typeface="+mn-lt"/>
              </a:rPr>
              <a:t>                        b = slope of the line</a:t>
            </a:r>
            <a:endParaRPr lang="en-US" dirty="0">
              <a:latin typeface="Calibri"/>
              <a:cs typeface="Calibri"/>
            </a:endParaRPr>
          </a:p>
          <a:p>
            <a:pPr marL="0" indent="0">
              <a:buNone/>
            </a:pPr>
            <a:r>
              <a:rPr lang="en-US" sz="2400" dirty="0">
                <a:latin typeface="Calibri"/>
                <a:ea typeface="+mn-lt"/>
                <a:cs typeface="+mn-lt"/>
              </a:rPr>
              <a:t>                        a = intercept </a:t>
            </a:r>
            <a:endParaRPr lang="en-US">
              <a:latin typeface="Calibri"/>
              <a:cs typeface="Calibri"/>
            </a:endParaRPr>
          </a:p>
          <a:p>
            <a:endParaRPr lang="en-US" sz="2400" dirty="0">
              <a:latin typeface="Calibri"/>
              <a:cs typeface="Calibri"/>
            </a:endParaRPr>
          </a:p>
          <a:p>
            <a:endParaRPr lang="en-US" sz="2400" dirty="0">
              <a:latin typeface="Calibri"/>
              <a:cs typeface="Calibri"/>
            </a:endParaRPr>
          </a:p>
        </p:txBody>
      </p:sp>
      <p:pic>
        <p:nvPicPr>
          <p:cNvPr id="4" name="Picture 4" descr="Chart, scatter chart&#10;&#10;Description automatically generated">
            <a:extLst>
              <a:ext uri="{FF2B5EF4-FFF2-40B4-BE49-F238E27FC236}">
                <a16:creationId xmlns:a16="http://schemas.microsoft.com/office/drawing/2014/main" xmlns="" id="{CF3B2A20-A76C-4617-8DE1-2E7C7F922F9E}"/>
              </a:ext>
            </a:extLst>
          </p:cNvPr>
          <p:cNvPicPr>
            <a:picLocks noChangeAspect="1"/>
          </p:cNvPicPr>
          <p:nvPr/>
        </p:nvPicPr>
        <p:blipFill>
          <a:blip r:embed="rId2" cstate="print"/>
          <a:stretch>
            <a:fillRect/>
          </a:stretch>
        </p:blipFill>
        <p:spPr>
          <a:xfrm>
            <a:off x="5476673" y="4002349"/>
            <a:ext cx="3015574" cy="2452536"/>
          </a:xfrm>
          <a:prstGeom prst="rect">
            <a:avLst/>
          </a:prstGeom>
        </p:spPr>
      </p:pic>
    </p:spTree>
    <p:extLst>
      <p:ext uri="{BB962C8B-B14F-4D97-AF65-F5344CB8AC3E}">
        <p14:creationId xmlns:p14="http://schemas.microsoft.com/office/powerpoint/2010/main" xmlns="" val="32591566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0807B6-DE9F-4EFE-81CB-B8B0DFB88C88}"/>
              </a:ext>
            </a:extLst>
          </p:cNvPr>
          <p:cNvSpPr>
            <a:spLocks noGrp="1"/>
          </p:cNvSpPr>
          <p:nvPr>
            <p:ph type="title"/>
          </p:nvPr>
        </p:nvSpPr>
        <p:spPr/>
        <p:txBody>
          <a:bodyPr vert="horz" lIns="0" tIns="45720" rIns="0" bIns="0" anchor="b">
            <a:normAutofit/>
          </a:bodyPr>
          <a:lstStyle/>
          <a:p>
            <a:r>
              <a:rPr lang="en-US" sz="3200" b="1" dirty="0" err="1"/>
              <a:t>Ensembling</a:t>
            </a:r>
            <a:r>
              <a:rPr lang="en-US" sz="3200" b="1" dirty="0"/>
              <a:t> Models</a:t>
            </a:r>
            <a:endParaRPr lang="en-US" sz="3200">
              <a:cs typeface="Calibri"/>
            </a:endParaRPr>
          </a:p>
        </p:txBody>
      </p:sp>
      <p:sp>
        <p:nvSpPr>
          <p:cNvPr id="3" name="Content Placeholder 2">
            <a:extLst>
              <a:ext uri="{FF2B5EF4-FFF2-40B4-BE49-F238E27FC236}">
                <a16:creationId xmlns:a16="http://schemas.microsoft.com/office/drawing/2014/main" xmlns="" id="{CFB37087-5FFF-47A3-A085-B425CA1BD8E9}"/>
              </a:ext>
            </a:extLst>
          </p:cNvPr>
          <p:cNvSpPr>
            <a:spLocks noGrp="1"/>
          </p:cNvSpPr>
          <p:nvPr>
            <p:ph idx="1"/>
          </p:nvPr>
        </p:nvSpPr>
        <p:spPr/>
        <p:txBody>
          <a:bodyPr vert="horz" lIns="91440" tIns="45720" rIns="91440" bIns="45720" anchor="t">
            <a:normAutofit/>
          </a:bodyPr>
          <a:lstStyle/>
          <a:p>
            <a:r>
              <a:rPr lang="en-US" b="1" dirty="0"/>
              <a:t>Simple Averaging/ Weighted Method:</a:t>
            </a:r>
          </a:p>
          <a:p>
            <a:r>
              <a:rPr lang="en-US" dirty="0">
                <a:ea typeface="+mn-lt"/>
                <a:cs typeface="+mn-lt"/>
              </a:rPr>
              <a:t>This method of </a:t>
            </a:r>
            <a:r>
              <a:rPr lang="en-US" dirty="0" err="1">
                <a:ea typeface="+mn-lt"/>
                <a:cs typeface="+mn-lt"/>
              </a:rPr>
              <a:t>ensembling</a:t>
            </a:r>
            <a:r>
              <a:rPr lang="en-US" dirty="0">
                <a:ea typeface="+mn-lt"/>
                <a:cs typeface="+mn-lt"/>
              </a:rPr>
              <a:t> just takes the average of two models</a:t>
            </a:r>
          </a:p>
          <a:p>
            <a:r>
              <a:rPr lang="en-US" dirty="0">
                <a:ea typeface="+mn-lt"/>
                <a:cs typeface="+mn-lt"/>
              </a:rPr>
              <a:t>if we combine these two algorithms we would get a pretty decent outcome and our accuracy would definitely increase. This is the idea behind an average model which a very basic case of </a:t>
            </a:r>
            <a:r>
              <a:rPr lang="en-US" dirty="0" err="1">
                <a:ea typeface="+mn-lt"/>
                <a:cs typeface="+mn-lt"/>
              </a:rPr>
              <a:t>ensembling</a:t>
            </a:r>
            <a:r>
              <a:rPr lang="en-US" dirty="0">
                <a:ea typeface="+mn-lt"/>
                <a:cs typeface="+mn-lt"/>
              </a:rPr>
              <a:t>.</a:t>
            </a:r>
            <a:endParaRPr lang="en-US" dirty="0"/>
          </a:p>
        </p:txBody>
      </p:sp>
    </p:spTree>
    <p:extLst>
      <p:ext uri="{BB962C8B-B14F-4D97-AF65-F5344CB8AC3E}">
        <p14:creationId xmlns:p14="http://schemas.microsoft.com/office/powerpoint/2010/main" xmlns="" val="27906788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66800"/>
            <a:ext cx="8229600" cy="609600"/>
          </a:xfrm>
        </p:spPr>
        <p:txBody>
          <a:bodyPr>
            <a:normAutofit/>
          </a:bodyPr>
          <a:lstStyle/>
          <a:p>
            <a:r>
              <a:rPr lang="en-US" sz="3200" b="1" dirty="0"/>
              <a:t>Course Objectives</a:t>
            </a:r>
          </a:p>
        </p:txBody>
      </p:sp>
      <p:sp>
        <p:nvSpPr>
          <p:cNvPr id="3" name="Content Placeholder 2"/>
          <p:cNvSpPr>
            <a:spLocks noGrp="1"/>
          </p:cNvSpPr>
          <p:nvPr>
            <p:ph idx="1"/>
          </p:nvPr>
        </p:nvSpPr>
        <p:spPr/>
        <p:txBody>
          <a:bodyPr vert="horz" lIns="91440" tIns="45720" rIns="91440" bIns="45720" anchor="t">
            <a:normAutofit/>
          </a:bodyPr>
          <a:lstStyle/>
          <a:p>
            <a:r>
              <a:rPr lang="en-US" sz="2200" dirty="0">
                <a:latin typeface="Calibri"/>
                <a:ea typeface="+mn-lt"/>
                <a:cs typeface="+mn-lt"/>
              </a:rPr>
              <a:t>Artificial neurons and perceptrons.</a:t>
            </a:r>
            <a:endParaRPr lang="en-US" sz="2200" dirty="0">
              <a:latin typeface="Calibri"/>
              <a:ea typeface="宋体"/>
              <a:cs typeface="+mn-lt"/>
            </a:endParaRPr>
          </a:p>
          <a:p>
            <a:r>
              <a:rPr lang="en-US" sz="2200" dirty="0">
                <a:latin typeface="Calibri"/>
                <a:ea typeface="+mn-lt"/>
                <a:cs typeface="+mn-lt"/>
              </a:rPr>
              <a:t>Artificial neural net (ANN).</a:t>
            </a:r>
          </a:p>
          <a:p>
            <a:r>
              <a:rPr lang="en-US" sz="2200" dirty="0">
                <a:latin typeface="Calibri"/>
                <a:ea typeface="+mn-lt"/>
                <a:cs typeface="+mn-lt"/>
              </a:rPr>
              <a:t>ANN's strengths and limitations.</a:t>
            </a:r>
          </a:p>
          <a:p>
            <a:r>
              <a:rPr lang="en-US" sz="2200" dirty="0">
                <a:latin typeface="Calibri"/>
                <a:ea typeface="+mn-lt"/>
                <a:cs typeface="+mn-lt"/>
              </a:rPr>
              <a:t> role of large data sets in making artificial intelligence a desired technology.</a:t>
            </a:r>
          </a:p>
          <a:p>
            <a:r>
              <a:rPr lang="en-US" sz="2200" dirty="0">
                <a:latin typeface="Calibri"/>
                <a:ea typeface="+mn-lt"/>
                <a:cs typeface="+mn-lt"/>
              </a:rPr>
              <a:t>Making the data ready for AI-based models.</a:t>
            </a:r>
          </a:p>
          <a:p>
            <a:r>
              <a:rPr lang="en-US" sz="2200" dirty="0">
                <a:latin typeface="Calibri"/>
                <a:ea typeface="+mn-lt"/>
                <a:cs typeface="+mn-lt"/>
              </a:rPr>
              <a:t>How can AI be used for Natural Language Processing ?</a:t>
            </a:r>
          </a:p>
          <a:p>
            <a:r>
              <a:rPr lang="en-US" sz="2200" dirty="0">
                <a:latin typeface="Calibri"/>
                <a:ea typeface="+mn-lt"/>
                <a:cs typeface="+mn-lt"/>
              </a:rPr>
              <a:t>Choose an algorithm to support the statistical model and AI approach.</a:t>
            </a:r>
          </a:p>
          <a:p>
            <a:r>
              <a:rPr lang="en-US" sz="2200" dirty="0">
                <a:latin typeface="Calibri"/>
                <a:ea typeface="+mn-lt"/>
                <a:cs typeface="+mn-lt"/>
              </a:rPr>
              <a:t>Combine algorithms to improve the accuracy of the statistical model.</a:t>
            </a:r>
            <a:endParaRPr lang="en-US" sz="2200" dirty="0">
              <a:latin typeface="Calibri"/>
              <a:ea typeface="宋体"/>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EC840B1-D179-45FC-B191-3F731605BEA9}"/>
              </a:ext>
            </a:extLst>
          </p:cNvPr>
          <p:cNvSpPr>
            <a:spLocks noGrp="1"/>
          </p:cNvSpPr>
          <p:nvPr>
            <p:ph type="title"/>
          </p:nvPr>
        </p:nvSpPr>
        <p:spPr/>
        <p:txBody>
          <a:bodyPr vert="horz" lIns="0" tIns="45720" rIns="0" bIns="0" anchor="b">
            <a:normAutofit/>
          </a:bodyPr>
          <a:lstStyle/>
          <a:p>
            <a:r>
              <a:rPr lang="en-US" sz="3200" b="1" dirty="0">
                <a:ea typeface="+mj-lt"/>
                <a:cs typeface="+mj-lt"/>
              </a:rPr>
              <a:t>Types of </a:t>
            </a:r>
            <a:r>
              <a:rPr lang="en-US" sz="3200" b="1" dirty="0" err="1">
                <a:ea typeface="+mj-lt"/>
                <a:cs typeface="+mj-lt"/>
              </a:rPr>
              <a:t>Ensembling</a:t>
            </a:r>
            <a:r>
              <a:rPr lang="en-US" sz="3200" b="1" dirty="0">
                <a:ea typeface="+mj-lt"/>
                <a:cs typeface="+mj-lt"/>
              </a:rPr>
              <a:t>:</a:t>
            </a:r>
            <a:endParaRPr lang="en-US" sz="3200" b="1">
              <a:cs typeface="Calibri"/>
            </a:endParaRPr>
          </a:p>
        </p:txBody>
      </p:sp>
      <p:sp>
        <p:nvSpPr>
          <p:cNvPr id="3" name="Content Placeholder 2">
            <a:extLst>
              <a:ext uri="{FF2B5EF4-FFF2-40B4-BE49-F238E27FC236}">
                <a16:creationId xmlns:a16="http://schemas.microsoft.com/office/drawing/2014/main" xmlns="" id="{D1C38AB1-678F-473A-9BF9-73E0C901BC22}"/>
              </a:ext>
            </a:extLst>
          </p:cNvPr>
          <p:cNvSpPr>
            <a:spLocks noGrp="1"/>
          </p:cNvSpPr>
          <p:nvPr>
            <p:ph idx="1"/>
          </p:nvPr>
        </p:nvSpPr>
        <p:spPr/>
        <p:txBody>
          <a:bodyPr vert="horz" lIns="91440" tIns="45720" rIns="91440" bIns="45720" anchor="t">
            <a:normAutofit/>
          </a:bodyPr>
          <a:lstStyle/>
          <a:p>
            <a:r>
              <a:rPr lang="en-US" sz="2200" dirty="0">
                <a:latin typeface="Calibri"/>
                <a:ea typeface="+mn-lt"/>
                <a:cs typeface="+mn-lt"/>
              </a:rPr>
              <a:t>Boosting:</a:t>
            </a:r>
            <a:endParaRPr lang="en-US" sz="2200">
              <a:latin typeface="Calibri"/>
              <a:cs typeface="Calibri"/>
            </a:endParaRPr>
          </a:p>
          <a:p>
            <a:pPr marL="0" indent="0">
              <a:buNone/>
            </a:pPr>
            <a:r>
              <a:rPr lang="en-US" sz="2200" dirty="0">
                <a:latin typeface="Calibri"/>
                <a:ea typeface="+mn-lt"/>
                <a:cs typeface="+mn-lt"/>
              </a:rPr>
              <a:t>      - Boosting refers to a group of algorithms that utilize weighted averages to make weak learners into stronger learners.</a:t>
            </a:r>
          </a:p>
          <a:p>
            <a:pPr marL="0" indent="0">
              <a:buNone/>
            </a:pPr>
            <a:endParaRPr lang="en-US" sz="2200" dirty="0">
              <a:latin typeface="Calibri"/>
              <a:ea typeface="+mn-lt"/>
              <a:cs typeface="+mn-lt"/>
            </a:endParaRPr>
          </a:p>
          <a:p>
            <a:r>
              <a:rPr lang="en-US" sz="2200" dirty="0">
                <a:latin typeface="Calibri"/>
                <a:ea typeface="+mn-lt"/>
                <a:cs typeface="+mn-lt"/>
              </a:rPr>
              <a:t>Bootstrap Aggregation (Bagging):</a:t>
            </a:r>
            <a:endParaRPr lang="en-US" sz="2200">
              <a:latin typeface="Calibri"/>
              <a:cs typeface="Calibri"/>
            </a:endParaRPr>
          </a:p>
          <a:p>
            <a:pPr marL="0" indent="0">
              <a:buNone/>
            </a:pPr>
            <a:r>
              <a:rPr lang="en-US" sz="2200" dirty="0">
                <a:latin typeface="Calibri"/>
                <a:ea typeface="+mn-lt"/>
                <a:cs typeface="+mn-lt"/>
              </a:rPr>
              <a:t>       -  Bootstrap refers to </a:t>
            </a:r>
            <a:r>
              <a:rPr lang="en-US" sz="2200" b="1" dirty="0">
                <a:latin typeface="Calibri"/>
                <a:ea typeface="+mn-lt"/>
                <a:cs typeface="+mn-lt"/>
              </a:rPr>
              <a:t>random sampling with replacement</a:t>
            </a:r>
            <a:r>
              <a:rPr lang="en-US" sz="2200" dirty="0">
                <a:latin typeface="Calibri"/>
                <a:ea typeface="+mn-lt"/>
                <a:cs typeface="+mn-lt"/>
              </a:rPr>
              <a:t>. Bootstrap allows us to better </a:t>
            </a:r>
            <a:r>
              <a:rPr lang="en-US" sz="2200" b="1" dirty="0">
                <a:latin typeface="Calibri"/>
                <a:ea typeface="+mn-lt"/>
                <a:cs typeface="+mn-lt"/>
              </a:rPr>
              <a:t>understand the bias and the variance</a:t>
            </a:r>
            <a:r>
              <a:rPr lang="en-US" sz="2200" dirty="0">
                <a:latin typeface="Calibri"/>
                <a:ea typeface="+mn-lt"/>
                <a:cs typeface="+mn-lt"/>
              </a:rPr>
              <a:t> with the dataset. Bootstrap involves random sampling of small subset of data from the dataset.</a:t>
            </a:r>
            <a:endParaRPr lang="en-US" sz="2200">
              <a:latin typeface="Calibri"/>
              <a:cs typeface="Calibri"/>
            </a:endParaRPr>
          </a:p>
          <a:p>
            <a:endParaRPr lang="en-US" sz="2200" dirty="0">
              <a:latin typeface="Calibri"/>
              <a:ea typeface="+mn-lt"/>
              <a:cs typeface="+mn-lt"/>
            </a:endParaRPr>
          </a:p>
          <a:p>
            <a:pPr marL="457200" indent="-457200"/>
            <a:endParaRPr lang="en-US" sz="2200" dirty="0">
              <a:latin typeface="Calibri"/>
              <a:ea typeface="+mn-lt"/>
              <a:cs typeface="+mn-lt"/>
            </a:endParaRPr>
          </a:p>
          <a:p>
            <a:endParaRPr lang="en-US" sz="2200" dirty="0">
              <a:latin typeface="Calibri"/>
              <a:ea typeface="+mn-lt"/>
              <a:cs typeface="+mn-lt"/>
            </a:endParaRPr>
          </a:p>
        </p:txBody>
      </p:sp>
    </p:spTree>
    <p:extLst>
      <p:ext uri="{BB962C8B-B14F-4D97-AF65-F5344CB8AC3E}">
        <p14:creationId xmlns:p14="http://schemas.microsoft.com/office/powerpoint/2010/main" xmlns="" val="9524393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CEFCD106-2F05-4B30-AFE7-8540CDBADF6A}"/>
              </a:ext>
            </a:extLst>
          </p:cNvPr>
          <p:cNvSpPr>
            <a:spLocks noGrp="1"/>
          </p:cNvSpPr>
          <p:nvPr>
            <p:ph idx="1"/>
          </p:nvPr>
        </p:nvSpPr>
        <p:spPr/>
        <p:txBody>
          <a:bodyPr vert="horz" lIns="91440" tIns="45720" rIns="91440" bIns="45720" anchor="t">
            <a:normAutofit/>
          </a:bodyPr>
          <a:lstStyle/>
          <a:p>
            <a:pPr algn="ctr"/>
            <a:endParaRPr lang="en-US" dirty="0"/>
          </a:p>
          <a:p>
            <a:pPr algn="ctr"/>
            <a:endParaRPr lang="en-US" dirty="0"/>
          </a:p>
          <a:p>
            <a:pPr algn="ctr"/>
            <a:endParaRPr lang="en-US" dirty="0"/>
          </a:p>
          <a:p>
            <a:pPr marL="0" indent="0" algn="ctr">
              <a:buNone/>
            </a:pPr>
            <a:r>
              <a:rPr lang="en-US" dirty="0"/>
              <a:t>THANK YOU</a:t>
            </a:r>
          </a:p>
        </p:txBody>
      </p:sp>
    </p:spTree>
    <p:extLst>
      <p:ext uri="{BB962C8B-B14F-4D97-AF65-F5344CB8AC3E}">
        <p14:creationId xmlns:p14="http://schemas.microsoft.com/office/powerpoint/2010/main" xmlns="" val="21402781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DD0F44C-A363-4D70-B596-FFCE7689C776}"/>
              </a:ext>
            </a:extLst>
          </p:cNvPr>
          <p:cNvSpPr>
            <a:spLocks noGrp="1"/>
          </p:cNvSpPr>
          <p:nvPr>
            <p:ph type="title"/>
          </p:nvPr>
        </p:nvSpPr>
        <p:spPr/>
        <p:txBody>
          <a:bodyPr vert="horz" lIns="0" tIns="45720" rIns="0" bIns="0" anchor="b">
            <a:normAutofit/>
          </a:bodyPr>
          <a:lstStyle/>
          <a:p>
            <a:r>
              <a:rPr lang="en-US" sz="3200" b="1" dirty="0">
                <a:ea typeface="+mj-lt"/>
                <a:cs typeface="+mj-lt"/>
              </a:rPr>
              <a:t>Artificial Neuron</a:t>
            </a:r>
            <a:endParaRPr lang="en-US" sz="3200" b="1">
              <a:cs typeface="Calibri"/>
            </a:endParaRPr>
          </a:p>
        </p:txBody>
      </p:sp>
      <p:sp>
        <p:nvSpPr>
          <p:cNvPr id="3" name="Content Placeholder 2">
            <a:extLst>
              <a:ext uri="{FF2B5EF4-FFF2-40B4-BE49-F238E27FC236}">
                <a16:creationId xmlns:a16="http://schemas.microsoft.com/office/drawing/2014/main" xmlns="" id="{3B9AE27C-CCF5-4FAB-9573-616ED4F9223B}"/>
              </a:ext>
            </a:extLst>
          </p:cNvPr>
          <p:cNvSpPr>
            <a:spLocks noGrp="1"/>
          </p:cNvSpPr>
          <p:nvPr>
            <p:ph idx="1"/>
          </p:nvPr>
        </p:nvSpPr>
        <p:spPr/>
        <p:txBody>
          <a:bodyPr vert="horz" lIns="91440" tIns="45720" rIns="91440" bIns="45720" anchor="t">
            <a:normAutofit/>
          </a:bodyPr>
          <a:lstStyle/>
          <a:p>
            <a:r>
              <a:rPr lang="en-US" sz="2200" dirty="0">
                <a:latin typeface="Calibri"/>
                <a:ea typeface="+mn-lt"/>
                <a:cs typeface="+mn-lt"/>
              </a:rPr>
              <a:t>Artificial neuron, also called linear threshold unit (LTU), by McCulloch and Pitts, 1943: with one or more numeric inputs, it produces a weighted sum of them, applies an activation function, and outputs the result. </a:t>
            </a:r>
          </a:p>
          <a:p>
            <a:r>
              <a:rPr lang="en-US" sz="2200" dirty="0">
                <a:latin typeface="Calibri"/>
                <a:ea typeface="+mn-lt"/>
                <a:cs typeface="+mn-lt"/>
              </a:rPr>
              <a:t>Common activation functions: step function and sigmoid function.</a:t>
            </a:r>
          </a:p>
          <a:p>
            <a:endParaRPr lang="en-US" sz="2200" dirty="0">
              <a:latin typeface="Calibri"/>
            </a:endParaRPr>
          </a:p>
          <a:p>
            <a:endParaRPr lang="en-US" sz="2200" dirty="0">
              <a:latin typeface="Calibri"/>
              <a:cs typeface="Calibri"/>
            </a:endParaRPr>
          </a:p>
        </p:txBody>
      </p:sp>
      <p:pic>
        <p:nvPicPr>
          <p:cNvPr id="5" name="Picture 5">
            <a:extLst>
              <a:ext uri="{FF2B5EF4-FFF2-40B4-BE49-F238E27FC236}">
                <a16:creationId xmlns:a16="http://schemas.microsoft.com/office/drawing/2014/main" xmlns="" id="{BD71E68E-3EF6-41DA-AB83-E5E9BA53AAF8}"/>
              </a:ext>
            </a:extLst>
          </p:cNvPr>
          <p:cNvPicPr>
            <a:picLocks noChangeAspect="1"/>
          </p:cNvPicPr>
          <p:nvPr/>
        </p:nvPicPr>
        <p:blipFill>
          <a:blip r:embed="rId2"/>
          <a:stretch>
            <a:fillRect/>
          </a:stretch>
        </p:blipFill>
        <p:spPr>
          <a:xfrm>
            <a:off x="1945533" y="4189712"/>
            <a:ext cx="4941650" cy="1766525"/>
          </a:xfrm>
          <a:prstGeom prst="rect">
            <a:avLst/>
          </a:prstGeom>
        </p:spPr>
      </p:pic>
    </p:spTree>
    <p:extLst>
      <p:ext uri="{BB962C8B-B14F-4D97-AF65-F5344CB8AC3E}">
        <p14:creationId xmlns:p14="http://schemas.microsoft.com/office/powerpoint/2010/main" xmlns="" val="15968429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00EFADC-495F-4AF5-970F-0AEA769553A5}"/>
              </a:ext>
            </a:extLst>
          </p:cNvPr>
          <p:cNvSpPr>
            <a:spLocks noGrp="1"/>
          </p:cNvSpPr>
          <p:nvPr>
            <p:ph type="title"/>
          </p:nvPr>
        </p:nvSpPr>
        <p:spPr/>
        <p:txBody>
          <a:bodyPr vert="horz" lIns="0" tIns="45720" rIns="0" bIns="0" anchor="b">
            <a:normAutofit/>
          </a:bodyPr>
          <a:lstStyle/>
          <a:p>
            <a:r>
              <a:rPr lang="en-US" sz="3200" b="1" dirty="0">
                <a:ea typeface="+mj-lt"/>
                <a:cs typeface="+mj-lt"/>
              </a:rPr>
              <a:t>Perceptrons</a:t>
            </a:r>
            <a:endParaRPr lang="en-US" sz="3200" b="1" dirty="0">
              <a:cs typeface="Calibri"/>
            </a:endParaRPr>
          </a:p>
        </p:txBody>
      </p:sp>
      <p:sp>
        <p:nvSpPr>
          <p:cNvPr id="7" name="Content Placeholder 6">
            <a:extLst>
              <a:ext uri="{FF2B5EF4-FFF2-40B4-BE49-F238E27FC236}">
                <a16:creationId xmlns:a16="http://schemas.microsoft.com/office/drawing/2014/main" xmlns="" id="{923BBBEB-03E0-4635-8E6C-BE5128D96251}"/>
              </a:ext>
            </a:extLst>
          </p:cNvPr>
          <p:cNvSpPr>
            <a:spLocks noGrp="1"/>
          </p:cNvSpPr>
          <p:nvPr>
            <p:ph idx="1"/>
          </p:nvPr>
        </p:nvSpPr>
        <p:spPr/>
        <p:txBody>
          <a:bodyPr vert="horz" lIns="91440" tIns="45720" rIns="91440" bIns="45720" anchor="t">
            <a:normAutofit/>
          </a:bodyPr>
          <a:lstStyle/>
          <a:p>
            <a:r>
              <a:rPr lang="en-US" sz="2200" dirty="0">
                <a:ea typeface="+mn-lt"/>
                <a:cs typeface="+mn-lt"/>
              </a:rPr>
              <a:t>A perceptron, by Rosenblatt in 1957, is composed of two layers of neurons: an input layer consisting of special passing through neurons and an output layer of LTU’s. </a:t>
            </a:r>
          </a:p>
          <a:p>
            <a:r>
              <a:rPr lang="en-US" sz="2200" dirty="0">
                <a:ea typeface="+mn-lt"/>
                <a:cs typeface="+mn-lt"/>
              </a:rPr>
              <a:t>The bias neuron is added for the completeness of linearity. </a:t>
            </a:r>
          </a:p>
          <a:p>
            <a:r>
              <a:rPr lang="en-US" sz="2200" dirty="0">
                <a:ea typeface="+mn-lt"/>
                <a:cs typeface="+mn-lt"/>
              </a:rPr>
              <a:t>Rosenblatt proved that, if training examples are linearly separable, a perceptron always can be learned to correctly classify all training examples</a:t>
            </a:r>
            <a:endParaRPr lang="en-US" sz="2200"/>
          </a:p>
        </p:txBody>
      </p:sp>
    </p:spTree>
    <p:extLst>
      <p:ext uri="{BB962C8B-B14F-4D97-AF65-F5344CB8AC3E}">
        <p14:creationId xmlns:p14="http://schemas.microsoft.com/office/powerpoint/2010/main" xmlns="" val="16604466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A500C97-28D8-4D1B-AB36-55D1A8F3BBC3}"/>
              </a:ext>
            </a:extLst>
          </p:cNvPr>
          <p:cNvSpPr>
            <a:spLocks noGrp="1"/>
          </p:cNvSpPr>
          <p:nvPr>
            <p:ph type="title"/>
          </p:nvPr>
        </p:nvSpPr>
        <p:spPr/>
        <p:txBody>
          <a:bodyPr vert="horz" lIns="0" tIns="45720" rIns="0" bIns="0" anchor="b">
            <a:normAutofit/>
          </a:bodyPr>
          <a:lstStyle/>
          <a:p>
            <a:r>
              <a:rPr lang="en-US" sz="3200" b="1" dirty="0">
                <a:ea typeface="+mj-lt"/>
                <a:cs typeface="+mj-lt"/>
              </a:rPr>
              <a:t>Multi-Layer Perceptrons</a:t>
            </a:r>
            <a:endParaRPr lang="en-US" sz="3200" b="1" dirty="0">
              <a:cs typeface="Calibri"/>
            </a:endParaRPr>
          </a:p>
        </p:txBody>
      </p:sp>
      <p:sp>
        <p:nvSpPr>
          <p:cNvPr id="3" name="Content Placeholder 2">
            <a:extLst>
              <a:ext uri="{FF2B5EF4-FFF2-40B4-BE49-F238E27FC236}">
                <a16:creationId xmlns:a16="http://schemas.microsoft.com/office/drawing/2014/main" xmlns="" id="{38C2CA40-88F8-44AA-94DA-7EAD3B53D755}"/>
              </a:ext>
            </a:extLst>
          </p:cNvPr>
          <p:cNvSpPr>
            <a:spLocks noGrp="1"/>
          </p:cNvSpPr>
          <p:nvPr>
            <p:ph idx="1"/>
          </p:nvPr>
        </p:nvSpPr>
        <p:spPr/>
        <p:txBody>
          <a:bodyPr vert="horz" lIns="91440" tIns="45720" rIns="91440" bIns="45720" anchor="t">
            <a:normAutofit/>
          </a:bodyPr>
          <a:lstStyle/>
          <a:p>
            <a:r>
              <a:rPr lang="en-US" sz="2200" dirty="0">
                <a:latin typeface="Calibri"/>
                <a:ea typeface="+mn-lt"/>
                <a:cs typeface="+mn-lt"/>
              </a:rPr>
              <a:t>A Multi-Layer Perceptrons (MLP) is composed of one passthrough input layer, one or more layers of LTU’s, called hidden layer, and one final layer of LTUs, called output layer. </a:t>
            </a:r>
            <a:endParaRPr lang="en-US" dirty="0">
              <a:latin typeface="Calibri"/>
              <a:cs typeface="Calibri"/>
            </a:endParaRPr>
          </a:p>
          <a:p>
            <a:r>
              <a:rPr lang="en-US" sz="2200" dirty="0">
                <a:latin typeface="Calibri"/>
                <a:ea typeface="+mn-lt"/>
                <a:cs typeface="+mn-lt"/>
              </a:rPr>
              <a:t>Again, every layer except the output layer includes a bias neuron and is fully connected to the next layer. </a:t>
            </a:r>
            <a:endParaRPr lang="en-US" dirty="0">
              <a:latin typeface="Calibri"/>
              <a:cs typeface="Calibri"/>
            </a:endParaRPr>
          </a:p>
          <a:p>
            <a:r>
              <a:rPr lang="en-US" sz="2200" dirty="0">
                <a:latin typeface="Calibri"/>
                <a:ea typeface="+mn-lt"/>
                <a:cs typeface="+mn-lt"/>
              </a:rPr>
              <a:t>When an MLP has two or more hidden layers, it is called a deep neural network (DNN). </a:t>
            </a:r>
            <a:endParaRPr lang="en-US" sz="2200" dirty="0">
              <a:latin typeface="Calibri"/>
              <a:cs typeface="Calibri"/>
            </a:endParaRPr>
          </a:p>
        </p:txBody>
      </p:sp>
    </p:spTree>
    <p:extLst>
      <p:ext uri="{BB962C8B-B14F-4D97-AF65-F5344CB8AC3E}">
        <p14:creationId xmlns:p14="http://schemas.microsoft.com/office/powerpoint/2010/main" xmlns="" val="19908815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39CE59E-4975-49A4-A7DE-0B4F3824D02C}"/>
              </a:ext>
            </a:extLst>
          </p:cNvPr>
          <p:cNvSpPr>
            <a:spLocks noGrp="1"/>
          </p:cNvSpPr>
          <p:nvPr>
            <p:ph type="title"/>
          </p:nvPr>
        </p:nvSpPr>
        <p:spPr/>
        <p:txBody>
          <a:bodyPr vert="horz" lIns="0" tIns="45720" rIns="0" bIns="0" anchor="b">
            <a:normAutofit/>
          </a:bodyPr>
          <a:lstStyle/>
          <a:p>
            <a:r>
              <a:rPr lang="en-US" sz="3200" b="1" dirty="0">
                <a:ea typeface="+mj-lt"/>
                <a:cs typeface="+mj-lt"/>
              </a:rPr>
              <a:t>Artificial Neural Networks </a:t>
            </a:r>
            <a:endParaRPr lang="en-US" sz="3200" b="1">
              <a:cs typeface="Calibri"/>
            </a:endParaRPr>
          </a:p>
        </p:txBody>
      </p:sp>
      <p:sp>
        <p:nvSpPr>
          <p:cNvPr id="3" name="Content Placeholder 2">
            <a:extLst>
              <a:ext uri="{FF2B5EF4-FFF2-40B4-BE49-F238E27FC236}">
                <a16:creationId xmlns:a16="http://schemas.microsoft.com/office/drawing/2014/main" xmlns="" id="{96527294-E777-4AD9-A325-B9B26D74CD4F}"/>
              </a:ext>
            </a:extLst>
          </p:cNvPr>
          <p:cNvSpPr>
            <a:spLocks noGrp="1"/>
          </p:cNvSpPr>
          <p:nvPr>
            <p:ph idx="1"/>
          </p:nvPr>
        </p:nvSpPr>
        <p:spPr/>
        <p:txBody>
          <a:bodyPr vert="horz" lIns="91440" tIns="45720" rIns="91440" bIns="45720" anchor="t">
            <a:normAutofit/>
          </a:bodyPr>
          <a:lstStyle/>
          <a:p>
            <a:r>
              <a:rPr lang="en-US" sz="2200" dirty="0">
                <a:latin typeface="Calibri"/>
                <a:ea typeface="+mn-lt"/>
                <a:cs typeface="+mn-lt"/>
              </a:rPr>
              <a:t>Computational models inspired by the human brain: –</a:t>
            </a:r>
          </a:p>
          <a:p>
            <a:pPr marL="393700" lvl="1" indent="0">
              <a:buNone/>
            </a:pPr>
            <a:r>
              <a:rPr lang="en-US" sz="2200" dirty="0">
                <a:latin typeface="Calibri"/>
                <a:ea typeface="+mn-lt"/>
                <a:cs typeface="+mn-lt"/>
              </a:rPr>
              <a:t>– Massively parallel, distributed system, made up of simple processing units (neurons) </a:t>
            </a:r>
          </a:p>
          <a:p>
            <a:pPr marL="393700" lvl="1" indent="0">
              <a:buNone/>
            </a:pPr>
            <a:r>
              <a:rPr lang="en-US" sz="2200" dirty="0">
                <a:latin typeface="Calibri"/>
                <a:ea typeface="+mn-lt"/>
                <a:cs typeface="+mn-lt"/>
              </a:rPr>
              <a:t>– Synaptic connection strengths among neurons are used to store the acquired knowledge. </a:t>
            </a:r>
          </a:p>
          <a:p>
            <a:pPr marL="393700" lvl="1" indent="0">
              <a:buNone/>
            </a:pPr>
            <a:r>
              <a:rPr lang="en-US" sz="2200" dirty="0">
                <a:latin typeface="Calibri"/>
                <a:ea typeface="+mn-lt"/>
                <a:cs typeface="+mn-lt"/>
              </a:rPr>
              <a:t>– Knowledge is acquired by the network from its environment through a learning process</a:t>
            </a:r>
            <a:endParaRPr lang="en-US" sz="2200">
              <a:latin typeface="Calibri"/>
              <a:cs typeface="Calibri"/>
            </a:endParaRPr>
          </a:p>
        </p:txBody>
      </p:sp>
    </p:spTree>
    <p:extLst>
      <p:ext uri="{BB962C8B-B14F-4D97-AF65-F5344CB8AC3E}">
        <p14:creationId xmlns:p14="http://schemas.microsoft.com/office/powerpoint/2010/main" xmlns="" val="3542808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E48BD8A-0091-4255-96CE-F4AAF03A99A7}"/>
              </a:ext>
            </a:extLst>
          </p:cNvPr>
          <p:cNvSpPr>
            <a:spLocks noGrp="1"/>
          </p:cNvSpPr>
          <p:nvPr>
            <p:ph type="title"/>
          </p:nvPr>
        </p:nvSpPr>
        <p:spPr/>
        <p:txBody>
          <a:bodyPr vert="horz" lIns="0" tIns="45720" rIns="0" bIns="0" anchor="b">
            <a:normAutofit/>
          </a:bodyPr>
          <a:lstStyle/>
          <a:p>
            <a:r>
              <a:rPr lang="en-US" sz="3200" b="1" dirty="0">
                <a:ea typeface="+mj-lt"/>
                <a:cs typeface="+mj-lt"/>
              </a:rPr>
              <a:t>Properties of ANNs</a:t>
            </a:r>
            <a:endParaRPr lang="en-US" sz="3200" b="1">
              <a:cs typeface="Calibri"/>
            </a:endParaRPr>
          </a:p>
        </p:txBody>
      </p:sp>
      <p:sp>
        <p:nvSpPr>
          <p:cNvPr id="3" name="Content Placeholder 2">
            <a:extLst>
              <a:ext uri="{FF2B5EF4-FFF2-40B4-BE49-F238E27FC236}">
                <a16:creationId xmlns:a16="http://schemas.microsoft.com/office/drawing/2014/main" xmlns="" id="{C1A6AE19-6138-4172-B2AB-4561797418A3}"/>
              </a:ext>
            </a:extLst>
          </p:cNvPr>
          <p:cNvSpPr>
            <a:spLocks noGrp="1"/>
          </p:cNvSpPr>
          <p:nvPr>
            <p:ph idx="1"/>
          </p:nvPr>
        </p:nvSpPr>
        <p:spPr/>
        <p:txBody>
          <a:bodyPr vert="horz" lIns="91440" tIns="45720" rIns="91440" bIns="45720" anchor="t">
            <a:normAutofit/>
          </a:bodyPr>
          <a:lstStyle/>
          <a:p>
            <a:r>
              <a:rPr lang="en-US" sz="2200" dirty="0">
                <a:latin typeface="Calibri"/>
                <a:ea typeface="+mn-lt"/>
                <a:cs typeface="+mn-lt"/>
              </a:rPr>
              <a:t>Learning from examples – labeled or unlabeled </a:t>
            </a:r>
            <a:endParaRPr lang="en-US" sz="2200">
              <a:latin typeface="Calibri"/>
              <a:ea typeface="+mn-lt"/>
              <a:cs typeface="+mn-lt"/>
            </a:endParaRPr>
          </a:p>
          <a:p>
            <a:r>
              <a:rPr lang="en-US" sz="2200" dirty="0">
                <a:latin typeface="Calibri"/>
                <a:ea typeface="+mn-lt"/>
                <a:cs typeface="+mn-lt"/>
              </a:rPr>
              <a:t>Adaptivity – changing the connection strengths to learn things </a:t>
            </a:r>
            <a:endParaRPr lang="en-US" sz="2200">
              <a:latin typeface="Calibri"/>
              <a:ea typeface="+mn-lt"/>
              <a:cs typeface="+mn-lt"/>
            </a:endParaRPr>
          </a:p>
          <a:p>
            <a:r>
              <a:rPr lang="en-US" sz="2200" dirty="0">
                <a:latin typeface="Calibri"/>
                <a:ea typeface="+mn-lt"/>
                <a:cs typeface="+mn-lt"/>
              </a:rPr>
              <a:t>Non-linearity – the non-linear activation functions are essential </a:t>
            </a:r>
          </a:p>
          <a:p>
            <a:r>
              <a:rPr lang="en-US" sz="2200" dirty="0">
                <a:latin typeface="Calibri"/>
                <a:ea typeface="+mn-lt"/>
                <a:cs typeface="+mn-lt"/>
              </a:rPr>
              <a:t>Fault tolerance – if one of the neurons or connections is damaged, the whole network still works quite well </a:t>
            </a:r>
            <a:endParaRPr lang="en-US" sz="2200">
              <a:latin typeface="Calibri"/>
              <a:ea typeface="+mn-lt"/>
              <a:cs typeface="+mn-lt"/>
            </a:endParaRPr>
          </a:p>
          <a:p>
            <a:r>
              <a:rPr lang="en-US" sz="2200" dirty="0">
                <a:latin typeface="Calibri"/>
                <a:ea typeface="+mn-lt"/>
                <a:cs typeface="+mn-lt"/>
              </a:rPr>
              <a:t>Thus, they might be better alternatives than classical solutions for problems </a:t>
            </a:r>
            <a:r>
              <a:rPr lang="en-US" sz="2200" dirty="0" err="1">
                <a:latin typeface="Calibri"/>
                <a:ea typeface="+mn-lt"/>
                <a:cs typeface="+mn-lt"/>
              </a:rPr>
              <a:t>characterised</a:t>
            </a:r>
            <a:r>
              <a:rPr lang="en-US" sz="2200" dirty="0">
                <a:latin typeface="Calibri"/>
                <a:ea typeface="+mn-lt"/>
                <a:cs typeface="+mn-lt"/>
              </a:rPr>
              <a:t> by: </a:t>
            </a:r>
            <a:endParaRPr lang="en-US" sz="2200">
              <a:latin typeface="Calibri"/>
              <a:ea typeface="+mn-lt"/>
              <a:cs typeface="+mn-lt"/>
            </a:endParaRPr>
          </a:p>
          <a:p>
            <a:pPr marL="393700" lvl="1" indent="0">
              <a:buNone/>
            </a:pPr>
            <a:r>
              <a:rPr lang="en-US" sz="2200" dirty="0">
                <a:latin typeface="Calibri"/>
                <a:ea typeface="+mn-lt"/>
                <a:cs typeface="+mn-lt"/>
              </a:rPr>
              <a:t>    – high dimensionality, noisy, imprecise or imperfect data; </a:t>
            </a:r>
          </a:p>
          <a:p>
            <a:pPr marL="668020" lvl="2" indent="0">
              <a:buClr>
                <a:srgbClr val="009DD9"/>
              </a:buClr>
              <a:buNone/>
            </a:pPr>
            <a:r>
              <a:rPr lang="en-US" sz="2200" dirty="0">
                <a:latin typeface="Calibri"/>
                <a:ea typeface="+mn-lt"/>
                <a:cs typeface="+mn-lt"/>
              </a:rPr>
              <a:t>– a lack of a clearly stated mathematical solution or algorithm .</a:t>
            </a:r>
            <a:endParaRPr lang="en-US" sz="2200" dirty="0">
              <a:latin typeface="Calibri"/>
              <a:cs typeface="Calibri"/>
            </a:endParaRPr>
          </a:p>
        </p:txBody>
      </p:sp>
    </p:spTree>
    <p:extLst>
      <p:ext uri="{BB962C8B-B14F-4D97-AF65-F5344CB8AC3E}">
        <p14:creationId xmlns:p14="http://schemas.microsoft.com/office/powerpoint/2010/main" xmlns="" val="30439866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FD9C142-D4B6-4D3B-8776-806753802E45}"/>
              </a:ext>
            </a:extLst>
          </p:cNvPr>
          <p:cNvSpPr>
            <a:spLocks noGrp="1"/>
          </p:cNvSpPr>
          <p:nvPr>
            <p:ph type="title"/>
          </p:nvPr>
        </p:nvSpPr>
        <p:spPr/>
        <p:txBody>
          <a:bodyPr vert="horz" lIns="0" tIns="45720" rIns="0" bIns="0" anchor="b">
            <a:normAutofit/>
          </a:bodyPr>
          <a:lstStyle/>
          <a:p>
            <a:r>
              <a:rPr lang="en-US" sz="3200" b="1" dirty="0"/>
              <a:t>Advantages of ANN</a:t>
            </a:r>
            <a:endParaRPr lang="en-US" sz="3200" dirty="0">
              <a:cs typeface="Calibri"/>
            </a:endParaRPr>
          </a:p>
        </p:txBody>
      </p:sp>
      <p:sp>
        <p:nvSpPr>
          <p:cNvPr id="3" name="Content Placeholder 2">
            <a:extLst>
              <a:ext uri="{FF2B5EF4-FFF2-40B4-BE49-F238E27FC236}">
                <a16:creationId xmlns:a16="http://schemas.microsoft.com/office/drawing/2014/main" xmlns="" id="{C32096DA-C37F-48BE-8271-EACAE4FBA4F3}"/>
              </a:ext>
            </a:extLst>
          </p:cNvPr>
          <p:cNvSpPr>
            <a:spLocks noGrp="1"/>
          </p:cNvSpPr>
          <p:nvPr>
            <p:ph idx="1"/>
          </p:nvPr>
        </p:nvSpPr>
        <p:spPr/>
        <p:txBody>
          <a:bodyPr vert="horz" lIns="91440" tIns="45720" rIns="91440" bIns="45720" anchor="t">
            <a:normAutofit/>
          </a:bodyPr>
          <a:lstStyle/>
          <a:p>
            <a:r>
              <a:rPr lang="en-US" sz="2200" dirty="0">
                <a:latin typeface="Calibri"/>
                <a:ea typeface="+mn-lt"/>
                <a:cs typeface="+mn-lt"/>
              </a:rPr>
              <a:t> Storing information on the entire network</a:t>
            </a:r>
            <a:endParaRPr lang="en-US" sz="2200">
              <a:latin typeface="Calibri"/>
              <a:ea typeface="+mn-lt"/>
              <a:cs typeface="+mn-lt"/>
            </a:endParaRPr>
          </a:p>
          <a:p>
            <a:r>
              <a:rPr lang="en-US" sz="2200" dirty="0">
                <a:latin typeface="Calibri"/>
                <a:ea typeface="+mn-lt"/>
                <a:cs typeface="+mn-lt"/>
              </a:rPr>
              <a:t>Ability to work with incomplete knowledge </a:t>
            </a:r>
          </a:p>
          <a:p>
            <a:r>
              <a:rPr lang="en-US" sz="2200" dirty="0">
                <a:latin typeface="Calibri"/>
                <a:ea typeface="+mn-lt"/>
                <a:cs typeface="+mn-lt"/>
              </a:rPr>
              <a:t>Having fault tolerance</a:t>
            </a:r>
            <a:endParaRPr lang="en-US" sz="2200">
              <a:latin typeface="Calibri"/>
              <a:ea typeface="+mn-lt"/>
              <a:cs typeface="+mn-lt"/>
            </a:endParaRPr>
          </a:p>
          <a:p>
            <a:r>
              <a:rPr lang="en-US" sz="2200" dirty="0">
                <a:latin typeface="Calibri"/>
                <a:ea typeface="+mn-lt"/>
                <a:cs typeface="+mn-lt"/>
              </a:rPr>
              <a:t> Having a distributed memory</a:t>
            </a:r>
            <a:endParaRPr lang="en-US" sz="2200">
              <a:latin typeface="Calibri"/>
              <a:ea typeface="+mn-lt"/>
              <a:cs typeface="+mn-lt"/>
            </a:endParaRPr>
          </a:p>
          <a:p>
            <a:r>
              <a:rPr lang="en-US" sz="2200" dirty="0">
                <a:latin typeface="Calibri"/>
                <a:ea typeface="+mn-lt"/>
                <a:cs typeface="+mn-lt"/>
              </a:rPr>
              <a:t>Gradual corruption</a:t>
            </a:r>
            <a:endParaRPr lang="en-US" sz="2200">
              <a:latin typeface="Calibri"/>
              <a:ea typeface="+mn-lt"/>
              <a:cs typeface="+mn-lt"/>
            </a:endParaRPr>
          </a:p>
          <a:p>
            <a:r>
              <a:rPr lang="en-US" sz="2200" dirty="0">
                <a:latin typeface="Calibri"/>
                <a:ea typeface="+mn-lt"/>
                <a:cs typeface="+mn-lt"/>
              </a:rPr>
              <a:t>Ability to make machine learning</a:t>
            </a:r>
            <a:endParaRPr lang="en-US" sz="2200">
              <a:latin typeface="Calibri"/>
              <a:ea typeface="+mn-lt"/>
              <a:cs typeface="+mn-lt"/>
            </a:endParaRPr>
          </a:p>
          <a:p>
            <a:r>
              <a:rPr lang="en-US" sz="2200" dirty="0">
                <a:latin typeface="Calibri"/>
                <a:ea typeface="+mn-lt"/>
                <a:cs typeface="+mn-lt"/>
              </a:rPr>
              <a:t>Parallel processing capability</a:t>
            </a:r>
            <a:endParaRPr lang="en-US" sz="2200">
              <a:latin typeface="Calibri"/>
            </a:endParaRPr>
          </a:p>
          <a:p>
            <a:endParaRPr lang="en-US" dirty="0"/>
          </a:p>
        </p:txBody>
      </p:sp>
    </p:spTree>
    <p:extLst>
      <p:ext uri="{BB962C8B-B14F-4D97-AF65-F5344CB8AC3E}">
        <p14:creationId xmlns:p14="http://schemas.microsoft.com/office/powerpoint/2010/main" xmlns="" val="5901711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AC31E33-983C-49A7-937C-CF6990583A0A}"/>
              </a:ext>
            </a:extLst>
          </p:cNvPr>
          <p:cNvSpPr>
            <a:spLocks noGrp="1"/>
          </p:cNvSpPr>
          <p:nvPr>
            <p:ph type="title"/>
          </p:nvPr>
        </p:nvSpPr>
        <p:spPr/>
        <p:txBody>
          <a:bodyPr vert="horz" lIns="0" tIns="45720" rIns="0" bIns="0" anchor="b">
            <a:normAutofit/>
          </a:bodyPr>
          <a:lstStyle/>
          <a:p>
            <a:r>
              <a:rPr lang="en-US" sz="3200" b="1" dirty="0"/>
              <a:t>Disadvantages of ANN</a:t>
            </a:r>
            <a:endParaRPr lang="en-US" sz="3200" dirty="0">
              <a:cs typeface="Calibri"/>
            </a:endParaRPr>
          </a:p>
        </p:txBody>
      </p:sp>
      <p:sp>
        <p:nvSpPr>
          <p:cNvPr id="3" name="Content Placeholder 2">
            <a:extLst>
              <a:ext uri="{FF2B5EF4-FFF2-40B4-BE49-F238E27FC236}">
                <a16:creationId xmlns:a16="http://schemas.microsoft.com/office/drawing/2014/main" xmlns="" id="{5040E893-09E4-484A-9787-9EC030AA8B63}"/>
              </a:ext>
            </a:extLst>
          </p:cNvPr>
          <p:cNvSpPr>
            <a:spLocks noGrp="1"/>
          </p:cNvSpPr>
          <p:nvPr>
            <p:ph idx="1"/>
          </p:nvPr>
        </p:nvSpPr>
        <p:spPr/>
        <p:txBody>
          <a:bodyPr vert="horz" lIns="91440" tIns="45720" rIns="91440" bIns="45720" anchor="t">
            <a:normAutofit/>
          </a:bodyPr>
          <a:lstStyle/>
          <a:p>
            <a:r>
              <a:rPr lang="en-US" sz="2200" dirty="0">
                <a:latin typeface="Calibri"/>
                <a:ea typeface="+mn-lt"/>
                <a:cs typeface="+mn-lt"/>
              </a:rPr>
              <a:t>Hardware dependence</a:t>
            </a:r>
            <a:endParaRPr lang="en-US" sz="2200">
              <a:latin typeface="Calibri"/>
              <a:cs typeface="Calibri"/>
            </a:endParaRPr>
          </a:p>
          <a:p>
            <a:r>
              <a:rPr lang="en-US" sz="2200" dirty="0">
                <a:latin typeface="Calibri"/>
                <a:ea typeface="+mn-lt"/>
                <a:cs typeface="+mn-lt"/>
              </a:rPr>
              <a:t>Unexplained behavior of the network</a:t>
            </a:r>
            <a:endParaRPr lang="en-US" sz="2200">
              <a:latin typeface="Calibri"/>
              <a:cs typeface="Calibri"/>
            </a:endParaRPr>
          </a:p>
          <a:p>
            <a:r>
              <a:rPr lang="en-US" sz="2200" dirty="0">
                <a:latin typeface="Calibri"/>
                <a:ea typeface="+mn-lt"/>
                <a:cs typeface="+mn-lt"/>
              </a:rPr>
              <a:t>Determination of proper network structure</a:t>
            </a:r>
            <a:endParaRPr lang="en-US" sz="2200">
              <a:latin typeface="Calibri"/>
              <a:cs typeface="Calibri"/>
            </a:endParaRPr>
          </a:p>
          <a:p>
            <a:r>
              <a:rPr lang="en-US" sz="2200" dirty="0">
                <a:latin typeface="Calibri"/>
                <a:ea typeface="+mn-lt"/>
                <a:cs typeface="+mn-lt"/>
              </a:rPr>
              <a:t> Difficulty of showing the problem to the network</a:t>
            </a:r>
            <a:endParaRPr lang="en-US" sz="2200">
              <a:latin typeface="Calibri"/>
              <a:cs typeface="Calibri"/>
            </a:endParaRPr>
          </a:p>
          <a:p>
            <a:r>
              <a:rPr lang="en-US" sz="2200" dirty="0">
                <a:latin typeface="Calibri"/>
                <a:ea typeface="+mn-lt"/>
                <a:cs typeface="+mn-lt"/>
              </a:rPr>
              <a:t>The duration of the network is unknown</a:t>
            </a:r>
            <a:endParaRPr lang="en-US" sz="2200" dirty="0">
              <a:latin typeface="Calibri"/>
              <a:cs typeface="Calibri"/>
            </a:endParaRPr>
          </a:p>
          <a:p>
            <a:endParaRPr lang="en-US" sz="2200" dirty="0">
              <a:latin typeface="Calibri"/>
              <a:cs typeface="Calibri"/>
            </a:endParaRPr>
          </a:p>
        </p:txBody>
      </p:sp>
    </p:spTree>
    <p:extLst>
      <p:ext uri="{BB962C8B-B14F-4D97-AF65-F5344CB8AC3E}">
        <p14:creationId xmlns:p14="http://schemas.microsoft.com/office/powerpoint/2010/main" xmlns="" val="20668928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2</TotalTime>
  <Words>584</Words>
  <Application>Microsoft Office PowerPoint</Application>
  <PresentationFormat>On-screen Show (4:3)</PresentationFormat>
  <Paragraphs>120</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Flow</vt:lpstr>
      <vt:lpstr>BDM 2053</vt:lpstr>
      <vt:lpstr>Course Objectives</vt:lpstr>
      <vt:lpstr>Artificial Neuron</vt:lpstr>
      <vt:lpstr>Perceptrons</vt:lpstr>
      <vt:lpstr>Multi-Layer Perceptrons</vt:lpstr>
      <vt:lpstr>Artificial Neural Networks </vt:lpstr>
      <vt:lpstr>Properties of ANNs</vt:lpstr>
      <vt:lpstr>Advantages of ANN</vt:lpstr>
      <vt:lpstr>Disadvantages of ANN</vt:lpstr>
      <vt:lpstr>Relationship between AI and Big Data</vt:lpstr>
      <vt:lpstr>Relationship between AI and Big Data</vt:lpstr>
      <vt:lpstr>Understanding Data Processing</vt:lpstr>
      <vt:lpstr>Understanding Data Processing</vt:lpstr>
      <vt:lpstr>Natural Language Processing</vt:lpstr>
      <vt:lpstr>Natural Language Processing</vt:lpstr>
      <vt:lpstr>NLP Techniques</vt:lpstr>
      <vt:lpstr>Statistical Modelling</vt:lpstr>
      <vt:lpstr>Linear regression</vt:lpstr>
      <vt:lpstr>Ensembling Models</vt:lpstr>
      <vt:lpstr>Types of Ensembling:</vt:lpstr>
      <vt:lpstr>Slide 21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Dell</dc:creator>
  <cp:lastModifiedBy>Dell</cp:lastModifiedBy>
  <cp:revision>278</cp:revision>
  <dcterms:created xsi:type="dcterms:W3CDTF">2006-08-16T00:00:00Z</dcterms:created>
  <dcterms:modified xsi:type="dcterms:W3CDTF">2022-01-10T03:45:19Z</dcterms:modified>
</cp:coreProperties>
</file>