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4" r:id="rId3"/>
    <p:sldId id="301" r:id="rId4"/>
    <p:sldId id="285" r:id="rId5"/>
    <p:sldId id="286" r:id="rId6"/>
    <p:sldId id="287" r:id="rId7"/>
    <p:sldId id="288" r:id="rId8"/>
    <p:sldId id="289" r:id="rId9"/>
    <p:sldId id="290" r:id="rId10"/>
    <p:sldId id="291" r:id="rId11"/>
    <p:sldId id="310" r:id="rId12"/>
    <p:sldId id="308" r:id="rId13"/>
    <p:sldId id="309" r:id="rId14"/>
    <p:sldId id="311" r:id="rId15"/>
    <p:sldId id="293" r:id="rId16"/>
    <p:sldId id="292" r:id="rId17"/>
    <p:sldId id="294" r:id="rId18"/>
    <p:sldId id="295" r:id="rId19"/>
    <p:sldId id="296"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A7006-45AB-4122-8799-ACBE2BEFEDA9}" type="datetimeFigureOut">
              <a:rPr lang="en-US" smtClean="0"/>
              <a:pPr/>
              <a:t>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146C6-42C6-44FE-935C-6F127FD5A6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9146C6-42C6-44FE-935C-6F127FD5A6B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BDM 2053</a:t>
            </a:r>
          </a:p>
        </p:txBody>
      </p:sp>
      <p:sp>
        <p:nvSpPr>
          <p:cNvPr id="3" name="Subtitle 2"/>
          <p:cNvSpPr>
            <a:spLocks noGrp="1"/>
          </p:cNvSpPr>
          <p:nvPr>
            <p:ph type="subTitle" idx="1"/>
          </p:nvPr>
        </p:nvSpPr>
        <p:spPr/>
        <p:txBody>
          <a:bodyPr/>
          <a:lstStyle/>
          <a:p>
            <a:r>
              <a:rPr lang="en-US" dirty="0"/>
              <a:t>Big Data Algorithms and Statistics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mj-lt"/>
              </a:rPr>
              <a:t>Change between data source, worksheets, and dashboards using the tabs at the bottom</a:t>
            </a:r>
          </a:p>
          <a:p>
            <a:r>
              <a:rPr lang="en-US" sz="2400" dirty="0" smtClean="0">
                <a:latin typeface="+mj-lt"/>
              </a:rPr>
              <a:t> You can also add new worksheets, dashboards, or story boards using the “new” buttons.</a:t>
            </a:r>
          </a:p>
          <a:p>
            <a:endParaRPr lang="en-US" dirty="0"/>
          </a:p>
        </p:txBody>
      </p:sp>
      <p:pic>
        <p:nvPicPr>
          <p:cNvPr id="5122" name="Picture 2" descr="C:\Users\Dell\Desktop\tab7.JPG"/>
          <p:cNvPicPr>
            <a:picLocks noChangeAspect="1" noChangeArrowheads="1"/>
          </p:cNvPicPr>
          <p:nvPr/>
        </p:nvPicPr>
        <p:blipFill>
          <a:blip r:embed="rId2"/>
          <a:srcRect/>
          <a:stretch>
            <a:fillRect/>
          </a:stretch>
        </p:blipFill>
        <p:spPr bwMode="auto">
          <a:xfrm>
            <a:off x="533400" y="3810000"/>
            <a:ext cx="7848600" cy="1295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752600" y="914401"/>
            <a:ext cx="5334000" cy="541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latin typeface="+mj-lt"/>
              </a:rPr>
              <a:t>Once you’ve connected to data and evaluated available dimensions and measures in the Data pane, you’ll need to decide where to drag desired dimensions and measures. You may choose to drag directly onto the visualization or onto a particular shelf or card.</a:t>
            </a:r>
          </a:p>
          <a:p>
            <a:r>
              <a:rPr lang="en-US" dirty="0" smtClean="0">
                <a:latin typeface="+mj-lt"/>
              </a:rPr>
              <a:t>The most common shelves are the Columns and Rows. Dragging dimensions and measures to these determines the layout of your visualization.</a:t>
            </a:r>
          </a:p>
          <a:p>
            <a:r>
              <a:rPr lang="en-US" dirty="0" smtClean="0">
                <a:latin typeface="+mj-lt"/>
              </a:rPr>
              <a:t>Use cards to navigate pages, filters, and marks on a worksheet.</a:t>
            </a:r>
          </a:p>
          <a:p>
            <a:r>
              <a:rPr lang="en-US" dirty="0" smtClean="0">
                <a:latin typeface="+mj-lt"/>
              </a:rPr>
              <a:t>The </a:t>
            </a:r>
            <a:r>
              <a:rPr lang="en-US" b="1" dirty="0" smtClean="0">
                <a:latin typeface="+mj-lt"/>
              </a:rPr>
              <a:t>Page </a:t>
            </a:r>
            <a:r>
              <a:rPr lang="en-US" dirty="0" smtClean="0">
                <a:latin typeface="+mj-lt"/>
              </a:rPr>
              <a:t>shelf acts as a modified Filters shelf allowing you to page through values.</a:t>
            </a:r>
          </a:p>
          <a:p>
            <a:r>
              <a:rPr lang="en-US" dirty="0" smtClean="0">
                <a:latin typeface="+mj-lt"/>
              </a:rPr>
              <a:t>The </a:t>
            </a:r>
            <a:r>
              <a:rPr lang="en-US" b="1" dirty="0" smtClean="0">
                <a:latin typeface="+mj-lt"/>
              </a:rPr>
              <a:t>Filters </a:t>
            </a:r>
            <a:r>
              <a:rPr lang="en-US" dirty="0" smtClean="0">
                <a:latin typeface="+mj-lt"/>
              </a:rPr>
              <a:t>shelf allows you to narrow data down.</a:t>
            </a:r>
          </a:p>
          <a:p>
            <a:r>
              <a:rPr lang="en-US" dirty="0" smtClean="0">
                <a:latin typeface="+mj-lt"/>
              </a:rPr>
              <a:t>The </a:t>
            </a:r>
            <a:r>
              <a:rPr lang="en-US" b="1" dirty="0" smtClean="0">
                <a:latin typeface="+mj-lt"/>
              </a:rPr>
              <a:t>Marks </a:t>
            </a:r>
            <a:r>
              <a:rPr lang="en-US" dirty="0" smtClean="0">
                <a:latin typeface="+mj-lt"/>
              </a:rPr>
              <a:t>card allows you to customize the display of the ‘marks’ that make up your chart.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sz="2400" dirty="0" smtClean="0">
                <a:latin typeface="+mj-lt"/>
              </a:rPr>
              <a:t>Use dashboards to organize and interact with multiple worksheets</a:t>
            </a:r>
          </a:p>
          <a:p>
            <a:endParaRPr lang="en-US" dirty="0"/>
          </a:p>
        </p:txBody>
      </p:sp>
      <p:pic>
        <p:nvPicPr>
          <p:cNvPr id="10242" name="Picture 2" descr="C:\Users\Dell\Desktop\tab11.JPG"/>
          <p:cNvPicPr>
            <a:picLocks noChangeAspect="1" noChangeArrowheads="1"/>
          </p:cNvPicPr>
          <p:nvPr/>
        </p:nvPicPr>
        <p:blipFill>
          <a:blip r:embed="rId2"/>
          <a:srcRect/>
          <a:stretch>
            <a:fillRect/>
          </a:stretch>
        </p:blipFill>
        <p:spPr bwMode="auto">
          <a:xfrm>
            <a:off x="609600" y="2057400"/>
            <a:ext cx="7924800" cy="4267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sz="2400" dirty="0" smtClean="0">
                <a:latin typeface="+mj-lt"/>
              </a:rPr>
              <a:t>Use stories to combine elements and create directed, interactive analysis</a:t>
            </a:r>
          </a:p>
          <a:p>
            <a:endParaRPr lang="en-US" sz="2400" dirty="0" smtClean="0">
              <a:latin typeface="+mj-lt"/>
            </a:endParaRPr>
          </a:p>
          <a:p>
            <a:endParaRPr lang="en-US" dirty="0"/>
          </a:p>
        </p:txBody>
      </p:sp>
      <p:pic>
        <p:nvPicPr>
          <p:cNvPr id="11266" name="Picture 2" descr="C:\Users\Dell\Desktop\tab13.JPG"/>
          <p:cNvPicPr>
            <a:picLocks noChangeAspect="1" noChangeArrowheads="1"/>
          </p:cNvPicPr>
          <p:nvPr/>
        </p:nvPicPr>
        <p:blipFill>
          <a:blip r:embed="rId2"/>
          <a:srcRect/>
          <a:stretch>
            <a:fillRect/>
          </a:stretch>
        </p:blipFill>
        <p:spPr bwMode="auto">
          <a:xfrm>
            <a:off x="609600" y="2133600"/>
            <a:ext cx="78486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371600" y="838201"/>
            <a:ext cx="6781800" cy="5486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latin typeface="+mj-lt"/>
              </a:rPr>
              <a:t>Once you’ve connected to data and evaluated available dimensions and measures in the Data pane, you’ll need to decide where to drag desired dimensions and measures. You may choose to drag directly onto the visualization or onto a particular shelf or card.</a:t>
            </a:r>
          </a:p>
          <a:p>
            <a:r>
              <a:rPr lang="en-US" dirty="0" smtClean="0">
                <a:latin typeface="+mj-lt"/>
              </a:rPr>
              <a:t>The most common shelves are the Columns and Rows. Dragging dimensions and measures to these determines the layout of your visualization.</a:t>
            </a:r>
          </a:p>
          <a:p>
            <a:r>
              <a:rPr lang="en-US" dirty="0" smtClean="0">
                <a:latin typeface="+mj-lt"/>
              </a:rPr>
              <a:t>Use cards to navigate pages, filters, and marks on a worksheet.</a:t>
            </a:r>
          </a:p>
          <a:p>
            <a:r>
              <a:rPr lang="en-US" dirty="0" smtClean="0">
                <a:latin typeface="+mj-lt"/>
              </a:rPr>
              <a:t>The </a:t>
            </a:r>
            <a:r>
              <a:rPr lang="en-US" b="1" dirty="0" smtClean="0">
                <a:latin typeface="+mj-lt"/>
              </a:rPr>
              <a:t>Page </a:t>
            </a:r>
            <a:r>
              <a:rPr lang="en-US" dirty="0" smtClean="0">
                <a:latin typeface="+mj-lt"/>
              </a:rPr>
              <a:t>shelf acts as a modified Filters shelf allowing you to page through values.</a:t>
            </a:r>
          </a:p>
          <a:p>
            <a:r>
              <a:rPr lang="en-US" dirty="0" smtClean="0">
                <a:latin typeface="+mj-lt"/>
              </a:rPr>
              <a:t>The </a:t>
            </a:r>
            <a:r>
              <a:rPr lang="en-US" b="1" dirty="0" smtClean="0">
                <a:latin typeface="+mj-lt"/>
              </a:rPr>
              <a:t>Filters </a:t>
            </a:r>
            <a:r>
              <a:rPr lang="en-US" dirty="0" smtClean="0">
                <a:latin typeface="+mj-lt"/>
              </a:rPr>
              <a:t>shelf allows you to narrow data down.</a:t>
            </a:r>
          </a:p>
          <a:p>
            <a:r>
              <a:rPr lang="en-US" dirty="0" smtClean="0">
                <a:latin typeface="+mj-lt"/>
              </a:rPr>
              <a:t>The </a:t>
            </a:r>
            <a:r>
              <a:rPr lang="en-US" b="1" dirty="0" smtClean="0">
                <a:latin typeface="+mj-lt"/>
              </a:rPr>
              <a:t>Marks </a:t>
            </a:r>
            <a:r>
              <a:rPr lang="en-US" dirty="0" smtClean="0">
                <a:latin typeface="+mj-lt"/>
              </a:rPr>
              <a:t>card allows you to customize the display of the ‘marks’ that make up your chart.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sz="2400" dirty="0" smtClean="0">
                <a:latin typeface="+mj-lt"/>
              </a:rPr>
              <a:t>Add Dimensions and/or Measures from the Data pane to the Shelves and Cards to create visualizations.</a:t>
            </a:r>
          </a:p>
          <a:p>
            <a:pPr>
              <a:buNone/>
            </a:pPr>
            <a:r>
              <a:rPr lang="en-US" dirty="0" smtClean="0"/>
              <a:t/>
            </a:r>
            <a:br>
              <a:rPr lang="en-US" dirty="0" smtClean="0"/>
            </a:br>
            <a:endParaRPr lang="en-US" dirty="0" smtClean="0"/>
          </a:p>
          <a:p>
            <a:endParaRPr lang="en-US" dirty="0"/>
          </a:p>
        </p:txBody>
      </p:sp>
      <p:pic>
        <p:nvPicPr>
          <p:cNvPr id="7170" name="Picture 2" descr="C:\Users\Dell\Desktop\tab8.JPG"/>
          <p:cNvPicPr>
            <a:picLocks noChangeAspect="1" noChangeArrowheads="1"/>
          </p:cNvPicPr>
          <p:nvPr/>
        </p:nvPicPr>
        <p:blipFill>
          <a:blip r:embed="rId2"/>
          <a:srcRect/>
          <a:stretch>
            <a:fillRect/>
          </a:stretch>
        </p:blipFill>
        <p:spPr bwMode="auto">
          <a:xfrm>
            <a:off x="228600" y="2057400"/>
            <a:ext cx="8763000" cy="4114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200" dirty="0" smtClean="0"/>
              <a:t>Creating Your First Worksheet</a:t>
            </a:r>
            <a:endParaRPr lang="en-US" sz="3200"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r>
              <a:rPr lang="en-US" sz="2400" i="1" dirty="0" smtClean="0">
                <a:latin typeface="+mj-lt"/>
              </a:rPr>
              <a:t>Open Tableau, connect to data, build a basic visualization to show Sales for each Sub-Category broken down by Order Date Year vs. Category. Use color show sum of Profit.</a:t>
            </a:r>
          </a:p>
          <a:p>
            <a:endParaRPr lang="en-US" sz="2400" i="1" dirty="0" smtClean="0">
              <a:latin typeface="+mj-lt"/>
            </a:endParaRPr>
          </a:p>
          <a:p>
            <a:pPr lvl="0"/>
            <a:r>
              <a:rPr lang="en-US" sz="2300" dirty="0" smtClean="0">
                <a:latin typeface="+mj-lt"/>
              </a:rPr>
              <a:t>Open Tableau.</a:t>
            </a:r>
          </a:p>
          <a:p>
            <a:pPr lvl="0"/>
            <a:r>
              <a:rPr lang="en-US" sz="2300" dirty="0" smtClean="0">
                <a:latin typeface="+mj-lt"/>
              </a:rPr>
              <a:t>Connect to Excel.</a:t>
            </a:r>
          </a:p>
          <a:p>
            <a:pPr lvl="0"/>
            <a:r>
              <a:rPr lang="en-US" sz="2300" dirty="0" smtClean="0">
                <a:latin typeface="+mj-lt"/>
              </a:rPr>
              <a:t>Navigate to Excel Data Source per class instructions Typically under this path:</a:t>
            </a:r>
          </a:p>
          <a:p>
            <a:r>
              <a:rPr lang="en-US" sz="2300" b="1" dirty="0" smtClean="0">
                <a:latin typeface="+mj-lt"/>
              </a:rPr>
              <a:t>My Tableau Repository &gt; </a:t>
            </a:r>
            <a:r>
              <a:rPr lang="en-US" sz="2300" b="1" dirty="0" err="1" smtClean="0">
                <a:latin typeface="+mj-lt"/>
              </a:rPr>
              <a:t>Datasources</a:t>
            </a:r>
            <a:r>
              <a:rPr lang="en-US" sz="2300" b="1" dirty="0" smtClean="0">
                <a:latin typeface="+mj-lt"/>
              </a:rPr>
              <a:t> &gt; 10.x &gt; </a:t>
            </a:r>
            <a:r>
              <a:rPr lang="en-US" sz="2300" b="1" dirty="0" err="1" smtClean="0">
                <a:latin typeface="+mj-lt"/>
              </a:rPr>
              <a:t>en_US</a:t>
            </a:r>
            <a:r>
              <a:rPr lang="en-US" sz="2300" b="1" dirty="0" smtClean="0">
                <a:latin typeface="+mj-lt"/>
              </a:rPr>
              <a:t>-US &gt; </a:t>
            </a:r>
            <a:r>
              <a:rPr lang="en-US" sz="2300" dirty="0" smtClean="0">
                <a:latin typeface="+mj-lt"/>
              </a:rPr>
              <a:t>Vital Stock Supplies.xls</a:t>
            </a:r>
          </a:p>
          <a:p>
            <a:pPr lvl="0"/>
            <a:r>
              <a:rPr lang="en-US" sz="2300" dirty="0" smtClean="0">
                <a:latin typeface="+mj-lt"/>
              </a:rPr>
              <a:t>Click </a:t>
            </a:r>
            <a:r>
              <a:rPr lang="en-US" sz="2300" b="1" dirty="0" smtClean="0">
                <a:latin typeface="+mj-lt"/>
              </a:rPr>
              <a:t>Open</a:t>
            </a:r>
            <a:r>
              <a:rPr lang="en-US" sz="2300" dirty="0" smtClean="0">
                <a:latin typeface="+mj-lt"/>
              </a:rPr>
              <a:t>.</a:t>
            </a:r>
          </a:p>
          <a:p>
            <a:pPr lvl="0"/>
            <a:r>
              <a:rPr lang="en-US" sz="2300" dirty="0" smtClean="0">
                <a:latin typeface="+mj-lt"/>
              </a:rPr>
              <a:t>This is the Data Source screen. Here, we will add sheets from the Excel file to act as the fields for our visualization.</a:t>
            </a:r>
          </a:p>
          <a:p>
            <a:pPr lvl="0"/>
            <a:r>
              <a:rPr lang="en-US" sz="2300" dirty="0" smtClean="0">
                <a:latin typeface="+mj-lt"/>
              </a:rPr>
              <a:t>Under Sheets, drag </a:t>
            </a:r>
            <a:r>
              <a:rPr lang="en-US" sz="2300" b="1" dirty="0" smtClean="0">
                <a:latin typeface="+mj-lt"/>
              </a:rPr>
              <a:t>Orders </a:t>
            </a:r>
            <a:r>
              <a:rPr lang="en-US" sz="2300" dirty="0" smtClean="0">
                <a:latin typeface="+mj-lt"/>
              </a:rPr>
              <a:t>to where it says “Drag sheets here”. Our data appears in the bottom pane.</a:t>
            </a:r>
          </a:p>
          <a:p>
            <a:pPr lvl="0"/>
            <a:r>
              <a:rPr lang="en-US" sz="2300" dirty="0" smtClean="0">
                <a:latin typeface="+mj-lt"/>
              </a:rPr>
              <a:t>In the bottom portion of the left pane, under the Go to Worksheet prompt, click </a:t>
            </a:r>
            <a:r>
              <a:rPr lang="en-US" sz="2300" b="1" dirty="0" smtClean="0">
                <a:latin typeface="+mj-lt"/>
              </a:rPr>
              <a:t>Sheet</a:t>
            </a:r>
            <a:r>
              <a:rPr lang="en-US" sz="2300" dirty="0" smtClean="0">
                <a:latin typeface="+mj-lt"/>
              </a:rPr>
              <a:t>.</a:t>
            </a:r>
          </a:p>
          <a:p>
            <a:pPr lvl="0"/>
            <a:r>
              <a:rPr lang="en-US" sz="2300" dirty="0" smtClean="0">
                <a:latin typeface="+mj-lt"/>
              </a:rPr>
              <a:t>In the left pane, within the Data tab, under Dimensions, drag </a:t>
            </a:r>
            <a:r>
              <a:rPr lang="en-US" sz="2300" b="1" dirty="0" smtClean="0">
                <a:latin typeface="+mj-lt"/>
              </a:rPr>
              <a:t>Order Date </a:t>
            </a:r>
            <a:r>
              <a:rPr lang="en-US" sz="2300" dirty="0" smtClean="0">
                <a:latin typeface="+mj-lt"/>
              </a:rPr>
              <a:t>to the Columns shelf and </a:t>
            </a:r>
            <a:r>
              <a:rPr lang="en-US" sz="2300" b="1" dirty="0" smtClean="0">
                <a:latin typeface="+mj-lt"/>
              </a:rPr>
              <a:t>Category </a:t>
            </a:r>
            <a:r>
              <a:rPr lang="en-US" sz="2300" dirty="0" smtClean="0">
                <a:latin typeface="+mj-lt"/>
              </a:rPr>
              <a:t>and </a:t>
            </a:r>
            <a:r>
              <a:rPr lang="en-US" sz="2300" b="1" dirty="0" smtClean="0">
                <a:latin typeface="+mj-lt"/>
              </a:rPr>
              <a:t>Sub-Category </a:t>
            </a:r>
            <a:r>
              <a:rPr lang="en-US" sz="2300" dirty="0" smtClean="0">
                <a:latin typeface="+mj-lt"/>
              </a:rPr>
              <a:t>to the Rows shelf.</a:t>
            </a:r>
          </a:p>
          <a:p>
            <a:pPr lvl="0"/>
            <a:r>
              <a:rPr lang="en-US" sz="2300" dirty="0" smtClean="0">
                <a:latin typeface="+mj-lt"/>
              </a:rPr>
              <a:t>Under Measures, find and drag </a:t>
            </a:r>
            <a:r>
              <a:rPr lang="en-US" sz="2300" b="1" dirty="0" smtClean="0">
                <a:latin typeface="+mj-lt"/>
              </a:rPr>
              <a:t>Sales </a:t>
            </a:r>
            <a:r>
              <a:rPr lang="en-US" sz="2300" dirty="0" smtClean="0">
                <a:latin typeface="+mj-lt"/>
              </a:rPr>
              <a:t>to the Columns shelf and </a:t>
            </a:r>
            <a:r>
              <a:rPr lang="en-US" sz="2300" b="1" dirty="0" smtClean="0">
                <a:latin typeface="+mj-lt"/>
              </a:rPr>
              <a:t>Profit </a:t>
            </a:r>
            <a:r>
              <a:rPr lang="en-US" sz="2300" dirty="0" smtClean="0">
                <a:latin typeface="+mj-lt"/>
              </a:rPr>
              <a:t>to the Color mark on the Marks card.</a:t>
            </a:r>
          </a:p>
          <a:p>
            <a:pPr lvl="0"/>
            <a:r>
              <a:rPr lang="en-US" sz="2300" dirty="0" smtClean="0">
                <a:latin typeface="+mj-lt"/>
              </a:rPr>
              <a:t>Double-click the bottom of the worksheet and rename it to </a:t>
            </a:r>
            <a:r>
              <a:rPr lang="en-US" sz="2300" b="1" dirty="0" smtClean="0">
                <a:latin typeface="+mj-lt"/>
              </a:rPr>
              <a:t>Bar Chart</a:t>
            </a:r>
            <a:r>
              <a:rPr lang="en-US" sz="2300" dirty="0" smtClean="0">
                <a:latin typeface="+mj-lt"/>
              </a:rPr>
              <a:t>.</a:t>
            </a:r>
          </a:p>
          <a:p>
            <a:endParaRPr lang="en-US" sz="24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57200"/>
          </a:xfrm>
        </p:spPr>
        <p:txBody>
          <a:bodyPr>
            <a:normAutofit fontScale="90000"/>
          </a:bodyPr>
          <a:lstStyle/>
          <a:p>
            <a:r>
              <a:rPr lang="en-US" sz="3200" dirty="0" smtClean="0"/>
              <a:t>Outcome</a:t>
            </a:r>
            <a:endParaRPr lang="en-US" sz="3200" dirty="0"/>
          </a:p>
        </p:txBody>
      </p:sp>
      <p:pic>
        <p:nvPicPr>
          <p:cNvPr id="8194" name="Picture 2" descr="C:\Users\Dell\Desktop\tab9.JPG"/>
          <p:cNvPicPr>
            <a:picLocks noChangeAspect="1" noChangeArrowheads="1"/>
          </p:cNvPicPr>
          <p:nvPr/>
        </p:nvPicPr>
        <p:blipFill>
          <a:blip r:embed="rId2"/>
          <a:srcRect/>
          <a:stretch>
            <a:fillRect/>
          </a:stretch>
        </p:blipFill>
        <p:spPr bwMode="auto">
          <a:xfrm>
            <a:off x="457200" y="1600200"/>
            <a:ext cx="8534400" cy="4648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FC2BF-39DB-4AD8-9EFA-CC4B82EDDDF5}"/>
              </a:ext>
            </a:extLst>
          </p:cNvPr>
          <p:cNvSpPr>
            <a:spLocks noGrp="1"/>
          </p:cNvSpPr>
          <p:nvPr>
            <p:ph type="title"/>
          </p:nvPr>
        </p:nvSpPr>
        <p:spPr>
          <a:xfrm>
            <a:off x="457200" y="704088"/>
            <a:ext cx="8229600" cy="896112"/>
          </a:xfrm>
        </p:spPr>
        <p:txBody>
          <a:bodyPr>
            <a:normAutofit/>
          </a:bodyPr>
          <a:lstStyle/>
          <a:p>
            <a:r>
              <a:rPr lang="en-CA" sz="3200" b="1" dirty="0" smtClean="0"/>
              <a:t>Learning Objectives</a:t>
            </a:r>
            <a:endParaRPr lang="en-CA" sz="7200" b="1" dirty="0"/>
          </a:p>
        </p:txBody>
      </p:sp>
      <p:sp>
        <p:nvSpPr>
          <p:cNvPr id="3" name="Content Placeholder 2">
            <a:extLst>
              <a:ext uri="{FF2B5EF4-FFF2-40B4-BE49-F238E27FC236}">
                <a16:creationId xmlns:a16="http://schemas.microsoft.com/office/drawing/2014/main" xmlns="" id="{641500FD-6626-46F4-A185-99BDE7387D86}"/>
              </a:ext>
            </a:extLst>
          </p:cNvPr>
          <p:cNvSpPr>
            <a:spLocks noGrp="1"/>
          </p:cNvSpPr>
          <p:nvPr>
            <p:ph idx="1"/>
          </p:nvPr>
        </p:nvSpPr>
        <p:spPr/>
        <p:txBody>
          <a:bodyPr>
            <a:normAutofit/>
          </a:bodyPr>
          <a:lstStyle/>
          <a:p>
            <a:pPr marL="0" indent="0" algn="l">
              <a:buNone/>
            </a:pPr>
            <a:r>
              <a:rPr lang="en-US" sz="2400" b="0" i="0" u="none" strike="noStrike" baseline="0" dirty="0" smtClean="0">
                <a:latin typeface="+mj-lt"/>
              </a:rPr>
              <a:t>Tableau – Introduction to Tableau</a:t>
            </a:r>
          </a:p>
          <a:p>
            <a:pPr marL="0" indent="0" algn="l">
              <a:buNone/>
            </a:pPr>
            <a:r>
              <a:rPr lang="en-US" sz="2400" dirty="0" smtClean="0">
                <a:latin typeface="+mj-lt"/>
              </a:rPr>
              <a:t>How to ready the data for Tableau Analytics</a:t>
            </a:r>
          </a:p>
          <a:p>
            <a:pPr marL="0" indent="0" algn="l">
              <a:buNone/>
            </a:pPr>
            <a:r>
              <a:rPr lang="en-US" sz="2400" dirty="0" smtClean="0">
                <a:latin typeface="+mj-lt"/>
              </a:rPr>
              <a:t>Tableau Interface</a:t>
            </a:r>
          </a:p>
          <a:p>
            <a:pPr marL="0" indent="0" algn="l">
              <a:buNone/>
            </a:pPr>
            <a:r>
              <a:rPr lang="en-US" sz="2400" dirty="0" smtClean="0">
                <a:latin typeface="+mj-lt"/>
              </a:rPr>
              <a:t>Creating a Worksheet</a:t>
            </a:r>
          </a:p>
          <a:p>
            <a:pPr marL="0" indent="0" algn="l">
              <a:buNone/>
            </a:pPr>
            <a:endParaRPr lang="en-US" sz="2400" dirty="0" smtClean="0"/>
          </a:p>
          <a:p>
            <a:pPr marL="0" indent="0" algn="l">
              <a:buNone/>
            </a:pPr>
            <a:endParaRPr lang="en-US" sz="2400" b="0" i="0" u="none" strike="noStrike" baseline="0" dirty="0">
              <a:latin typeface="+mj-lt"/>
            </a:endParaRPr>
          </a:p>
        </p:txBody>
      </p:sp>
    </p:spTree>
    <p:extLst>
      <p:ext uri="{BB962C8B-B14F-4D97-AF65-F5344CB8AC3E}">
        <p14:creationId xmlns:p14="http://schemas.microsoft.com/office/powerpoint/2010/main" xmlns="" val="215323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2895600"/>
            <a:ext cx="5105400" cy="1219200"/>
          </a:xfrm>
        </p:spPr>
        <p:txBody>
          <a:bodyPr/>
          <a:lstStyle/>
          <a:p>
            <a:endParaRPr lang="en-US" dirty="0"/>
          </a:p>
          <a:p>
            <a:pPr>
              <a:buNone/>
            </a:pP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dirty="0" smtClean="0"/>
              <a:t>What is Tableau</a:t>
            </a:r>
            <a:endParaRPr lang="en-US" sz="3200" dirty="0"/>
          </a:p>
        </p:txBody>
      </p:sp>
      <p:sp>
        <p:nvSpPr>
          <p:cNvPr id="3" name="Content Placeholder 2"/>
          <p:cNvSpPr>
            <a:spLocks noGrp="1"/>
          </p:cNvSpPr>
          <p:nvPr>
            <p:ph idx="1"/>
          </p:nvPr>
        </p:nvSpPr>
        <p:spPr>
          <a:xfrm>
            <a:off x="457200" y="1676400"/>
            <a:ext cx="8229600" cy="4648200"/>
          </a:xfrm>
        </p:spPr>
        <p:txBody>
          <a:bodyPr>
            <a:normAutofit/>
          </a:bodyPr>
          <a:lstStyle/>
          <a:p>
            <a:r>
              <a:rPr lang="en-US" sz="2400" dirty="0" smtClean="0">
                <a:latin typeface="+mj-lt"/>
              </a:rPr>
              <a:t>Tableau is a data visualization tool that lets us analyze virtually any type of structured data and produce highly interactive and attractive graphs, dashboards, and reports in minutes.</a:t>
            </a:r>
          </a:p>
          <a:p>
            <a:r>
              <a:rPr lang="en-US" sz="2400" dirty="0" smtClean="0">
                <a:latin typeface="+mj-lt"/>
              </a:rPr>
              <a:t>Tableau makes it easier to create powerful, visual information that communicates what is important better than a spreadsheet or text table. Tableau has advanced capabilities for more technical users, but it dramatically lowers the bar for creating dashboards and performing analytical analysis for non-technical analysts and information consumers.</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dirty="0" smtClean="0"/>
              <a:t>Getting Your Data Ready</a:t>
            </a:r>
            <a:endParaRPr lang="en-US" sz="3200" dirty="0"/>
          </a:p>
        </p:txBody>
      </p:sp>
      <p:sp>
        <p:nvSpPr>
          <p:cNvPr id="3" name="Content Placeholder 2"/>
          <p:cNvSpPr>
            <a:spLocks noGrp="1"/>
          </p:cNvSpPr>
          <p:nvPr>
            <p:ph idx="1"/>
          </p:nvPr>
        </p:nvSpPr>
        <p:spPr>
          <a:xfrm>
            <a:off x="457200" y="1752600"/>
            <a:ext cx="8229600" cy="4572000"/>
          </a:xfrm>
        </p:spPr>
        <p:txBody>
          <a:bodyPr/>
          <a:lstStyle/>
          <a:p>
            <a:r>
              <a:rPr lang="en-US" sz="2400" dirty="0" smtClean="0">
                <a:latin typeface="+mj-lt"/>
              </a:rPr>
              <a:t>Choose a connection or an existing	 workbook from the Tableau Welcome Page.</a:t>
            </a:r>
          </a:p>
          <a:p>
            <a:r>
              <a:rPr lang="en-US" sz="2400" b="1" dirty="0" smtClean="0">
                <a:latin typeface="+mj-lt"/>
              </a:rPr>
              <a:t>Note: </a:t>
            </a:r>
            <a:r>
              <a:rPr lang="en-US" sz="2400" dirty="0" smtClean="0">
                <a:latin typeface="+mj-lt"/>
              </a:rPr>
              <a:t>Upon installing Tableau, check your local drive for </a:t>
            </a:r>
            <a:r>
              <a:rPr lang="en-US" sz="2400" b="1" dirty="0" smtClean="0">
                <a:latin typeface="+mj-lt"/>
              </a:rPr>
              <a:t>My Tableau Repository</a:t>
            </a:r>
          </a:p>
          <a:p>
            <a:endParaRPr lang="en-US" sz="2400" b="1" dirty="0" smtClean="0">
              <a:latin typeface="+mj-lt"/>
            </a:endParaRPr>
          </a:p>
          <a:p>
            <a:endParaRPr lang="en-US" sz="2400" dirty="0" smtClean="0">
              <a:latin typeface="+mj-lt"/>
            </a:endParaRPr>
          </a:p>
          <a:p>
            <a:endParaRPr lang="en-US" dirty="0"/>
          </a:p>
        </p:txBody>
      </p:sp>
      <p:pic>
        <p:nvPicPr>
          <p:cNvPr id="1028" name="Picture 4" descr="C:\Users\Dell\Desktop\tab1.JPG"/>
          <p:cNvPicPr>
            <a:picLocks noChangeAspect="1" noChangeArrowheads="1"/>
          </p:cNvPicPr>
          <p:nvPr/>
        </p:nvPicPr>
        <p:blipFill>
          <a:blip r:embed="rId2"/>
          <a:srcRect/>
          <a:stretch>
            <a:fillRect/>
          </a:stretch>
        </p:blipFill>
        <p:spPr bwMode="auto">
          <a:xfrm>
            <a:off x="380999" y="3657600"/>
            <a:ext cx="8482013" cy="2895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sz="2400" dirty="0" smtClean="0">
                <a:latin typeface="+mj-lt"/>
              </a:rPr>
              <a:t>Once you choose your data source, you (and it) are brought to the Data Source Page where you can format your metadata.</a:t>
            </a:r>
          </a:p>
          <a:p>
            <a:r>
              <a:rPr lang="en-US" sz="2400" dirty="0" smtClean="0">
                <a:latin typeface="+mj-lt"/>
              </a:rPr>
              <a:t>Sheets on the left navigation pane behave like tables in a database.</a:t>
            </a:r>
          </a:p>
          <a:p>
            <a:endParaRPr lang="en-US" sz="2400" dirty="0" smtClean="0">
              <a:latin typeface="+mj-lt"/>
            </a:endParaRPr>
          </a:p>
          <a:p>
            <a:endParaRPr lang="en-US" sz="2400" dirty="0" smtClean="0">
              <a:latin typeface="+mj-lt"/>
            </a:endParaRPr>
          </a:p>
          <a:p>
            <a:endParaRPr lang="en-US" sz="2400" dirty="0" smtClean="0">
              <a:latin typeface="+mj-lt"/>
            </a:endParaRPr>
          </a:p>
          <a:p>
            <a:endParaRPr lang="en-US" dirty="0"/>
          </a:p>
        </p:txBody>
      </p:sp>
      <p:pic>
        <p:nvPicPr>
          <p:cNvPr id="2050" name="Picture 2" descr="C:\Users\Dell\Desktop\tab3.JPG"/>
          <p:cNvPicPr>
            <a:picLocks noChangeAspect="1" noChangeArrowheads="1"/>
          </p:cNvPicPr>
          <p:nvPr/>
        </p:nvPicPr>
        <p:blipFill>
          <a:blip r:embed="rId2"/>
          <a:srcRect/>
          <a:stretch>
            <a:fillRect/>
          </a:stretch>
        </p:blipFill>
        <p:spPr bwMode="auto">
          <a:xfrm>
            <a:off x="457200" y="3200400"/>
            <a:ext cx="8229600" cy="21335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tab4.JPG"/>
          <p:cNvPicPr>
            <a:picLocks noChangeAspect="1" noChangeArrowheads="1"/>
          </p:cNvPicPr>
          <p:nvPr/>
        </p:nvPicPr>
        <p:blipFill>
          <a:blip r:embed="rId2"/>
          <a:srcRect/>
          <a:stretch>
            <a:fillRect/>
          </a:stretch>
        </p:blipFill>
        <p:spPr bwMode="auto">
          <a:xfrm>
            <a:off x="304800" y="1066800"/>
            <a:ext cx="8629651" cy="5486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dirty="0" smtClean="0">
                <a:latin typeface="+mj-lt"/>
              </a:rPr>
              <a:t>Splitting</a:t>
            </a:r>
          </a:p>
          <a:p>
            <a:r>
              <a:rPr lang="en-US" dirty="0" smtClean="0">
                <a:latin typeface="+mj-lt"/>
              </a:rPr>
              <a:t> String fields can be split into multiple fields for easier analysis</a:t>
            </a:r>
          </a:p>
          <a:p>
            <a:r>
              <a:rPr lang="en-US" dirty="0" smtClean="0">
                <a:latin typeface="+mj-lt"/>
              </a:rPr>
              <a:t> Automatic or custom split options</a:t>
            </a:r>
          </a:p>
          <a:p>
            <a:r>
              <a:rPr lang="en-US" dirty="0" smtClean="0">
                <a:latin typeface="+mj-lt"/>
              </a:rPr>
              <a:t> Aliasing</a:t>
            </a:r>
          </a:p>
          <a:p>
            <a:pPr>
              <a:buNone/>
            </a:pPr>
            <a:r>
              <a:rPr lang="en-US" dirty="0" smtClean="0">
                <a:latin typeface="+mj-lt"/>
              </a:rPr>
              <a:t>		Roles (time, ship date/order date)</a:t>
            </a:r>
          </a:p>
          <a:p>
            <a:pPr>
              <a:buNone/>
            </a:pPr>
            <a:r>
              <a:rPr lang="en-US" dirty="0" smtClean="0">
                <a:latin typeface="+mj-lt"/>
              </a:rPr>
              <a:t>		Binning (high/low sales)</a:t>
            </a:r>
          </a:p>
          <a:p>
            <a:r>
              <a:rPr lang="en-US" dirty="0" smtClean="0">
                <a:latin typeface="+mj-lt"/>
              </a:rPr>
              <a:t> Renaming</a:t>
            </a:r>
          </a:p>
          <a:p>
            <a:r>
              <a:rPr lang="en-US" dirty="0" smtClean="0">
                <a:latin typeface="+mj-lt"/>
              </a:rPr>
              <a:t> Data types</a:t>
            </a:r>
          </a:p>
          <a:p>
            <a:r>
              <a:rPr lang="en-US" dirty="0" smtClean="0">
                <a:latin typeface="+mj-lt"/>
              </a:rPr>
              <a:t> Geographic roles</a:t>
            </a:r>
          </a:p>
          <a:p>
            <a:r>
              <a:rPr lang="en-US" dirty="0" smtClean="0">
                <a:latin typeface="+mj-lt"/>
              </a:rPr>
              <a:t> Calculated fields</a:t>
            </a:r>
          </a:p>
          <a:p>
            <a:r>
              <a:rPr lang="en-US" dirty="0" smtClean="0">
                <a:latin typeface="+mj-lt"/>
              </a:rPr>
              <a:t> Pivoting</a:t>
            </a:r>
          </a:p>
          <a:p>
            <a:r>
              <a:rPr lang="en-US" dirty="0" smtClean="0">
                <a:latin typeface="+mj-lt"/>
              </a:rPr>
              <a:t> Data interpreter</a:t>
            </a:r>
          </a:p>
          <a:p>
            <a:pPr>
              <a:buNone/>
            </a:pPr>
            <a:r>
              <a:rPr lang="en-US" dirty="0" smtClean="0">
                <a:latin typeface="+mj-lt"/>
              </a:rPr>
              <a:t>		Helps clean up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200" b="1" dirty="0" smtClean="0"/>
              <a:t>THE INTERFACE</a:t>
            </a:r>
            <a:endParaRPr lang="en-US" sz="3200" dirty="0"/>
          </a:p>
        </p:txBody>
      </p:sp>
      <p:sp>
        <p:nvSpPr>
          <p:cNvPr id="3" name="Content Placeholder 2"/>
          <p:cNvSpPr>
            <a:spLocks noGrp="1"/>
          </p:cNvSpPr>
          <p:nvPr>
            <p:ph idx="1"/>
          </p:nvPr>
        </p:nvSpPr>
        <p:spPr>
          <a:xfrm>
            <a:off x="457200" y="1447800"/>
            <a:ext cx="8229600" cy="5029200"/>
          </a:xfrm>
        </p:spPr>
        <p:txBody>
          <a:bodyPr/>
          <a:lstStyle/>
          <a:p>
            <a:r>
              <a:rPr lang="en-US" sz="2400" dirty="0" smtClean="0">
                <a:latin typeface="+mj-lt"/>
              </a:rPr>
              <a:t>Work in workbooks which contain worksheets, dashboards, and stories</a:t>
            </a:r>
          </a:p>
          <a:p>
            <a:r>
              <a:rPr lang="en-US" sz="2400" dirty="0" smtClean="0">
                <a:latin typeface="+mj-lt"/>
              </a:rPr>
              <a:t> Worksheets are also known as </a:t>
            </a:r>
            <a:r>
              <a:rPr lang="en-US" sz="2400" b="1" dirty="0" smtClean="0">
                <a:latin typeface="+mj-lt"/>
              </a:rPr>
              <a:t>Views </a:t>
            </a:r>
            <a:r>
              <a:rPr lang="en-US" sz="2400" dirty="0" smtClean="0">
                <a:latin typeface="+mj-lt"/>
              </a:rPr>
              <a:t>of your data</a:t>
            </a:r>
          </a:p>
          <a:p>
            <a:r>
              <a:rPr lang="en-US" sz="2400" dirty="0" smtClean="0">
                <a:latin typeface="+mj-lt"/>
              </a:rPr>
              <a:t> We drag and drop fields from the data source onto </a:t>
            </a:r>
            <a:r>
              <a:rPr lang="en-US" sz="2400" b="1" dirty="0" smtClean="0">
                <a:latin typeface="+mj-lt"/>
              </a:rPr>
              <a:t>Shelves</a:t>
            </a:r>
            <a:endParaRPr lang="en-US" sz="2400" dirty="0" smtClean="0">
              <a:latin typeface="+mj-lt"/>
            </a:endParaRPr>
          </a:p>
          <a:p>
            <a:r>
              <a:rPr lang="en-US" sz="2400" dirty="0" smtClean="0">
                <a:latin typeface="+mj-lt"/>
              </a:rPr>
              <a:t> Rows, Columns, Filters …</a:t>
            </a:r>
          </a:p>
          <a:p>
            <a:r>
              <a:rPr lang="en-US" sz="2400" dirty="0" smtClean="0">
                <a:latin typeface="+mj-lt"/>
              </a:rPr>
              <a:t> Items that appear on shelves are called </a:t>
            </a:r>
            <a:r>
              <a:rPr lang="en-US" sz="2400" b="1" dirty="0" smtClean="0">
                <a:latin typeface="+mj-lt"/>
              </a:rPr>
              <a:t>Pills</a:t>
            </a:r>
            <a:endParaRPr lang="en-US" sz="2400" dirty="0" smtClean="0">
              <a:latin typeface="+mj-lt"/>
            </a:endParaRPr>
          </a:p>
          <a:p>
            <a:r>
              <a:rPr lang="en-US" sz="2400" dirty="0" smtClean="0">
                <a:latin typeface="+mj-lt"/>
              </a:rPr>
              <a:t> If the Pill is </a:t>
            </a:r>
            <a:r>
              <a:rPr lang="en-US" sz="2400" b="1" dirty="0" smtClean="0">
                <a:latin typeface="+mj-lt"/>
              </a:rPr>
              <a:t>blue</a:t>
            </a:r>
            <a:r>
              <a:rPr lang="en-US" sz="2400" dirty="0" smtClean="0">
                <a:latin typeface="+mj-lt"/>
              </a:rPr>
              <a:t>, it is a Dimension</a:t>
            </a:r>
          </a:p>
          <a:p>
            <a:r>
              <a:rPr lang="en-US" sz="2400" dirty="0" smtClean="0">
                <a:latin typeface="+mj-lt"/>
              </a:rPr>
              <a:t> If the Pill is </a:t>
            </a:r>
            <a:r>
              <a:rPr lang="en-US" sz="2400" b="1" dirty="0" smtClean="0">
                <a:latin typeface="+mj-lt"/>
              </a:rPr>
              <a:t>green</a:t>
            </a:r>
            <a:r>
              <a:rPr lang="en-US" sz="2400" dirty="0" smtClean="0">
                <a:latin typeface="+mj-lt"/>
              </a:rPr>
              <a:t>, it is a Measure</a:t>
            </a:r>
          </a:p>
          <a:p>
            <a:pPr>
              <a:buNone/>
            </a:pPr>
            <a:endParaRPr lang="en-US" dirty="0" smtClean="0"/>
          </a:p>
          <a:p>
            <a:endParaRPr lang="en-US" dirty="0"/>
          </a:p>
        </p:txBody>
      </p:sp>
      <p:pic>
        <p:nvPicPr>
          <p:cNvPr id="4098" name="Picture 2" descr="C:\Users\Dell\Desktop\tab6.JPG"/>
          <p:cNvPicPr>
            <a:picLocks noChangeAspect="1" noChangeArrowheads="1"/>
          </p:cNvPicPr>
          <p:nvPr/>
        </p:nvPicPr>
        <p:blipFill>
          <a:blip r:embed="rId2"/>
          <a:srcRect/>
          <a:stretch>
            <a:fillRect/>
          </a:stretch>
        </p:blipFill>
        <p:spPr bwMode="auto">
          <a:xfrm>
            <a:off x="533400" y="5029200"/>
            <a:ext cx="7956550" cy="117951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sz="2800" dirty="0" smtClean="0">
                <a:latin typeface="+mj-lt"/>
              </a:rPr>
              <a:t>When you bring your data into Tableau, it automatically places the fields into one of two categories. Dimensions or Measures.</a:t>
            </a:r>
          </a:p>
          <a:p>
            <a:pPr>
              <a:buNone/>
            </a:pPr>
            <a:endParaRPr lang="en-US" sz="2800" dirty="0" smtClean="0">
              <a:latin typeface="+mj-lt"/>
            </a:endParaRPr>
          </a:p>
          <a:p>
            <a:r>
              <a:rPr lang="en-US" sz="2800" b="1" dirty="0" smtClean="0">
                <a:latin typeface="+mj-lt"/>
              </a:rPr>
              <a:t>Dimensions </a:t>
            </a:r>
            <a:r>
              <a:rPr lang="en-US" sz="2800" dirty="0" smtClean="0">
                <a:latin typeface="+mj-lt"/>
              </a:rPr>
              <a:t>are fields that organize your data into categories (or buckets).</a:t>
            </a:r>
          </a:p>
          <a:p>
            <a:pPr>
              <a:buNone/>
            </a:pPr>
            <a:r>
              <a:rPr lang="en-US" sz="2800" dirty="0" smtClean="0">
                <a:latin typeface="+mj-lt"/>
              </a:rPr>
              <a:t>		Individual dimension values are called </a:t>
            </a:r>
            <a:r>
              <a:rPr lang="en-US" sz="2800" b="1" dirty="0" smtClean="0">
                <a:latin typeface="+mj-lt"/>
              </a:rPr>
              <a:t>Members</a:t>
            </a:r>
            <a:endParaRPr lang="en-US" sz="2800" dirty="0" smtClean="0">
              <a:latin typeface="+mj-lt"/>
            </a:endParaRPr>
          </a:p>
          <a:p>
            <a:pPr>
              <a:buNone/>
            </a:pPr>
            <a:r>
              <a:rPr lang="en-US" sz="2800" dirty="0" smtClean="0">
                <a:latin typeface="+mj-lt"/>
              </a:rPr>
              <a:t>		Usually Non-numerical and provide critical, contextual 	meaning to a </a:t>
            </a:r>
            <a:r>
              <a:rPr lang="en-US" sz="2800" b="1" dirty="0" smtClean="0">
                <a:latin typeface="+mj-lt"/>
              </a:rPr>
              <a:t>Measure</a:t>
            </a:r>
            <a:r>
              <a:rPr lang="en-US" sz="2800" dirty="0" smtClean="0">
                <a:latin typeface="+mj-lt"/>
              </a:rPr>
              <a:t>.</a:t>
            </a:r>
          </a:p>
          <a:p>
            <a:pPr>
              <a:buNone/>
            </a:pPr>
            <a:r>
              <a:rPr lang="en-US" sz="2800" dirty="0" smtClean="0">
                <a:latin typeface="+mj-lt"/>
              </a:rPr>
              <a:t>		Who, what, when, where, why</a:t>
            </a:r>
          </a:p>
          <a:p>
            <a:pPr>
              <a:buNone/>
            </a:pPr>
            <a:endParaRPr lang="en-US" sz="2800" dirty="0" smtClean="0">
              <a:latin typeface="+mj-lt"/>
            </a:endParaRPr>
          </a:p>
          <a:p>
            <a:r>
              <a:rPr lang="en-US" sz="2800" dirty="0" smtClean="0">
                <a:latin typeface="+mj-lt"/>
              </a:rPr>
              <a:t> </a:t>
            </a:r>
            <a:r>
              <a:rPr lang="en-US" sz="2800" b="1" dirty="0" smtClean="0">
                <a:latin typeface="+mj-lt"/>
              </a:rPr>
              <a:t>Measures </a:t>
            </a:r>
            <a:r>
              <a:rPr lang="en-US" sz="2800" dirty="0" smtClean="0">
                <a:latin typeface="+mj-lt"/>
              </a:rPr>
              <a:t>return numeric values for “measuring“ different dimensions.</a:t>
            </a:r>
          </a:p>
          <a:p>
            <a:pPr>
              <a:buNone/>
            </a:pPr>
            <a:r>
              <a:rPr lang="en-US" sz="2800" dirty="0" smtClean="0">
                <a:latin typeface="+mj-lt"/>
              </a:rPr>
              <a:t>		Usually aggregated (sum, average, min, max, etc.)</a:t>
            </a:r>
          </a:p>
          <a:p>
            <a:pPr>
              <a:buNone/>
            </a:pPr>
            <a:r>
              <a:rPr lang="en-US" sz="2800" dirty="0" smtClean="0">
                <a:latin typeface="+mj-lt"/>
              </a:rPr>
              <a:t>		Things you can do math on that are generally 	meaningless without context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TotalTime>
  <Words>837</Words>
  <Application>Microsoft Office PowerPoint</Application>
  <PresentationFormat>On-screen Show (4:3)</PresentationFormat>
  <Paragraphs>85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BDM 2053</vt:lpstr>
      <vt:lpstr>Learning Objectives</vt:lpstr>
      <vt:lpstr>What is Tableau</vt:lpstr>
      <vt:lpstr>Getting Your Data Ready</vt:lpstr>
      <vt:lpstr>Slide 5</vt:lpstr>
      <vt:lpstr>Slide 6</vt:lpstr>
      <vt:lpstr>Slide 7</vt:lpstr>
      <vt:lpstr>THE INTERFACE</vt:lpstr>
      <vt:lpstr>Slide 9</vt:lpstr>
      <vt:lpstr>Slide 10</vt:lpstr>
      <vt:lpstr>Slide 11</vt:lpstr>
      <vt:lpstr>Slide 12</vt:lpstr>
      <vt:lpstr>Slide 13</vt:lpstr>
      <vt:lpstr>Slide 14</vt:lpstr>
      <vt:lpstr>Slide 15</vt:lpstr>
      <vt:lpstr>Slide 16</vt:lpstr>
      <vt:lpstr>Slide 17</vt:lpstr>
      <vt:lpstr>Creating Your First Worksheet</vt:lpstr>
      <vt:lpstr>Outcome</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16</cp:revision>
  <dcterms:created xsi:type="dcterms:W3CDTF">2006-08-16T00:00:00Z</dcterms:created>
  <dcterms:modified xsi:type="dcterms:W3CDTF">2022-01-10T00:53:58Z</dcterms:modified>
</cp:coreProperties>
</file>