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7" r:id="rId5"/>
    <p:sldId id="282" r:id="rId6"/>
    <p:sldId id="281" r:id="rId7"/>
    <p:sldId id="283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BDM 2053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Algorithms and Statistics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785155-ACBE-4980-85F5-EDBEC37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/>
              <a:t>Advantages of using Elastic Cloud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664212-3583-462A-8C09-E0A92D90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 It’s easier to set up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 All features are available (no license needed)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 Some configuration has automatically been done for us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</a:t>
            </a:r>
            <a:r>
              <a:rPr lang="en-CA" sz="2200" b="0" i="0" u="none" strike="noStrike" baseline="0" dirty="0">
                <a:latin typeface="+mj-lt"/>
              </a:rPr>
              <a:t> E.g. security settings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 14 day free trial available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</a:t>
            </a:r>
            <a:r>
              <a:rPr lang="en-CA" sz="2200" b="0" i="0" u="none" strike="noStrike" baseline="0" dirty="0">
                <a:latin typeface="+mj-lt"/>
              </a:rPr>
              <a:t> No credit card needed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 Expires automatically with no charges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3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E2CE5A-0E6D-4C0F-9FD8-A1A86E39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/>
              <a:t>Saved queries vs saved searches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AC6D1C-A703-4F72-9D2D-435C0AE7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The two are similar, but different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Saved searches are specific to the Discover app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Saved searches also save the state of the Discover app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</a:t>
            </a:r>
            <a:r>
              <a:rPr lang="en-CA" sz="2200" b="0" i="0" u="none" strike="noStrike" baseline="0" dirty="0">
                <a:latin typeface="+mj-lt"/>
              </a:rPr>
              <a:t> I.e. table fields, sort orders, etc.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Saved queries only save KQL and filters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Queries can be saved within multiple apps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Both can be applied to visualizations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21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F6FE2-ADFB-4433-B788-CD81AFC3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Lecture takeaways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E5269A-CB4C-485D-B9B4-C8DEA9B1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Drilldowns is a simple but powerful feature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Create navigation paths between dashboards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○ Preserves </a:t>
            </a:r>
            <a:r>
              <a:rPr lang="en-US" sz="2200" b="0" i="1" u="none" strike="noStrike" baseline="0" dirty="0">
                <a:latin typeface="+mj-lt"/>
              </a:rPr>
              <a:t>context</a:t>
            </a:r>
            <a:r>
              <a:rPr lang="en-US" sz="2200" b="0" i="0" u="none" strike="noStrike" baseline="0" dirty="0">
                <a:latin typeface="+mj-lt"/>
              </a:rPr>
              <a:t>, being KQL, filters, and time filters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You will typically interact with dashboards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E.g. explore data or troubleshoot issues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Without drilldowns, we would have to transfer context manually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For complex use cases, this would be a hassle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75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D774F-95B4-41BD-BEE0-8E78ABB5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Basics of dashboards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67F1A9-1278-432B-9EA9-20968DF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Dashboards typically display related data (i.e. from the same data source)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○ E.g. a dashboard for access logs, and one for orders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○ This is not a requirement, though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Dashboards are often designed with their users in mind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We can also interact with dashboards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○ … and navigate between them with </a:t>
            </a:r>
            <a:r>
              <a:rPr lang="en-US" sz="2200" b="0" i="1" u="none" strike="noStrike" baseline="0" dirty="0">
                <a:latin typeface="+mj-lt"/>
              </a:rPr>
              <a:t>drilldowns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Let’s begin by building our first dashboard</a:t>
            </a:r>
            <a:r>
              <a:rPr lang="en-US" sz="1800" b="0" i="0" u="none" strike="noStrike" baseline="0" dirty="0">
                <a:latin typeface="font0000000025a36a55"/>
              </a:rPr>
              <a:t>! 🚀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7580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C15D3-7DDC-4D19-A08B-99DA83C1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Lecture takeaways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211760-3176-4C61-90E7-4B760317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Panel changes are only saved when done in edit mode (followed by a save)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Changes are saved at the </a:t>
            </a:r>
            <a:r>
              <a:rPr lang="en-US" sz="2200" b="0" i="1" u="none" strike="noStrike" baseline="0" dirty="0">
                <a:latin typeface="+mj-lt"/>
              </a:rPr>
              <a:t>dashboard </a:t>
            </a:r>
            <a:r>
              <a:rPr lang="en-US" sz="2200" b="0" i="0" u="none" strike="noStrike" baseline="0" dirty="0">
                <a:latin typeface="+mj-lt"/>
              </a:rPr>
              <a:t>level when made within the Dashboard app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This way, we can override a visualization’s appearance for specific dashboards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Panels may specify their own time filters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07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CC2EC-D6A8-44F3-B494-6047F853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Before we begin...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406F3C-AF3E-4281-A03B-056F4FFA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Before getting started, let’s talk about Elasticsearch aggregations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These are used for all visualizations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Elasticsearch aggregations are used for all Kibana visualizations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You </a:t>
            </a:r>
            <a:r>
              <a:rPr lang="en-US" sz="2200" b="0" i="1" u="none" strike="noStrike" baseline="0" dirty="0">
                <a:latin typeface="+mj-lt"/>
              </a:rPr>
              <a:t>should </a:t>
            </a:r>
            <a:r>
              <a:rPr lang="en-US" sz="2200" b="0" i="0" u="none" strike="noStrike" baseline="0" dirty="0">
                <a:latin typeface="+mj-lt"/>
              </a:rPr>
              <a:t>be familiar with the basics of aggregations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… but if not, here is a quick introduction 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If you </a:t>
            </a:r>
            <a:r>
              <a:rPr lang="en-US" sz="2200" b="0" i="1" u="none" strike="noStrike" baseline="0" dirty="0">
                <a:latin typeface="+mj-lt"/>
              </a:rPr>
              <a:t>are </a:t>
            </a:r>
            <a:r>
              <a:rPr lang="en-US" sz="2200" b="0" i="0" u="none" strike="noStrike" baseline="0" dirty="0">
                <a:latin typeface="+mj-lt"/>
              </a:rPr>
              <a:t>familiar with them</a:t>
            </a:r>
            <a:r>
              <a:rPr lang="en-US" sz="2200" b="0" i="0" u="none" strike="noStrike" baseline="0" dirty="0">
                <a:latin typeface="font0000000025a36a75"/>
              </a:rPr>
              <a:t>, you can skip to the next lecture</a:t>
            </a:r>
            <a:endParaRPr lang="en-CA" sz="2200" dirty="0"/>
          </a:p>
        </p:txBody>
      </p:sp>
    </p:spTree>
    <p:extLst>
      <p:ext uri="{BB962C8B-B14F-4D97-AF65-F5344CB8AC3E}">
        <p14:creationId xmlns="" xmlns:p14="http://schemas.microsoft.com/office/powerpoint/2010/main" val="69560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19E9C-1634-4B19-BA64-0D91102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Wrap up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294F50-739C-47F6-86A6-AC48D2FA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If you need to work with </a:t>
            </a:r>
            <a:r>
              <a:rPr lang="en-US" sz="2200" b="0" i="1" u="none" strike="noStrike" baseline="0" dirty="0">
                <a:latin typeface="+mj-lt"/>
              </a:rPr>
              <a:t>range values</a:t>
            </a:r>
            <a:r>
              <a:rPr lang="en-US" sz="2200" b="0" i="0" u="none" strike="noStrike" baseline="0" dirty="0">
                <a:latin typeface="+mj-lt"/>
              </a:rPr>
              <a:t>, there is a better way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The Filters aggregation is better suited for more advanced conditions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I.e. when you need the flexibility of KQL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Let’s see a better way of working with ranges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61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C2FC60-7F21-42AB-B2F1-9BF490CD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Lecture summary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3739E8-3C75-4ED5-9DAD-347D94CC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Histograms dynamically build buckets based on field values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Each bucket contains the documents that match a given interval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Great approach for working with range values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We don’t need to define the ranges explicitly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051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A4F12-2156-433C-8024-52E32AE3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Introduction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CE356B-520D-41A9-AEB6-F3CC4475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sz="2200" b="0" i="0" u="none" strike="noStrike" baseline="0" dirty="0">
                <a:latin typeface="+mj-lt"/>
              </a:rPr>
              <a:t>● Spaces define feature visibility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Roles define access levels to features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Using </a:t>
            </a:r>
            <a:r>
              <a:rPr lang="en-US" sz="2200" b="0" i="1" u="none" strike="noStrike" baseline="0" dirty="0">
                <a:latin typeface="+mj-lt"/>
              </a:rPr>
              <a:t>both </a:t>
            </a:r>
            <a:r>
              <a:rPr lang="en-US" sz="2200" b="0" i="0" u="none" strike="noStrike" baseline="0" dirty="0">
                <a:latin typeface="+mj-lt"/>
              </a:rPr>
              <a:t>is useful when everyone using a space should not see the same features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Space and role privileges both affect feature visibility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We’ll look at how this combination works in this lecture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99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5095-867E-4E4B-A2A6-4A405A6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Configuring privileges with custom roles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6EDD3-F1FE-4D5D-8C0E-5867D6D5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u="none" strike="noStrike" baseline="0" dirty="0">
                <a:latin typeface="+mj-lt"/>
              </a:rPr>
              <a:t>● We defined Elasticsearch and Kibana privileges with a custom role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That’s more secure than giving all privileges to everyone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We assigned the custom role to a user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Using built-in roles is typically not sufficient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Especially when configuring Elasticsearch index privileges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Kibana hides features for which we have no privileges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2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FC2BF-39DB-4AD8-9EFA-CC4B82ED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 smtClean="0"/>
              <a:t>Learning Objectives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500FD-6626-46F4-A185-99BDE738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Kibana — not the entire Elastic </a:t>
            </a:r>
            <a:r>
              <a:rPr lang="en-US" sz="2400" b="0" i="0" u="none" strike="noStrike" baseline="0" dirty="0" smtClean="0">
                <a:latin typeface="+mj-lt"/>
              </a:rPr>
              <a:t>Stack</a:t>
            </a:r>
          </a:p>
          <a:p>
            <a:pPr marL="0" indent="0">
              <a:buNone/>
            </a:pPr>
            <a:r>
              <a:rPr lang="en-US" sz="2400" dirty="0" smtClean="0"/>
              <a:t>● All of the fundamentals of </a:t>
            </a:r>
            <a:r>
              <a:rPr lang="en-US" sz="2400" dirty="0" err="1" smtClean="0"/>
              <a:t>Kibana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● Visualizations, dashboards, users, roles, spaces, reporting, </a:t>
            </a:r>
            <a:r>
              <a:rPr lang="en-US" sz="2400" dirty="0" smtClean="0"/>
              <a:t>alerting</a:t>
            </a:r>
            <a:endParaRPr lang="en-US" sz="2400" dirty="0" smtClean="0"/>
          </a:p>
          <a:p>
            <a:pPr marL="0" indent="0" algn="l">
              <a:buNone/>
            </a:pPr>
            <a:endParaRPr lang="en-US" sz="2400" b="0" i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23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9B7D2-E520-4353-BD03-31D09F38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200" b="1" i="0" u="none" strike="noStrike" baseline="0" dirty="0"/>
              <a:t>Multiple copies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F5CBCE-0F81-4FCE-8BED-11D80085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200" b="0" i="0" u="none" strike="noStrike" baseline="0" dirty="0">
                <a:latin typeface="+mj-lt"/>
              </a:rPr>
              <a:t>● We can make multiple copies of objects (e.g. one for each space)</a:t>
            </a:r>
          </a:p>
          <a:p>
            <a:pPr algn="l"/>
            <a:r>
              <a:rPr lang="en-CA" sz="2200" b="0" i="0" u="none" strike="noStrike" baseline="0" dirty="0">
                <a:latin typeface="+mj-lt"/>
              </a:rPr>
              <a:t>● What about updating them?</a:t>
            </a:r>
          </a:p>
          <a:p>
            <a:pPr algn="l"/>
            <a:r>
              <a:rPr lang="en-US" sz="2200" b="0" i="0" u="none" strike="noStrike" baseline="0" dirty="0">
                <a:latin typeface="+mj-lt"/>
              </a:rPr>
              <a:t>● A saved object can only belong to one space</a:t>
            </a:r>
          </a:p>
          <a:p>
            <a:pPr algn="l"/>
            <a:r>
              <a:rPr lang="en-US" sz="2200" b="0" i="0" u="none" strike="noStrike" baseline="0" dirty="0">
                <a:latin typeface="+mj-lt"/>
              </a:rPr>
              <a:t>● Changes need to be made to each copy 😕</a:t>
            </a:r>
          </a:p>
          <a:p>
            <a:pPr algn="l"/>
            <a:r>
              <a:rPr lang="en-US" sz="2200" b="0" i="0" u="none" strike="noStrike" baseline="0" dirty="0">
                <a:latin typeface="+mj-lt"/>
              </a:rPr>
              <a:t>● A solution is on the roadmap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73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0332C3-684D-4D46-B4CB-88FA9D9C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/>
              <a:t>Creating and managing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75FB70-4F30-417B-B369-60206BC7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Having only </a:t>
            </a:r>
            <a:r>
              <a:rPr lang="en-US" sz="2200" b="0" i="1" u="none" strike="noStrike" baseline="0" dirty="0">
                <a:latin typeface="+mj-lt"/>
              </a:rPr>
              <a:t>one </a:t>
            </a:r>
            <a:r>
              <a:rPr lang="en-US" sz="2200" b="0" i="0" u="none" strike="noStrike" baseline="0" dirty="0">
                <a:latin typeface="+mj-lt"/>
              </a:rPr>
              <a:t>user is not best practice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The password would be shared between people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The elastic user should be used as little as possible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Not everyone should have access to everything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341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17A90-F250-42D1-A2F8-AFC7FC57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role privileges are merged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1EDCDA-82DA-4168-84B9-6DB659D5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Roles may provide different privileges to the same feature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Usually happens when a user has multiple roles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	■ There is one exception, though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</a:t>
            </a:r>
            <a:r>
              <a:rPr lang="en-CA" sz="2200" b="0" i="0" u="none" strike="noStrike" baseline="0" dirty="0">
                <a:latin typeface="+mj-lt"/>
              </a:rPr>
              <a:t>Which privilege takes precedence?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Applies to both Elasticsearch and Kibana privileges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081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B39CB9-A48B-4302-928E-1824CEEE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Introduction to spaces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D5CE92-7EA7-4F19-B93B-B60508A8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Spaces define feature visibility and organize saved objects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Saved objects are dashboards, visualizations, index patterns, etc.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We’ll get back to what it means to organize these objects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We are </a:t>
            </a:r>
            <a:r>
              <a:rPr lang="en-US" sz="2200" b="0" i="1" u="none" strike="noStrike" baseline="0" dirty="0">
                <a:latin typeface="+mj-lt"/>
              </a:rPr>
              <a:t>always </a:t>
            </a:r>
            <a:r>
              <a:rPr lang="en-US" sz="2200" b="0" i="0" u="none" strike="noStrike" baseline="0" dirty="0">
                <a:latin typeface="+mj-lt"/>
              </a:rPr>
              <a:t>using a space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961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48ABD-4FA8-47AC-9E36-F16C99F7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Spaces vs roles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AB12A3-7150-44EE-B416-ED6CF6E7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The two are related — but different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Spaces define feature visibility and which saved objects are available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Roles define Elasticsearch and Kibana privileges</a:t>
            </a:r>
          </a:p>
          <a:p>
            <a:pPr marL="0" indent="0" algn="l">
              <a:buNone/>
            </a:pPr>
            <a:r>
              <a:rPr lang="en-CA" sz="2200" b="0" i="0" u="none" strike="noStrike" baseline="0" dirty="0">
                <a:latin typeface="+mj-lt"/>
              </a:rPr>
              <a:t>	○ Privileges — not </a:t>
            </a:r>
            <a:r>
              <a:rPr lang="en-CA" sz="2200" b="0" i="1" u="none" strike="noStrike" baseline="0" dirty="0">
                <a:latin typeface="+mj-lt"/>
              </a:rPr>
              <a:t>visibility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Roles enable us to define access levels to features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I.e. read or write access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727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D2F7D-BD41-41A3-8E93-22296069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b="1" i="0" u="none" strike="noStrike" baseline="0" dirty="0"/>
              <a:t>Spaces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D7285-4EF1-4D93-9C9C-56C01A26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How spaces define feature visibility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How spaces are used to organize saved objects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Only the objects within the active space are visible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	○ Create the objects within the appropriate space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+mj-lt"/>
              </a:rPr>
              <a:t>		■ </a:t>
            </a:r>
            <a:r>
              <a:rPr lang="en-US" sz="2200" b="0" i="0" u="none" strike="noStrike" baseline="0" dirty="0">
                <a:latin typeface="+mj-lt"/>
              </a:rPr>
              <a:t>Or alternatively copy them between spaces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2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95600"/>
            <a:ext cx="5105400" cy="1219200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BCB0C-A7A6-4AD6-B5B3-3E80A808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/>
              <a:t>Introduction to the test data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D4BD66-C185-4E02-9162-D2C062FA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Two datasets; orders and HTTP access logs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The access logs come from nginx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Mapped according to ECS to not be nginx specific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+mj-lt"/>
              </a:rPr>
              <a:t> ● This was handled by our index template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32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7C89C-FC82-44EC-80CA-9F052053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/>
              <a:t>Kibana and the nested datatype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CDF259-8D55-444D-A7AD-3EC9B029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Kibana has limited support for the nested datatype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Full support is a highly requested feature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On the roadmap, but won’t be added anytime soon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Without it, we would get incorrect results in some scenarios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Remapping documents might not be feasible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nested fields </a:t>
            </a:r>
            <a:r>
              <a:rPr lang="en-US" sz="2400" b="0" i="1" u="none" strike="noStrike" baseline="0" dirty="0">
                <a:latin typeface="+mj-lt"/>
              </a:rPr>
              <a:t>can </a:t>
            </a:r>
            <a:r>
              <a:rPr lang="en-US" sz="2400" b="0" i="0" u="none" strike="noStrike" baseline="0" dirty="0">
                <a:latin typeface="+mj-lt"/>
              </a:rPr>
              <a:t>be used, but there is limited visualization support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Our documents don’t use nested fields for these reasons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1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A4132-CC2D-4D55-8EB3-A1E6E923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Test data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A976FA-4C3B-4FB5-A006-2EA32227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We will be using </a:t>
            </a:r>
            <a:r>
              <a:rPr lang="en-US" sz="2400" b="0" i="1" u="none" strike="noStrike" baseline="0" dirty="0">
                <a:latin typeface="+mj-lt"/>
              </a:rPr>
              <a:t>two </a:t>
            </a:r>
            <a:r>
              <a:rPr lang="en-US" sz="2400" b="0" i="0" u="none" strike="noStrike" baseline="0" dirty="0">
                <a:latin typeface="+mj-lt"/>
              </a:rPr>
              <a:t>datasets for </a:t>
            </a:r>
            <a:r>
              <a:rPr lang="en-US" sz="2400" b="0" i="0" u="none" strike="noStrike" baseline="0" dirty="0" smtClean="0">
                <a:latin typeface="+mj-lt"/>
              </a:rPr>
              <a:t>this</a:t>
            </a:r>
            <a:endParaRPr lang="en-US" sz="2400" b="0" i="0" u="none" strike="noStrike" baseline="0" dirty="0">
              <a:latin typeface="+mj-lt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The data files are formatted according to Elasticsearch’s Bulk API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We will use </a:t>
            </a:r>
            <a:r>
              <a:rPr lang="en-US" sz="2400" b="0" i="0" u="none" strike="noStrike" baseline="0" dirty="0" err="1">
                <a:latin typeface="+mj-lt"/>
              </a:rPr>
              <a:t>cURL</a:t>
            </a:r>
            <a:r>
              <a:rPr lang="en-US" sz="2400" b="0" i="0" u="none" strike="noStrike" baseline="0" dirty="0">
                <a:latin typeface="+mj-lt"/>
              </a:rPr>
              <a:t> to import the data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</a:t>
            </a:r>
            <a:r>
              <a:rPr lang="en-US" sz="2400" b="0" i="0" u="none" strike="noStrike" baseline="0" dirty="0" err="1">
                <a:latin typeface="+mj-lt"/>
              </a:rPr>
              <a:t>cURL</a:t>
            </a:r>
            <a:r>
              <a:rPr lang="en-US" sz="2400" b="0" i="0" u="none" strike="noStrike" baseline="0" dirty="0">
                <a:latin typeface="+mj-lt"/>
              </a:rPr>
              <a:t> is preinstalled on most operating system (except Windows &lt; 10)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A download link for Windows is attached to this lecture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76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072E69-63DB-47FB-A166-4DA615AB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>
                <a:latin typeface="font0000000025a369e0"/>
              </a:rPr>
              <a:t>Index patterns vs index templates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499D8B-7640-4D1A-B62B-EBBA6375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000" b="0" i="0" u="none" strike="noStrike" baseline="0" dirty="0">
              <a:latin typeface="font0000000025a369e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The two are not related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Index templates apply mappings/settings to new Elasticsearch indices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Index patterns tell Kibana which Elasticsearch indices to query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66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44C96C-D851-40B3-9AF5-6F66E033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Kibana Query Language (KQL)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9135-1775-4F5E-93F8-1F46D77F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Those were the basic — and most important parts — of KQL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There are a couple of things we didn’t cover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E.g. querying nested fields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+mj-lt"/>
              </a:rPr>
              <a:t>● Feel free to explore the documentation (link attached)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50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6BADF-E599-4433-A615-4D7E777F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Uses of KQL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EBB92B-7486-4A18-ADD2-320501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KQL is used throughout Kibana, i.e. in a number of apps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Can be used to apply filters on dashboards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Can be used to filter data within visualizations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You will most likely work with KQL at some </a:t>
            </a:r>
            <a:r>
              <a:rPr lang="en-US" sz="1800" b="0" i="0" u="none" strike="noStrike" baseline="0" dirty="0">
                <a:latin typeface="font0000000025a369e0"/>
              </a:rPr>
              <a:t>point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20868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963FE6-2FD5-4E91-BB5E-356FD78A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u="none" strike="noStrike" baseline="0" dirty="0"/>
              <a:t>Introduction to apps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A652F8-A881-481D-B3D0-501B6FB4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sz="2200" b="0" i="0" u="none" strike="noStrike" baseline="0" dirty="0">
                <a:latin typeface="+mj-lt"/>
              </a:rPr>
              <a:t>● Kibana consists of </a:t>
            </a:r>
            <a:r>
              <a:rPr lang="en-CA" sz="2200" b="0" i="1" u="none" strike="noStrike" baseline="0" dirty="0">
                <a:latin typeface="+mj-lt"/>
              </a:rPr>
              <a:t>apps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The apps are what you see within the menu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● Kibana also contains use case specific </a:t>
            </a:r>
            <a:r>
              <a:rPr lang="en-US" sz="2200" b="0" i="1" u="none" strike="noStrike" baseline="0" dirty="0">
                <a:latin typeface="+mj-lt"/>
              </a:rPr>
              <a:t>solutions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○ E.g. for observability and security analysis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j-lt"/>
              </a:rPr>
              <a:t>○ These require setup of different parts of the Elastic Stack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9017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1004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BDM 2053</vt:lpstr>
      <vt:lpstr>Learning Objectives</vt:lpstr>
      <vt:lpstr>Introduction to the test data</vt:lpstr>
      <vt:lpstr>Kibana and the nested datatype</vt:lpstr>
      <vt:lpstr>Test data</vt:lpstr>
      <vt:lpstr>Index patterns vs index templates</vt:lpstr>
      <vt:lpstr>Kibana Query Language (KQL)</vt:lpstr>
      <vt:lpstr>Uses of KQL</vt:lpstr>
      <vt:lpstr>Introduction to apps</vt:lpstr>
      <vt:lpstr>Advantages of using Elastic Cloud</vt:lpstr>
      <vt:lpstr>Saved queries vs saved searches</vt:lpstr>
      <vt:lpstr>Lecture takeaways</vt:lpstr>
      <vt:lpstr>Basics of dashboards</vt:lpstr>
      <vt:lpstr>Lecture takeaways</vt:lpstr>
      <vt:lpstr>Before we begin...</vt:lpstr>
      <vt:lpstr>Wrap up</vt:lpstr>
      <vt:lpstr>Lecture summary</vt:lpstr>
      <vt:lpstr>Introduction</vt:lpstr>
      <vt:lpstr>Configuring privileges with custom roles</vt:lpstr>
      <vt:lpstr>Multiple copies of objects</vt:lpstr>
      <vt:lpstr>Creating and managing users</vt:lpstr>
      <vt:lpstr>How role privileges are merged</vt:lpstr>
      <vt:lpstr>Introduction to spaces</vt:lpstr>
      <vt:lpstr>Spaces vs roles</vt:lpstr>
      <vt:lpstr>Spaces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2006-08-16T00:00:00Z</dcterms:created>
  <dcterms:modified xsi:type="dcterms:W3CDTF">2022-01-10T00:54:27Z</dcterms:modified>
</cp:coreProperties>
</file>