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2"/>
  </p:notesMasterIdLst>
  <p:handoutMasterIdLst>
    <p:handoutMasterId r:id="rId23"/>
  </p:handoutMasterIdLst>
  <p:sldIdLst>
    <p:sldId id="421" r:id="rId2"/>
    <p:sldId id="422" r:id="rId3"/>
    <p:sldId id="418" r:id="rId4"/>
    <p:sldId id="415" r:id="rId5"/>
    <p:sldId id="257" r:id="rId6"/>
    <p:sldId id="272" r:id="rId7"/>
    <p:sldId id="284" r:id="rId8"/>
    <p:sldId id="271" r:id="rId9"/>
    <p:sldId id="273" r:id="rId10"/>
    <p:sldId id="258" r:id="rId11"/>
    <p:sldId id="274" r:id="rId12"/>
    <p:sldId id="417" r:id="rId13"/>
    <p:sldId id="276" r:id="rId14"/>
    <p:sldId id="285" r:id="rId15"/>
    <p:sldId id="275" r:id="rId16"/>
    <p:sldId id="277" r:id="rId17"/>
    <p:sldId id="278" r:id="rId18"/>
    <p:sldId id="280" r:id="rId19"/>
    <p:sldId id="281" r:id="rId20"/>
    <p:sldId id="419" r:id="rId2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239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5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12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Lecture Notes for E Alpaydın 2014 Introduction to Machine Learning 3e © The MIT Press (V1.0)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851275" cy="3168650"/>
          </a:xfrm>
        </p:spPr>
        <p:txBody>
          <a:bodyPr>
            <a:normAutofit/>
          </a:bodyPr>
          <a:lstStyle/>
          <a:p>
            <a:r>
              <a:rPr lang="tr-TR" dirty="0">
                <a:latin typeface="+mj-lt"/>
              </a:rPr>
              <a:t>Example: Credit scoring</a:t>
            </a:r>
          </a:p>
          <a:p>
            <a:r>
              <a:rPr lang="tr-TR" dirty="0">
                <a:latin typeface="+mj-lt"/>
              </a:rPr>
              <a:t>Differentiating between </a:t>
            </a:r>
            <a:r>
              <a:rPr lang="tr-TR" dirty="0">
                <a:solidFill>
                  <a:srgbClr val="FF33CC"/>
                </a:solidFill>
                <a:latin typeface="+mj-lt"/>
              </a:rPr>
              <a:t>low-risk</a:t>
            </a:r>
            <a:r>
              <a:rPr lang="tr-TR" dirty="0">
                <a:latin typeface="+mj-lt"/>
              </a:rPr>
              <a:t> and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high-risk</a:t>
            </a:r>
            <a:r>
              <a:rPr lang="tr-TR" dirty="0">
                <a:latin typeface="+mj-lt"/>
              </a:rPr>
              <a:t> customers from their </a:t>
            </a:r>
            <a:r>
              <a:rPr lang="tr-TR" i="1" dirty="0">
                <a:latin typeface="+mj-lt"/>
              </a:rPr>
              <a:t>income</a:t>
            </a:r>
            <a:r>
              <a:rPr lang="tr-TR" dirty="0">
                <a:latin typeface="+mj-lt"/>
              </a:rPr>
              <a:t> and </a:t>
            </a:r>
            <a:r>
              <a:rPr lang="tr-TR" i="1" dirty="0">
                <a:latin typeface="+mj-lt"/>
              </a:rPr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8670"/>
            <a:ext cx="8229600" cy="714380"/>
          </a:xfrm>
        </p:spPr>
        <p:txBody>
          <a:bodyPr>
            <a:normAutofit/>
          </a:bodyPr>
          <a:lstStyle/>
          <a:p>
            <a:r>
              <a:rPr lang="tr-TR" sz="3200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400" dirty="0">
                <a:latin typeface="+mj-lt"/>
              </a:rPr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Face recognition: </a:t>
            </a:r>
            <a:r>
              <a:rPr lang="tr-TR" sz="2400" dirty="0">
                <a:latin typeface="+mj-lt"/>
              </a:rPr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Character recognition: </a:t>
            </a:r>
            <a:r>
              <a:rPr lang="tr-TR" sz="2400" dirty="0">
                <a:latin typeface="+mj-lt"/>
              </a:rPr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Speech recognition: </a:t>
            </a:r>
            <a:r>
              <a:rPr lang="tr-TR" sz="2400" dirty="0">
                <a:latin typeface="+mj-lt"/>
              </a:rPr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Medical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diagnosis: </a:t>
            </a:r>
            <a:r>
              <a:rPr lang="tr-TR" sz="2400" dirty="0">
                <a:latin typeface="+mj-lt"/>
              </a:rPr>
              <a:t>From symptoms to </a:t>
            </a:r>
            <a:r>
              <a:rPr lang="tr-TR" sz="2400" dirty="0" smtClean="0">
                <a:latin typeface="+mj-lt"/>
              </a:rPr>
              <a:t>illnesses</a:t>
            </a:r>
          </a:p>
          <a:p>
            <a:pPr>
              <a:lnSpc>
                <a:spcPct val="90000"/>
              </a:lnSpc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Biometrics: </a:t>
            </a:r>
            <a:r>
              <a:rPr lang="tr-TR" sz="2400" dirty="0" smtClean="0">
                <a:latin typeface="+mj-lt"/>
              </a:rPr>
              <a:t>Recognition/authentication using physical and/or behavioral characteristics: Face, iris, signature, etc</a:t>
            </a:r>
            <a:endParaRPr lang="tr-TR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Outlier/novelty detection:</a:t>
            </a:r>
            <a:endParaRPr lang="tr-TR" sz="2400" dirty="0">
              <a:latin typeface="+mj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Face Recognition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3891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629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800" dirty="0" smtClean="0">
                <a:solidFill>
                  <a:schemeClr val="accent1"/>
                </a:solidFill>
                <a:latin typeface="+mj-lt"/>
              </a:rPr>
              <a:t>ORL dataset,</a:t>
            </a:r>
          </a:p>
          <a:p>
            <a:r>
              <a:rPr lang="tr-TR" sz="1800" dirty="0" smtClean="0">
                <a:solidFill>
                  <a:schemeClr val="accent1"/>
                </a:solidFill>
                <a:latin typeface="+mj-lt"/>
              </a:rPr>
              <a:t>AT&amp;T </a:t>
            </a:r>
            <a:r>
              <a:rPr lang="tr-TR" sz="1800" dirty="0">
                <a:solidFill>
                  <a:schemeClr val="accent1"/>
                </a:solidFill>
                <a:latin typeface="+mj-lt"/>
              </a:rPr>
              <a:t>Laboratories, Cambridge </a:t>
            </a:r>
            <a:r>
              <a:rPr lang="tr-TR" sz="1800" dirty="0" smtClean="0">
                <a:solidFill>
                  <a:schemeClr val="accent1"/>
                </a:solidFill>
                <a:latin typeface="+mj-lt"/>
              </a:rPr>
              <a:t>UK</a:t>
            </a:r>
            <a:endParaRPr lang="tr-TR" sz="18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20" y="1000108"/>
            <a:ext cx="8229600" cy="667544"/>
          </a:xfrm>
        </p:spPr>
        <p:txBody>
          <a:bodyPr>
            <a:normAutofit/>
          </a:bodyPr>
          <a:lstStyle/>
          <a:p>
            <a:r>
              <a:rPr lang="tr-TR" sz="3200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>
                <a:latin typeface="+mj-lt"/>
              </a:rPr>
              <a:t>Example: Price of a used car</a:t>
            </a:r>
          </a:p>
          <a:p>
            <a:r>
              <a:rPr lang="tr-TR" i="1" dirty="0">
                <a:latin typeface="+mj-lt"/>
              </a:rPr>
              <a:t>x </a:t>
            </a:r>
            <a:r>
              <a:rPr lang="tr-TR" dirty="0">
                <a:latin typeface="+mj-lt"/>
              </a:rPr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r>
              <a:rPr lang="tr-TR" i="1" dirty="0">
                <a:latin typeface="+mj-lt"/>
              </a:rPr>
              <a:t>y </a:t>
            </a:r>
            <a:r>
              <a:rPr lang="tr-TR" dirty="0">
                <a:latin typeface="+mj-lt"/>
              </a:rPr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  <a:r>
              <a:rPr lang="tr-TR" i="1" dirty="0">
                <a:latin typeface="+mj-lt"/>
              </a:rPr>
              <a:t>y </a:t>
            </a:r>
            <a:r>
              <a:rPr lang="tr-TR" dirty="0">
                <a:latin typeface="+mj-lt"/>
              </a:rPr>
              <a:t>= </a:t>
            </a:r>
            <a:r>
              <a:rPr lang="tr-TR" i="1" dirty="0">
                <a:latin typeface="+mj-lt"/>
              </a:rPr>
              <a:t>g </a:t>
            </a:r>
            <a:r>
              <a:rPr lang="tr-TR" dirty="0">
                <a:latin typeface="+mj-lt"/>
              </a:rPr>
              <a:t>(</a:t>
            </a:r>
            <a:r>
              <a:rPr lang="tr-TR" i="1" dirty="0">
                <a:latin typeface="+mj-lt"/>
              </a:rPr>
              <a:t>x </a:t>
            </a:r>
            <a:r>
              <a:rPr lang="tr-TR" dirty="0">
                <a:latin typeface="+mj-lt"/>
              </a:rPr>
              <a:t>| </a:t>
            </a:r>
            <a:r>
              <a:rPr lang="tr-TR" i="1" dirty="0" smtClean="0">
                <a:latin typeface="+mj-lt"/>
              </a:rPr>
              <a:t>q </a:t>
            </a:r>
            <a:r>
              <a:rPr lang="tr-TR" dirty="0" smtClean="0">
                <a:latin typeface="+mj-lt"/>
              </a:rPr>
              <a:t>)</a:t>
            </a:r>
            <a:endParaRPr lang="tr-TR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r>
              <a:rPr lang="tr-TR" i="1" dirty="0">
                <a:latin typeface="+mj-lt"/>
              </a:rPr>
              <a:t>g </a:t>
            </a:r>
            <a:r>
              <a:rPr lang="tr-TR" dirty="0">
                <a:latin typeface="+mj-lt"/>
              </a:rPr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</a:t>
            </a:r>
            <a:r>
              <a:rPr lang="tr-TR" i="1" dirty="0" smtClean="0">
                <a:latin typeface="+mj-lt"/>
              </a:rPr>
              <a:t> q </a:t>
            </a:r>
            <a:r>
              <a:rPr lang="tr-TR" dirty="0" smtClean="0">
                <a:latin typeface="+mj-lt"/>
              </a:rPr>
              <a:t>parameters</a:t>
            </a:r>
            <a:endParaRPr lang="tr-TR" dirty="0">
              <a:latin typeface="+mj-lt"/>
            </a:endParaRP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960" y="1628800"/>
            <a:ext cx="4546600" cy="437515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Navigating a car: Angle of the </a:t>
            </a:r>
            <a:r>
              <a:rPr lang="tr-TR" sz="2400" dirty="0" smtClean="0">
                <a:latin typeface="+mj-lt"/>
              </a:rPr>
              <a:t>steering</a:t>
            </a:r>
            <a:endParaRPr lang="tr-TR" sz="2400" dirty="0">
              <a:latin typeface="+mj-lt"/>
            </a:endParaRPr>
          </a:p>
          <a:p>
            <a:r>
              <a:rPr lang="tr-TR" sz="2400" dirty="0">
                <a:latin typeface="+mj-lt"/>
              </a:rPr>
              <a:t>Kinematics of a robot arm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857232"/>
            <a:ext cx="8229600" cy="864518"/>
          </a:xfrm>
        </p:spPr>
        <p:txBody>
          <a:bodyPr>
            <a:normAutofit/>
          </a:bodyPr>
          <a:lstStyle/>
          <a:p>
            <a:r>
              <a:rPr lang="tr-TR" sz="3200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 of future cases: </a:t>
            </a:r>
            <a:r>
              <a:rPr lang="tr-TR" sz="2400" dirty="0">
                <a:latin typeface="+mj-lt"/>
              </a:rPr>
              <a:t>Use the rule to predict the output for future inputs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latin typeface="+mj-lt"/>
              </a:rPr>
              <a:t>The rule is easy to understand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Compression:</a:t>
            </a:r>
            <a:r>
              <a:rPr lang="tr-TR" sz="2400" dirty="0">
                <a:latin typeface="+mj-lt"/>
              </a:rPr>
              <a:t> The rule is simpler than the data it explains</a:t>
            </a:r>
          </a:p>
          <a:p>
            <a:r>
              <a:rPr lang="tr-TR" sz="2400" dirty="0">
                <a:solidFill>
                  <a:schemeClr val="accent1"/>
                </a:solidFill>
                <a:latin typeface="+mj-lt"/>
              </a:rPr>
              <a:t>Outlier detection: </a:t>
            </a:r>
            <a:r>
              <a:rPr lang="tr-TR" sz="2400" dirty="0">
                <a:latin typeface="+mj-lt"/>
              </a:rPr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+mj-lt"/>
              </a:rPr>
              <a:t>Learning “what normally happens”</a:t>
            </a:r>
          </a:p>
          <a:p>
            <a:r>
              <a:rPr lang="tr-TR" dirty="0">
                <a:latin typeface="+mj-lt"/>
              </a:rPr>
              <a:t>No output</a:t>
            </a:r>
          </a:p>
          <a:p>
            <a:r>
              <a:rPr lang="tr-TR" dirty="0">
                <a:latin typeface="+mj-lt"/>
              </a:rPr>
              <a:t>Clustering: Grouping similar instances</a:t>
            </a:r>
          </a:p>
          <a:p>
            <a:r>
              <a:rPr lang="tr-TR" dirty="0">
                <a:latin typeface="+mj-lt"/>
              </a:rPr>
              <a:t>Example applications</a:t>
            </a:r>
          </a:p>
          <a:p>
            <a:pPr lvl="1"/>
            <a:r>
              <a:rPr lang="tr-TR" sz="2400" dirty="0">
                <a:latin typeface="+mj-lt"/>
              </a:rPr>
              <a:t>Customer segmentation in CRM</a:t>
            </a:r>
          </a:p>
          <a:p>
            <a:pPr lvl="1"/>
            <a:r>
              <a:rPr lang="tr-TR" sz="2400" dirty="0">
                <a:latin typeface="+mj-lt"/>
              </a:rPr>
              <a:t>Image compression: Color quantization</a:t>
            </a:r>
          </a:p>
          <a:p>
            <a:pPr lvl="1"/>
            <a:r>
              <a:rPr lang="tr-TR" sz="2400" dirty="0">
                <a:latin typeface="+mj-lt"/>
              </a:rPr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Learning a policy: A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sequence</a:t>
            </a:r>
            <a:r>
              <a:rPr lang="tr-TR" sz="2400" dirty="0">
                <a:latin typeface="+mj-lt"/>
              </a:rPr>
              <a:t> of outputs</a:t>
            </a:r>
          </a:p>
          <a:p>
            <a:r>
              <a:rPr lang="tr-TR" sz="2400" dirty="0">
                <a:latin typeface="+mj-lt"/>
              </a:rPr>
              <a:t>No supervised output but delayed reward</a:t>
            </a:r>
          </a:p>
          <a:p>
            <a:r>
              <a:rPr lang="tr-TR" sz="2400" dirty="0">
                <a:latin typeface="+mj-lt"/>
              </a:rPr>
              <a:t>Credit assignment problem</a:t>
            </a:r>
          </a:p>
          <a:p>
            <a:r>
              <a:rPr lang="tr-TR" sz="2400" dirty="0">
                <a:latin typeface="+mj-lt"/>
              </a:rPr>
              <a:t>Game playing</a:t>
            </a:r>
          </a:p>
          <a:p>
            <a:r>
              <a:rPr lang="tr-TR" sz="2400" dirty="0">
                <a:latin typeface="+mj-lt"/>
              </a:rPr>
              <a:t>Robot in a maze</a:t>
            </a:r>
          </a:p>
          <a:p>
            <a:r>
              <a:rPr lang="tr-TR" sz="2400" dirty="0">
                <a:latin typeface="+mj-lt"/>
              </a:rPr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71546"/>
            <a:ext cx="8186766" cy="642942"/>
          </a:xfrm>
        </p:spPr>
        <p:txBody>
          <a:bodyPr>
            <a:normAutofit/>
          </a:bodyPr>
          <a:lstStyle/>
          <a:p>
            <a:r>
              <a:rPr lang="tr-TR" sz="3200" dirty="0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Journal of Machine Learning Research </a:t>
            </a:r>
            <a:r>
              <a:rPr lang="tr-TR" sz="2400" dirty="0">
                <a:latin typeface="+mj-lt"/>
                <a:hlinkClick r:id="rId2"/>
              </a:rPr>
              <a:t>www.jmlr.org</a:t>
            </a:r>
            <a:endParaRPr lang="tr-TR" sz="2400" dirty="0">
              <a:latin typeface="+mj-lt"/>
            </a:endParaRPr>
          </a:p>
          <a:p>
            <a:r>
              <a:rPr lang="tr-TR" sz="2400" dirty="0">
                <a:latin typeface="+mj-lt"/>
              </a:rPr>
              <a:t>Machine Learning </a:t>
            </a:r>
          </a:p>
          <a:p>
            <a:r>
              <a:rPr lang="tr-TR" sz="2400" dirty="0">
                <a:latin typeface="+mj-lt"/>
              </a:rPr>
              <a:t>Neural Computation</a:t>
            </a:r>
          </a:p>
          <a:p>
            <a:r>
              <a:rPr lang="tr-TR" sz="2400" dirty="0">
                <a:latin typeface="+mj-lt"/>
              </a:rPr>
              <a:t>Neural Networks</a:t>
            </a:r>
          </a:p>
          <a:p>
            <a:r>
              <a:rPr lang="tr-TR" sz="2400" dirty="0">
                <a:latin typeface="+mj-lt"/>
              </a:rPr>
              <a:t>IEEE </a:t>
            </a:r>
            <a:r>
              <a:rPr lang="tr-TR" sz="2400" dirty="0" smtClean="0">
                <a:latin typeface="+mj-lt"/>
              </a:rPr>
              <a:t>Trans </a:t>
            </a:r>
            <a:r>
              <a:rPr lang="tr-TR" sz="2400" dirty="0">
                <a:latin typeface="+mj-lt"/>
              </a:rPr>
              <a:t>on Neural </a:t>
            </a:r>
            <a:r>
              <a:rPr lang="tr-TR" sz="2400" dirty="0" smtClean="0">
                <a:latin typeface="+mj-lt"/>
              </a:rPr>
              <a:t>Networks and Learning Systems</a:t>
            </a:r>
            <a:endParaRPr lang="tr-TR" sz="2400" dirty="0">
              <a:latin typeface="+mj-lt"/>
            </a:endParaRPr>
          </a:p>
          <a:p>
            <a:r>
              <a:rPr lang="tr-TR" sz="2400" dirty="0">
                <a:latin typeface="+mj-lt"/>
              </a:rPr>
              <a:t>IEEE </a:t>
            </a:r>
            <a:r>
              <a:rPr lang="tr-TR" sz="2400" dirty="0" smtClean="0">
                <a:latin typeface="+mj-lt"/>
              </a:rPr>
              <a:t>Trans </a:t>
            </a:r>
            <a:r>
              <a:rPr lang="tr-TR" sz="2400" dirty="0">
                <a:latin typeface="+mj-lt"/>
              </a:rPr>
              <a:t>on Pattern Analysis and Machine Intelligence</a:t>
            </a:r>
          </a:p>
          <a:p>
            <a:r>
              <a:rPr lang="tr-TR" sz="2400" dirty="0" smtClean="0">
                <a:latin typeface="+mj-lt"/>
              </a:rPr>
              <a:t>Journals on Statistics/Data Mining/Signal Processing/Natural Language Processing/Bioinformatics/...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tr-TR" sz="3200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European </a:t>
            </a:r>
            <a:r>
              <a:rPr lang="tr-TR" sz="2400" dirty="0">
                <a:latin typeface="+mj-lt"/>
              </a:rPr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Neural </a:t>
            </a:r>
            <a:r>
              <a:rPr lang="tr-TR" sz="2400" dirty="0">
                <a:latin typeface="+mj-lt"/>
              </a:rPr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Uncertainty </a:t>
            </a:r>
            <a:r>
              <a:rPr lang="tr-TR" sz="2400" dirty="0">
                <a:latin typeface="+mj-lt"/>
              </a:rPr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Computational </a:t>
            </a:r>
            <a:r>
              <a:rPr lang="tr-TR" sz="2400" dirty="0">
                <a:latin typeface="+mj-lt"/>
              </a:rPr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International </a:t>
            </a:r>
            <a:r>
              <a:rPr lang="tr-TR" sz="2400" dirty="0">
                <a:latin typeface="+mj-lt"/>
              </a:rPr>
              <a:t>Conference on </a:t>
            </a:r>
            <a:r>
              <a:rPr lang="tr-TR" sz="2400" dirty="0" smtClean="0">
                <a:latin typeface="+mj-lt"/>
              </a:rPr>
              <a:t>Artificial Neural </a:t>
            </a:r>
            <a:r>
              <a:rPr lang="tr-TR" sz="2400" dirty="0">
                <a:latin typeface="+mj-lt"/>
              </a:rPr>
              <a:t>Networks </a:t>
            </a:r>
            <a:r>
              <a:rPr lang="tr-TR" sz="2400" dirty="0" smtClean="0">
                <a:latin typeface="+mj-lt"/>
              </a:rPr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>
                <a:latin typeface="+mj-lt"/>
              </a:rPr>
              <a:t>International Conference on Pattern Recognition (ICPR)</a:t>
            </a:r>
          </a:p>
          <a:p>
            <a:pPr>
              <a:lnSpc>
                <a:spcPct val="80000"/>
              </a:lnSpc>
              <a:buNone/>
            </a:pPr>
            <a:endParaRPr lang="tr-TR" sz="2400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9938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Describe </a:t>
            </a:r>
            <a:r>
              <a:rPr lang="en-US" sz="2400" dirty="0" smtClean="0">
                <a:latin typeface="+mj-lt"/>
              </a:rPr>
              <a:t>machine learning.</a:t>
            </a:r>
          </a:p>
          <a:p>
            <a:r>
              <a:rPr lang="en-US" sz="2400" dirty="0" smtClean="0">
                <a:latin typeface="+mj-lt"/>
              </a:rPr>
              <a:t>Discuss </a:t>
            </a:r>
            <a:r>
              <a:rPr lang="en-US" sz="2400" dirty="0" smtClean="0">
                <a:latin typeface="+mj-lt"/>
              </a:rPr>
              <a:t>dimensionality reduction and its importance using Principal Component Analysis (PCA).</a:t>
            </a:r>
          </a:p>
          <a:p>
            <a:r>
              <a:rPr lang="en-US" sz="2400" dirty="0" smtClean="0">
                <a:latin typeface="+mj-lt"/>
              </a:rPr>
              <a:t>Describe </a:t>
            </a:r>
            <a:r>
              <a:rPr lang="en-US" sz="2400" dirty="0" smtClean="0">
                <a:latin typeface="+mj-lt"/>
              </a:rPr>
              <a:t>supervised learning.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54" y="1142984"/>
            <a:ext cx="2428892" cy="518161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64294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Big Data</a:t>
            </a:r>
            <a:endParaRPr lang="tr-TR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+mj-lt"/>
              </a:rPr>
              <a:t>Widespread use of personal computers and wireless communication leads to “big data”</a:t>
            </a:r>
          </a:p>
          <a:p>
            <a:r>
              <a:rPr lang="tr-TR" sz="2400" dirty="0" smtClean="0">
                <a:latin typeface="+mj-lt"/>
              </a:rPr>
              <a:t>We are both producers and consumers of data</a:t>
            </a:r>
          </a:p>
          <a:p>
            <a:r>
              <a:rPr lang="tr-TR" sz="2400" dirty="0" smtClean="0">
                <a:latin typeface="+mj-lt"/>
              </a:rPr>
              <a:t>Data is not random, it has structure, e.g., customer behavior</a:t>
            </a:r>
          </a:p>
          <a:p>
            <a:r>
              <a:rPr lang="tr-TR" sz="2400" dirty="0" smtClean="0">
                <a:latin typeface="+mj-lt"/>
              </a:rPr>
              <a:t>We need “big theory” to extract that structure from data for</a:t>
            </a:r>
          </a:p>
          <a:p>
            <a:pPr>
              <a:buNone/>
            </a:pPr>
            <a:r>
              <a:rPr lang="tr-TR" sz="2400" dirty="0" smtClean="0">
                <a:latin typeface="+mj-lt"/>
              </a:rPr>
              <a:t>	(a) Understanding the process</a:t>
            </a:r>
          </a:p>
          <a:p>
            <a:pPr>
              <a:buNone/>
            </a:pPr>
            <a:r>
              <a:rPr lang="tr-TR" sz="2400" dirty="0" smtClean="0">
                <a:latin typeface="+mj-lt"/>
              </a:rPr>
              <a:t>	(b) Making predictions for the future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/>
          </a:bodyPr>
          <a:lstStyle/>
          <a:p>
            <a:r>
              <a:rPr lang="tr-TR" sz="3200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71546"/>
            <a:ext cx="8229600" cy="571504"/>
          </a:xfrm>
        </p:spPr>
        <p:txBody>
          <a:bodyPr>
            <a:normAutofit/>
          </a:bodyPr>
          <a:lstStyle/>
          <a:p>
            <a:r>
              <a:rPr lang="tr-TR" sz="2800" dirty="0"/>
              <a:t>What We Talk About When We  Talk </a:t>
            </a:r>
            <a:r>
              <a:rPr lang="tr-TR" sz="2800" dirty="0" smtClean="0"/>
              <a:t>About “</a:t>
            </a:r>
            <a:r>
              <a:rPr lang="tr-TR" sz="2800" dirty="0"/>
              <a:t>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+mj-lt"/>
              </a:rPr>
              <a:t>Learning general models from a data of particular examples </a:t>
            </a:r>
          </a:p>
          <a:p>
            <a:r>
              <a:rPr lang="tr-TR" dirty="0">
                <a:latin typeface="+mj-lt"/>
              </a:rPr>
              <a:t>Data is cheap and abundant (data warehouses, data marts); knowledge is expensive and scarce. </a:t>
            </a:r>
          </a:p>
          <a:p>
            <a:r>
              <a:rPr lang="tr-TR" dirty="0">
                <a:latin typeface="+mj-lt"/>
              </a:rPr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</a:t>
            </a:r>
            <a:r>
              <a:rPr lang="tr-TR" i="1" dirty="0">
                <a:latin typeface="+mj-lt"/>
              </a:rPr>
              <a:t>People who bought </a:t>
            </a:r>
            <a:r>
              <a:rPr lang="tr-TR" i="1" dirty="0" smtClean="0">
                <a:latin typeface="+mj-lt"/>
              </a:rPr>
              <a:t>“Blink” </a:t>
            </a:r>
            <a:r>
              <a:rPr lang="tr-TR" i="1" dirty="0">
                <a:latin typeface="+mj-lt"/>
              </a:rPr>
              <a:t>also bought </a:t>
            </a:r>
            <a:r>
              <a:rPr lang="tr-TR" i="1" dirty="0" smtClean="0">
                <a:latin typeface="+mj-lt"/>
              </a:rPr>
              <a:t>“Outliers”  </a:t>
            </a:r>
            <a:r>
              <a:rPr lang="tr-TR" i="1" dirty="0">
                <a:latin typeface="+mj-lt"/>
              </a:rPr>
              <a:t>(www.amazon.com)</a:t>
            </a:r>
          </a:p>
          <a:p>
            <a:r>
              <a:rPr lang="tr-TR" dirty="0">
                <a:latin typeface="+mj-lt"/>
              </a:rPr>
              <a:t>Build a model that is 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dirty="0">
                <a:latin typeface="+mj-lt"/>
              </a:rPr>
              <a:t>to the data.</a:t>
            </a:r>
            <a:r>
              <a:rPr lang="tr-TR" i="1" dirty="0">
                <a:latin typeface="+mj-lt"/>
              </a:rPr>
              <a:t> </a:t>
            </a:r>
            <a:r>
              <a:rPr lang="tr-TR" dirty="0">
                <a:latin typeface="+mj-lt"/>
              </a:rPr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Retail: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Finance:</a:t>
            </a:r>
            <a:r>
              <a:rPr lang="tr-TR" dirty="0">
                <a:latin typeface="+mj-lt"/>
              </a:rPr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Manufacturing: </a:t>
            </a:r>
            <a:r>
              <a:rPr lang="tr-TR" dirty="0" smtClean="0">
                <a:latin typeface="+mj-lt"/>
              </a:rPr>
              <a:t>Control, robotics, </a:t>
            </a:r>
            <a:r>
              <a:rPr lang="tr-TR" dirty="0">
                <a:latin typeface="+mj-lt"/>
              </a:rPr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Medicine: </a:t>
            </a:r>
            <a:r>
              <a:rPr lang="tr-TR" dirty="0">
                <a:latin typeface="+mj-lt"/>
              </a:rPr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Telecommunications:</a:t>
            </a:r>
            <a:r>
              <a:rPr lang="tr-TR" dirty="0">
                <a:latin typeface="+mj-lt"/>
              </a:rPr>
              <a:t> </a:t>
            </a:r>
            <a:r>
              <a:rPr lang="tr-TR" dirty="0" smtClean="0">
                <a:latin typeface="+mj-lt"/>
              </a:rPr>
              <a:t>Spam filters, intrusion detection</a:t>
            </a:r>
            <a:endParaRPr lang="tr-TR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Bioinformatics: </a:t>
            </a:r>
            <a:r>
              <a:rPr lang="tr-TR" dirty="0">
                <a:latin typeface="+mj-lt"/>
              </a:rPr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  <a:latin typeface="+mj-lt"/>
              </a:rPr>
              <a:t>Web mining: </a:t>
            </a:r>
            <a:r>
              <a:rPr lang="tr-TR" dirty="0">
                <a:latin typeface="+mj-lt"/>
              </a:rPr>
              <a:t>Search engines</a:t>
            </a:r>
          </a:p>
          <a:p>
            <a:pPr>
              <a:lnSpc>
                <a:spcPct val="90000"/>
              </a:lnSpc>
              <a:buNone/>
            </a:pP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+mj-lt"/>
              </a:rPr>
              <a:t>Optimize a performance criterion using example data or past experience.</a:t>
            </a:r>
          </a:p>
          <a:p>
            <a:r>
              <a:rPr lang="tr-TR" dirty="0">
                <a:latin typeface="+mj-lt"/>
              </a:rPr>
              <a:t>Role of Statistics: Inference from a sample</a:t>
            </a:r>
          </a:p>
          <a:p>
            <a:r>
              <a:rPr lang="tr-TR" dirty="0">
                <a:latin typeface="+mj-lt"/>
              </a:rPr>
              <a:t>Role of Computer science: Efficient algorithms to</a:t>
            </a:r>
          </a:p>
          <a:p>
            <a:pPr lvl="1"/>
            <a:r>
              <a:rPr lang="tr-TR" sz="2400" dirty="0">
                <a:latin typeface="+mj-lt"/>
              </a:rPr>
              <a:t>Solve the optimization problem</a:t>
            </a:r>
          </a:p>
          <a:p>
            <a:pPr lvl="1"/>
            <a:r>
              <a:rPr lang="tr-TR" sz="2400" dirty="0">
                <a:latin typeface="+mj-lt"/>
              </a:rPr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Association</a:t>
            </a:r>
          </a:p>
          <a:p>
            <a:r>
              <a:rPr lang="tr-TR" sz="2400" dirty="0">
                <a:latin typeface="+mj-lt"/>
              </a:rPr>
              <a:t>Supervised Learning</a:t>
            </a:r>
          </a:p>
          <a:p>
            <a:pPr lvl="1"/>
            <a:r>
              <a:rPr lang="tr-TR" dirty="0">
                <a:latin typeface="+mj-lt"/>
              </a:rPr>
              <a:t>Classification</a:t>
            </a:r>
          </a:p>
          <a:p>
            <a:pPr lvl="1"/>
            <a:r>
              <a:rPr lang="tr-TR" dirty="0">
                <a:latin typeface="+mj-lt"/>
              </a:rPr>
              <a:t>Regression</a:t>
            </a:r>
          </a:p>
          <a:p>
            <a:r>
              <a:rPr lang="tr-TR" sz="2400" dirty="0">
                <a:latin typeface="+mj-lt"/>
              </a:rPr>
              <a:t>Unsupervised Learning</a:t>
            </a:r>
          </a:p>
          <a:p>
            <a:r>
              <a:rPr lang="tr-TR" sz="2400" dirty="0">
                <a:latin typeface="+mj-lt"/>
              </a:rPr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/>
          </a:bodyPr>
          <a:lstStyle/>
          <a:p>
            <a:r>
              <a:rPr lang="tr-TR" sz="3200" dirty="0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+mj-lt"/>
              </a:rPr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</a:t>
            </a:r>
            <a:r>
              <a:rPr lang="tr-TR" sz="2400" i="1" dirty="0">
                <a:latin typeface="+mj-lt"/>
              </a:rPr>
              <a:t>P 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Y </a:t>
            </a:r>
            <a:r>
              <a:rPr lang="tr-TR" sz="2400" dirty="0">
                <a:latin typeface="+mj-lt"/>
              </a:rPr>
              <a:t>| </a:t>
            </a:r>
            <a:r>
              <a:rPr lang="tr-TR" sz="2400" i="1" dirty="0">
                <a:latin typeface="+mj-lt"/>
              </a:rPr>
              <a:t>X </a:t>
            </a:r>
            <a:r>
              <a:rPr lang="tr-TR" sz="2400" dirty="0">
                <a:latin typeface="+mj-lt"/>
              </a:rPr>
              <a:t>) probability that somebody who buys 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dirty="0">
                <a:latin typeface="+mj-lt"/>
              </a:rPr>
              <a:t> also buys </a:t>
            </a:r>
            <a:r>
              <a:rPr lang="tr-TR" sz="2400" i="1" dirty="0">
                <a:latin typeface="+mj-lt"/>
              </a:rPr>
              <a:t>Y </a:t>
            </a:r>
            <a:r>
              <a:rPr lang="tr-TR" sz="2400" dirty="0">
                <a:latin typeface="+mj-lt"/>
              </a:rPr>
              <a:t>where 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dirty="0">
                <a:latin typeface="+mj-lt"/>
              </a:rPr>
              <a:t> and </a:t>
            </a:r>
            <a:r>
              <a:rPr lang="tr-TR" sz="2400" i="1" dirty="0">
                <a:latin typeface="+mj-lt"/>
              </a:rPr>
              <a:t>Y</a:t>
            </a:r>
            <a:r>
              <a:rPr lang="tr-TR" sz="2400" dirty="0">
                <a:latin typeface="+mj-lt"/>
              </a:rPr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+mj-lt"/>
              </a:rPr>
              <a:t>	Example: </a:t>
            </a:r>
            <a:r>
              <a:rPr lang="tr-TR" sz="2400" i="1" dirty="0">
                <a:latin typeface="+mj-lt"/>
              </a:rPr>
              <a:t>P </a:t>
            </a:r>
            <a:r>
              <a:rPr lang="tr-TR" sz="2400" dirty="0">
                <a:latin typeface="+mj-lt"/>
              </a:rPr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3466</TotalTime>
  <Words>711</Words>
  <Application>Microsoft Office PowerPoint</Application>
  <PresentationFormat>On-screen Show (4:3)</PresentationFormat>
  <Paragraphs>151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BDM 2053</vt:lpstr>
      <vt:lpstr>Course Objectives</vt:lpstr>
      <vt:lpstr>Big Data</vt:lpstr>
      <vt:lpstr>Why “Learn” ?</vt:lpstr>
      <vt:lpstr>What We Talk About When We  Talk About “Learning”</vt:lpstr>
      <vt:lpstr>Data Mining</vt:lpstr>
      <vt:lpstr>What is Machine Learning?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Resources: Journals</vt:lpstr>
      <vt:lpstr>Resources: Conferences</vt:lpstr>
      <vt:lpstr>Slide 20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Dell</cp:lastModifiedBy>
  <cp:revision>207</cp:revision>
  <dcterms:created xsi:type="dcterms:W3CDTF">2005-01-24T14:46:28Z</dcterms:created>
  <dcterms:modified xsi:type="dcterms:W3CDTF">2022-01-10T00:30:39Z</dcterms:modified>
</cp:coreProperties>
</file>