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rawings/legacyDiagramText8.bin" ContentType="application/vnd.ms-office.legacyDiagramText"/>
  <Override PartName="/ppt/notesSlides/notesSlide14.xml" ContentType="application/vnd.openxmlformats-officedocument.presentationml.notesSlide+xml"/>
  <Override PartName="/ppt/drawings/legacyDiagramText6.bin" ContentType="application/vnd.ms-office.legacyDiagramText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rawings/legacyDiagramText4.bin" ContentType="application/vnd.ms-office.legacyDiagramTex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rawings/legacyDiagramText2.bin" ContentType="application/vnd.ms-office.legacyDiagramText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rawings/legacyDiagramText9.bin" ContentType="application/vnd.ms-office.legacyDiagramText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rawings/legacyDiagramText7.bin" ContentType="application/vnd.ms-office.legacyDiagramText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rawings/legacyDiagramText5.bin" ContentType="application/vnd.ms-office.legacyDiagramText"/>
  <Override PartName="/ppt/legacyDocTextInfo.bin" ContentType="application/vnd.ms-office.legacyDocTextInfo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rawings/legacyDiagramText1.bin" ContentType="application/vnd.ms-office.legacyDiagramText"/>
  <Override PartName="/ppt/drawings/legacyDiagramText3.bin" ContentType="application/vnd.ms-office.legacyDiagramText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41"/>
  </p:notesMasterIdLst>
  <p:handoutMasterIdLst>
    <p:handoutMasterId r:id="rId42"/>
  </p:handoutMasterIdLst>
  <p:sldIdLst>
    <p:sldId id="327" r:id="rId2"/>
    <p:sldId id="328" r:id="rId3"/>
    <p:sldId id="261" r:id="rId4"/>
    <p:sldId id="287" r:id="rId5"/>
    <p:sldId id="289" r:id="rId6"/>
    <p:sldId id="288" r:id="rId7"/>
    <p:sldId id="290" r:id="rId8"/>
    <p:sldId id="30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767" autoAdjust="0"/>
    <p:restoredTop sz="94241" autoAdjust="0"/>
  </p:normalViewPr>
  <p:slideViewPr>
    <p:cSldViewPr>
      <p:cViewPr varScale="1">
        <p:scale>
          <a:sx n="116" d="100"/>
          <a:sy n="116" d="100"/>
        </p:scale>
        <p:origin x="-163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06/relationships/legacyDocTextInfo" Target="legacyDocTextInfo.bin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8" Type="http://schemas.microsoft.com/office/2006/relationships/legacyDiagramText" Target="legacyDiagramText8.bin"/><Relationship Id="rId3" Type="http://schemas.microsoft.com/office/2006/relationships/legacyDiagramText" Target="legacyDiagramText3.bin"/><Relationship Id="rId7" Type="http://schemas.microsoft.com/office/2006/relationships/legacyDiagramText" Target="legacyDiagramText7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Relationship Id="rId6" Type="http://schemas.microsoft.com/office/2006/relationships/legacyDiagramText" Target="legacyDiagramText6.bin"/><Relationship Id="rId5" Type="http://schemas.microsoft.com/office/2006/relationships/legacyDiagramText" Target="legacyDiagramText5.bin"/><Relationship Id="rId4" Type="http://schemas.microsoft.com/office/2006/relationships/legacyDiagramText" Target="legacyDiagramText4.bin"/><Relationship Id="rId9" Type="http://schemas.microsoft.com/office/2006/relationships/legacyDiagramText" Target="legacyDiagramText9.bin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49FBC7A1-5611-4885-9C6A-65005E5A0223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F7CD4355-98D6-4E10-B92A-ED4FF00E3E2B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0DCF07-DDC9-4706-BE3A-258266218105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C9CDF-3D15-45BA-B385-718455EB39A0}" type="slidenum">
              <a:rPr lang="tr-TR"/>
              <a:pPr/>
              <a:t>27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A333AB-4BC3-4642-B147-2D72B4BFBA63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70223C-0443-4D7D-B17C-0C36C4624150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E322FF-074A-473D-9BE6-D65607B169DD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F0954F-DA98-478C-9715-8F5E2D725987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337436-1853-4C75-9D2D-7A0D74FBD666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DAB934-1C2D-4D4C-BEEB-A2A633934652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E027D-42E4-46E1-82E0-EF8B84550930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80CA4D-81B3-47E3-9074-74411AC48DA6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CD5F79-27F3-46D9-9883-90D1745F557D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3FDF8-EEB6-4648-8464-519678CDA458}" type="slidenum">
              <a:rPr lang="tr-TR"/>
              <a:pPr/>
              <a:t>19</a:t>
            </a:fld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300A3A-1A0A-4584-A0F3-220C93758DBC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3507C0-323F-4928-915E-5960C3A14911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50418C-A29E-4403-8344-CF8C1297E6AE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648799-AFA9-4870-B0E2-C8F8E4C87E7D}" type="slidenum">
              <a:rPr lang="tr-TR"/>
              <a:pPr/>
              <a:t>20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20FC4B-CBA9-4A34-AEA0-7973D1927A6A}" type="slidenum">
              <a:rPr lang="tr-TR"/>
              <a:pPr/>
              <a:t>21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2060575" y="681038"/>
            <a:ext cx="6110288" cy="24558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582738" y="3376613"/>
            <a:ext cx="7067550" cy="272415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CCD3A5-EBF5-463A-AE56-033750E4B542}" type="slidenum">
              <a:rPr lang="tr-TR"/>
              <a:pPr/>
              <a:t>23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B2945-A63B-4416-B032-7AE1DD2797FD}" type="slidenum">
              <a:rPr lang="en-US"/>
              <a:pPr/>
              <a:t>24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D7D7E1-2C09-4090-B420-DDAC138964BE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12C975-B37D-4F69-B3CF-F963A4FF2D81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FC9D-9D15-45BE-A15F-AC71BAD8CDB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189C-EAE1-4217-BE95-5A0D8F9784D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A8A5-F1F8-4A5E-9DF9-DBA97BB89FF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2AD2982-C8A2-46B9-B5BF-2CA42BE5452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D9C910F-95E2-44E4-84AE-A7A1028AFFD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E02EA1-D2B5-4355-B372-290AC846D86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2010 Introduction to Machine Learning 2e © The MIT Press (V1.0)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210-71C6-4AB2-92CC-A96B65609C9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6D11-2F9E-4A4A-828F-51F06953354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D1E1-66F6-4E77-93A5-2A4F7545580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CA57-FC94-4931-B11A-2F2ACEF44B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405-7236-4FE9-A01B-229FC56EB2D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8DC6-015F-4B3D-BE3B-5FAD708A3D8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CA00-C455-4D07-AD6F-44B603437ED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A2A8F87-D051-4D9B-94F9-CCDD8C41D47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>
                <a:solidFill>
                  <a:schemeClr val="tx2">
                    <a:shade val="90000"/>
                  </a:schemeClr>
                </a:solidFill>
              </a:rPr>
              <a:t>7/8/2014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565094-E862-46FE-885C-8B286966E5F8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6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png"/><Relationship Id="rId5" Type="http://schemas.openxmlformats.org/officeDocument/2006/relationships/oleObject" Target="../embeddings/Microsoft_Office_Excel_97-2003_Worksheet2.xls"/><Relationship Id="rId4" Type="http://schemas.openxmlformats.org/officeDocument/2006/relationships/oleObject" Target="../embeddings/Microsoft_Office_Excel_97-2003_Worksheet1.xls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Excel_97-2003_Worksheet7.xls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Microsoft_Office_Excel_97-2003_Worksheet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Microsoft_Office_Excel_97-2003_Worksheet5.xls"/><Relationship Id="rId11" Type="http://schemas.openxmlformats.org/officeDocument/2006/relationships/oleObject" Target="../embeddings/Microsoft_Office_Excel_97-2003_Worksheet10.xls"/><Relationship Id="rId5" Type="http://schemas.openxmlformats.org/officeDocument/2006/relationships/oleObject" Target="../embeddings/Microsoft_Office_Excel_97-2003_Worksheet4.xls"/><Relationship Id="rId10" Type="http://schemas.openxmlformats.org/officeDocument/2006/relationships/oleObject" Target="../embeddings/Microsoft_Office_Excel_97-2003_Worksheet9.xls"/><Relationship Id="rId4" Type="http://schemas.openxmlformats.org/officeDocument/2006/relationships/oleObject" Target="../embeddings/Microsoft_Office_Excel_97-2003_Worksheet3.xls"/><Relationship Id="rId9" Type="http://schemas.openxmlformats.org/officeDocument/2006/relationships/oleObject" Target="../embeddings/Microsoft_Office_Excel_97-2003_Worksheet8.xls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BDM 2053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Big Data Algorithms and Statistics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71546"/>
            <a:ext cx="8229600" cy="571504"/>
          </a:xfrm>
        </p:spPr>
        <p:txBody>
          <a:bodyPr>
            <a:normAutofit/>
          </a:bodyPr>
          <a:lstStyle/>
          <a:p>
            <a:r>
              <a:rPr lang="tr-TR" sz="3200" dirty="0"/>
              <a:t>Probably Approximately Correct (PAC) Learning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>
                <a:latin typeface="+mj-lt"/>
              </a:rPr>
              <a:t>How many training examples </a:t>
            </a:r>
            <a:r>
              <a:rPr lang="tr-TR" sz="2400" i="1" dirty="0">
                <a:latin typeface="+mj-lt"/>
              </a:rPr>
              <a:t>N</a:t>
            </a:r>
            <a:r>
              <a:rPr lang="tr-TR" sz="2400" dirty="0">
                <a:latin typeface="+mj-lt"/>
              </a:rPr>
              <a:t> should we have, such that with </a:t>
            </a:r>
            <a:r>
              <a:rPr lang="tr-TR" sz="2400" dirty="0">
                <a:solidFill>
                  <a:schemeClr val="bg2"/>
                </a:solidFill>
                <a:latin typeface="+mj-lt"/>
              </a:rPr>
              <a:t>probability at least</a:t>
            </a:r>
            <a:r>
              <a:rPr lang="tr-TR" sz="2400" dirty="0">
                <a:latin typeface="+mj-lt"/>
              </a:rPr>
              <a:t> 1 ‒ δ, </a:t>
            </a:r>
            <a:r>
              <a:rPr lang="tr-TR" sz="2400" i="1" dirty="0">
                <a:latin typeface="+mj-lt"/>
              </a:rPr>
              <a:t>h</a:t>
            </a:r>
            <a:r>
              <a:rPr lang="tr-TR" sz="2400" dirty="0">
                <a:latin typeface="+mj-lt"/>
              </a:rPr>
              <a:t> has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error at most </a:t>
            </a:r>
            <a:r>
              <a:rPr lang="tr-TR" sz="2400" dirty="0">
                <a:latin typeface="+mj-lt"/>
              </a:rPr>
              <a:t>ε ?</a:t>
            </a:r>
          </a:p>
          <a:p>
            <a:pPr>
              <a:buFont typeface="Wingdings" pitchFamily="2" charset="2"/>
              <a:buNone/>
            </a:pPr>
            <a:r>
              <a:rPr lang="tr-TR" sz="2400" dirty="0">
                <a:latin typeface="+mj-lt"/>
              </a:rPr>
              <a:t>	(Blumer et al., 1989)</a:t>
            </a:r>
          </a:p>
          <a:p>
            <a:pPr>
              <a:buFont typeface="Wingdings" pitchFamily="2" charset="2"/>
              <a:buNone/>
            </a:pPr>
            <a:endParaRPr lang="tr-TR" sz="2400" dirty="0">
              <a:latin typeface="+mj-lt"/>
            </a:endParaRPr>
          </a:p>
          <a:p>
            <a:r>
              <a:rPr lang="tr-TR" sz="2400" dirty="0">
                <a:latin typeface="+mj-lt"/>
              </a:rPr>
              <a:t>Each strip is at most ε/4</a:t>
            </a:r>
          </a:p>
          <a:p>
            <a:r>
              <a:rPr lang="tr-TR" sz="2400" dirty="0">
                <a:latin typeface="+mj-lt"/>
              </a:rPr>
              <a:t>Pr that we miss a strip 1‒ ε/4</a:t>
            </a:r>
          </a:p>
          <a:p>
            <a:r>
              <a:rPr lang="tr-TR" sz="2400" dirty="0">
                <a:latin typeface="+mj-lt"/>
              </a:rPr>
              <a:t>Pr that </a:t>
            </a:r>
            <a:r>
              <a:rPr lang="tr-TR" sz="2400" i="1" dirty="0">
                <a:latin typeface="+mj-lt"/>
              </a:rPr>
              <a:t>N</a:t>
            </a:r>
            <a:r>
              <a:rPr lang="tr-TR" sz="2400" dirty="0">
                <a:latin typeface="+mj-lt"/>
              </a:rPr>
              <a:t> instances miss a strip (1 ‒ ε/4)</a:t>
            </a:r>
            <a:r>
              <a:rPr lang="tr-TR" sz="2400" i="1" baseline="30000" dirty="0">
                <a:latin typeface="+mj-lt"/>
              </a:rPr>
              <a:t>N</a:t>
            </a:r>
          </a:p>
          <a:p>
            <a:r>
              <a:rPr lang="tr-TR" sz="2400" dirty="0">
                <a:latin typeface="+mj-lt"/>
              </a:rPr>
              <a:t>Pr that </a:t>
            </a:r>
            <a:r>
              <a:rPr lang="tr-TR" sz="2400" i="1" dirty="0">
                <a:latin typeface="+mj-lt"/>
              </a:rPr>
              <a:t>N</a:t>
            </a:r>
            <a:r>
              <a:rPr lang="tr-TR" sz="2400" dirty="0">
                <a:latin typeface="+mj-lt"/>
              </a:rPr>
              <a:t> instances miss 4 strips 4(1 ‒ </a:t>
            </a:r>
            <a:r>
              <a:rPr lang="tr-TR" sz="2400" i="1" dirty="0">
                <a:latin typeface="+mj-lt"/>
              </a:rPr>
              <a:t>ε</a:t>
            </a:r>
            <a:r>
              <a:rPr lang="tr-TR" sz="2400" dirty="0">
                <a:latin typeface="+mj-lt"/>
              </a:rPr>
              <a:t>/4)</a:t>
            </a:r>
            <a:r>
              <a:rPr lang="tr-TR" sz="2400" i="1" baseline="30000" dirty="0">
                <a:latin typeface="+mj-lt"/>
              </a:rPr>
              <a:t>N</a:t>
            </a:r>
          </a:p>
          <a:p>
            <a:r>
              <a:rPr lang="tr-TR" sz="2400" dirty="0">
                <a:latin typeface="+mj-lt"/>
              </a:rPr>
              <a:t>4(1 ‒ ε/4)</a:t>
            </a:r>
            <a:r>
              <a:rPr lang="tr-TR" sz="2400" i="1" baseline="30000" dirty="0">
                <a:latin typeface="+mj-lt"/>
              </a:rPr>
              <a:t>N</a:t>
            </a:r>
            <a:r>
              <a:rPr lang="tr-TR" sz="2400" dirty="0">
                <a:latin typeface="+mj-lt"/>
              </a:rPr>
              <a:t> ≤ δ and (1 ‒ x)≤exp( ‒ x)</a:t>
            </a:r>
            <a:endParaRPr lang="tr-TR" sz="2400" baseline="30000" dirty="0">
              <a:latin typeface="+mj-lt"/>
            </a:endParaRPr>
          </a:p>
          <a:p>
            <a:r>
              <a:rPr lang="tr-TR" sz="2400" dirty="0">
                <a:latin typeface="+mj-lt"/>
              </a:rPr>
              <a:t>4exp(‒ ε</a:t>
            </a:r>
            <a:r>
              <a:rPr lang="tr-TR" sz="2400" i="1" dirty="0">
                <a:latin typeface="+mj-lt"/>
              </a:rPr>
              <a:t>N</a:t>
            </a:r>
            <a:r>
              <a:rPr lang="tr-TR" sz="2400" dirty="0">
                <a:latin typeface="+mj-lt"/>
              </a:rPr>
              <a:t>/4) ≤ δ  and </a:t>
            </a:r>
            <a:r>
              <a:rPr lang="tr-TR" sz="2400" i="1" dirty="0">
                <a:latin typeface="+mj-lt"/>
              </a:rPr>
              <a:t>N</a:t>
            </a:r>
            <a:r>
              <a:rPr lang="tr-TR" sz="2400" dirty="0">
                <a:latin typeface="+mj-lt"/>
              </a:rPr>
              <a:t> ≥ (4/ε)log(4/δ)</a:t>
            </a:r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7650" y="2852738"/>
            <a:ext cx="3816350" cy="336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2205038"/>
            <a:ext cx="47148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2984"/>
            <a:ext cx="8229600" cy="642942"/>
          </a:xfrm>
        </p:spPr>
        <p:txBody>
          <a:bodyPr>
            <a:normAutofit/>
          </a:bodyPr>
          <a:lstStyle/>
          <a:p>
            <a:r>
              <a:rPr lang="tr-TR" sz="3200" dirty="0"/>
              <a:t>Noise and Model Complexity</a:t>
            </a:r>
          </a:p>
        </p:txBody>
      </p:sp>
      <p:sp>
        <p:nvSpPr>
          <p:cNvPr id="121859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tr-TR" dirty="0">
                <a:latin typeface="+mj-lt"/>
              </a:rPr>
              <a:t>Use the simpler one because</a:t>
            </a:r>
          </a:p>
          <a:p>
            <a:r>
              <a:rPr lang="tr-TR" sz="2400" dirty="0">
                <a:latin typeface="+mj-lt"/>
              </a:rPr>
              <a:t>Simpler to use </a:t>
            </a:r>
          </a:p>
          <a:p>
            <a:pPr>
              <a:buFont typeface="Wingdings" pitchFamily="2" charset="2"/>
              <a:buNone/>
            </a:pPr>
            <a:r>
              <a:rPr lang="tr-TR" sz="2400" dirty="0">
                <a:latin typeface="+mj-lt"/>
              </a:rPr>
              <a:t>	(lower computational </a:t>
            </a:r>
          </a:p>
          <a:p>
            <a:pPr>
              <a:buFont typeface="Wingdings" pitchFamily="2" charset="2"/>
              <a:buNone/>
            </a:pPr>
            <a:r>
              <a:rPr lang="tr-TR" sz="2400" dirty="0">
                <a:latin typeface="+mj-lt"/>
              </a:rPr>
              <a:t>	complexity)</a:t>
            </a:r>
          </a:p>
          <a:p>
            <a:r>
              <a:rPr lang="tr-TR" sz="2400" dirty="0">
                <a:latin typeface="+mj-lt"/>
              </a:rPr>
              <a:t>Easier to train (lower </a:t>
            </a:r>
          </a:p>
          <a:p>
            <a:pPr>
              <a:buFont typeface="Wingdings" pitchFamily="2" charset="2"/>
              <a:buNone/>
            </a:pPr>
            <a:r>
              <a:rPr lang="tr-TR" sz="2400" dirty="0">
                <a:latin typeface="+mj-lt"/>
              </a:rPr>
              <a:t>	space complexity)</a:t>
            </a:r>
          </a:p>
          <a:p>
            <a:r>
              <a:rPr lang="tr-TR" sz="2400" dirty="0">
                <a:latin typeface="+mj-lt"/>
              </a:rPr>
              <a:t>Easier to explain </a:t>
            </a:r>
          </a:p>
          <a:p>
            <a:pPr>
              <a:buFont typeface="Wingdings" pitchFamily="2" charset="2"/>
              <a:buNone/>
            </a:pPr>
            <a:r>
              <a:rPr lang="tr-TR" sz="2400" dirty="0">
                <a:latin typeface="+mj-lt"/>
              </a:rPr>
              <a:t>	(more interpretable)</a:t>
            </a:r>
          </a:p>
          <a:p>
            <a:r>
              <a:rPr lang="tr-TR" sz="2400" dirty="0">
                <a:latin typeface="+mj-lt"/>
              </a:rPr>
              <a:t>Generalizes better (lower </a:t>
            </a:r>
          </a:p>
          <a:p>
            <a:pPr>
              <a:buFont typeface="Wingdings" pitchFamily="2" charset="2"/>
              <a:buNone/>
            </a:pPr>
            <a:r>
              <a:rPr lang="tr-TR" sz="2400" dirty="0">
                <a:latin typeface="+mj-lt"/>
              </a:rPr>
              <a:t>	variance - Occam’s razor)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557338"/>
            <a:ext cx="61531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8670"/>
            <a:ext cx="8229600" cy="428628"/>
          </a:xfrm>
        </p:spPr>
        <p:txBody>
          <a:bodyPr>
            <a:normAutofit fontScale="90000"/>
          </a:bodyPr>
          <a:lstStyle/>
          <a:p>
            <a:r>
              <a:rPr lang="tr-TR" sz="3200" noProof="1"/>
              <a:t>Multiple Classes</a:t>
            </a:r>
            <a:r>
              <a:rPr lang="tr-TR" sz="3200" dirty="0"/>
              <a:t>, </a:t>
            </a:r>
            <a:r>
              <a:rPr lang="tr-TR" sz="3200" i="0" dirty="0"/>
              <a:t>C</a:t>
            </a:r>
            <a:r>
              <a:rPr lang="tr-TR" sz="3200" baseline="-25000" dirty="0"/>
              <a:t>i</a:t>
            </a:r>
            <a:r>
              <a:rPr lang="tr-TR" sz="3200" dirty="0"/>
              <a:t> i=1,...,K</a:t>
            </a:r>
            <a:endParaRPr lang="tr-TR" sz="3200" i="0" noProof="1"/>
          </a:p>
        </p:txBody>
      </p:sp>
      <p:graphicFrame>
        <p:nvGraphicFramePr>
          <p:cNvPr id="122902" name="Object 22"/>
          <p:cNvGraphicFramePr>
            <a:graphicFrameLocks noChangeAspect="1"/>
          </p:cNvGraphicFramePr>
          <p:nvPr>
            <p:ph sz="half" idx="1"/>
          </p:nvPr>
        </p:nvGraphicFramePr>
        <p:xfrm>
          <a:off x="5651500" y="1628775"/>
          <a:ext cx="1881188" cy="525463"/>
        </p:xfrm>
        <a:graphic>
          <a:graphicData uri="http://schemas.openxmlformats.org/presentationml/2006/ole">
            <p:oleObj spid="_x0000_s122902" name="Equation" r:id="rId4" imgW="863280" imgH="241200" progId="Equation.3">
              <p:embed/>
            </p:oleObj>
          </a:graphicData>
        </a:graphic>
      </p:graphicFrame>
      <p:graphicFrame>
        <p:nvGraphicFramePr>
          <p:cNvPr id="122904" name="Object 24"/>
          <p:cNvGraphicFramePr>
            <a:graphicFrameLocks noChangeAspect="1"/>
          </p:cNvGraphicFramePr>
          <p:nvPr>
            <p:ph sz="quarter" idx="2"/>
          </p:nvPr>
        </p:nvGraphicFramePr>
        <p:xfrm>
          <a:off x="5867400" y="2276475"/>
          <a:ext cx="2620963" cy="998538"/>
        </p:xfrm>
        <a:graphic>
          <a:graphicData uri="http://schemas.openxmlformats.org/presentationml/2006/ole">
            <p:oleObj spid="_x0000_s122904" name="Equation" r:id="rId5" imgW="1333440" imgH="507960" progId="Equation.3">
              <p:embed/>
            </p:oleObj>
          </a:graphicData>
        </a:graphic>
      </p:graphicFrame>
      <p:graphicFrame>
        <p:nvGraphicFramePr>
          <p:cNvPr id="122906" name="Object 26"/>
          <p:cNvGraphicFramePr>
            <a:graphicFrameLocks noChangeAspect="1"/>
          </p:cNvGraphicFramePr>
          <p:nvPr>
            <p:ph sz="quarter" idx="3"/>
          </p:nvPr>
        </p:nvGraphicFramePr>
        <p:xfrm>
          <a:off x="5867400" y="4679950"/>
          <a:ext cx="1600200" cy="508000"/>
        </p:xfrm>
        <a:graphic>
          <a:graphicData uri="http://schemas.openxmlformats.org/presentationml/2006/ole">
            <p:oleObj spid="_x0000_s122906" name="Equation" r:id="rId6" imgW="1600200" imgH="507960" progId="Equation.3">
              <p:embed/>
            </p:oleObj>
          </a:graphicData>
        </a:graphic>
      </p:graphicFrame>
      <p:pic>
        <p:nvPicPr>
          <p:cNvPr id="122895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76375" y="2924175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5867400" y="3357563"/>
            <a:ext cx="23673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latin typeface="+mj-lt"/>
              </a:rPr>
              <a:t>Train hypotheses </a:t>
            </a:r>
          </a:p>
          <a:p>
            <a:r>
              <a:rPr lang="tr-TR" sz="2400" i="1" dirty="0">
                <a:latin typeface="Calibri" pitchFamily="34" charset="0"/>
                <a:cs typeface="Calibri" pitchFamily="34" charset="0"/>
              </a:rPr>
              <a:t>h</a:t>
            </a:r>
            <a:r>
              <a:rPr lang="tr-TR" sz="2400" i="1" baseline="-25000" dirty="0">
                <a:latin typeface="Calibri" pitchFamily="34" charset="0"/>
                <a:cs typeface="Calibri" pitchFamily="34" charset="0"/>
              </a:rPr>
              <a:t>i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tr-TR" sz="2400" b="1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tr-TR" sz="2400" i="1" dirty="0">
                <a:latin typeface="Calibri" pitchFamily="34" charset="0"/>
                <a:cs typeface="Calibri" pitchFamily="34" charset="0"/>
              </a:rPr>
              <a:t>i 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=1,...,</a:t>
            </a:r>
            <a:r>
              <a:rPr lang="tr-TR" sz="2400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556792"/>
            <a:ext cx="61245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390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28596" y="1071546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tr-TR" sz="3200" dirty="0"/>
              <a:t>Regression</a:t>
            </a:r>
          </a:p>
        </p:txBody>
      </p:sp>
      <p:graphicFrame>
        <p:nvGraphicFramePr>
          <p:cNvPr id="123945" name="Object 41"/>
          <p:cNvGraphicFramePr>
            <a:graphicFrameLocks noChangeAspect="1"/>
          </p:cNvGraphicFramePr>
          <p:nvPr>
            <p:ph sz="quarter" idx="1"/>
          </p:nvPr>
        </p:nvGraphicFramePr>
        <p:xfrm>
          <a:off x="4506913" y="2205038"/>
          <a:ext cx="1933575" cy="438150"/>
        </p:xfrm>
        <a:graphic>
          <a:graphicData uri="http://schemas.openxmlformats.org/presentationml/2006/ole">
            <p:oleObj spid="_x0000_s123945" name="Equation" r:id="rId4" imgW="952200" imgH="215640" progId="Equation.3">
              <p:embed/>
            </p:oleObj>
          </a:graphicData>
        </a:graphic>
      </p:graphicFrame>
      <p:graphicFrame>
        <p:nvGraphicFramePr>
          <p:cNvPr id="123939" name="Object 35"/>
          <p:cNvGraphicFramePr>
            <a:graphicFrameLocks noChangeAspect="1"/>
          </p:cNvGraphicFramePr>
          <p:nvPr>
            <p:ph sz="quarter" idx="2"/>
          </p:nvPr>
        </p:nvGraphicFramePr>
        <p:xfrm>
          <a:off x="5969000" y="2794000"/>
          <a:ext cx="1397000" cy="241300"/>
        </p:xfrm>
        <a:graphic>
          <a:graphicData uri="http://schemas.openxmlformats.org/presentationml/2006/ole">
            <p:oleObj spid="_x0000_s123939" name="Equation" r:id="rId5" imgW="1396800" imgH="241200" progId="Equation.3">
              <p:embed/>
            </p:oleObj>
          </a:graphicData>
        </a:graphic>
      </p:graphicFrame>
      <p:graphicFrame>
        <p:nvGraphicFramePr>
          <p:cNvPr id="123941" name="Object 37"/>
          <p:cNvGraphicFramePr>
            <a:graphicFrameLocks noChangeAspect="1"/>
          </p:cNvGraphicFramePr>
          <p:nvPr>
            <p:ph sz="quarter" idx="3"/>
          </p:nvPr>
        </p:nvGraphicFramePr>
        <p:xfrm>
          <a:off x="639763" y="4076700"/>
          <a:ext cx="3541712" cy="919163"/>
        </p:xfrm>
        <a:graphic>
          <a:graphicData uri="http://schemas.openxmlformats.org/presentationml/2006/ole">
            <p:oleObj spid="_x0000_s123941" name="Equation" r:id="rId6" imgW="1663560" imgH="431640" progId="Equation.3">
              <p:embed/>
            </p:oleObj>
          </a:graphicData>
        </a:graphic>
      </p:graphicFrame>
      <p:sp>
        <p:nvSpPr>
          <p:cNvPr id="123916" name="Line 12"/>
          <p:cNvSpPr>
            <a:spLocks noChangeShapeType="1"/>
          </p:cNvSpPr>
          <p:nvPr/>
        </p:nvSpPr>
        <p:spPr bwMode="auto">
          <a:xfrm flipH="1">
            <a:off x="4211638" y="2781300"/>
            <a:ext cx="3603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 flipH="1">
            <a:off x="5292725" y="3429000"/>
            <a:ext cx="5762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123952" name="Object 48"/>
          <p:cNvGraphicFramePr>
            <a:graphicFrameLocks noChangeAspect="1"/>
          </p:cNvGraphicFramePr>
          <p:nvPr/>
        </p:nvGraphicFramePr>
        <p:xfrm>
          <a:off x="736600" y="4968875"/>
          <a:ext cx="5491163" cy="1017588"/>
        </p:xfrm>
        <a:graphic>
          <a:graphicData uri="http://schemas.openxmlformats.org/presentationml/2006/ole">
            <p:oleObj spid="_x0000_s123952" name="Equation" r:id="rId7" imgW="2323800" imgH="431640" progId="Equation.3">
              <p:embed/>
            </p:oleObj>
          </a:graphicData>
        </a:graphic>
      </p:graphicFrame>
      <p:graphicFrame>
        <p:nvGraphicFramePr>
          <p:cNvPr id="123953" name="Object 49"/>
          <p:cNvGraphicFramePr>
            <a:graphicFrameLocks noChangeAspect="1"/>
          </p:cNvGraphicFramePr>
          <p:nvPr/>
        </p:nvGraphicFramePr>
        <p:xfrm>
          <a:off x="627063" y="1844675"/>
          <a:ext cx="1912937" cy="1738313"/>
        </p:xfrm>
        <a:graphic>
          <a:graphicData uri="http://schemas.openxmlformats.org/presentationml/2006/ole">
            <p:oleObj spid="_x0000_s123953" name="Equation" r:id="rId8" imgW="838080" imgH="761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2984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tr-TR" sz="3200" dirty="0"/>
              <a:t>Model Selection &amp; Generalization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+mj-lt"/>
              </a:rPr>
              <a:t>Learning is an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ill-posed problem</a:t>
            </a:r>
            <a:r>
              <a:rPr lang="tr-TR" sz="2400" dirty="0">
                <a:solidFill>
                  <a:schemeClr val="bg2"/>
                </a:solidFill>
                <a:latin typeface="+mj-lt"/>
              </a:rPr>
              <a:t>;</a:t>
            </a:r>
            <a:r>
              <a:rPr lang="tr-TR" sz="2400" dirty="0">
                <a:latin typeface="+mj-lt"/>
              </a:rPr>
              <a:t> data is not sufficient to find a unique solution</a:t>
            </a:r>
          </a:p>
          <a:p>
            <a:r>
              <a:rPr lang="tr-TR" sz="2400" dirty="0">
                <a:latin typeface="+mj-lt"/>
              </a:rPr>
              <a:t>The need for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inductive bias</a:t>
            </a:r>
            <a:r>
              <a:rPr lang="tr-TR" sz="2400" dirty="0">
                <a:solidFill>
                  <a:schemeClr val="bg2"/>
                </a:solidFill>
                <a:latin typeface="+mj-lt"/>
              </a:rPr>
              <a:t>,</a:t>
            </a:r>
            <a:r>
              <a:rPr lang="tr-TR" sz="24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tr-TR" sz="2400" dirty="0">
                <a:latin typeface="+mj-lt"/>
              </a:rPr>
              <a:t>assumptions about H</a:t>
            </a:r>
            <a:endParaRPr lang="tr-TR" sz="2400" dirty="0">
              <a:solidFill>
                <a:schemeClr val="hlink"/>
              </a:solidFill>
              <a:latin typeface="+mj-lt"/>
            </a:endParaRPr>
          </a:p>
          <a:p>
            <a:r>
              <a:rPr lang="tr-TR" sz="2400" dirty="0">
                <a:solidFill>
                  <a:schemeClr val="accent1"/>
                </a:solidFill>
                <a:latin typeface="+mj-lt"/>
              </a:rPr>
              <a:t>Generalization: </a:t>
            </a:r>
            <a:r>
              <a:rPr lang="tr-TR" sz="2400" dirty="0">
                <a:latin typeface="+mj-lt"/>
              </a:rPr>
              <a:t>How well a model performs on new data</a:t>
            </a:r>
          </a:p>
          <a:p>
            <a:r>
              <a:rPr lang="tr-TR" sz="2400" dirty="0">
                <a:latin typeface="+mj-lt"/>
              </a:rPr>
              <a:t>Overfitting: H more complex than </a:t>
            </a:r>
            <a:r>
              <a:rPr lang="tr-TR" sz="2400" i="1" dirty="0">
                <a:latin typeface="+mj-lt"/>
              </a:rPr>
              <a:t>C</a:t>
            </a:r>
            <a:r>
              <a:rPr lang="tr-TR" sz="2400" dirty="0">
                <a:latin typeface="+mj-lt"/>
              </a:rPr>
              <a:t> or </a:t>
            </a:r>
            <a:r>
              <a:rPr lang="tr-TR" sz="2400" i="1" dirty="0">
                <a:latin typeface="+mj-lt"/>
              </a:rPr>
              <a:t>f </a:t>
            </a:r>
          </a:p>
          <a:p>
            <a:r>
              <a:rPr lang="tr-TR" sz="2400" dirty="0">
                <a:latin typeface="+mj-lt"/>
              </a:rPr>
              <a:t>Underfitting: H less complex than </a:t>
            </a:r>
            <a:r>
              <a:rPr lang="tr-TR" sz="2400" i="1" dirty="0">
                <a:latin typeface="+mj-lt"/>
              </a:rPr>
              <a:t>C</a:t>
            </a:r>
            <a:r>
              <a:rPr lang="tr-TR" sz="2400" dirty="0">
                <a:latin typeface="+mj-lt"/>
              </a:rPr>
              <a:t> or </a:t>
            </a:r>
            <a:r>
              <a:rPr lang="tr-TR" sz="2400" i="1" dirty="0">
                <a:latin typeface="+mj-lt"/>
              </a:rPr>
              <a:t>f</a:t>
            </a:r>
            <a:endParaRPr lang="tr-TR" sz="2400" i="1" dirty="0">
              <a:solidFill>
                <a:srgbClr val="990033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4422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tr-TR" sz="3200" dirty="0"/>
              <a:t>Triple Trade-Off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89138"/>
            <a:ext cx="8229600" cy="3886200"/>
          </a:xfrm>
        </p:spPr>
        <p:txBody>
          <a:bodyPr/>
          <a:lstStyle/>
          <a:p>
            <a:pPr marL="609600" indent="-609600"/>
            <a:r>
              <a:rPr lang="tr-TR" dirty="0">
                <a:latin typeface="+mj-lt"/>
              </a:rPr>
              <a:t>There is a trade-off between three factors (Dietterich, 2003):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sz="2400" dirty="0">
                <a:latin typeface="+mj-lt"/>
              </a:rPr>
              <a:t>Complexity of H</a:t>
            </a:r>
            <a:r>
              <a:rPr lang="tr-TR" sz="2400" i="1" dirty="0">
                <a:latin typeface="+mj-lt"/>
              </a:rPr>
              <a:t>, c </a:t>
            </a:r>
            <a:r>
              <a:rPr lang="tr-TR" sz="2400" dirty="0">
                <a:latin typeface="+mj-lt"/>
              </a:rPr>
              <a:t>(H),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sz="2400" dirty="0">
                <a:latin typeface="+mj-lt"/>
              </a:rPr>
              <a:t>Training set size, </a:t>
            </a:r>
            <a:r>
              <a:rPr lang="tr-TR" sz="2400" i="1" dirty="0">
                <a:latin typeface="+mj-lt"/>
              </a:rPr>
              <a:t>N, </a:t>
            </a:r>
            <a:endParaRPr lang="tr-TR" sz="2400" dirty="0">
              <a:latin typeface="+mj-lt"/>
            </a:endParaRP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sz="2400" dirty="0">
                <a:latin typeface="+mj-lt"/>
              </a:rPr>
              <a:t>Generalization error, </a:t>
            </a:r>
            <a:r>
              <a:rPr lang="tr-TR" sz="2400" i="1" dirty="0">
                <a:latin typeface="+mj-lt"/>
              </a:rPr>
              <a:t>E</a:t>
            </a:r>
            <a:r>
              <a:rPr lang="tr-TR" sz="2400" dirty="0">
                <a:latin typeface="+mj-lt"/>
              </a:rPr>
              <a:t>, on new data</a:t>
            </a:r>
          </a:p>
          <a:p>
            <a:pPr marL="609600" indent="-609600">
              <a:buFont typeface="Wingdings" pitchFamily="2" charset="2"/>
              <a:buChar char="¨"/>
            </a:pPr>
            <a:r>
              <a:rPr lang="tr-TR" dirty="0">
                <a:latin typeface="+mj-lt"/>
              </a:rPr>
              <a:t>As </a:t>
            </a:r>
            <a:r>
              <a:rPr lang="tr-TR" i="1" dirty="0">
                <a:latin typeface="+mj-lt"/>
              </a:rPr>
              <a:t>N</a:t>
            </a:r>
            <a:r>
              <a:rPr lang="tr-TR" dirty="0">
                <a:latin typeface="+mj-lt"/>
              </a:rPr>
              <a:t>­, </a:t>
            </a:r>
            <a:r>
              <a:rPr lang="tr-TR" i="1" dirty="0">
                <a:latin typeface="+mj-lt"/>
              </a:rPr>
              <a:t>E</a:t>
            </a:r>
            <a:r>
              <a:rPr lang="tr-TR" dirty="0">
                <a:latin typeface="+mj-lt"/>
              </a:rPr>
              <a:t>¯</a:t>
            </a:r>
          </a:p>
          <a:p>
            <a:pPr marL="609600" indent="-609600">
              <a:buFont typeface="Wingdings" pitchFamily="2" charset="2"/>
              <a:buChar char="¨"/>
            </a:pPr>
            <a:r>
              <a:rPr lang="tr-TR" dirty="0">
                <a:latin typeface="+mj-lt"/>
              </a:rPr>
              <a:t>As </a:t>
            </a:r>
            <a:r>
              <a:rPr lang="tr-TR" i="1" dirty="0">
                <a:latin typeface="+mj-lt"/>
              </a:rPr>
              <a:t>c </a:t>
            </a:r>
            <a:r>
              <a:rPr lang="tr-TR" dirty="0">
                <a:latin typeface="+mj-lt"/>
              </a:rPr>
              <a:t>(H)­, </a:t>
            </a:r>
            <a:r>
              <a:rPr lang="tr-TR" sz="2400" dirty="0">
                <a:latin typeface="+mj-lt"/>
              </a:rPr>
              <a:t>first</a:t>
            </a:r>
            <a:r>
              <a:rPr lang="tr-TR" dirty="0">
                <a:latin typeface="+mj-lt"/>
              </a:rPr>
              <a:t> </a:t>
            </a:r>
            <a:r>
              <a:rPr lang="tr-TR" i="1" dirty="0">
                <a:latin typeface="+mj-lt"/>
              </a:rPr>
              <a:t>E</a:t>
            </a:r>
            <a:r>
              <a:rPr lang="tr-TR" dirty="0">
                <a:latin typeface="+mj-lt"/>
              </a:rPr>
              <a:t>¯ and then </a:t>
            </a:r>
            <a:r>
              <a:rPr lang="tr-TR" i="1" dirty="0">
                <a:latin typeface="+mj-lt"/>
              </a:rPr>
              <a:t>E</a:t>
            </a:r>
            <a:r>
              <a:rPr lang="tr-TR" dirty="0">
                <a:latin typeface="+mj-lt"/>
              </a:rPr>
              <a:t>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2984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tr-TR" sz="3200" dirty="0"/>
              <a:t>Cross-Validation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+mj-lt"/>
              </a:rPr>
              <a:t>To estimate generalization error, we need data unseen during training. We split the data as</a:t>
            </a:r>
          </a:p>
          <a:p>
            <a:pPr lvl="1"/>
            <a:r>
              <a:rPr lang="tr-TR" sz="2400" dirty="0">
                <a:latin typeface="+mj-lt"/>
              </a:rPr>
              <a:t>Training set (50%)</a:t>
            </a:r>
          </a:p>
          <a:p>
            <a:pPr lvl="1"/>
            <a:r>
              <a:rPr lang="tr-TR" sz="2400" dirty="0">
                <a:latin typeface="+mj-lt"/>
              </a:rPr>
              <a:t>Validation set (25%)</a:t>
            </a:r>
          </a:p>
          <a:p>
            <a:pPr lvl="1"/>
            <a:r>
              <a:rPr lang="tr-TR" sz="2400" dirty="0">
                <a:latin typeface="+mj-lt"/>
              </a:rPr>
              <a:t>Test (publication) set (25%)</a:t>
            </a:r>
          </a:p>
          <a:p>
            <a:r>
              <a:rPr lang="tr-TR" dirty="0">
                <a:latin typeface="+mj-lt"/>
              </a:rPr>
              <a:t>Resampling when there is few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785794"/>
            <a:ext cx="8229600" cy="928694"/>
          </a:xfrm>
        </p:spPr>
        <p:txBody>
          <a:bodyPr>
            <a:normAutofit/>
          </a:bodyPr>
          <a:lstStyle/>
          <a:p>
            <a:r>
              <a:rPr lang="tr-TR" sz="3200" dirty="0"/>
              <a:t>Dimensions of a Supervised Learner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 smtClean="0">
                <a:solidFill>
                  <a:schemeClr val="accent1"/>
                </a:solidFill>
                <a:latin typeface="+mj-lt"/>
              </a:rPr>
              <a:t>Model: </a:t>
            </a:r>
            <a:endParaRPr lang="tr-TR" sz="2400" dirty="0">
              <a:solidFill>
                <a:schemeClr val="accent1"/>
              </a:solidFill>
              <a:latin typeface="+mj-lt"/>
            </a:endParaRPr>
          </a:p>
          <a:p>
            <a:pPr marL="990600" lvl="1" indent="-533400">
              <a:buFont typeface="Wingdings" pitchFamily="2" charset="2"/>
              <a:buNone/>
            </a:pPr>
            <a:r>
              <a:rPr lang="tr-TR" i="1" dirty="0">
                <a:latin typeface="+mj-lt"/>
              </a:rPr>
              <a:t>		</a:t>
            </a:r>
            <a:endParaRPr lang="tr-TR" dirty="0">
              <a:latin typeface="+mj-lt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Loss function: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tr-TR" dirty="0">
                <a:latin typeface="+mj-lt"/>
              </a:rPr>
              <a:t>		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Optimization procedure:</a:t>
            </a:r>
          </a:p>
          <a:p>
            <a:pPr marL="609600" indent="-609600">
              <a:buFont typeface="Wingdings" pitchFamily="2" charset="2"/>
              <a:buNone/>
            </a:pPr>
            <a:r>
              <a:rPr lang="tr-TR" sz="2000" dirty="0">
                <a:latin typeface="Symbol" pitchFamily="18" charset="2"/>
              </a:rPr>
              <a:t>			</a:t>
            </a:r>
            <a:endParaRPr lang="tr-TR" sz="2000" dirty="0"/>
          </a:p>
        </p:txBody>
      </p:sp>
      <p:graphicFrame>
        <p:nvGraphicFramePr>
          <p:cNvPr id="128017" name="Object 17"/>
          <p:cNvGraphicFramePr>
            <a:graphicFrameLocks noChangeAspect="1"/>
          </p:cNvGraphicFramePr>
          <p:nvPr>
            <p:ph sz="quarter" idx="2"/>
          </p:nvPr>
        </p:nvGraphicFramePr>
        <p:xfrm>
          <a:off x="2443163" y="2071688"/>
          <a:ext cx="900112" cy="400050"/>
        </p:xfrm>
        <a:graphic>
          <a:graphicData uri="http://schemas.openxmlformats.org/presentationml/2006/ole">
            <p:oleObj spid="_x0000_s128017" name="Equation" r:id="rId3" imgW="457200" imgH="203040" progId="Equation.3">
              <p:embed/>
            </p:oleObj>
          </a:graphicData>
        </a:graphic>
      </p:graphicFrame>
      <p:graphicFrame>
        <p:nvGraphicFramePr>
          <p:cNvPr id="128019" name="Object 19"/>
          <p:cNvGraphicFramePr>
            <a:graphicFrameLocks noChangeAspect="1"/>
          </p:cNvGraphicFramePr>
          <p:nvPr>
            <p:ph sz="quarter" idx="3"/>
          </p:nvPr>
        </p:nvGraphicFramePr>
        <p:xfrm>
          <a:off x="3625850" y="2928938"/>
          <a:ext cx="3590925" cy="763587"/>
        </p:xfrm>
        <a:graphic>
          <a:graphicData uri="http://schemas.openxmlformats.org/presentationml/2006/ole">
            <p:oleObj spid="_x0000_s128019" name="Equation" r:id="rId4" imgW="1612800" imgH="342720" progId="Equation.3">
              <p:embed/>
            </p:oleObj>
          </a:graphicData>
        </a:graphic>
      </p:graphicFrame>
      <p:graphicFrame>
        <p:nvGraphicFramePr>
          <p:cNvPr id="128021" name="Object 21"/>
          <p:cNvGraphicFramePr>
            <a:graphicFrameLocks noChangeAspect="1"/>
          </p:cNvGraphicFramePr>
          <p:nvPr/>
        </p:nvGraphicFramePr>
        <p:xfrm>
          <a:off x="3190875" y="4375150"/>
          <a:ext cx="2814638" cy="582613"/>
        </p:xfrm>
        <a:graphic>
          <a:graphicData uri="http://schemas.openxmlformats.org/presentationml/2006/ole">
            <p:oleObj spid="_x0000_s128021" name="Equation" r:id="rId5" imgW="128268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785794"/>
            <a:ext cx="8229600" cy="571504"/>
          </a:xfrm>
        </p:spPr>
        <p:txBody>
          <a:bodyPr>
            <a:normAutofit/>
          </a:bodyPr>
          <a:lstStyle/>
          <a:p>
            <a:r>
              <a:rPr lang="en-GB" sz="3200" dirty="0" smtClean="0"/>
              <a:t>Outline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727075" y="1425575"/>
            <a:ext cx="7820025" cy="48387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sz="2400" dirty="0" err="1" smtClean="0">
                <a:latin typeface="+mj-lt"/>
              </a:rPr>
              <a:t>Discriminant</a:t>
            </a:r>
            <a:r>
              <a:rPr lang="en-GB" sz="2400" dirty="0" smtClean="0">
                <a:latin typeface="+mj-lt"/>
              </a:rPr>
              <a:t> Function</a:t>
            </a:r>
          </a:p>
          <a:p>
            <a:pPr>
              <a:lnSpc>
                <a:spcPct val="120000"/>
              </a:lnSpc>
            </a:pPr>
            <a:r>
              <a:rPr lang="en-GB" sz="2400" dirty="0" smtClean="0">
                <a:latin typeface="+mj-lt"/>
              </a:rPr>
              <a:t>Learning Association Rules</a:t>
            </a:r>
          </a:p>
          <a:p>
            <a:pPr>
              <a:lnSpc>
                <a:spcPct val="120000"/>
              </a:lnSpc>
            </a:pPr>
            <a:r>
              <a:rPr lang="en-GB" sz="2400" dirty="0" smtClean="0">
                <a:latin typeface="+mj-lt"/>
              </a:rPr>
              <a:t>Na</a:t>
            </a:r>
            <a:r>
              <a:rPr lang="en-US" sz="2400" dirty="0" smtClean="0">
                <a:latin typeface="+mj-lt"/>
              </a:rPr>
              <a:t>ï</a:t>
            </a:r>
            <a:r>
              <a:rPr lang="en-GB" sz="2400" dirty="0" err="1" smtClean="0">
                <a:latin typeface="+mj-lt"/>
              </a:rPr>
              <a:t>ve</a:t>
            </a:r>
            <a:r>
              <a:rPr lang="en-GB" sz="2400" dirty="0" smtClean="0">
                <a:latin typeface="+mj-lt"/>
              </a:rPr>
              <a:t> </a:t>
            </a:r>
            <a:r>
              <a:rPr lang="en-GB" sz="2400" dirty="0" err="1" smtClean="0">
                <a:latin typeface="+mj-lt"/>
              </a:rPr>
              <a:t>Bayes</a:t>
            </a:r>
            <a:r>
              <a:rPr lang="en-GB" sz="2400" dirty="0" smtClean="0">
                <a:latin typeface="+mj-lt"/>
              </a:rPr>
              <a:t> Classifier</a:t>
            </a:r>
          </a:p>
          <a:p>
            <a:pPr>
              <a:lnSpc>
                <a:spcPct val="120000"/>
              </a:lnSpc>
            </a:pPr>
            <a:r>
              <a:rPr lang="en-GB" sz="2400" dirty="0" smtClean="0">
                <a:latin typeface="+mj-lt"/>
              </a:rPr>
              <a:t>Example: Play Tennis</a:t>
            </a:r>
          </a:p>
          <a:p>
            <a:pPr>
              <a:lnSpc>
                <a:spcPct val="120000"/>
              </a:lnSpc>
            </a:pPr>
            <a:r>
              <a:rPr lang="en-GB" sz="2400" dirty="0" smtClean="0">
                <a:latin typeface="+mj-lt"/>
              </a:rPr>
              <a:t>Relevant Issues</a:t>
            </a:r>
          </a:p>
          <a:p>
            <a:pPr>
              <a:lnSpc>
                <a:spcPct val="120000"/>
              </a:lnSpc>
            </a:pPr>
            <a:r>
              <a:rPr lang="en-GB" sz="2400" dirty="0" smtClean="0">
                <a:latin typeface="+mj-lt"/>
              </a:rPr>
              <a:t>Conclusions</a:t>
            </a:r>
          </a:p>
          <a:p>
            <a:pPr>
              <a:lnSpc>
                <a:spcPct val="80000"/>
              </a:lnSpc>
            </a:pPr>
            <a:endParaRPr lang="en-GB" sz="2400" dirty="0" smtClean="0">
              <a:latin typeface="+mj-lt"/>
            </a:endParaRPr>
          </a:p>
          <a:p>
            <a:pPr>
              <a:lnSpc>
                <a:spcPct val="80000"/>
              </a:lnSpc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229600" cy="7755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is discriminant Function</a:t>
            </a: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For classification problem, for each class, define a function                    such that we choose </a:t>
            </a:r>
            <a:r>
              <a:rPr lang="en-US" dirty="0" err="1" smtClean="0">
                <a:latin typeface="+mj-lt"/>
              </a:rPr>
              <a:t>Ci</a:t>
            </a:r>
            <a:r>
              <a:rPr lang="en-US" dirty="0" smtClean="0">
                <a:latin typeface="+mj-lt"/>
              </a:rPr>
              <a:t> if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357438" y="2357438"/>
          <a:ext cx="1566862" cy="357187"/>
        </p:xfrm>
        <a:graphic>
          <a:graphicData uri="http://schemas.openxmlformats.org/presentationml/2006/ole">
            <p:oleObj spid="_x0000_s146434" name="Equation" r:id="rId4" imgW="1002960" imgH="228600" progId="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892175" y="2817813"/>
          <a:ext cx="2498725" cy="611187"/>
        </p:xfrm>
        <a:graphic>
          <a:graphicData uri="http://schemas.openxmlformats.org/presentationml/2006/ole">
            <p:oleObj spid="_x0000_s146435" name="Equation" r:id="rId5" imgW="1143000" imgH="279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Course Objectives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9938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Describe </a:t>
            </a:r>
            <a:r>
              <a:rPr lang="en-US" sz="2400" dirty="0" smtClean="0">
                <a:latin typeface="+mj-lt"/>
              </a:rPr>
              <a:t>machine learning.</a:t>
            </a:r>
          </a:p>
          <a:p>
            <a:r>
              <a:rPr lang="en-US" sz="2400" dirty="0" smtClean="0">
                <a:latin typeface="+mj-lt"/>
              </a:rPr>
              <a:t>Explore </a:t>
            </a:r>
            <a:r>
              <a:rPr lang="en-US" sz="2400" dirty="0" smtClean="0">
                <a:latin typeface="+mj-lt"/>
              </a:rPr>
              <a:t>classification using various machine learning algorithms such as support vector </a:t>
            </a:r>
            <a:r>
              <a:rPr lang="en-US" sz="2400" dirty="0" smtClean="0">
                <a:latin typeface="+mj-lt"/>
              </a:rPr>
              <a:t>machines (SVM</a:t>
            </a:r>
            <a:r>
              <a:rPr lang="en-US" sz="2400" dirty="0" smtClean="0">
                <a:latin typeface="+mj-lt"/>
              </a:rPr>
              <a:t>), Bayesian networks, decision trees, random forests etc.</a:t>
            </a:r>
          </a:p>
          <a:p>
            <a:r>
              <a:rPr lang="en-US" sz="2400" dirty="0" smtClean="0">
                <a:latin typeface="+mj-lt"/>
              </a:rPr>
              <a:t>Discuss </a:t>
            </a:r>
            <a:r>
              <a:rPr lang="en-US" sz="2400" dirty="0" smtClean="0">
                <a:latin typeface="+mj-lt"/>
              </a:rPr>
              <a:t>regression and its types.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1000108"/>
            <a:ext cx="8229600" cy="50006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sz="3200" dirty="0" smtClean="0"/>
              <a:t>Discriminant Functions</a:t>
            </a:r>
          </a:p>
        </p:txBody>
      </p:sp>
      <p:graphicFrame>
        <p:nvGraphicFramePr>
          <p:cNvPr id="2050" name="Object 25"/>
          <p:cNvGraphicFramePr>
            <a:graphicFrameLocks noChangeAspect="1"/>
          </p:cNvGraphicFramePr>
          <p:nvPr>
            <p:ph sz="quarter" idx="1"/>
          </p:nvPr>
        </p:nvGraphicFramePr>
        <p:xfrm>
          <a:off x="6732588" y="1628775"/>
          <a:ext cx="2087562" cy="407988"/>
        </p:xfrm>
        <a:graphic>
          <a:graphicData uri="http://schemas.openxmlformats.org/presentationml/2006/ole">
            <p:oleObj spid="_x0000_s147458" name="Equation" r:id="rId4" imgW="1104840" imgH="215640" progId="Equation.3">
              <p:embed/>
            </p:oleObj>
          </a:graphicData>
        </a:graphic>
      </p:graphicFrame>
      <p:graphicFrame>
        <p:nvGraphicFramePr>
          <p:cNvPr id="2051" name="Object 27"/>
          <p:cNvGraphicFramePr>
            <a:graphicFrameLocks noChangeAspect="1"/>
          </p:cNvGraphicFramePr>
          <p:nvPr>
            <p:ph sz="quarter" idx="2"/>
          </p:nvPr>
        </p:nvGraphicFramePr>
        <p:xfrm>
          <a:off x="469900" y="1628775"/>
          <a:ext cx="4460875" cy="446088"/>
        </p:xfrm>
        <a:graphic>
          <a:graphicData uri="http://schemas.openxmlformats.org/presentationml/2006/ole">
            <p:oleObj spid="_x0000_s147459" name="Equation" r:id="rId5" imgW="2158920" imgH="215640" progId="Equation.3">
              <p:embed/>
            </p:oleObj>
          </a:graphicData>
        </a:graphic>
      </p:graphicFrame>
      <p:graphicFrame>
        <p:nvGraphicFramePr>
          <p:cNvPr id="2052" name="Object 30"/>
          <p:cNvGraphicFramePr>
            <a:graphicFrameLocks noChangeAspect="1"/>
          </p:cNvGraphicFramePr>
          <p:nvPr>
            <p:ph sz="quarter" idx="3"/>
          </p:nvPr>
        </p:nvGraphicFramePr>
        <p:xfrm>
          <a:off x="539750" y="5229225"/>
          <a:ext cx="3816350" cy="434975"/>
        </p:xfrm>
        <a:graphic>
          <a:graphicData uri="http://schemas.openxmlformats.org/presentationml/2006/ole">
            <p:oleObj spid="_x0000_s147460" name="Equation" r:id="rId6" imgW="1892160" imgH="215640" progId="Equation.3">
              <p:embed/>
            </p:oleObj>
          </a:graphicData>
        </a:graphic>
      </p:graphicFrame>
      <p:graphicFrame>
        <p:nvGraphicFramePr>
          <p:cNvPr id="2053" name="Object 32"/>
          <p:cNvGraphicFramePr>
            <a:graphicFrameLocks noChangeAspect="1"/>
          </p:cNvGraphicFramePr>
          <p:nvPr>
            <p:ph sz="quarter" idx="4"/>
          </p:nvPr>
        </p:nvGraphicFramePr>
        <p:xfrm>
          <a:off x="827088" y="2276475"/>
          <a:ext cx="3024187" cy="1435100"/>
        </p:xfrm>
        <a:graphic>
          <a:graphicData uri="http://schemas.openxmlformats.org/presentationml/2006/ole">
            <p:oleObj spid="_x0000_s147461" name="Equation" r:id="rId7" imgW="1498320" imgH="711000" progId="Equation.3">
              <p:embed/>
            </p:oleObj>
          </a:graphicData>
        </a:graphic>
      </p:graphicFrame>
      <p:pic>
        <p:nvPicPr>
          <p:cNvPr id="2056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43438" y="1989138"/>
            <a:ext cx="4500562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" name="Line 13"/>
          <p:cNvSpPr>
            <a:spLocks noChangeShapeType="1"/>
          </p:cNvSpPr>
          <p:nvPr/>
        </p:nvSpPr>
        <p:spPr bwMode="auto">
          <a:xfrm flipH="1">
            <a:off x="7596188" y="2060575"/>
            <a:ext cx="2889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9" name="Line 14"/>
          <p:cNvSpPr>
            <a:spLocks noChangeShapeType="1"/>
          </p:cNvSpPr>
          <p:nvPr/>
        </p:nvSpPr>
        <p:spPr bwMode="auto">
          <a:xfrm>
            <a:off x="7956550" y="20605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0" name="Text Box 29"/>
          <p:cNvSpPr txBox="1">
            <a:spLocks noChangeArrowheads="1"/>
          </p:cNvSpPr>
          <p:nvPr/>
        </p:nvSpPr>
        <p:spPr bwMode="auto">
          <a:xfrm>
            <a:off x="395288" y="4437063"/>
            <a:ext cx="4113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K</a:t>
            </a:r>
            <a:r>
              <a:rPr lang="tr-TR" sz="2400">
                <a:latin typeface="Lucida Bright" pitchFamily="18" charset="0"/>
              </a:rPr>
              <a:t> </a:t>
            </a:r>
            <a:r>
              <a:rPr lang="tr-TR" sz="2400" i="1">
                <a:latin typeface="Lucida Bright" pitchFamily="18" charset="0"/>
              </a:rPr>
              <a:t>decision regions</a:t>
            </a:r>
            <a:r>
              <a:rPr lang="tr-TR" sz="2400">
                <a:latin typeface="Lucida Bright" pitchFamily="18" charset="0"/>
              </a:rPr>
              <a:t> </a:t>
            </a:r>
            <a:r>
              <a:rPr lang="tr-TR" sz="2400">
                <a:latin typeface="Lucida Calligraphy" pitchFamily="66" charset="0"/>
              </a:rPr>
              <a:t>R</a:t>
            </a:r>
            <a:r>
              <a:rPr lang="tr-TR" sz="2400" baseline="-25000">
                <a:latin typeface="Lucida Bright" pitchFamily="18" charset="0"/>
              </a:rPr>
              <a:t>1</a:t>
            </a:r>
            <a:r>
              <a:rPr lang="tr-TR" sz="2400">
                <a:latin typeface="Lucida Bright" pitchFamily="18" charset="0"/>
              </a:rPr>
              <a:t>,...,</a:t>
            </a:r>
            <a:r>
              <a:rPr lang="tr-TR" sz="2400">
                <a:latin typeface="Lucida Calligraphy" pitchFamily="66" charset="0"/>
              </a:rPr>
              <a:t>R</a:t>
            </a:r>
            <a:r>
              <a:rPr lang="tr-TR" sz="2400" i="1" baseline="-25000">
                <a:latin typeface="Lucida Bright" pitchFamily="18" charset="0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sz="3200" dirty="0" smtClean="0"/>
              <a:t>K=2 Classes</a:t>
            </a:r>
            <a:endParaRPr lang="en-GB" sz="3200" dirty="0" smtClean="0"/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859713" cy="3968750"/>
          </a:xfrm>
        </p:spPr>
        <p:txBody>
          <a:bodyPr/>
          <a:lstStyle/>
          <a:p>
            <a:pPr eaLnBrk="1" hangingPunct="1"/>
            <a:r>
              <a:rPr lang="tr-TR" dirty="0" smtClean="0"/>
              <a:t>Dichotomizer (</a:t>
            </a:r>
            <a:r>
              <a:rPr lang="tr-TR" i="1" dirty="0" smtClean="0"/>
              <a:t>K</a:t>
            </a:r>
            <a:r>
              <a:rPr lang="tr-TR" dirty="0" smtClean="0"/>
              <a:t>=2) vs Polychotomizer (</a:t>
            </a:r>
            <a:r>
              <a:rPr lang="tr-TR" i="1" dirty="0" smtClean="0"/>
              <a:t>K</a:t>
            </a:r>
            <a:r>
              <a:rPr lang="tr-TR" dirty="0" smtClean="0"/>
              <a:t>&gt;2)</a:t>
            </a:r>
          </a:p>
          <a:p>
            <a:pPr eaLnBrk="1" hangingPunct="1"/>
            <a:r>
              <a:rPr lang="tr-TR" i="1" dirty="0" smtClean="0"/>
              <a:t>g</a:t>
            </a:r>
            <a:r>
              <a:rPr lang="tr-TR" dirty="0" smtClean="0"/>
              <a:t>(</a:t>
            </a:r>
            <a:r>
              <a:rPr lang="tr-TR" b="1" i="1" dirty="0" smtClean="0"/>
              <a:t>x</a:t>
            </a:r>
            <a:r>
              <a:rPr lang="tr-TR" dirty="0" smtClean="0"/>
              <a:t>) = </a:t>
            </a:r>
            <a:r>
              <a:rPr lang="tr-TR" i="1" dirty="0" smtClean="0"/>
              <a:t>g</a:t>
            </a:r>
            <a:r>
              <a:rPr lang="tr-TR" baseline="-25000" dirty="0" smtClean="0"/>
              <a:t>1</a:t>
            </a:r>
            <a:r>
              <a:rPr lang="tr-TR" dirty="0" smtClean="0"/>
              <a:t>(</a:t>
            </a:r>
            <a:r>
              <a:rPr lang="tr-TR" b="1" i="1" dirty="0" smtClean="0"/>
              <a:t>x</a:t>
            </a:r>
            <a:r>
              <a:rPr lang="tr-TR" dirty="0" smtClean="0"/>
              <a:t>) – </a:t>
            </a:r>
            <a:r>
              <a:rPr lang="tr-TR" i="1" dirty="0" smtClean="0"/>
              <a:t>g</a:t>
            </a:r>
            <a:r>
              <a:rPr lang="tr-TR" baseline="-25000" dirty="0" smtClean="0"/>
              <a:t>2</a:t>
            </a:r>
            <a:r>
              <a:rPr lang="tr-TR" dirty="0" smtClean="0"/>
              <a:t>(</a:t>
            </a:r>
            <a:r>
              <a:rPr lang="tr-TR" b="1" i="1" dirty="0" smtClean="0"/>
              <a:t>x</a:t>
            </a:r>
            <a:r>
              <a:rPr lang="tr-TR" dirty="0" smtClean="0"/>
              <a:t>)</a:t>
            </a:r>
          </a:p>
          <a:p>
            <a:pPr eaLnBrk="1" hangingPunct="1"/>
            <a:endParaRPr lang="tr-TR" dirty="0" smtClean="0"/>
          </a:p>
          <a:p>
            <a:pPr eaLnBrk="1" hangingPunct="1"/>
            <a:endParaRPr lang="tr-TR" dirty="0" smtClean="0"/>
          </a:p>
          <a:p>
            <a:pPr eaLnBrk="1" hangingPunct="1"/>
            <a:endParaRPr lang="tr-TR" dirty="0" smtClean="0"/>
          </a:p>
          <a:p>
            <a:pPr eaLnBrk="1" hangingPunct="1"/>
            <a:r>
              <a:rPr lang="tr-TR" i="1" dirty="0" smtClean="0"/>
              <a:t>Log odds:</a:t>
            </a:r>
            <a:r>
              <a:rPr lang="tr-TR" dirty="0" smtClean="0"/>
              <a:t> </a:t>
            </a:r>
            <a:endParaRPr lang="en-GB" dirty="0" smtClean="0"/>
          </a:p>
        </p:txBody>
      </p:sp>
      <p:graphicFrame>
        <p:nvGraphicFramePr>
          <p:cNvPr id="3074" name="Object 11"/>
          <p:cNvGraphicFramePr>
            <a:graphicFrameLocks noChangeAspect="1"/>
          </p:cNvGraphicFramePr>
          <p:nvPr>
            <p:ph sz="quarter" idx="2"/>
          </p:nvPr>
        </p:nvGraphicFramePr>
        <p:xfrm>
          <a:off x="2195513" y="3054350"/>
          <a:ext cx="3313112" cy="915988"/>
        </p:xfrm>
        <a:graphic>
          <a:graphicData uri="http://schemas.openxmlformats.org/presentationml/2006/ole">
            <p:oleObj spid="_x0000_s148482" name="Equation" r:id="rId4" imgW="3124080" imgH="863280" progId="Equation.3">
              <p:embed/>
            </p:oleObj>
          </a:graphicData>
        </a:graphic>
      </p:graphicFrame>
      <p:graphicFrame>
        <p:nvGraphicFramePr>
          <p:cNvPr id="3075" name="Object 13"/>
          <p:cNvGraphicFramePr>
            <a:graphicFrameLocks noChangeAspect="1"/>
          </p:cNvGraphicFramePr>
          <p:nvPr>
            <p:ph sz="quarter" idx="3"/>
          </p:nvPr>
        </p:nvGraphicFramePr>
        <p:xfrm>
          <a:off x="2411413" y="4581525"/>
          <a:ext cx="1655762" cy="784225"/>
        </p:xfrm>
        <a:graphic>
          <a:graphicData uri="http://schemas.openxmlformats.org/presentationml/2006/ole">
            <p:oleObj spid="_x0000_s148483" name="Equation" r:id="rId5" imgW="1688760" imgH="799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sz="3200" dirty="0" smtClean="0"/>
              <a:t>Problem: Association Rule Mining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229600" cy="4530725"/>
          </a:xfrm>
        </p:spPr>
        <p:txBody>
          <a:bodyPr/>
          <a:lstStyle/>
          <a:p>
            <a:pPr>
              <a:spcBef>
                <a:spcPts val="388"/>
              </a:spcBef>
              <a:buFont typeface="Wingdings" pitchFamily="2" charset="2"/>
              <a:buNone/>
              <a:tabLst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</a:pPr>
            <a:r>
              <a:rPr lang="en-GB" sz="1500" dirty="0" smtClean="0"/>
              <a:t>       </a:t>
            </a:r>
          </a:p>
          <a:p>
            <a:pPr>
              <a:spcBef>
                <a:spcPts val="388"/>
              </a:spcBef>
              <a:buFont typeface="Wingdings" pitchFamily="2" charset="2"/>
              <a:buNone/>
              <a:tabLst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</a:pPr>
            <a:r>
              <a:rPr lang="en-GB" sz="1500" b="1" dirty="0" smtClean="0"/>
              <a:t>              INPUT</a:t>
            </a:r>
            <a:r>
              <a:rPr lang="en-GB" sz="1500" dirty="0" smtClean="0"/>
              <a:t> </a:t>
            </a:r>
          </a:p>
          <a:p>
            <a:pPr>
              <a:spcBef>
                <a:spcPts val="388"/>
              </a:spcBef>
              <a:buFont typeface="Wingdings" pitchFamily="2" charset="2"/>
              <a:buNone/>
              <a:tabLst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</a:pPr>
            <a:r>
              <a:rPr lang="en-GB" sz="1500" dirty="0" smtClean="0"/>
              <a:t>       A set of transactions</a:t>
            </a:r>
          </a:p>
          <a:p>
            <a:pPr>
              <a:spcBef>
                <a:spcPts val="275"/>
              </a:spcBef>
              <a:buFont typeface="Wingdings" pitchFamily="2" charset="2"/>
              <a:buNone/>
              <a:tabLst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</a:pPr>
            <a:endParaRPr lang="en-GB" sz="1100" dirty="0" smtClean="0"/>
          </a:p>
          <a:p>
            <a:pPr>
              <a:spcBef>
                <a:spcPts val="275"/>
              </a:spcBef>
              <a:buFont typeface="Wingdings" pitchFamily="2" charset="2"/>
              <a:buNone/>
              <a:tabLst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</a:pPr>
            <a:endParaRPr lang="en-GB" sz="1100" dirty="0" smtClean="0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5884863" y="1631950"/>
            <a:ext cx="2695575" cy="331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5540375" y="2668588"/>
            <a:ext cx="3395663" cy="1068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spcBef>
                <a:spcPts val="1025"/>
              </a:spcBef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endParaRPr lang="en-GB" b="1">
              <a:solidFill>
                <a:srgbClr val="000000"/>
              </a:solidFill>
              <a:latin typeface="Arial" charset="0"/>
            </a:endParaRP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endParaRPr lang="en-GB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03" name="Text Box 5"/>
          <p:cNvSpPr txBox="1">
            <a:spLocks noChangeArrowheads="1"/>
          </p:cNvSpPr>
          <p:nvPr/>
        </p:nvSpPr>
        <p:spPr bwMode="auto">
          <a:xfrm>
            <a:off x="287338" y="2806700"/>
            <a:ext cx="4560887" cy="3379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spcBef>
                <a:spcPts val="1025"/>
              </a:spcBef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sz="1600" b="1" dirty="0">
                <a:solidFill>
                  <a:srgbClr val="000000"/>
                </a:solidFill>
                <a:latin typeface="Arial" charset="0"/>
              </a:rPr>
              <a:t>Objective:</a:t>
            </a:r>
          </a:p>
          <a:p>
            <a:pPr>
              <a:spcBef>
                <a:spcPts val="1025"/>
              </a:spcBef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1600" dirty="0">
                <a:latin typeface="Arial" charset="0"/>
              </a:rPr>
              <a:t>Given a set of transactions D, generate all association rules that have support and confidence greater than the user-specified </a:t>
            </a:r>
            <a:r>
              <a:rPr lang="en-US" sz="1600" i="1" dirty="0">
                <a:latin typeface="Arial" charset="0"/>
              </a:rPr>
              <a:t>minimum support</a:t>
            </a:r>
            <a:r>
              <a:rPr lang="en-US" sz="1600" dirty="0">
                <a:latin typeface="Arial" charset="0"/>
              </a:rPr>
              <a:t> and </a:t>
            </a:r>
            <a:r>
              <a:rPr lang="en-US" sz="1600" i="1" dirty="0">
                <a:latin typeface="Arial" charset="0"/>
              </a:rPr>
              <a:t>minimum confidence</a:t>
            </a:r>
            <a:r>
              <a:rPr lang="en-US" sz="1600" dirty="0">
                <a:latin typeface="Arial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charset="0"/>
              </a:rPr>
              <a:t>Minimize computation time by pruning.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endParaRPr lang="en-GB" sz="1600" dirty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363"/>
              </a:spcAft>
              <a:buClr>
                <a:srgbClr val="0C7B9C"/>
              </a:buCl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sz="1600" b="1" dirty="0">
                <a:solidFill>
                  <a:srgbClr val="000000"/>
                </a:solidFill>
                <a:latin typeface="Arial" charset="0"/>
              </a:rPr>
              <a:t>Constraints: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363"/>
              </a:spcAft>
              <a:buClr>
                <a:srgbClr val="0C7B9C"/>
              </a:buCl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charset="0"/>
              </a:rPr>
              <a:t>Items should be in lexicographical order</a:t>
            </a:r>
          </a:p>
          <a:p>
            <a:pPr>
              <a:spcBef>
                <a:spcPts val="1025"/>
              </a:spcBef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endParaRPr lang="en-GB" sz="16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ts val="1025"/>
              </a:spcBef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endParaRPr lang="en-GB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04" name="AutoShape 6"/>
          <p:cNvSpPr>
            <a:spLocks noChangeArrowheads="1"/>
          </p:cNvSpPr>
          <p:nvPr/>
        </p:nvSpPr>
        <p:spPr bwMode="auto">
          <a:xfrm rot="-5400000">
            <a:off x="4262438" y="1941513"/>
            <a:ext cx="412750" cy="622300"/>
          </a:xfrm>
          <a:prstGeom prst="downArrow">
            <a:avLst>
              <a:gd name="adj1" fmla="val 50000"/>
              <a:gd name="adj2" fmla="val 37699"/>
            </a:avLst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105" name="Text Box 7"/>
          <p:cNvSpPr txBox="1">
            <a:spLocks noChangeArrowheads="1"/>
          </p:cNvSpPr>
          <p:nvPr/>
        </p:nvSpPr>
        <p:spPr bwMode="auto">
          <a:xfrm>
            <a:off x="5429250" y="3071813"/>
            <a:ext cx="3327400" cy="2443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spcBef>
                <a:spcPts val="1025"/>
              </a:spcBef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sz="2000" b="1">
                <a:solidFill>
                  <a:srgbClr val="000000"/>
                </a:solidFill>
                <a:latin typeface="Arial" charset="0"/>
              </a:rPr>
              <a:t>Association Rules</a:t>
            </a:r>
          </a:p>
          <a:p>
            <a:pPr>
              <a:spcBef>
                <a:spcPts val="1025"/>
              </a:spcBef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{Diaper} </a:t>
            </a:r>
            <a:r>
              <a:rPr lang="en-GB" sz="2000">
                <a:solidFill>
                  <a:srgbClr val="000000"/>
                </a:solidFill>
                <a:latin typeface="Symbol" pitchFamily="18" charset="2"/>
              </a:rPr>
              <a:t></a:t>
            </a:r>
            <a:r>
              <a:rPr lang="en-GB" sz="2000">
                <a:solidFill>
                  <a:srgbClr val="000000"/>
                </a:solidFill>
                <a:latin typeface="Arial" charset="0"/>
              </a:rPr>
              <a:t> {Beer},</a:t>
            </a:r>
            <a:endParaRPr lang="en-GB" sz="2000">
              <a:solidFill>
                <a:srgbClr val="000000"/>
              </a:solidFill>
              <a:latin typeface="Tahoma" pitchFamily="34" charset="0"/>
            </a:endParaRPr>
          </a:p>
          <a:p>
            <a:pPr>
              <a:spcBef>
                <a:spcPts val="1025"/>
              </a:spcBef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{Milk, Bread} </a:t>
            </a:r>
            <a:r>
              <a:rPr lang="en-GB" sz="2000">
                <a:solidFill>
                  <a:srgbClr val="000000"/>
                </a:solidFill>
                <a:latin typeface="Symbol" pitchFamily="18" charset="2"/>
              </a:rPr>
              <a:t></a:t>
            </a:r>
            <a:r>
              <a:rPr lang="en-GB" sz="2000">
                <a:solidFill>
                  <a:srgbClr val="000000"/>
                </a:solidFill>
                <a:latin typeface="Arial" charset="0"/>
              </a:rPr>
              <a:t> {Eggs, Coke},</a:t>
            </a:r>
          </a:p>
          <a:p>
            <a:pPr>
              <a:spcBef>
                <a:spcPts val="1025"/>
              </a:spcBef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{Beer, Bread} </a:t>
            </a:r>
            <a:r>
              <a:rPr lang="en-GB" sz="2000">
                <a:solidFill>
                  <a:srgbClr val="000000"/>
                </a:solidFill>
                <a:latin typeface="Symbol" pitchFamily="18" charset="2"/>
              </a:rPr>
              <a:t></a:t>
            </a:r>
            <a:r>
              <a:rPr lang="en-GB" sz="2000">
                <a:solidFill>
                  <a:srgbClr val="000000"/>
                </a:solidFill>
                <a:latin typeface="Arial" charset="0"/>
              </a:rPr>
              <a:t> {Milk},</a:t>
            </a:r>
            <a:endParaRPr lang="en-GB" sz="2000">
              <a:solidFill>
                <a:srgbClr val="000000"/>
              </a:solidFill>
              <a:latin typeface="Tahoma" pitchFamily="34" charset="0"/>
            </a:endParaRPr>
          </a:p>
          <a:p>
            <a:pPr>
              <a:spcBef>
                <a:spcPts val="1025"/>
              </a:spcBef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endParaRPr lang="en-GB" sz="200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124450" y="1700213"/>
          <a:ext cx="5551488" cy="1296987"/>
        </p:xfrm>
        <a:graphic>
          <a:graphicData uri="http://schemas.openxmlformats.org/presentationml/2006/ole">
            <p:oleObj spid="_x0000_s149506" r:id="rId4" imgW="6119280" imgH="1077840" progId="">
              <p:embed/>
            </p:oleObj>
          </a:graphicData>
        </a:graphic>
      </p:graphicFrame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217488" y="5710238"/>
            <a:ext cx="8501062" cy="9619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spcBef>
                <a:spcPts val="1025"/>
              </a:spcBef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sz="1800" b="1" dirty="0">
                <a:solidFill>
                  <a:srgbClr val="000000"/>
                </a:solidFill>
                <a:latin typeface="Arial" charset="0"/>
              </a:rPr>
              <a:t>Real World Applications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363"/>
              </a:spcAft>
              <a:buClr>
                <a:srgbClr val="0C7B9C"/>
              </a:buCl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sz="1800" dirty="0">
                <a:solidFill>
                  <a:srgbClr val="000000"/>
                </a:solidFill>
                <a:latin typeface="+mj-lt"/>
              </a:rPr>
              <a:t>NCR (</a:t>
            </a:r>
            <a:r>
              <a:rPr lang="en-GB" sz="1800" dirty="0" err="1">
                <a:solidFill>
                  <a:srgbClr val="000000"/>
                </a:solidFill>
                <a:latin typeface="+mj-lt"/>
              </a:rPr>
              <a:t>Terradata</a:t>
            </a:r>
            <a:r>
              <a:rPr lang="en-GB" sz="1800" dirty="0">
                <a:solidFill>
                  <a:srgbClr val="000000"/>
                </a:solidFill>
                <a:latin typeface="+mj-lt"/>
              </a:rPr>
              <a:t>) does ARM for more than 20 large retail organizations including </a:t>
            </a:r>
            <a:r>
              <a:rPr lang="en-GB" sz="1800" dirty="0" err="1">
                <a:solidFill>
                  <a:srgbClr val="000000"/>
                </a:solidFill>
                <a:latin typeface="+mj-lt"/>
              </a:rPr>
              <a:t>Walmart</a:t>
            </a:r>
            <a:r>
              <a:rPr lang="en-GB" sz="18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363"/>
              </a:spcAft>
              <a:buClr>
                <a:srgbClr val="0C7B9C"/>
              </a:buCl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sz="1800" dirty="0">
                <a:solidFill>
                  <a:srgbClr val="000000"/>
                </a:solidFill>
                <a:latin typeface="+mj-lt"/>
              </a:rPr>
              <a:t>Used for pattern discovery in biological DBs.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sz="3200" dirty="0" smtClean="0"/>
              <a:t>Association Rules</a:t>
            </a:r>
            <a:endParaRPr lang="en-GB" sz="3200" dirty="0" smtClean="0"/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075613" cy="3968750"/>
          </a:xfrm>
        </p:spPr>
        <p:txBody>
          <a:bodyPr/>
          <a:lstStyle/>
          <a:p>
            <a:pPr eaLnBrk="1" hangingPunct="1"/>
            <a:r>
              <a:rPr lang="tr-TR" dirty="0" smtClean="0"/>
              <a:t>Association rule: </a:t>
            </a:r>
            <a:r>
              <a:rPr lang="tr-TR" i="1" dirty="0" smtClean="0"/>
              <a:t>X</a:t>
            </a:r>
            <a:r>
              <a:rPr lang="tr-TR" dirty="0" smtClean="0"/>
              <a:t> </a:t>
            </a:r>
            <a:r>
              <a:rPr lang="tr-TR" dirty="0" smtClean="0">
                <a:latin typeface="Symbol" pitchFamily="18" charset="2"/>
              </a:rPr>
              <a:t>®</a:t>
            </a:r>
            <a:r>
              <a:rPr lang="tr-TR" dirty="0" smtClean="0"/>
              <a:t> </a:t>
            </a:r>
            <a:r>
              <a:rPr lang="tr-TR" i="1" dirty="0" smtClean="0"/>
              <a:t>Y</a:t>
            </a:r>
          </a:p>
          <a:p>
            <a:pPr eaLnBrk="1" hangingPunct="1"/>
            <a:r>
              <a:rPr lang="tr-TR" dirty="0" smtClean="0">
                <a:solidFill>
                  <a:schemeClr val="bg2"/>
                </a:solidFill>
              </a:rPr>
              <a:t>Support</a:t>
            </a:r>
            <a:r>
              <a:rPr lang="tr-TR" dirty="0" smtClean="0">
                <a:solidFill>
                  <a:schemeClr val="hlink"/>
                </a:solidFill>
              </a:rPr>
              <a:t> </a:t>
            </a:r>
            <a:r>
              <a:rPr lang="tr-TR" dirty="0" smtClean="0"/>
              <a:t>(</a:t>
            </a:r>
            <a:r>
              <a:rPr lang="tr-TR" i="1" dirty="0" smtClean="0"/>
              <a:t>X</a:t>
            </a:r>
            <a:r>
              <a:rPr lang="tr-TR" dirty="0" smtClean="0"/>
              <a:t> </a:t>
            </a:r>
            <a:r>
              <a:rPr lang="tr-TR" dirty="0" smtClean="0">
                <a:latin typeface="Symbol" pitchFamily="18" charset="2"/>
              </a:rPr>
              <a:t>®</a:t>
            </a:r>
            <a:r>
              <a:rPr lang="tr-TR" dirty="0" smtClean="0"/>
              <a:t> </a:t>
            </a:r>
            <a:r>
              <a:rPr lang="tr-TR" i="1" dirty="0" smtClean="0"/>
              <a:t>Y</a:t>
            </a:r>
            <a:r>
              <a:rPr lang="tr-TR" dirty="0" smtClean="0"/>
              <a:t>): 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dirty="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tr-TR" dirty="0" smtClean="0"/>
          </a:p>
          <a:p>
            <a:pPr eaLnBrk="1" hangingPunct="1"/>
            <a:r>
              <a:rPr lang="tr-TR" dirty="0" smtClean="0">
                <a:solidFill>
                  <a:schemeClr val="bg2"/>
                </a:solidFill>
              </a:rPr>
              <a:t>Confidence</a:t>
            </a:r>
            <a:r>
              <a:rPr lang="tr-TR" dirty="0" smtClean="0"/>
              <a:t> (</a:t>
            </a:r>
            <a:r>
              <a:rPr lang="tr-TR" i="1" dirty="0" smtClean="0"/>
              <a:t>X</a:t>
            </a:r>
            <a:r>
              <a:rPr lang="tr-TR" dirty="0" smtClean="0"/>
              <a:t> </a:t>
            </a:r>
            <a:r>
              <a:rPr lang="tr-TR" dirty="0" smtClean="0">
                <a:latin typeface="Symbol" pitchFamily="18" charset="2"/>
              </a:rPr>
              <a:t>®</a:t>
            </a:r>
            <a:r>
              <a:rPr lang="tr-TR" dirty="0" smtClean="0"/>
              <a:t> </a:t>
            </a:r>
            <a:r>
              <a:rPr lang="tr-TR" i="1" dirty="0" smtClean="0"/>
              <a:t>Y</a:t>
            </a:r>
            <a:r>
              <a:rPr lang="tr-TR" dirty="0" smtClean="0"/>
              <a:t>):</a:t>
            </a:r>
            <a:endParaRPr lang="en-GB" dirty="0" smtClean="0"/>
          </a:p>
        </p:txBody>
      </p:sp>
      <p:graphicFrame>
        <p:nvGraphicFramePr>
          <p:cNvPr id="5122" name="Object 9"/>
          <p:cNvGraphicFramePr>
            <a:graphicFrameLocks noChangeAspect="1"/>
          </p:cNvGraphicFramePr>
          <p:nvPr>
            <p:ph sz="quarter" idx="2"/>
          </p:nvPr>
        </p:nvGraphicFramePr>
        <p:xfrm>
          <a:off x="1476375" y="2852738"/>
          <a:ext cx="6838950" cy="874712"/>
        </p:xfrm>
        <a:graphic>
          <a:graphicData uri="http://schemas.openxmlformats.org/presentationml/2006/ole">
            <p:oleObj spid="_x0000_s150530" name="Equation" r:id="rId4" imgW="3276360" imgH="419040" progId="Equation.3">
              <p:embed/>
            </p:oleObj>
          </a:graphicData>
        </a:graphic>
      </p:graphicFrame>
      <p:graphicFrame>
        <p:nvGraphicFramePr>
          <p:cNvPr id="5123" name="Object 11"/>
          <p:cNvGraphicFramePr>
            <a:graphicFrameLocks noChangeAspect="1"/>
          </p:cNvGraphicFramePr>
          <p:nvPr>
            <p:ph sz="quarter" idx="3"/>
          </p:nvPr>
        </p:nvGraphicFramePr>
        <p:xfrm>
          <a:off x="1547813" y="4149725"/>
          <a:ext cx="6985000" cy="1819275"/>
        </p:xfrm>
        <a:graphic>
          <a:graphicData uri="http://schemas.openxmlformats.org/presentationml/2006/ole">
            <p:oleObj spid="_x0000_s150531" name="Equation" r:id="rId5" imgW="3314520" imgH="863280" progId="Equation.3">
              <p:embed/>
            </p:oleObj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900113" y="6021388"/>
            <a:ext cx="599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>
                <a:latin typeface="Lucida Bright" pitchFamily="18" charset="0"/>
              </a:rPr>
              <a:t>Apriori algorithm (Agrawal et al., 1996)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Apriori Algorithm: </a:t>
            </a:r>
            <a:br>
              <a:rPr lang="en-US" sz="3200" dirty="0" smtClean="0"/>
            </a:br>
            <a:r>
              <a:rPr lang="en-US" sz="3200" dirty="0" smtClean="0"/>
              <a:t>Breadth First Search</a:t>
            </a:r>
          </a:p>
        </p:txBody>
      </p:sp>
      <p:graphicFrame>
        <p:nvGraphicFramePr>
          <p:cNvPr id="6146" name="Organization Chart 2"/>
          <p:cNvGraphicFramePr>
            <a:graphicFrameLocks/>
          </p:cNvGraphicFramePr>
          <p:nvPr/>
        </p:nvGraphicFramePr>
        <p:xfrm>
          <a:off x="1371600" y="2057400"/>
          <a:ext cx="5410200" cy="3352800"/>
        </p:xfrm>
        <a:graphic>
          <a:graphicData uri="http://schemas.openxmlformats.org/drawingml/2006/compatibility">
            <com:legacyDrawing xmlns:com="http://schemas.openxmlformats.org/drawingml/2006/compatibility" spid="_x0000_s15155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642918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Apriori Algorithm Examples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Problem Decomposition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ph sz="half" idx="1"/>
          </p:nvPr>
        </p:nvGraphicFramePr>
        <p:xfrm>
          <a:off x="2438400" y="1676400"/>
          <a:ext cx="3714750" cy="1504950"/>
        </p:xfrm>
        <a:graphic>
          <a:graphicData uri="http://schemas.openxmlformats.org/presentationml/2006/ole">
            <p:oleObj spid="_x0000_s152578" name="Worksheet" r:id="rId4" imgW="3701880" imgH="1503360" progId="Excel.Sheet.8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228600" y="3886200"/>
          <a:ext cx="3705225" cy="1504950"/>
        </p:xfrm>
        <a:graphic>
          <a:graphicData uri="http://schemas.openxmlformats.org/presentationml/2006/ole">
            <p:oleObj spid="_x0000_s152579" name="Worksheet" r:id="rId5" imgW="3692520" imgH="1503360" progId="Excel.Sheet.8">
              <p:embed/>
            </p:oleObj>
          </a:graphicData>
        </a:graphic>
      </p:graphicFrame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304800" y="3246438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If the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 i="1"/>
              <a:t>minimum support</a:t>
            </a:r>
            <a:r>
              <a:rPr lang="en-US" sz="2000"/>
              <a:t> is 50%, then {Shoes, Jacket}  is the only 2- itemset that satisfies the minimum support. </a:t>
            </a:r>
          </a:p>
        </p:txBody>
      </p:sp>
      <p:sp>
        <p:nvSpPr>
          <p:cNvPr id="7175" name="Text Box 12"/>
          <p:cNvSpPr txBox="1">
            <a:spLocks noChangeArrowheads="1"/>
          </p:cNvSpPr>
          <p:nvPr/>
        </p:nvSpPr>
        <p:spPr bwMode="auto">
          <a:xfrm>
            <a:off x="0" y="5392738"/>
            <a:ext cx="822960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+mj-lt"/>
              </a:rPr>
              <a:t>If  the </a:t>
            </a:r>
            <a:r>
              <a:rPr lang="en-US" sz="2400" i="1" dirty="0">
                <a:latin typeface="+mj-lt"/>
              </a:rPr>
              <a:t>minimum confidence</a:t>
            </a:r>
            <a:r>
              <a:rPr lang="en-US" sz="2400" dirty="0">
                <a:latin typeface="+mj-lt"/>
              </a:rPr>
              <a:t> is 50%, then the only two rules generated from this 2-itemset, that have confidence greater than 50%, are:</a:t>
            </a:r>
          </a:p>
          <a:p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Arial" charset="0"/>
              </a:rPr>
              <a:t>Shoes </a:t>
            </a:r>
            <a:r>
              <a:rPr lang="en-US" i="1" dirty="0">
                <a:latin typeface="Arial" charset="0"/>
                <a:sym typeface="Symbol" pitchFamily="18" charset="2"/>
              </a:rPr>
              <a:t></a:t>
            </a:r>
            <a:r>
              <a:rPr lang="en-US" dirty="0">
                <a:latin typeface="Arial" charset="0"/>
              </a:rPr>
              <a:t> Jacket	 </a:t>
            </a:r>
            <a:r>
              <a:rPr lang="en-US" dirty="0">
                <a:latin typeface="Times New Roman" pitchFamily="18" charset="0"/>
              </a:rPr>
              <a:t>Support=50%, Confidence=66%</a:t>
            </a:r>
          </a:p>
          <a:p>
            <a:r>
              <a:rPr lang="en-US" dirty="0">
                <a:latin typeface="Arial" charset="0"/>
              </a:rPr>
              <a:t>Jacket </a:t>
            </a:r>
            <a:r>
              <a:rPr lang="en-US" i="1" dirty="0">
                <a:latin typeface="Arial" charset="0"/>
                <a:sym typeface="Symbol" pitchFamily="18" charset="2"/>
              </a:rPr>
              <a:t></a:t>
            </a:r>
            <a:r>
              <a:rPr lang="en-US" dirty="0">
                <a:latin typeface="Arial" charset="0"/>
              </a:rPr>
              <a:t> Shoes   </a:t>
            </a:r>
            <a:r>
              <a:rPr lang="en-US" dirty="0">
                <a:latin typeface="Times New Roman" pitchFamily="18" charset="0"/>
              </a:rPr>
              <a:t>Support=50%, Confidence=100%</a:t>
            </a:r>
            <a:endParaRPr lang="nl-NL" dirty="0">
              <a:latin typeface="Times New Roman" pitchFamily="18" charset="0"/>
            </a:endParaRPr>
          </a:p>
        </p:txBody>
      </p:sp>
      <p:pic>
        <p:nvPicPr>
          <p:cNvPr id="7176" name="Picture 14" descr="0"/>
          <p:cNvPicPr>
            <a:picLocks noChangeAspect="1" noChangeArrowheads="1"/>
          </p:cNvPicPr>
          <p:nvPr/>
        </p:nvPicPr>
        <p:blipFill>
          <a:blip r:embed="rId6"/>
          <a:srcRect l="48334" t="82510"/>
          <a:stretch>
            <a:fillRect/>
          </a:stretch>
        </p:blipFill>
        <p:spPr bwMode="auto">
          <a:xfrm>
            <a:off x="4419600" y="4114800"/>
            <a:ext cx="4724400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15" descr="0"/>
          <p:cNvPicPr>
            <a:picLocks noChangeAspect="1" noChangeArrowheads="1"/>
          </p:cNvPicPr>
          <p:nvPr/>
        </p:nvPicPr>
        <p:blipFill>
          <a:blip r:embed="rId6"/>
          <a:srcRect t="83820" r="52499"/>
          <a:stretch>
            <a:fillRect/>
          </a:stretch>
        </p:blipFill>
        <p:spPr bwMode="auto">
          <a:xfrm>
            <a:off x="4857752" y="6143644"/>
            <a:ext cx="3962400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714357"/>
            <a:ext cx="7793037" cy="500066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The Apriori Algorithm — Example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333625" y="2425700"/>
            <a:ext cx="1073150" cy="457200"/>
            <a:chOff x="1374" y="1432"/>
            <a:chExt cx="676" cy="288"/>
          </a:xfrm>
        </p:grpSpPr>
        <p:sp>
          <p:nvSpPr>
            <p:cNvPr id="8232" name="Text Box 43"/>
            <p:cNvSpPr txBox="1">
              <a:spLocks noChangeArrowheads="1"/>
            </p:cNvSpPr>
            <p:nvPr/>
          </p:nvSpPr>
          <p:spPr bwMode="auto">
            <a:xfrm>
              <a:off x="1374" y="1432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</a:rPr>
                <a:t>Scan D</a:t>
              </a:r>
            </a:p>
          </p:txBody>
        </p:sp>
        <p:sp>
          <p:nvSpPr>
            <p:cNvPr id="8233" name="Line 44"/>
            <p:cNvSpPr>
              <a:spLocks noChangeShapeType="1"/>
            </p:cNvSpPr>
            <p:nvPr/>
          </p:nvSpPr>
          <p:spPr bwMode="auto">
            <a:xfrm>
              <a:off x="1447" y="1713"/>
              <a:ext cx="5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2911475" y="1620838"/>
            <a:ext cx="2327275" cy="1947862"/>
            <a:chOff x="1738" y="925"/>
            <a:chExt cx="1466" cy="1227"/>
          </a:xfrm>
        </p:grpSpPr>
        <p:graphicFrame>
          <p:nvGraphicFramePr>
            <p:cNvPr id="8201" name="Object 9"/>
            <p:cNvGraphicFramePr>
              <a:graphicFrameLocks noChangeAspect="1"/>
            </p:cNvGraphicFramePr>
            <p:nvPr/>
          </p:nvGraphicFramePr>
          <p:xfrm>
            <a:off x="2055" y="925"/>
            <a:ext cx="1149" cy="1227"/>
          </p:xfrm>
          <a:graphic>
            <a:graphicData uri="http://schemas.openxmlformats.org/presentationml/2006/ole">
              <p:oleObj spid="_x0000_s153609" name="Worksheet" r:id="rId4" imgW="1614240" imgH="2076120" progId="Excel.Sheet.8">
                <p:embed/>
              </p:oleObj>
            </a:graphicData>
          </a:graphic>
        </p:graphicFrame>
        <p:sp>
          <p:nvSpPr>
            <p:cNvPr id="8231" name="Text Box 47"/>
            <p:cNvSpPr txBox="1">
              <a:spLocks noChangeArrowheads="1"/>
            </p:cNvSpPr>
            <p:nvPr/>
          </p:nvSpPr>
          <p:spPr bwMode="auto">
            <a:xfrm>
              <a:off x="1738" y="108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C</a:t>
              </a:r>
              <a:r>
                <a:rPr lang="en-US" sz="2400" i="1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5499100" y="1712913"/>
            <a:ext cx="2484438" cy="1662112"/>
            <a:chOff x="3368" y="983"/>
            <a:chExt cx="1565" cy="1047"/>
          </a:xfrm>
        </p:grpSpPr>
        <p:graphicFrame>
          <p:nvGraphicFramePr>
            <p:cNvPr id="8200" name="Object 8"/>
            <p:cNvGraphicFramePr>
              <a:graphicFrameLocks noChangeAspect="1"/>
            </p:cNvGraphicFramePr>
            <p:nvPr/>
          </p:nvGraphicFramePr>
          <p:xfrm>
            <a:off x="3644" y="983"/>
            <a:ext cx="1289" cy="1047"/>
          </p:xfrm>
          <a:graphic>
            <a:graphicData uri="http://schemas.openxmlformats.org/presentationml/2006/ole">
              <p:oleObj spid="_x0000_s153608" name="Worksheet" r:id="rId5" imgW="1614240" imgH="1734840" progId="Excel.Sheet.8">
                <p:embed/>
              </p:oleObj>
            </a:graphicData>
          </a:graphic>
        </p:graphicFrame>
        <p:sp>
          <p:nvSpPr>
            <p:cNvPr id="8230" name="Text Box 50"/>
            <p:cNvSpPr txBox="1">
              <a:spLocks noChangeArrowheads="1"/>
            </p:cNvSpPr>
            <p:nvPr/>
          </p:nvSpPr>
          <p:spPr bwMode="auto">
            <a:xfrm>
              <a:off x="3368" y="985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L</a:t>
              </a:r>
              <a:r>
                <a:rPr lang="en-US" sz="2400" i="1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454025" y="3881438"/>
            <a:ext cx="2228850" cy="1828800"/>
            <a:chOff x="190" y="2349"/>
            <a:chExt cx="1404" cy="1152"/>
          </a:xfrm>
        </p:grpSpPr>
        <p:graphicFrame>
          <p:nvGraphicFramePr>
            <p:cNvPr id="8199" name="Object 7"/>
            <p:cNvGraphicFramePr>
              <a:graphicFrameLocks noChangeAspect="1"/>
            </p:cNvGraphicFramePr>
            <p:nvPr/>
          </p:nvGraphicFramePr>
          <p:xfrm>
            <a:off x="512" y="2366"/>
            <a:ext cx="1082" cy="1135"/>
          </p:xfrm>
          <a:graphic>
            <a:graphicData uri="http://schemas.openxmlformats.org/presentationml/2006/ole">
              <p:oleObj spid="_x0000_s153607" name="Worksheet" r:id="rId6" imgW="1576080" imgH="1734840" progId="Excel.Sheet.8">
                <p:embed/>
              </p:oleObj>
            </a:graphicData>
          </a:graphic>
        </p:graphicFrame>
        <p:sp>
          <p:nvSpPr>
            <p:cNvPr id="8229" name="Text Box 53"/>
            <p:cNvSpPr txBox="1">
              <a:spLocks noChangeArrowheads="1"/>
            </p:cNvSpPr>
            <p:nvPr/>
          </p:nvSpPr>
          <p:spPr bwMode="auto">
            <a:xfrm>
              <a:off x="190" y="2349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L</a:t>
              </a:r>
              <a:r>
                <a:rPr lang="en-US" sz="2400" i="1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2881313" y="3484563"/>
            <a:ext cx="2208212" cy="2408237"/>
            <a:chOff x="1719" y="2099"/>
            <a:chExt cx="1391" cy="1517"/>
          </a:xfrm>
        </p:grpSpPr>
        <p:graphicFrame>
          <p:nvGraphicFramePr>
            <p:cNvPr id="8198" name="Object 6"/>
            <p:cNvGraphicFramePr>
              <a:graphicFrameLocks noChangeAspect="1"/>
            </p:cNvGraphicFramePr>
            <p:nvPr/>
          </p:nvGraphicFramePr>
          <p:xfrm>
            <a:off x="2016" y="2200"/>
            <a:ext cx="1094" cy="1416"/>
          </p:xfrm>
          <a:graphic>
            <a:graphicData uri="http://schemas.openxmlformats.org/presentationml/2006/ole">
              <p:oleObj spid="_x0000_s153606" name="Worksheet" r:id="rId7" imgW="1576080" imgH="2417400" progId="Excel.Sheet.8">
                <p:embed/>
              </p:oleObj>
            </a:graphicData>
          </a:graphic>
        </p:graphicFrame>
        <p:sp>
          <p:nvSpPr>
            <p:cNvPr id="8228" name="Text Box 56"/>
            <p:cNvSpPr txBox="1">
              <a:spLocks noChangeArrowheads="1"/>
            </p:cNvSpPr>
            <p:nvPr/>
          </p:nvSpPr>
          <p:spPr bwMode="auto">
            <a:xfrm>
              <a:off x="1719" y="209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C</a:t>
              </a:r>
              <a:r>
                <a:rPr lang="en-US" sz="2400" i="1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6169025" y="3533775"/>
            <a:ext cx="1714500" cy="2333625"/>
            <a:chOff x="3790" y="2130"/>
            <a:chExt cx="1080" cy="1470"/>
          </a:xfrm>
        </p:grpSpPr>
        <p:graphicFrame>
          <p:nvGraphicFramePr>
            <p:cNvPr id="8197" name="Object 5"/>
            <p:cNvGraphicFramePr>
              <a:graphicFrameLocks noChangeAspect="1"/>
            </p:cNvGraphicFramePr>
            <p:nvPr/>
          </p:nvGraphicFramePr>
          <p:xfrm>
            <a:off x="4164" y="2130"/>
            <a:ext cx="706" cy="1470"/>
          </p:xfrm>
          <a:graphic>
            <a:graphicData uri="http://schemas.openxmlformats.org/presentationml/2006/ole">
              <p:oleObj spid="_x0000_s153605" name="Worksheet" r:id="rId8" imgW="987480" imgH="2417400" progId="Excel.Sheet.8">
                <p:embed/>
              </p:oleObj>
            </a:graphicData>
          </a:graphic>
        </p:graphicFrame>
        <p:sp>
          <p:nvSpPr>
            <p:cNvPr id="8227" name="Text Box 59"/>
            <p:cNvSpPr txBox="1">
              <a:spLocks noChangeArrowheads="1"/>
            </p:cNvSpPr>
            <p:nvPr/>
          </p:nvSpPr>
          <p:spPr bwMode="auto">
            <a:xfrm>
              <a:off x="3790" y="213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C</a:t>
              </a:r>
              <a:r>
                <a:rPr lang="en-US" sz="2400" i="1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5280025" y="3903663"/>
            <a:ext cx="1120775" cy="501650"/>
            <a:chOff x="3230" y="2363"/>
            <a:chExt cx="706" cy="316"/>
          </a:xfrm>
        </p:grpSpPr>
        <p:sp>
          <p:nvSpPr>
            <p:cNvPr id="8225" name="Line 61"/>
            <p:cNvSpPr>
              <a:spLocks noChangeShapeType="1"/>
            </p:cNvSpPr>
            <p:nvPr/>
          </p:nvSpPr>
          <p:spPr bwMode="auto">
            <a:xfrm flipH="1">
              <a:off x="3230" y="2679"/>
              <a:ext cx="7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26" name="Text Box 62"/>
            <p:cNvSpPr txBox="1">
              <a:spLocks noChangeArrowheads="1"/>
            </p:cNvSpPr>
            <p:nvPr/>
          </p:nvSpPr>
          <p:spPr bwMode="auto">
            <a:xfrm>
              <a:off x="3243" y="2363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</a:rPr>
                <a:t>Scan D</a:t>
              </a:r>
            </a:p>
          </p:txBody>
        </p:sp>
      </p:grpSp>
      <p:sp>
        <p:nvSpPr>
          <p:cNvPr id="22591" name="AutoShape 63"/>
          <p:cNvSpPr>
            <a:spLocks noChangeArrowheads="1"/>
          </p:cNvSpPr>
          <p:nvPr/>
        </p:nvSpPr>
        <p:spPr bwMode="auto">
          <a:xfrm>
            <a:off x="8013700" y="32226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850900" y="5954713"/>
            <a:ext cx="1593850" cy="819150"/>
            <a:chOff x="440" y="3655"/>
            <a:chExt cx="1004" cy="516"/>
          </a:xfrm>
        </p:grpSpPr>
        <p:sp>
          <p:nvSpPr>
            <p:cNvPr id="8224" name="Text Box 65"/>
            <p:cNvSpPr txBox="1">
              <a:spLocks noChangeArrowheads="1"/>
            </p:cNvSpPr>
            <p:nvPr/>
          </p:nvSpPr>
          <p:spPr bwMode="auto">
            <a:xfrm>
              <a:off x="440" y="3655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C</a:t>
              </a:r>
              <a:r>
                <a:rPr lang="en-US" sz="2400" i="1" baseline="-25000">
                  <a:latin typeface="Times New Roman" pitchFamily="18" charset="0"/>
                </a:rPr>
                <a:t>3</a:t>
              </a:r>
            </a:p>
          </p:txBody>
        </p:sp>
        <p:graphicFrame>
          <p:nvGraphicFramePr>
            <p:cNvPr id="8196" name="Object 4"/>
            <p:cNvGraphicFramePr>
              <a:graphicFrameLocks noChangeAspect="1"/>
            </p:cNvGraphicFramePr>
            <p:nvPr/>
          </p:nvGraphicFramePr>
          <p:xfrm>
            <a:off x="735" y="3682"/>
            <a:ext cx="709" cy="489"/>
          </p:xfrm>
          <a:graphic>
            <a:graphicData uri="http://schemas.openxmlformats.org/presentationml/2006/ole">
              <p:oleObj spid="_x0000_s153604" name="Worksheet" r:id="rId9" imgW="987480" imgH="711000" progId="Excel.Sheet.8">
                <p:embed/>
              </p:oleObj>
            </a:graphicData>
          </a:graphic>
        </p:graphicFrame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2687638" y="6034088"/>
            <a:ext cx="1692275" cy="457200"/>
            <a:chOff x="1597" y="3705"/>
            <a:chExt cx="1066" cy="288"/>
          </a:xfrm>
        </p:grpSpPr>
        <p:sp>
          <p:nvSpPr>
            <p:cNvPr id="8222" name="Line 68"/>
            <p:cNvSpPr>
              <a:spLocks noChangeShapeType="1"/>
            </p:cNvSpPr>
            <p:nvPr/>
          </p:nvSpPr>
          <p:spPr bwMode="auto">
            <a:xfrm>
              <a:off x="1597" y="3968"/>
              <a:ext cx="10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23" name="Text Box 69"/>
            <p:cNvSpPr txBox="1">
              <a:spLocks noChangeArrowheads="1"/>
            </p:cNvSpPr>
            <p:nvPr/>
          </p:nvSpPr>
          <p:spPr bwMode="auto">
            <a:xfrm>
              <a:off x="1721" y="3705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</a:rPr>
                <a:t>Scan D</a:t>
              </a:r>
            </a:p>
          </p:txBody>
        </p: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4267200" y="5943600"/>
            <a:ext cx="2208213" cy="855663"/>
            <a:chOff x="2592" y="3648"/>
            <a:chExt cx="1391" cy="539"/>
          </a:xfrm>
        </p:grpSpPr>
        <p:sp>
          <p:nvSpPr>
            <p:cNvPr id="8221" name="Text Box 71"/>
            <p:cNvSpPr txBox="1">
              <a:spLocks noChangeArrowheads="1"/>
            </p:cNvSpPr>
            <p:nvPr/>
          </p:nvSpPr>
          <p:spPr bwMode="auto">
            <a:xfrm>
              <a:off x="2592" y="364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L</a:t>
              </a:r>
              <a:r>
                <a:rPr lang="en-US" sz="2400" i="1" baseline="-25000">
                  <a:latin typeface="Times New Roman" pitchFamily="18" charset="0"/>
                </a:rPr>
                <a:t>3</a:t>
              </a:r>
            </a:p>
          </p:txBody>
        </p:sp>
        <p:graphicFrame>
          <p:nvGraphicFramePr>
            <p:cNvPr id="8195" name="Object 3"/>
            <p:cNvGraphicFramePr>
              <a:graphicFrameLocks noChangeAspect="1"/>
            </p:cNvGraphicFramePr>
            <p:nvPr/>
          </p:nvGraphicFramePr>
          <p:xfrm>
            <a:off x="2878" y="3676"/>
            <a:ext cx="1105" cy="511"/>
          </p:xfrm>
          <a:graphic>
            <a:graphicData uri="http://schemas.openxmlformats.org/presentationml/2006/ole">
              <p:oleObj spid="_x0000_s153603" name="Worksheet" r:id="rId10" imgW="1576080" imgH="701640" progId="Excel.Sheet.8">
                <p:embed/>
              </p:oleObj>
            </a:graphicData>
          </a:graphic>
        </p:graphicFrame>
      </p:grp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354013" y="49990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02" name="Line 74"/>
          <p:cNvSpPr>
            <a:spLocks noChangeShapeType="1"/>
          </p:cNvSpPr>
          <p:nvPr/>
        </p:nvSpPr>
        <p:spPr bwMode="auto">
          <a:xfrm>
            <a:off x="5334000" y="25908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flipH="1">
            <a:off x="2819400" y="48006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455613" y="1447800"/>
            <a:ext cx="1814512" cy="2120900"/>
            <a:chOff x="191" y="816"/>
            <a:chExt cx="1143" cy="1336"/>
          </a:xfrm>
        </p:grpSpPr>
        <p:graphicFrame>
          <p:nvGraphicFramePr>
            <p:cNvPr id="8194" name="Object 2"/>
            <p:cNvGraphicFramePr>
              <a:graphicFrameLocks noChangeAspect="1"/>
            </p:cNvGraphicFramePr>
            <p:nvPr/>
          </p:nvGraphicFramePr>
          <p:xfrm>
            <a:off x="191" y="1131"/>
            <a:ext cx="1143" cy="1021"/>
          </p:xfrm>
          <a:graphic>
            <a:graphicData uri="http://schemas.openxmlformats.org/presentationml/2006/ole">
              <p:oleObj spid="_x0000_s153602" name="Worksheet" r:id="rId11" imgW="1661760" imgH="1734840" progId="Excel.Sheet.8">
                <p:embed/>
              </p:oleObj>
            </a:graphicData>
          </a:graphic>
        </p:graphicFrame>
        <p:sp>
          <p:nvSpPr>
            <p:cNvPr id="8220" name="Text Box 78"/>
            <p:cNvSpPr txBox="1">
              <a:spLocks noChangeArrowheads="1"/>
            </p:cNvSpPr>
            <p:nvPr/>
          </p:nvSpPr>
          <p:spPr bwMode="auto">
            <a:xfrm>
              <a:off x="240" y="816"/>
              <a:ext cx="100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</a:rPr>
                <a:t>Database D</a:t>
              </a:r>
            </a:p>
          </p:txBody>
        </p:sp>
      </p:grpSp>
      <p:sp>
        <p:nvSpPr>
          <p:cNvPr id="22607" name="Text Box 79"/>
          <p:cNvSpPr txBox="1">
            <a:spLocks noChangeArrowheads="1"/>
          </p:cNvSpPr>
          <p:nvPr/>
        </p:nvSpPr>
        <p:spPr bwMode="auto">
          <a:xfrm>
            <a:off x="4495800" y="1143000"/>
            <a:ext cx="24801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Min support =50%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91" grpId="0" animBg="1"/>
      <p:bldP spid="22601" grpId="0" animBg="1"/>
      <p:bldP spid="22602" grpId="0" animBg="1"/>
      <p:bldP spid="22603" grpId="0" animBg="1"/>
      <p:bldP spid="2260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85794"/>
            <a:ext cx="8229600" cy="642942"/>
          </a:xfrm>
        </p:spPr>
        <p:txBody>
          <a:bodyPr>
            <a:normAutofit/>
          </a:bodyPr>
          <a:lstStyle/>
          <a:p>
            <a:pPr eaLnBrk="1" hangingPunct="1"/>
            <a:r>
              <a:rPr lang="tr-TR" sz="3200" dirty="0" smtClean="0"/>
              <a:t>Naive Bayes’ Classifier</a:t>
            </a:r>
            <a:endParaRPr lang="en-GB" sz="3200" dirty="0" smtClean="0"/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1331913" y="4784725"/>
            <a:ext cx="576103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>
                <a:latin typeface="Lucida Bright" pitchFamily="18" charset="0"/>
              </a:rPr>
              <a:t>Given </a:t>
            </a:r>
            <a:r>
              <a:rPr lang="tr-TR" sz="2400" i="1">
                <a:latin typeface="Lucida Bright" pitchFamily="18" charset="0"/>
              </a:rPr>
              <a:t>C</a:t>
            </a:r>
            <a:r>
              <a:rPr lang="tr-TR" sz="2400">
                <a:latin typeface="Lucida Bright" pitchFamily="18" charset="0"/>
              </a:rPr>
              <a:t>, </a:t>
            </a:r>
            <a:r>
              <a:rPr lang="tr-TR" sz="2400" i="1">
                <a:latin typeface="Lucida Bright" pitchFamily="18" charset="0"/>
              </a:rPr>
              <a:t>x</a:t>
            </a:r>
            <a:r>
              <a:rPr lang="tr-TR" sz="2400" i="1" baseline="-25000">
                <a:latin typeface="Lucida Bright" pitchFamily="18" charset="0"/>
              </a:rPr>
              <a:t>j</a:t>
            </a:r>
            <a:r>
              <a:rPr lang="tr-TR" sz="2400">
                <a:latin typeface="Lucida Bright" pitchFamily="18" charset="0"/>
              </a:rPr>
              <a:t> are independent:</a:t>
            </a:r>
          </a:p>
          <a:p>
            <a:endParaRPr lang="tr-TR" sz="2400">
              <a:latin typeface="Lucida Bright" pitchFamily="18" charset="0"/>
            </a:endParaRPr>
          </a:p>
          <a:p>
            <a:r>
              <a:rPr lang="tr-TR" sz="2400" i="1">
                <a:latin typeface="Lucida Bright" pitchFamily="18" charset="0"/>
              </a:rPr>
              <a:t>	p</a:t>
            </a:r>
            <a:r>
              <a:rPr lang="tr-TR" sz="2400">
                <a:latin typeface="Lucida Bright" pitchFamily="18" charset="0"/>
              </a:rPr>
              <a:t>(</a:t>
            </a:r>
            <a:r>
              <a:rPr lang="tr-TR" sz="2400" b="1" i="1">
                <a:latin typeface="Lucida Bright" pitchFamily="18" charset="0"/>
              </a:rPr>
              <a:t>x</a:t>
            </a:r>
            <a:r>
              <a:rPr lang="tr-TR" sz="2400">
                <a:latin typeface="Lucida Bright" pitchFamily="18" charset="0"/>
              </a:rPr>
              <a:t>|</a:t>
            </a:r>
            <a:r>
              <a:rPr lang="tr-TR" sz="2400" i="1">
                <a:latin typeface="Lucida Bright" pitchFamily="18" charset="0"/>
              </a:rPr>
              <a:t>C</a:t>
            </a:r>
            <a:r>
              <a:rPr lang="tr-TR" sz="2400">
                <a:latin typeface="Lucida Bright" pitchFamily="18" charset="0"/>
              </a:rPr>
              <a:t>) = </a:t>
            </a:r>
            <a:r>
              <a:rPr lang="tr-TR" sz="2400" i="1">
                <a:latin typeface="Lucida Bright" pitchFamily="18" charset="0"/>
              </a:rPr>
              <a:t>p</a:t>
            </a:r>
            <a:r>
              <a:rPr lang="tr-TR" sz="2400">
                <a:latin typeface="Lucida Bright" pitchFamily="18" charset="0"/>
              </a:rPr>
              <a:t>(</a:t>
            </a:r>
            <a:r>
              <a:rPr lang="tr-TR" sz="2400" i="1">
                <a:latin typeface="Lucida Bright" pitchFamily="18" charset="0"/>
              </a:rPr>
              <a:t>x</a:t>
            </a:r>
            <a:r>
              <a:rPr lang="tr-TR" sz="2400" baseline="-25000">
                <a:latin typeface="Lucida Bright" pitchFamily="18" charset="0"/>
              </a:rPr>
              <a:t>1</a:t>
            </a:r>
            <a:r>
              <a:rPr lang="tr-TR" sz="2400">
                <a:latin typeface="Lucida Bright" pitchFamily="18" charset="0"/>
              </a:rPr>
              <a:t>|</a:t>
            </a:r>
            <a:r>
              <a:rPr lang="tr-TR" sz="2400" i="1">
                <a:latin typeface="Lucida Bright" pitchFamily="18" charset="0"/>
              </a:rPr>
              <a:t>C</a:t>
            </a:r>
            <a:r>
              <a:rPr lang="tr-TR" sz="2400">
                <a:latin typeface="Lucida Bright" pitchFamily="18" charset="0"/>
              </a:rPr>
              <a:t>) </a:t>
            </a:r>
            <a:r>
              <a:rPr lang="tr-TR" sz="2400" i="1">
                <a:latin typeface="Lucida Bright" pitchFamily="18" charset="0"/>
              </a:rPr>
              <a:t>p</a:t>
            </a:r>
            <a:r>
              <a:rPr lang="tr-TR" sz="2400">
                <a:latin typeface="Lucida Bright" pitchFamily="18" charset="0"/>
              </a:rPr>
              <a:t>(</a:t>
            </a:r>
            <a:r>
              <a:rPr lang="tr-TR" sz="2400" i="1">
                <a:latin typeface="Lucida Bright" pitchFamily="18" charset="0"/>
              </a:rPr>
              <a:t>x</a:t>
            </a:r>
            <a:r>
              <a:rPr lang="tr-TR" sz="2400" baseline="-25000">
                <a:latin typeface="Lucida Bright" pitchFamily="18" charset="0"/>
              </a:rPr>
              <a:t>2</a:t>
            </a:r>
            <a:r>
              <a:rPr lang="tr-TR" sz="2400">
                <a:latin typeface="Lucida Bright" pitchFamily="18" charset="0"/>
              </a:rPr>
              <a:t>|</a:t>
            </a:r>
            <a:r>
              <a:rPr lang="tr-TR" sz="2400" i="1">
                <a:latin typeface="Lucida Bright" pitchFamily="18" charset="0"/>
              </a:rPr>
              <a:t>C</a:t>
            </a:r>
            <a:r>
              <a:rPr lang="tr-TR" sz="2400">
                <a:latin typeface="Lucida Bright" pitchFamily="18" charset="0"/>
              </a:rPr>
              <a:t>) ... </a:t>
            </a:r>
            <a:r>
              <a:rPr lang="tr-TR" sz="2400" i="1">
                <a:latin typeface="Lucida Bright" pitchFamily="18" charset="0"/>
              </a:rPr>
              <a:t>p</a:t>
            </a:r>
            <a:r>
              <a:rPr lang="tr-TR" sz="2400">
                <a:latin typeface="Lucida Bright" pitchFamily="18" charset="0"/>
              </a:rPr>
              <a:t>(</a:t>
            </a:r>
            <a:r>
              <a:rPr lang="tr-TR" sz="2400" i="1">
                <a:latin typeface="Lucida Bright" pitchFamily="18" charset="0"/>
              </a:rPr>
              <a:t>x</a:t>
            </a:r>
            <a:r>
              <a:rPr lang="tr-TR" sz="2400" i="1" baseline="-25000">
                <a:latin typeface="Lucida Bright" pitchFamily="18" charset="0"/>
              </a:rPr>
              <a:t>d</a:t>
            </a:r>
            <a:r>
              <a:rPr lang="tr-TR" sz="2400">
                <a:latin typeface="Lucida Bright" pitchFamily="18" charset="0"/>
              </a:rPr>
              <a:t>|</a:t>
            </a:r>
            <a:r>
              <a:rPr lang="tr-TR" sz="2400" i="1">
                <a:latin typeface="Lucida Bright" pitchFamily="18" charset="0"/>
              </a:rPr>
              <a:t>C</a:t>
            </a:r>
            <a:r>
              <a:rPr lang="tr-TR" sz="2400">
                <a:latin typeface="Lucida Bright" pitchFamily="18" charset="0"/>
              </a:rPr>
              <a:t>) </a:t>
            </a:r>
            <a:endParaRPr lang="en-GB" sz="2400">
              <a:latin typeface="Lucida Bright" pitchFamily="18" charset="0"/>
            </a:endParaRPr>
          </a:p>
        </p:txBody>
      </p:sp>
      <p:pic>
        <p:nvPicPr>
          <p:cNvPr id="19462" name="Picture 8" descr="Bnconc2-co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1628775"/>
            <a:ext cx="5256212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785794"/>
            <a:ext cx="8807450" cy="57150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Background	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1428735"/>
            <a:ext cx="8545513" cy="4695839"/>
          </a:xfrm>
        </p:spPr>
        <p:txBody>
          <a:bodyPr>
            <a:normAutofit lnSpcReduction="10000"/>
          </a:bodyPr>
          <a:lstStyle/>
          <a:p>
            <a:pPr marL="466725" indent="-466725">
              <a:lnSpc>
                <a:spcPct val="110000"/>
              </a:lnSpc>
            </a:pPr>
            <a:r>
              <a:rPr lang="en-US" dirty="0" smtClean="0">
                <a:latin typeface="+mj-lt"/>
              </a:rPr>
              <a:t>There are three methods to establish a classifier</a:t>
            </a:r>
          </a:p>
          <a:p>
            <a:pPr marL="466725" indent="-466725">
              <a:lnSpc>
                <a:spcPct val="110000"/>
              </a:lnSpc>
              <a:buFont typeface="Wingdings" pitchFamily="2" charset="2"/>
              <a:buNone/>
            </a:pPr>
            <a:r>
              <a:rPr lang="en-US" dirty="0" smtClean="0">
                <a:latin typeface="+mj-lt"/>
              </a:rPr>
              <a:t>     </a:t>
            </a:r>
            <a:r>
              <a:rPr lang="en-US" sz="2100" i="1" dirty="0" smtClean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100" dirty="0" smtClean="0">
                <a:solidFill>
                  <a:schemeClr val="accent2"/>
                </a:solidFill>
                <a:latin typeface="+mj-lt"/>
              </a:rPr>
              <a:t>) Model a classification rule directly</a:t>
            </a:r>
          </a:p>
          <a:p>
            <a:pPr marL="857250" lvl="1" indent="-400050">
              <a:lnSpc>
                <a:spcPct val="110000"/>
              </a:lnSpc>
              <a:buFont typeface="Wingdings" pitchFamily="2" charset="2"/>
              <a:buNone/>
            </a:pPr>
            <a:r>
              <a:rPr lang="en-US" dirty="0" smtClean="0">
                <a:latin typeface="+mj-lt"/>
              </a:rPr>
              <a:t>     </a:t>
            </a:r>
            <a:r>
              <a:rPr lang="en-US" sz="1900" dirty="0" smtClean="0">
                <a:latin typeface="+mj-lt"/>
              </a:rPr>
              <a:t>Examples: k-NN, decision trees, </a:t>
            </a:r>
            <a:r>
              <a:rPr lang="en-US" sz="1900" dirty="0" err="1" smtClean="0">
                <a:latin typeface="+mj-lt"/>
              </a:rPr>
              <a:t>perceptron</a:t>
            </a:r>
            <a:r>
              <a:rPr lang="en-US" sz="1900" dirty="0" smtClean="0">
                <a:latin typeface="+mj-lt"/>
              </a:rPr>
              <a:t>, SVM</a:t>
            </a:r>
            <a:r>
              <a:rPr lang="en-US" sz="1800" dirty="0" smtClean="0">
                <a:latin typeface="+mj-lt"/>
              </a:rPr>
              <a:t> </a:t>
            </a:r>
            <a:endParaRPr lang="en-US" sz="1900" dirty="0" smtClean="0">
              <a:latin typeface="+mj-lt"/>
            </a:endParaRPr>
          </a:p>
          <a:p>
            <a:pPr marL="857250" lvl="1" indent="-400050">
              <a:lnSpc>
                <a:spcPct val="110000"/>
              </a:lnSpc>
              <a:buFont typeface="Wingdings" pitchFamily="2" charset="2"/>
              <a:buNone/>
            </a:pPr>
            <a:r>
              <a:rPr lang="en-US" dirty="0" smtClean="0">
                <a:latin typeface="+mj-lt"/>
              </a:rPr>
              <a:t> </a:t>
            </a:r>
            <a:r>
              <a:rPr lang="en-US" i="1" dirty="0" smtClean="0">
                <a:solidFill>
                  <a:schemeClr val="accent2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) Model the probability of class memberships given input data</a:t>
            </a:r>
          </a:p>
          <a:p>
            <a:pPr marL="857250" lvl="1" indent="-400050">
              <a:lnSpc>
                <a:spcPct val="11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</a:t>
            </a:r>
            <a:r>
              <a:rPr lang="en-US" sz="1900" dirty="0" smtClean="0">
                <a:latin typeface="+mj-lt"/>
              </a:rPr>
              <a:t>Example: multi-layered </a:t>
            </a:r>
            <a:r>
              <a:rPr lang="en-US" sz="1900" dirty="0" err="1" smtClean="0">
                <a:latin typeface="+mj-lt"/>
              </a:rPr>
              <a:t>perceptron</a:t>
            </a:r>
            <a:r>
              <a:rPr lang="en-US" sz="1900" dirty="0" smtClean="0">
                <a:latin typeface="+mj-lt"/>
              </a:rPr>
              <a:t> with the cross-entropy cost</a:t>
            </a:r>
          </a:p>
          <a:p>
            <a:pPr marL="466725" indent="-466725">
              <a:lnSpc>
                <a:spcPct val="110000"/>
              </a:lnSpc>
              <a:buFont typeface="Wingdings" pitchFamily="2" charset="2"/>
              <a:buNone/>
            </a:pPr>
            <a:r>
              <a:rPr lang="en-US" dirty="0" smtClean="0">
                <a:latin typeface="+mj-lt"/>
              </a:rPr>
              <a:t>     </a:t>
            </a:r>
            <a:r>
              <a:rPr lang="en-US" i="1" dirty="0" smtClean="0">
                <a:solidFill>
                  <a:schemeClr val="accent2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) </a:t>
            </a:r>
            <a:r>
              <a:rPr lang="en-US" sz="2100" dirty="0" smtClean="0">
                <a:solidFill>
                  <a:schemeClr val="accent2"/>
                </a:solidFill>
                <a:latin typeface="+mj-lt"/>
              </a:rPr>
              <a:t>Make a probabilistic model of data within each class</a:t>
            </a:r>
          </a:p>
          <a:p>
            <a:pPr marL="857250" lvl="1" indent="-400050">
              <a:lnSpc>
                <a:spcPct val="110000"/>
              </a:lnSpc>
              <a:buFont typeface="Wingdings" pitchFamily="2" charset="2"/>
              <a:buNone/>
            </a:pPr>
            <a:r>
              <a:rPr lang="en-US" dirty="0" smtClean="0">
                <a:latin typeface="+mj-lt"/>
              </a:rPr>
              <a:t>     </a:t>
            </a:r>
            <a:r>
              <a:rPr lang="en-US" sz="1900" dirty="0" smtClean="0">
                <a:latin typeface="+mj-lt"/>
              </a:rPr>
              <a:t>Examples: naive </a:t>
            </a:r>
            <a:r>
              <a:rPr lang="en-US" sz="1900" dirty="0" err="1" smtClean="0">
                <a:latin typeface="+mj-lt"/>
              </a:rPr>
              <a:t>Bayes</a:t>
            </a:r>
            <a:r>
              <a:rPr lang="en-US" sz="1900" dirty="0" smtClean="0">
                <a:latin typeface="+mj-lt"/>
              </a:rPr>
              <a:t>, model based classifiers</a:t>
            </a:r>
          </a:p>
          <a:p>
            <a:pPr marL="466725" indent="-466725">
              <a:lnSpc>
                <a:spcPct val="110000"/>
              </a:lnSpc>
            </a:pPr>
            <a:r>
              <a:rPr lang="en-US" i="1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) and </a:t>
            </a:r>
            <a:r>
              <a:rPr lang="en-US" i="1" dirty="0" smtClean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) are examples of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discriminative </a:t>
            </a:r>
            <a:r>
              <a:rPr lang="en-US" dirty="0" smtClean="0">
                <a:latin typeface="+mj-lt"/>
              </a:rPr>
              <a:t>classification</a:t>
            </a:r>
          </a:p>
          <a:p>
            <a:pPr marL="466725" indent="-466725">
              <a:lnSpc>
                <a:spcPct val="110000"/>
              </a:lnSpc>
            </a:pPr>
            <a:r>
              <a:rPr lang="en-US" i="1" dirty="0" smtClean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) is an example of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generative</a:t>
            </a:r>
            <a:r>
              <a:rPr lang="en-US" dirty="0" smtClean="0">
                <a:latin typeface="+mj-lt"/>
              </a:rPr>
              <a:t> classification</a:t>
            </a:r>
          </a:p>
          <a:p>
            <a:pPr marL="466725" indent="-466725">
              <a:lnSpc>
                <a:spcPct val="110000"/>
              </a:lnSpc>
            </a:pPr>
            <a:r>
              <a:rPr lang="en-US" i="1" dirty="0" smtClean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) and </a:t>
            </a:r>
            <a:r>
              <a:rPr lang="en-US" i="1" dirty="0" smtClean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) are both examples of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probabilistic</a:t>
            </a:r>
            <a:r>
              <a:rPr lang="en-US" dirty="0" smtClean="0">
                <a:latin typeface="+mj-lt"/>
              </a:rPr>
              <a:t> classification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42862"/>
            <a:ext cx="8742362" cy="1314435"/>
          </a:xfrm>
          <a:noFill/>
        </p:spPr>
        <p:txBody>
          <a:bodyPr>
            <a:normAutofit/>
          </a:bodyPr>
          <a:lstStyle/>
          <a:p>
            <a:r>
              <a:rPr lang="en-US" sz="3200" dirty="0" smtClean="0"/>
              <a:t>Probability Basics	</a:t>
            </a:r>
          </a:p>
        </p:txBody>
      </p:sp>
      <p:sp>
        <p:nvSpPr>
          <p:cNvPr id="9227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1217613"/>
            <a:ext cx="8545513" cy="5114925"/>
          </a:xfrm>
        </p:spPr>
        <p:txBody>
          <a:bodyPr/>
          <a:lstStyle/>
          <a:p>
            <a:pPr marL="466725" indent="-466725">
              <a:lnSpc>
                <a:spcPct val="110000"/>
              </a:lnSpc>
            </a:pPr>
            <a:endParaRPr lang="en-US" smtClean="0"/>
          </a:p>
          <a:p>
            <a:pPr marL="466725" indent="-466725">
              <a:lnSpc>
                <a:spcPct val="110000"/>
              </a:lnSpc>
              <a:buFont typeface="Wingdings" pitchFamily="2" charset="2"/>
              <a:buNone/>
            </a:pPr>
            <a:r>
              <a:rPr lang="en-US" sz="2800" smtClean="0"/>
              <a:t>     </a:t>
            </a:r>
          </a:p>
        </p:txBody>
      </p:sp>
      <p:sp>
        <p:nvSpPr>
          <p:cNvPr id="9228" name="Rectangle 4"/>
          <p:cNvSpPr>
            <a:spLocks noChangeArrowheads="1"/>
          </p:cNvSpPr>
          <p:nvPr/>
        </p:nvSpPr>
        <p:spPr bwMode="auto">
          <a:xfrm>
            <a:off x="206375" y="1428736"/>
            <a:ext cx="8666163" cy="4903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/>
          <a:lstStyle/>
          <a:p>
            <a:pPr marL="466725" indent="-466725" defTabSz="912813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latin typeface="+mj-lt"/>
              </a:rPr>
              <a:t>Prior, conditional and joint probability</a:t>
            </a: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latin typeface="+mj-lt"/>
              </a:rPr>
              <a:t>Prior probability: </a:t>
            </a: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latin typeface="+mj-lt"/>
              </a:rPr>
              <a:t>Conditional probability: </a:t>
            </a:r>
          </a:p>
          <a:p>
            <a:pPr marL="857250" lvl="1" indent="-400050" defTabSz="912813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latin typeface="+mj-lt"/>
              </a:rPr>
              <a:t>Joint probability: </a:t>
            </a:r>
          </a:p>
          <a:p>
            <a:pPr marL="857250" lvl="1" indent="-400050" defTabSz="912813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latin typeface="+mj-lt"/>
              </a:rPr>
              <a:t>Relationship:</a:t>
            </a:r>
          </a:p>
          <a:p>
            <a:pPr marL="857250" lvl="1" indent="-400050" defTabSz="912813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latin typeface="+mj-lt"/>
              </a:rPr>
              <a:t>Independence: </a:t>
            </a:r>
            <a:endParaRPr lang="en-US" sz="2500" dirty="0">
              <a:latin typeface="+mj-lt"/>
            </a:endParaRPr>
          </a:p>
          <a:p>
            <a:pPr marL="466725" indent="-466725" defTabSz="912813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latin typeface="+mj-lt"/>
              </a:rPr>
              <a:t>Bayesian Rule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56038" y="2303463"/>
          <a:ext cx="2116137" cy="366712"/>
        </p:xfrm>
        <a:graphic>
          <a:graphicData uri="http://schemas.openxmlformats.org/presentationml/2006/ole">
            <p:oleObj spid="_x0000_s154626" name="Equation" r:id="rId4" imgW="1091880" imgH="177480" progId="Equation.3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006475" y="4743450"/>
          <a:ext cx="3092450" cy="955675"/>
        </p:xfrm>
        <a:graphic>
          <a:graphicData uri="http://schemas.openxmlformats.org/presentationml/2006/ole">
            <p:oleObj spid="_x0000_s154627" name="Equation" r:id="rId5" imgW="1218960" imgH="355320" progId="Equation.3">
              <p:embed/>
            </p:oleObj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3008313" y="1798638"/>
          <a:ext cx="755650" cy="387350"/>
        </p:xfrm>
        <a:graphic>
          <a:graphicData uri="http://schemas.openxmlformats.org/presentationml/2006/ole">
            <p:oleObj spid="_x0000_s154628" name="Equation" r:id="rId6" imgW="368280" imgH="177480" progId="Equation.3">
              <p:embed/>
            </p:oleObj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3073400" y="2738438"/>
          <a:ext cx="2979738" cy="365125"/>
        </p:xfrm>
        <a:graphic>
          <a:graphicData uri="http://schemas.openxmlformats.org/presentationml/2006/ole">
            <p:oleObj spid="_x0000_s154629" name="Equation" r:id="rId7" imgW="1536480" imgH="177480" progId="Equation.3">
              <p:embed/>
            </p:oleObj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2617788" y="3152775"/>
          <a:ext cx="4581525" cy="366713"/>
        </p:xfrm>
        <a:graphic>
          <a:graphicData uri="http://schemas.openxmlformats.org/presentationml/2006/ole">
            <p:oleObj spid="_x0000_s154630" name="Equation" r:id="rId8" imgW="2361960" imgH="177480" progId="Equation.3">
              <p:embed/>
            </p:oleObj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2878138" y="3616325"/>
          <a:ext cx="6157912" cy="366713"/>
        </p:xfrm>
        <a:graphic>
          <a:graphicData uri="http://schemas.openxmlformats.org/presentationml/2006/ole">
            <p:oleObj spid="_x0000_s154631" name="Equation" r:id="rId9" imgW="3174840" imgH="177480" progId="Equation.3">
              <p:embed/>
            </p:oleObj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4116388" y="4743450"/>
          <a:ext cx="4143375" cy="930275"/>
        </p:xfrm>
        <a:graphic>
          <a:graphicData uri="http://schemas.openxmlformats.org/presentationml/2006/ole">
            <p:oleObj spid="_x0000_s154632" name="Equation" r:id="rId10" imgW="1498320" imgH="3171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>
            <a:normAutofit/>
          </a:bodyPr>
          <a:lstStyle/>
          <a:p>
            <a:r>
              <a:rPr lang="tr-TR" sz="3200" dirty="0"/>
              <a:t>Learning a Class from Examples</a:t>
            </a:r>
          </a:p>
        </p:txBody>
      </p:sp>
      <p:sp>
        <p:nvSpPr>
          <p:cNvPr id="4711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Class C of a “family car”</a:t>
            </a:r>
          </a:p>
          <a:p>
            <a:pPr lvl="1"/>
            <a:r>
              <a:rPr lang="tr-TR" sz="2400" dirty="0">
                <a:solidFill>
                  <a:schemeClr val="accent1"/>
                </a:solidFill>
                <a:latin typeface="+mj-lt"/>
              </a:rPr>
              <a:t>Prediction: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Is car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 family car?</a:t>
            </a:r>
          </a:p>
          <a:p>
            <a:pPr lvl="1"/>
            <a:r>
              <a:rPr lang="tr-TR" sz="2400" dirty="0">
                <a:solidFill>
                  <a:schemeClr val="accent1"/>
                </a:solidFill>
                <a:latin typeface="+mj-lt"/>
              </a:rPr>
              <a:t>Knowledge extraction: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What do people expect from a family car?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Output: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	Positive (+) and negative (–) examples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Input representation: </a:t>
            </a:r>
          </a:p>
          <a:p>
            <a:pPr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	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price,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: engine power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6444352-98EB-4C2F-B839-A2A12EA93647}" type="slidenum">
              <a:rPr lang="tr-TR"/>
              <a:pPr/>
              <a:t>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42862"/>
            <a:ext cx="8742362" cy="124299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Probabilistic Classification	</a:t>
            </a:r>
          </a:p>
        </p:txBody>
      </p:sp>
      <p:sp>
        <p:nvSpPr>
          <p:cNvPr id="10248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1217613"/>
            <a:ext cx="8545513" cy="5114925"/>
          </a:xfrm>
        </p:spPr>
        <p:txBody>
          <a:bodyPr/>
          <a:lstStyle/>
          <a:p>
            <a:pPr marL="466725" indent="-466725">
              <a:lnSpc>
                <a:spcPct val="110000"/>
              </a:lnSpc>
            </a:pPr>
            <a:endParaRPr lang="en-US" smtClean="0"/>
          </a:p>
          <a:p>
            <a:pPr marL="466725" indent="-466725">
              <a:lnSpc>
                <a:spcPct val="110000"/>
              </a:lnSpc>
              <a:buFont typeface="Wingdings" pitchFamily="2" charset="2"/>
              <a:buNone/>
            </a:pPr>
            <a:r>
              <a:rPr lang="en-US" sz="2800" smtClean="0"/>
              <a:t>     </a:t>
            </a:r>
          </a:p>
        </p:txBody>
      </p:sp>
      <p:sp>
        <p:nvSpPr>
          <p:cNvPr id="10249" name="Rectangle 4"/>
          <p:cNvSpPr>
            <a:spLocks noChangeArrowheads="1"/>
          </p:cNvSpPr>
          <p:nvPr/>
        </p:nvSpPr>
        <p:spPr bwMode="auto">
          <a:xfrm>
            <a:off x="336550" y="1500174"/>
            <a:ext cx="8666163" cy="483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/>
          <a:lstStyle/>
          <a:p>
            <a:pPr marL="466725" indent="-466725" defTabSz="912813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latin typeface="+mj-lt"/>
              </a:rPr>
              <a:t>Establishing a probabilistic model for classification</a:t>
            </a:r>
          </a:p>
          <a:p>
            <a:pPr marL="857250" lvl="1" indent="-400050" defTabSz="912813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latin typeface="+mj-lt"/>
              </a:rPr>
              <a:t>Discriminative model</a:t>
            </a:r>
          </a:p>
          <a:p>
            <a:pPr marL="857250" lvl="1" indent="-400050" defTabSz="912813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latin typeface="+mj-lt"/>
            </a:endParaRPr>
          </a:p>
          <a:p>
            <a:pPr marL="857250" lvl="1" indent="-400050" defTabSz="912813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latin typeface="+mj-lt"/>
              </a:rPr>
              <a:t>Generative model</a:t>
            </a:r>
          </a:p>
          <a:p>
            <a:pPr marL="466725" indent="-466725" defTabSz="912813">
              <a:lnSpc>
                <a:spcPct val="110000"/>
              </a:lnSpc>
              <a:spcBef>
                <a:spcPct val="20000"/>
              </a:spcBef>
            </a:pPr>
            <a:r>
              <a:rPr lang="en-US" sz="2800" dirty="0">
                <a:latin typeface="+mj-lt"/>
              </a:rPr>
              <a:t>        </a:t>
            </a:r>
          </a:p>
          <a:p>
            <a:pPr marL="466725" indent="-466725" defTabSz="912813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latin typeface="+mj-lt"/>
              </a:rPr>
              <a:t>MAP classification rule</a:t>
            </a:r>
          </a:p>
          <a:p>
            <a:pPr marL="857250" lvl="1" indent="-400050" defTabSz="912813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solidFill>
                  <a:srgbClr val="FF0000"/>
                </a:solidFill>
                <a:latin typeface="+mj-lt"/>
              </a:rPr>
              <a:t>MAP</a:t>
            </a:r>
            <a:r>
              <a:rPr lang="en-US" sz="2100" dirty="0">
                <a:latin typeface="+mj-lt"/>
              </a:rPr>
              <a:t>: </a:t>
            </a:r>
            <a:r>
              <a:rPr lang="en-US" sz="2100" dirty="0">
                <a:solidFill>
                  <a:srgbClr val="FF0000"/>
                </a:solidFill>
                <a:latin typeface="+mj-lt"/>
              </a:rPr>
              <a:t>M</a:t>
            </a:r>
            <a:r>
              <a:rPr lang="en-US" sz="2100" dirty="0">
                <a:latin typeface="+mj-lt"/>
              </a:rPr>
              <a:t>aximum </a:t>
            </a:r>
            <a:r>
              <a:rPr lang="en-US" sz="2100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+mj-lt"/>
              </a:rPr>
              <a:t>P</a:t>
            </a:r>
            <a:r>
              <a:rPr lang="en-US" sz="2100" dirty="0">
                <a:latin typeface="+mj-lt"/>
              </a:rPr>
              <a:t>osterior</a:t>
            </a:r>
          </a:p>
          <a:p>
            <a:pPr marL="857250" lvl="1" indent="-400050" defTabSz="912813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latin typeface="+mj-lt"/>
              </a:rPr>
              <a:t>Assign </a:t>
            </a:r>
            <a:r>
              <a:rPr lang="en-US" sz="2100" b="1" i="1" dirty="0">
                <a:latin typeface="+mj-lt"/>
              </a:rPr>
              <a:t>x</a:t>
            </a:r>
            <a:r>
              <a:rPr lang="en-US" sz="2100" dirty="0">
                <a:latin typeface="+mj-lt"/>
              </a:rPr>
              <a:t> to </a:t>
            </a:r>
            <a:r>
              <a:rPr lang="en-US" sz="2100" i="1" dirty="0">
                <a:latin typeface="+mj-lt"/>
              </a:rPr>
              <a:t>c* </a:t>
            </a:r>
            <a:r>
              <a:rPr lang="en-US" sz="2100" dirty="0">
                <a:latin typeface="+mj-lt"/>
              </a:rPr>
              <a:t>if </a:t>
            </a:r>
          </a:p>
          <a:p>
            <a:pPr marL="466725" indent="-466725" defTabSz="912813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latin typeface="+mj-lt"/>
              </a:rPr>
              <a:t>Generative classification with the MAP rule</a:t>
            </a:r>
          </a:p>
          <a:p>
            <a:pPr marL="857250" lvl="1" indent="-400050" defTabSz="912813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latin typeface="+mj-lt"/>
              </a:rPr>
              <a:t>Apply Bayesian rule to convert: 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476500" y="2185988"/>
          <a:ext cx="4237038" cy="422275"/>
        </p:xfrm>
        <a:graphic>
          <a:graphicData uri="http://schemas.openxmlformats.org/presentationml/2006/ole">
            <p:oleObj spid="_x0000_s155650" name="Equation" r:id="rId4" imgW="1892160" imgH="177480" progId="Equation.3">
              <p:embed/>
            </p:oleObj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465388" y="3074988"/>
          <a:ext cx="4248150" cy="423862"/>
        </p:xfrm>
        <a:graphic>
          <a:graphicData uri="http://schemas.openxmlformats.org/presentationml/2006/ole">
            <p:oleObj spid="_x0000_s155651" name="Equation" r:id="rId5" imgW="1892160" imgH="177480" progId="Equation.3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073400" y="4535488"/>
          <a:ext cx="5667375" cy="450850"/>
        </p:xfrm>
        <a:graphic>
          <a:graphicData uri="http://schemas.openxmlformats.org/presentationml/2006/ole">
            <p:oleObj spid="_x0000_s155652" name="Equation" r:id="rId6" imgW="2705040" imgH="203040" progId="Equation.3">
              <p:embed/>
            </p:oleObj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4873625" y="5368925"/>
          <a:ext cx="3998913" cy="825500"/>
        </p:xfrm>
        <a:graphic>
          <a:graphicData uri="http://schemas.openxmlformats.org/presentationml/2006/ole">
            <p:oleObj spid="_x0000_s155653" name="Equation" r:id="rId7" imgW="1981080" imgH="3553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42862"/>
            <a:ext cx="8742362" cy="124299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Naïve </a:t>
            </a:r>
            <a:r>
              <a:rPr lang="en-US" sz="3200" dirty="0" err="1" smtClean="0"/>
              <a:t>Bayes</a:t>
            </a:r>
            <a:r>
              <a:rPr lang="en-US" sz="3200" dirty="0" smtClean="0"/>
              <a:t>	</a:t>
            </a:r>
          </a:p>
        </p:txBody>
      </p:sp>
      <p:sp>
        <p:nvSpPr>
          <p:cNvPr id="11272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1217613"/>
            <a:ext cx="8545513" cy="5114925"/>
          </a:xfrm>
        </p:spPr>
        <p:txBody>
          <a:bodyPr/>
          <a:lstStyle/>
          <a:p>
            <a:pPr marL="466725" indent="-466725">
              <a:lnSpc>
                <a:spcPct val="110000"/>
              </a:lnSpc>
            </a:pPr>
            <a:endParaRPr lang="en-US" smtClean="0"/>
          </a:p>
          <a:p>
            <a:pPr marL="466725" indent="-466725">
              <a:lnSpc>
                <a:spcPct val="110000"/>
              </a:lnSpc>
              <a:buFont typeface="Wingdings" pitchFamily="2" charset="2"/>
              <a:buNone/>
            </a:pPr>
            <a:r>
              <a:rPr lang="en-US" sz="2800" smtClean="0"/>
              <a:t>     </a:t>
            </a:r>
          </a:p>
        </p:txBody>
      </p:sp>
      <p:sp>
        <p:nvSpPr>
          <p:cNvPr id="11273" name="Rectangle 4"/>
          <p:cNvSpPr>
            <a:spLocks noChangeArrowheads="1"/>
          </p:cNvSpPr>
          <p:nvPr/>
        </p:nvSpPr>
        <p:spPr bwMode="auto">
          <a:xfrm>
            <a:off x="336550" y="1217613"/>
            <a:ext cx="8666163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/>
          <a:lstStyle/>
          <a:p>
            <a:pPr marL="466725" indent="-466725" defTabSz="912813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 err="1">
                <a:latin typeface="+mj-lt"/>
              </a:rPr>
              <a:t>Bayes</a:t>
            </a:r>
            <a:r>
              <a:rPr lang="en-US" sz="2500" dirty="0">
                <a:latin typeface="+mj-lt"/>
              </a:rPr>
              <a:t> classification</a:t>
            </a:r>
          </a:p>
          <a:p>
            <a:pPr marL="466725" indent="-466725" defTabSz="912813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2500" dirty="0">
              <a:latin typeface="+mj-lt"/>
            </a:endParaRP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</a:pPr>
            <a:r>
              <a:rPr lang="en-US" sz="2100" dirty="0">
                <a:latin typeface="+mj-lt"/>
              </a:rPr>
              <a:t>Difficulty: learning the joint probability                  </a:t>
            </a:r>
          </a:p>
          <a:p>
            <a:pPr marL="466725" indent="-466725" defTabSz="912813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latin typeface="+mj-lt"/>
              </a:rPr>
              <a:t>Naïve </a:t>
            </a:r>
            <a:r>
              <a:rPr lang="en-US" sz="2500" dirty="0" err="1">
                <a:latin typeface="+mj-lt"/>
              </a:rPr>
              <a:t>Bayes</a:t>
            </a:r>
            <a:r>
              <a:rPr lang="en-US" sz="2500" dirty="0">
                <a:latin typeface="+mj-lt"/>
              </a:rPr>
              <a:t> classification</a:t>
            </a: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latin typeface="+mj-lt"/>
              </a:rPr>
              <a:t>Making the assumption that 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all input attributes are independent</a:t>
            </a: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latin typeface="+mj-lt"/>
            </a:endParaRP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latin typeface="+mj-lt"/>
            </a:endParaRP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latin typeface="+mj-lt"/>
            </a:endParaRPr>
          </a:p>
          <a:p>
            <a:pPr marL="857250" lvl="1" indent="-400050" defTabSz="912813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latin typeface="+mj-lt"/>
              </a:rPr>
              <a:t>MAP classification rule</a:t>
            </a: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</a:pPr>
            <a:endParaRPr lang="en-US" sz="2100" dirty="0">
              <a:latin typeface="Tahoma" pitchFamily="34" charset="0"/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874838" y="1782763"/>
          <a:ext cx="5264150" cy="423862"/>
        </p:xfrm>
        <a:graphic>
          <a:graphicData uri="http://schemas.openxmlformats.org/presentationml/2006/ole">
            <p:oleObj spid="_x0000_s156674" name="Equation" r:id="rId4" imgW="2336760" imgH="177480" progId="Equation.3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5354638" y="2428875"/>
          <a:ext cx="1628775" cy="379413"/>
        </p:xfrm>
        <a:graphic>
          <a:graphicData uri="http://schemas.openxmlformats.org/presentationml/2006/ole">
            <p:oleObj spid="_x0000_s156675" name="Equation" r:id="rId5" imgW="812520" imgH="177480" progId="Equation.3">
              <p:embed/>
            </p:oleObj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460500" y="3844925"/>
          <a:ext cx="6018213" cy="1262063"/>
        </p:xfrm>
        <a:graphic>
          <a:graphicData uri="http://schemas.openxmlformats.org/presentationml/2006/ole">
            <p:oleObj spid="_x0000_s156676" name="Equation" r:id="rId6" imgW="2831760" imgH="558720" progId="Equation.3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038225" y="5641975"/>
          <a:ext cx="7654925" cy="447675"/>
        </p:xfrm>
        <a:graphic>
          <a:graphicData uri="http://schemas.openxmlformats.org/presentationml/2006/ole">
            <p:oleObj spid="_x0000_s156677" name="Equation" r:id="rId7" imgW="3695400" imgH="203040" progId="Equation.3">
              <p:embed/>
            </p:oleObj>
          </a:graphicData>
        </a:graphic>
      </p:graphicFrame>
      <p:sp>
        <p:nvSpPr>
          <p:cNvPr id="11274" name="Line 12"/>
          <p:cNvSpPr>
            <a:spLocks noChangeShapeType="1"/>
          </p:cNvSpPr>
          <p:nvPr/>
        </p:nvSpPr>
        <p:spPr bwMode="auto">
          <a:xfrm>
            <a:off x="3856038" y="4189413"/>
            <a:ext cx="1889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11275" name="Line 13"/>
          <p:cNvSpPr>
            <a:spLocks noChangeShapeType="1"/>
          </p:cNvSpPr>
          <p:nvPr/>
        </p:nvSpPr>
        <p:spPr bwMode="auto">
          <a:xfrm>
            <a:off x="3789363" y="4605338"/>
            <a:ext cx="9128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11276" name="Line 14"/>
          <p:cNvSpPr>
            <a:spLocks noChangeShapeType="1"/>
          </p:cNvSpPr>
          <p:nvPr/>
        </p:nvSpPr>
        <p:spPr bwMode="auto">
          <a:xfrm>
            <a:off x="4767263" y="4605338"/>
            <a:ext cx="16938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11277" name="Line 15"/>
          <p:cNvSpPr>
            <a:spLocks noChangeShapeType="1"/>
          </p:cNvSpPr>
          <p:nvPr/>
        </p:nvSpPr>
        <p:spPr bwMode="auto">
          <a:xfrm>
            <a:off x="4637088" y="5019675"/>
            <a:ext cx="2346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42862"/>
            <a:ext cx="8742362" cy="1314435"/>
          </a:xfrm>
        </p:spPr>
        <p:txBody>
          <a:bodyPr/>
          <a:lstStyle/>
          <a:p>
            <a:r>
              <a:rPr lang="en-US" sz="3200" dirty="0" smtClean="0"/>
              <a:t>Naïve </a:t>
            </a:r>
            <a:r>
              <a:rPr lang="en-US" sz="3200" dirty="0" err="1" smtClean="0"/>
              <a:t>Bayes</a:t>
            </a:r>
            <a:r>
              <a:rPr lang="en-US" dirty="0" smtClean="0"/>
              <a:t>	</a:t>
            </a:r>
          </a:p>
        </p:txBody>
      </p:sp>
      <p:sp>
        <p:nvSpPr>
          <p:cNvPr id="12296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1217613"/>
            <a:ext cx="8545513" cy="5114925"/>
          </a:xfrm>
        </p:spPr>
        <p:txBody>
          <a:bodyPr/>
          <a:lstStyle/>
          <a:p>
            <a:pPr marL="466725" indent="-466725">
              <a:lnSpc>
                <a:spcPct val="110000"/>
              </a:lnSpc>
            </a:pPr>
            <a:endParaRPr lang="en-US" smtClean="0"/>
          </a:p>
          <a:p>
            <a:pPr marL="466725" indent="-466725">
              <a:lnSpc>
                <a:spcPct val="110000"/>
              </a:lnSpc>
              <a:buFont typeface="Wingdings" pitchFamily="2" charset="2"/>
              <a:buNone/>
            </a:pPr>
            <a:r>
              <a:rPr lang="en-US" sz="2800" smtClean="0"/>
              <a:t>     </a:t>
            </a:r>
          </a:p>
        </p:txBody>
      </p:sp>
      <p:sp>
        <p:nvSpPr>
          <p:cNvPr id="12297" name="Rectangle 4"/>
          <p:cNvSpPr>
            <a:spLocks noChangeArrowheads="1"/>
          </p:cNvSpPr>
          <p:nvPr/>
        </p:nvSpPr>
        <p:spPr bwMode="auto">
          <a:xfrm>
            <a:off x="336550" y="1428736"/>
            <a:ext cx="8666163" cy="4903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/>
          <a:lstStyle/>
          <a:p>
            <a:pPr marL="466725" indent="-466725" defTabSz="912813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latin typeface="+mj-lt"/>
              </a:rPr>
              <a:t>Naïve </a:t>
            </a:r>
            <a:r>
              <a:rPr lang="en-US" sz="2500" dirty="0" err="1">
                <a:latin typeface="+mj-lt"/>
              </a:rPr>
              <a:t>Bayes</a:t>
            </a:r>
            <a:r>
              <a:rPr lang="en-US" sz="2500" dirty="0">
                <a:latin typeface="+mj-lt"/>
              </a:rPr>
              <a:t> Algorithm (for discrete input attributes)</a:t>
            </a: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solidFill>
                  <a:schemeClr val="accent2"/>
                </a:solidFill>
                <a:latin typeface="+mj-lt"/>
              </a:rPr>
              <a:t>Learning Phase</a:t>
            </a:r>
            <a:r>
              <a:rPr lang="en-US" sz="2100" dirty="0">
                <a:latin typeface="+mj-lt"/>
              </a:rPr>
              <a:t>: Given a training set </a:t>
            </a:r>
            <a:r>
              <a:rPr lang="en-US" sz="2100" b="1" dirty="0">
                <a:latin typeface="+mj-lt"/>
              </a:rPr>
              <a:t>S</a:t>
            </a:r>
            <a:r>
              <a:rPr lang="en-US" sz="2100" dirty="0">
                <a:latin typeface="+mj-lt"/>
              </a:rPr>
              <a:t>, </a:t>
            </a: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latin typeface="+mj-lt"/>
            </a:endParaRP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latin typeface="+mj-lt"/>
            </a:endParaRP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latin typeface="+mj-lt"/>
            </a:endParaRP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latin typeface="+mj-lt"/>
            </a:endParaRPr>
          </a:p>
          <a:p>
            <a:pPr marL="857250" lvl="1" indent="-400050" defTabSz="912813">
              <a:lnSpc>
                <a:spcPct val="130000"/>
              </a:lnSpc>
              <a:spcBef>
                <a:spcPct val="20000"/>
              </a:spcBef>
            </a:pPr>
            <a:r>
              <a:rPr lang="en-US" sz="2100" dirty="0">
                <a:latin typeface="+mj-lt"/>
              </a:rPr>
              <a:t>     Output: conditional probability tables; for             elements</a:t>
            </a:r>
          </a:p>
          <a:p>
            <a:pPr marL="857250" lvl="1" indent="-400050" defTabSz="912813">
              <a:lnSpc>
                <a:spcPct val="13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solidFill>
                  <a:schemeClr val="accent2"/>
                </a:solidFill>
                <a:latin typeface="+mj-lt"/>
              </a:rPr>
              <a:t>Test Phase</a:t>
            </a:r>
            <a:r>
              <a:rPr lang="en-US" sz="2100" dirty="0">
                <a:latin typeface="+mj-lt"/>
              </a:rPr>
              <a:t>: Given an unknown instance                    , </a:t>
            </a:r>
          </a:p>
          <a:p>
            <a:pPr marL="857250" lvl="1" indent="-400050" defTabSz="912813">
              <a:lnSpc>
                <a:spcPct val="130000"/>
              </a:lnSpc>
              <a:spcBef>
                <a:spcPct val="20000"/>
              </a:spcBef>
            </a:pPr>
            <a:r>
              <a:rPr lang="en-US" sz="2100" dirty="0">
                <a:latin typeface="+mj-lt"/>
              </a:rPr>
              <a:t>      Look up tables to assign the label </a:t>
            </a:r>
            <a:r>
              <a:rPr lang="en-US" sz="2100" i="1" dirty="0">
                <a:latin typeface="+mj-lt"/>
              </a:rPr>
              <a:t>c* </a:t>
            </a:r>
            <a:r>
              <a:rPr lang="en-US" sz="2100" dirty="0">
                <a:latin typeface="+mj-lt"/>
              </a:rPr>
              <a:t>to </a:t>
            </a:r>
            <a:r>
              <a:rPr lang="en-US" sz="2100" b="1" dirty="0">
                <a:latin typeface="+mj-lt"/>
              </a:rPr>
              <a:t>X’</a:t>
            </a:r>
            <a:r>
              <a:rPr lang="en-US" sz="2100" dirty="0">
                <a:latin typeface="+mj-lt"/>
              </a:rPr>
              <a:t> if </a:t>
            </a: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</a:pPr>
            <a:r>
              <a:rPr lang="en-US" sz="2100" dirty="0">
                <a:latin typeface="+mj-lt"/>
              </a:rPr>
              <a:t>      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119188" y="2254250"/>
          <a:ext cx="7329487" cy="1757363"/>
        </p:xfrm>
        <a:graphic>
          <a:graphicData uri="http://schemas.openxmlformats.org/presentationml/2006/ole">
            <p:oleObj spid="_x0000_s157698" name="Equation" r:id="rId4" imgW="3809880" imgH="850680" progId="Equation.3">
              <p:embed/>
            </p:oleObj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212850" y="5559425"/>
          <a:ext cx="7280275" cy="455613"/>
        </p:xfrm>
        <a:graphic>
          <a:graphicData uri="http://schemas.openxmlformats.org/presentationml/2006/ole">
            <p:oleObj spid="_x0000_s157699" name="Equation" r:id="rId5" imgW="3657600" imgH="215640" progId="Equation.3">
              <p:embed/>
            </p:oleObj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5926138" y="4687888"/>
          <a:ext cx="1657350" cy="400050"/>
        </p:xfrm>
        <a:graphic>
          <a:graphicData uri="http://schemas.openxmlformats.org/presentationml/2006/ole">
            <p:oleObj spid="_x0000_s157700" name="Equation" r:id="rId6" imgW="736560" imgH="177480" progId="Equation.3">
              <p:embed/>
            </p:oleObj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6070600" y="4208463"/>
          <a:ext cx="977900" cy="396875"/>
        </p:xfrm>
        <a:graphic>
          <a:graphicData uri="http://schemas.openxmlformats.org/presentationml/2006/ole">
            <p:oleObj spid="_x0000_s157701" name="Equation" r:id="rId7" imgW="53316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857232"/>
            <a:ext cx="8742362" cy="500066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	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1217613"/>
            <a:ext cx="8545513" cy="5114925"/>
          </a:xfrm>
        </p:spPr>
        <p:txBody>
          <a:bodyPr/>
          <a:lstStyle/>
          <a:p>
            <a:pPr marL="466725" indent="-466725">
              <a:lnSpc>
                <a:spcPct val="110000"/>
              </a:lnSpc>
            </a:pPr>
            <a:endParaRPr lang="en-US" dirty="0" smtClean="0"/>
          </a:p>
          <a:p>
            <a:pPr marL="466725" indent="-466725">
              <a:lnSpc>
                <a:spcPct val="110000"/>
              </a:lnSpc>
              <a:buFont typeface="Wingdings" pitchFamily="2" charset="2"/>
              <a:buNone/>
            </a:pPr>
            <a:r>
              <a:rPr lang="en-US" sz="2800" dirty="0" smtClean="0"/>
              <a:t>     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336550" y="1357298"/>
            <a:ext cx="8666163" cy="48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/>
          <a:lstStyle/>
          <a:p>
            <a:pPr marL="466725" indent="-466725" defTabSz="912813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latin typeface="+mj-lt"/>
              </a:rPr>
              <a:t>Example: Play Tennis</a:t>
            </a:r>
          </a:p>
        </p:txBody>
      </p:sp>
      <p:pic>
        <p:nvPicPr>
          <p:cNvPr id="2151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0063" y="2000240"/>
            <a:ext cx="5668962" cy="427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42862"/>
            <a:ext cx="8742362" cy="131443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	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1217613"/>
            <a:ext cx="8545513" cy="5114925"/>
          </a:xfrm>
        </p:spPr>
        <p:txBody>
          <a:bodyPr/>
          <a:lstStyle/>
          <a:p>
            <a:pPr marL="466725" indent="-466725">
              <a:lnSpc>
                <a:spcPct val="110000"/>
              </a:lnSpc>
            </a:pPr>
            <a:endParaRPr lang="en-US" b="1" smtClean="0"/>
          </a:p>
          <a:p>
            <a:pPr marL="466725" indent="-466725">
              <a:lnSpc>
                <a:spcPct val="110000"/>
              </a:lnSpc>
              <a:buFont typeface="Wingdings" pitchFamily="2" charset="2"/>
              <a:buNone/>
            </a:pPr>
            <a:r>
              <a:rPr lang="en-US" sz="2800" b="1" smtClean="0"/>
              <a:t>     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336550" y="1285860"/>
            <a:ext cx="8666163" cy="5046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/>
          <a:lstStyle/>
          <a:p>
            <a:pPr marL="466725" indent="-466725" defTabSz="912813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latin typeface="Tahoma" pitchFamily="34" charset="0"/>
              </a:rPr>
              <a:t>Learning Phase</a:t>
            </a:r>
          </a:p>
        </p:txBody>
      </p:sp>
      <p:graphicFrame>
        <p:nvGraphicFramePr>
          <p:cNvPr id="541824" name="Group 128"/>
          <p:cNvGraphicFramePr>
            <a:graphicFrameLocks noGrp="1"/>
          </p:cNvGraphicFramePr>
          <p:nvPr/>
        </p:nvGraphicFramePr>
        <p:xfrm>
          <a:off x="857250" y="1771650"/>
          <a:ext cx="3113088" cy="1613423"/>
        </p:xfrm>
        <a:graphic>
          <a:graphicData uri="http://schemas.openxmlformats.org/drawingml/2006/table">
            <a:tbl>
              <a:tblPr/>
              <a:tblGrid>
                <a:gridCol w="1036638"/>
                <a:gridCol w="1038225"/>
                <a:gridCol w="1038225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Outlook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Sunny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Overcast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0/5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Rain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1770" name="Group 74"/>
          <p:cNvGraphicFramePr>
            <a:graphicFrameLocks noGrp="1"/>
          </p:cNvGraphicFramePr>
          <p:nvPr/>
        </p:nvGraphicFramePr>
        <p:xfrm>
          <a:off x="4116388" y="1771650"/>
          <a:ext cx="3910012" cy="1886224"/>
        </p:xfrm>
        <a:graphic>
          <a:graphicData uri="http://schemas.openxmlformats.org/drawingml/2006/table">
            <a:tbl>
              <a:tblPr/>
              <a:tblGrid>
                <a:gridCol w="1433512"/>
                <a:gridCol w="1238250"/>
                <a:gridCol w="123825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Temperature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Hot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Mild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Cool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1828" name="Group 132"/>
          <p:cNvGraphicFramePr>
            <a:graphicFrameLocks noGrp="1"/>
          </p:cNvGraphicFramePr>
          <p:nvPr/>
        </p:nvGraphicFramePr>
        <p:xfrm>
          <a:off x="989013" y="3636963"/>
          <a:ext cx="3322637" cy="1468008"/>
        </p:xfrm>
        <a:graphic>
          <a:graphicData uri="http://schemas.openxmlformats.org/drawingml/2006/table">
            <a:tbl>
              <a:tblPr/>
              <a:tblGrid>
                <a:gridCol w="1328737"/>
                <a:gridCol w="1012825"/>
                <a:gridCol w="981075"/>
              </a:tblGrid>
              <a:tr h="41751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Humidity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Play=N</a:t>
                      </a: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High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Normal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1833" name="Group 137"/>
          <p:cNvGraphicFramePr>
            <a:graphicFrameLocks noGrp="1"/>
          </p:cNvGraphicFramePr>
          <p:nvPr/>
        </p:nvGraphicFramePr>
        <p:xfrm>
          <a:off x="4572000" y="3636963"/>
          <a:ext cx="3322638" cy="1247595"/>
        </p:xfrm>
        <a:graphic>
          <a:graphicData uri="http://schemas.openxmlformats.org/drawingml/2006/table">
            <a:tbl>
              <a:tblPr/>
              <a:tblGrid>
                <a:gridCol w="1160463"/>
                <a:gridCol w="1089025"/>
                <a:gridCol w="107315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Wind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Strong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Weak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14" name="Text Box 119"/>
          <p:cNvSpPr txBox="1">
            <a:spLocks noChangeArrowheads="1"/>
          </p:cNvSpPr>
          <p:nvPr/>
        </p:nvSpPr>
        <p:spPr bwMode="auto">
          <a:xfrm>
            <a:off x="2160588" y="5295900"/>
            <a:ext cx="228441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47" tIns="40074" rIns="80147" bIns="40074">
            <a:spAutoFit/>
          </a:bodyPr>
          <a:lstStyle/>
          <a:p>
            <a:pPr defTabSz="912813"/>
            <a:r>
              <a:rPr lang="en-GB" sz="2100" i="1"/>
              <a:t>P</a:t>
            </a:r>
            <a:r>
              <a:rPr lang="en-GB" sz="2100"/>
              <a:t>(Play</a:t>
            </a:r>
            <a:r>
              <a:rPr lang="en-GB" sz="2100" i="1"/>
              <a:t>=Yes) = </a:t>
            </a:r>
            <a:r>
              <a:rPr lang="en-GB" sz="2100"/>
              <a:t>9/14</a:t>
            </a:r>
          </a:p>
        </p:txBody>
      </p:sp>
      <p:sp>
        <p:nvSpPr>
          <p:cNvPr id="22615" name="Text Box 120"/>
          <p:cNvSpPr txBox="1">
            <a:spLocks noChangeArrowheads="1"/>
          </p:cNvSpPr>
          <p:nvPr/>
        </p:nvSpPr>
        <p:spPr bwMode="auto">
          <a:xfrm>
            <a:off x="4605338" y="5295900"/>
            <a:ext cx="22542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47" tIns="40074" rIns="80147" bIns="40074">
            <a:spAutoFit/>
          </a:bodyPr>
          <a:lstStyle/>
          <a:p>
            <a:pPr defTabSz="912813"/>
            <a:r>
              <a:rPr lang="en-GB" sz="2100" i="1"/>
              <a:t>P</a:t>
            </a:r>
            <a:r>
              <a:rPr lang="en-GB" sz="2100"/>
              <a:t>(Play</a:t>
            </a:r>
            <a:r>
              <a:rPr lang="en-GB" sz="2100" i="1"/>
              <a:t>=No) = </a:t>
            </a:r>
            <a:r>
              <a:rPr lang="en-GB" sz="2100"/>
              <a:t>5/14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42862"/>
            <a:ext cx="8742362" cy="124299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	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1217613"/>
            <a:ext cx="8545513" cy="5114925"/>
          </a:xfrm>
        </p:spPr>
        <p:txBody>
          <a:bodyPr/>
          <a:lstStyle/>
          <a:p>
            <a:pPr marL="466725" indent="-466725">
              <a:lnSpc>
                <a:spcPct val="110000"/>
              </a:lnSpc>
            </a:pPr>
            <a:endParaRPr lang="en-US" b="1" smtClean="0"/>
          </a:p>
          <a:p>
            <a:pPr marL="466725" indent="-466725">
              <a:lnSpc>
                <a:spcPct val="110000"/>
              </a:lnSpc>
              <a:buFont typeface="Wingdings" pitchFamily="2" charset="2"/>
              <a:buNone/>
            </a:pPr>
            <a:r>
              <a:rPr lang="en-US" sz="2800" b="1" smtClean="0"/>
              <a:t>     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336550" y="1214422"/>
            <a:ext cx="8666163" cy="5118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/>
          <a:lstStyle/>
          <a:p>
            <a:pPr marL="466725" indent="-466725" defTabSz="912813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latin typeface="Tahoma" pitchFamily="34" charset="0"/>
              </a:rPr>
              <a:t>Test Phase</a:t>
            </a:r>
          </a:p>
          <a:p>
            <a:pPr marL="857250" lvl="1" indent="-400050" defTabSz="912813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latin typeface="Tahoma" pitchFamily="34" charset="0"/>
              </a:rPr>
              <a:t>Given a new instance, </a:t>
            </a:r>
          </a:p>
          <a:p>
            <a:pPr marL="857250" lvl="1" indent="-400050" defTabSz="912813">
              <a:lnSpc>
                <a:spcPct val="90000"/>
              </a:lnSpc>
              <a:spcBef>
                <a:spcPct val="20000"/>
              </a:spcBef>
            </a:pPr>
            <a:r>
              <a:rPr lang="en-US" sz="2100" b="1" dirty="0"/>
              <a:t>      </a:t>
            </a:r>
            <a:r>
              <a:rPr lang="en-US" sz="2100" b="1" dirty="0">
                <a:solidFill>
                  <a:schemeClr val="accent2"/>
                </a:solidFill>
              </a:rPr>
              <a:t>x</a:t>
            </a:r>
            <a:r>
              <a:rPr lang="en-US" sz="1800" dirty="0">
                <a:solidFill>
                  <a:schemeClr val="accent2"/>
                </a:solidFill>
              </a:rPr>
              <a:t>’=(Outlook=</a:t>
            </a:r>
            <a:r>
              <a:rPr lang="en-US" sz="1800" i="1" dirty="0">
                <a:solidFill>
                  <a:schemeClr val="accent2"/>
                </a:solidFill>
              </a:rPr>
              <a:t>Sunny, </a:t>
            </a:r>
            <a:r>
              <a:rPr lang="en-US" sz="1800" dirty="0">
                <a:solidFill>
                  <a:schemeClr val="accent2"/>
                </a:solidFill>
              </a:rPr>
              <a:t>Temperature=</a:t>
            </a:r>
            <a:r>
              <a:rPr lang="en-US" sz="1800" i="1" dirty="0">
                <a:solidFill>
                  <a:schemeClr val="accent2"/>
                </a:solidFill>
              </a:rPr>
              <a:t>Cool, </a:t>
            </a:r>
            <a:r>
              <a:rPr lang="en-US" sz="1800" dirty="0">
                <a:solidFill>
                  <a:schemeClr val="accent2"/>
                </a:solidFill>
              </a:rPr>
              <a:t>Humidity</a:t>
            </a:r>
            <a:r>
              <a:rPr lang="en-US" sz="1800" i="1" dirty="0">
                <a:solidFill>
                  <a:schemeClr val="accent2"/>
                </a:solidFill>
              </a:rPr>
              <a:t>=High, </a:t>
            </a:r>
            <a:r>
              <a:rPr lang="en-US" sz="1800" dirty="0">
                <a:solidFill>
                  <a:schemeClr val="accent2"/>
                </a:solidFill>
              </a:rPr>
              <a:t>Wind=</a:t>
            </a:r>
            <a:r>
              <a:rPr lang="en-US" sz="1800" i="1" dirty="0">
                <a:solidFill>
                  <a:schemeClr val="accent2"/>
                </a:solidFill>
              </a:rPr>
              <a:t>Strong</a:t>
            </a:r>
            <a:r>
              <a:rPr lang="en-US" sz="1800" dirty="0">
                <a:solidFill>
                  <a:schemeClr val="accent2"/>
                </a:solidFill>
              </a:rPr>
              <a:t>)</a:t>
            </a:r>
          </a:p>
          <a:p>
            <a:pPr marL="857250" lvl="1" indent="-400050" defTabSz="912813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solidFill>
                  <a:schemeClr val="tx2"/>
                </a:solidFill>
                <a:latin typeface="Tahoma" pitchFamily="34" charset="0"/>
              </a:rPr>
              <a:t>Look up tables</a:t>
            </a:r>
          </a:p>
          <a:p>
            <a:pPr marL="857250" lvl="1" indent="-400050" defTabSz="912813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solidFill>
                <a:schemeClr val="tx2"/>
              </a:solidFill>
              <a:latin typeface="Tahoma" pitchFamily="34" charset="0"/>
            </a:endParaRPr>
          </a:p>
          <a:p>
            <a:pPr marL="857250" lvl="1" indent="-400050" defTabSz="912813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solidFill>
                <a:schemeClr val="tx2"/>
              </a:solidFill>
              <a:latin typeface="Tahoma" pitchFamily="34" charset="0"/>
            </a:endParaRPr>
          </a:p>
          <a:p>
            <a:pPr marL="857250" lvl="1" indent="-400050" defTabSz="912813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solidFill>
                <a:schemeClr val="tx2"/>
              </a:solidFill>
              <a:latin typeface="Tahoma" pitchFamily="34" charset="0"/>
            </a:endParaRPr>
          </a:p>
          <a:p>
            <a:pPr marL="857250" lvl="1" indent="-400050" defTabSz="912813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solidFill>
                <a:schemeClr val="tx2"/>
              </a:solidFill>
              <a:latin typeface="Tahoma" pitchFamily="34" charset="0"/>
            </a:endParaRPr>
          </a:p>
          <a:p>
            <a:pPr marL="857250" lvl="1" indent="-400050" defTabSz="912813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solidFill>
                <a:schemeClr val="tx2"/>
              </a:solidFill>
              <a:latin typeface="Tahoma" pitchFamily="34" charset="0"/>
            </a:endParaRPr>
          </a:p>
          <a:p>
            <a:pPr marL="857250" lvl="1" indent="-400050" defTabSz="912813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solidFill>
                  <a:schemeClr val="tx2"/>
                </a:solidFill>
                <a:latin typeface="Tahoma" pitchFamily="34" charset="0"/>
              </a:rPr>
              <a:t>MAP rule</a:t>
            </a:r>
          </a:p>
        </p:txBody>
      </p:sp>
      <p:sp>
        <p:nvSpPr>
          <p:cNvPr id="23558" name="Text Box 91"/>
          <p:cNvSpPr txBox="1">
            <a:spLocks noChangeArrowheads="1"/>
          </p:cNvSpPr>
          <p:nvPr/>
        </p:nvSpPr>
        <p:spPr bwMode="auto">
          <a:xfrm>
            <a:off x="4572000" y="2624138"/>
            <a:ext cx="3502025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47" tIns="40074" rIns="80147" bIns="40074">
            <a:spAutoFit/>
          </a:bodyPr>
          <a:lstStyle/>
          <a:p>
            <a:pPr defTabSz="912813">
              <a:lnSpc>
                <a:spcPct val="130000"/>
              </a:lnSpc>
            </a:pPr>
            <a:r>
              <a:rPr lang="en-GB" sz="1600"/>
              <a:t>P(Outlook=S</a:t>
            </a:r>
            <a:r>
              <a:rPr lang="en-GB" sz="1600" i="1"/>
              <a:t>unny</a:t>
            </a:r>
            <a:r>
              <a:rPr lang="en-GB" sz="1600"/>
              <a:t>|Play=</a:t>
            </a:r>
            <a:r>
              <a:rPr lang="en-GB" sz="1600" i="1"/>
              <a:t>No</a:t>
            </a:r>
            <a:r>
              <a:rPr lang="en-GB" sz="1600"/>
              <a:t>) = 3/5</a:t>
            </a:r>
          </a:p>
          <a:p>
            <a:pPr defTabSz="912813">
              <a:lnSpc>
                <a:spcPct val="130000"/>
              </a:lnSpc>
            </a:pPr>
            <a:r>
              <a:rPr lang="en-GB" sz="1600"/>
              <a:t>P(Temperature=</a:t>
            </a:r>
            <a:r>
              <a:rPr lang="en-GB" sz="1600" i="1"/>
              <a:t>Cool</a:t>
            </a:r>
            <a:r>
              <a:rPr lang="en-GB" sz="1600"/>
              <a:t>|Play=</a:t>
            </a:r>
            <a:r>
              <a:rPr lang="en-GB" sz="1600" i="1"/>
              <a:t>=No</a:t>
            </a:r>
            <a:r>
              <a:rPr lang="en-GB" sz="1600"/>
              <a:t>) = 1/5</a:t>
            </a:r>
          </a:p>
          <a:p>
            <a:pPr defTabSz="912813">
              <a:lnSpc>
                <a:spcPct val="130000"/>
              </a:lnSpc>
            </a:pPr>
            <a:r>
              <a:rPr lang="en-GB" sz="1600"/>
              <a:t>P(Huminity=</a:t>
            </a:r>
            <a:r>
              <a:rPr lang="en-GB" sz="1600" i="1"/>
              <a:t>High</a:t>
            </a:r>
            <a:r>
              <a:rPr lang="en-GB" sz="1600"/>
              <a:t>|Play=</a:t>
            </a:r>
            <a:r>
              <a:rPr lang="en-GB" sz="1600" i="1"/>
              <a:t>No</a:t>
            </a:r>
            <a:r>
              <a:rPr lang="en-GB" sz="1600"/>
              <a:t>) = 4/5</a:t>
            </a:r>
          </a:p>
          <a:p>
            <a:pPr defTabSz="912813">
              <a:lnSpc>
                <a:spcPct val="130000"/>
              </a:lnSpc>
            </a:pPr>
            <a:r>
              <a:rPr lang="en-GB" sz="1600"/>
              <a:t>P(Wind=</a:t>
            </a:r>
            <a:r>
              <a:rPr lang="en-GB" sz="1600" i="1"/>
              <a:t>Strong</a:t>
            </a:r>
            <a:r>
              <a:rPr lang="en-GB" sz="1600"/>
              <a:t>|Play=</a:t>
            </a:r>
            <a:r>
              <a:rPr lang="en-GB" sz="1600" i="1"/>
              <a:t>No</a:t>
            </a:r>
            <a:r>
              <a:rPr lang="en-GB" sz="1600"/>
              <a:t>) = 3/5</a:t>
            </a:r>
          </a:p>
          <a:p>
            <a:pPr defTabSz="912813">
              <a:lnSpc>
                <a:spcPct val="130000"/>
              </a:lnSpc>
            </a:pPr>
            <a:r>
              <a:rPr lang="en-GB" sz="1600"/>
              <a:t>P(Play=</a:t>
            </a:r>
            <a:r>
              <a:rPr lang="en-GB" sz="1600" i="1"/>
              <a:t>No</a:t>
            </a:r>
            <a:r>
              <a:rPr lang="en-GB" sz="1600"/>
              <a:t>) = 5/14</a:t>
            </a:r>
          </a:p>
        </p:txBody>
      </p:sp>
      <p:sp>
        <p:nvSpPr>
          <p:cNvPr id="23559" name="Text Box 93"/>
          <p:cNvSpPr txBox="1">
            <a:spLocks noChangeArrowheads="1"/>
          </p:cNvSpPr>
          <p:nvPr/>
        </p:nvSpPr>
        <p:spPr bwMode="auto">
          <a:xfrm>
            <a:off x="1184275" y="2670175"/>
            <a:ext cx="3421063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47" tIns="40074" rIns="80147" bIns="40074">
            <a:spAutoFit/>
          </a:bodyPr>
          <a:lstStyle/>
          <a:p>
            <a:pPr defTabSz="912813">
              <a:lnSpc>
                <a:spcPct val="130000"/>
              </a:lnSpc>
            </a:pPr>
            <a:r>
              <a:rPr lang="en-GB" sz="1600"/>
              <a:t>P(Outlook=</a:t>
            </a:r>
            <a:r>
              <a:rPr lang="en-GB" sz="1600" i="1"/>
              <a:t>Sunny</a:t>
            </a:r>
            <a:r>
              <a:rPr lang="en-GB" sz="1600"/>
              <a:t>|Play=</a:t>
            </a:r>
            <a:r>
              <a:rPr lang="en-GB" sz="1600" i="1"/>
              <a:t>Yes</a:t>
            </a:r>
            <a:r>
              <a:rPr lang="en-GB" sz="1600"/>
              <a:t>) = 2/9</a:t>
            </a:r>
          </a:p>
          <a:p>
            <a:pPr defTabSz="912813">
              <a:lnSpc>
                <a:spcPct val="130000"/>
              </a:lnSpc>
            </a:pPr>
            <a:r>
              <a:rPr lang="en-GB" sz="1600"/>
              <a:t>P(Temperature=</a:t>
            </a:r>
            <a:r>
              <a:rPr lang="en-GB" sz="1600" i="1"/>
              <a:t>Cool</a:t>
            </a:r>
            <a:r>
              <a:rPr lang="en-GB" sz="1600"/>
              <a:t>|Play=</a:t>
            </a:r>
            <a:r>
              <a:rPr lang="en-GB" sz="1600" i="1"/>
              <a:t>Yes</a:t>
            </a:r>
            <a:r>
              <a:rPr lang="en-GB" sz="1600"/>
              <a:t>) = 3/9</a:t>
            </a:r>
          </a:p>
          <a:p>
            <a:pPr defTabSz="912813">
              <a:lnSpc>
                <a:spcPct val="130000"/>
              </a:lnSpc>
            </a:pPr>
            <a:r>
              <a:rPr lang="en-GB" sz="1600"/>
              <a:t>P(Huminity=</a:t>
            </a:r>
            <a:r>
              <a:rPr lang="en-GB" sz="1600" i="1"/>
              <a:t>High</a:t>
            </a:r>
            <a:r>
              <a:rPr lang="en-GB" sz="1600"/>
              <a:t>|Play=</a:t>
            </a:r>
            <a:r>
              <a:rPr lang="en-GB" sz="1600" i="1"/>
              <a:t>Yes</a:t>
            </a:r>
            <a:r>
              <a:rPr lang="en-GB" sz="1600"/>
              <a:t>) = 3/9</a:t>
            </a:r>
          </a:p>
          <a:p>
            <a:pPr defTabSz="912813">
              <a:lnSpc>
                <a:spcPct val="130000"/>
              </a:lnSpc>
            </a:pPr>
            <a:r>
              <a:rPr lang="en-GB" sz="1600"/>
              <a:t>P(Wind=</a:t>
            </a:r>
            <a:r>
              <a:rPr lang="en-GB" sz="1600" i="1"/>
              <a:t>Strong</a:t>
            </a:r>
            <a:r>
              <a:rPr lang="en-GB" sz="1600"/>
              <a:t>|Play=</a:t>
            </a:r>
            <a:r>
              <a:rPr lang="en-GB" sz="1600" i="1"/>
              <a:t>Yes</a:t>
            </a:r>
            <a:r>
              <a:rPr lang="en-GB" sz="1600"/>
              <a:t>) = 3/9</a:t>
            </a:r>
          </a:p>
          <a:p>
            <a:pPr defTabSz="912813">
              <a:lnSpc>
                <a:spcPct val="130000"/>
              </a:lnSpc>
            </a:pPr>
            <a:r>
              <a:rPr lang="en-GB" sz="1600"/>
              <a:t>P(Play=</a:t>
            </a:r>
            <a:r>
              <a:rPr lang="en-GB" sz="1600" i="1"/>
              <a:t>Yes</a:t>
            </a:r>
            <a:r>
              <a:rPr lang="en-GB" sz="1600"/>
              <a:t>) = 9/14</a:t>
            </a:r>
          </a:p>
        </p:txBody>
      </p:sp>
      <p:sp>
        <p:nvSpPr>
          <p:cNvPr id="23560" name="Text Box 94"/>
          <p:cNvSpPr txBox="1">
            <a:spLocks noChangeArrowheads="1"/>
          </p:cNvSpPr>
          <p:nvPr/>
        </p:nvSpPr>
        <p:spPr bwMode="auto">
          <a:xfrm>
            <a:off x="1184275" y="4881563"/>
            <a:ext cx="7297738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147" tIns="40074" rIns="80147" bIns="40074">
            <a:spAutoFit/>
          </a:bodyPr>
          <a:lstStyle/>
          <a:p>
            <a:pPr defTabSz="912813">
              <a:lnSpc>
                <a:spcPct val="130000"/>
              </a:lnSpc>
            </a:pPr>
            <a:r>
              <a:rPr lang="en-GB" sz="1600">
                <a:solidFill>
                  <a:schemeClr val="accent2"/>
                </a:solidFill>
              </a:rPr>
              <a:t>P(</a:t>
            </a:r>
            <a:r>
              <a:rPr lang="en-GB" sz="1600" i="1">
                <a:solidFill>
                  <a:schemeClr val="accent2"/>
                </a:solidFill>
              </a:rPr>
              <a:t>Yes</a:t>
            </a:r>
            <a:r>
              <a:rPr lang="en-GB" sz="1600">
                <a:solidFill>
                  <a:schemeClr val="accent2"/>
                </a:solidFill>
              </a:rPr>
              <a:t>|</a:t>
            </a:r>
            <a:r>
              <a:rPr lang="en-GB" sz="1900" b="1">
                <a:solidFill>
                  <a:schemeClr val="accent2"/>
                </a:solidFill>
              </a:rPr>
              <a:t>x</a:t>
            </a:r>
            <a:r>
              <a:rPr lang="en-GB" sz="1600">
                <a:solidFill>
                  <a:schemeClr val="accent2"/>
                </a:solidFill>
              </a:rPr>
              <a:t>’):</a:t>
            </a:r>
            <a:r>
              <a:rPr lang="en-GB" sz="1600"/>
              <a:t> [P(</a:t>
            </a:r>
            <a:r>
              <a:rPr lang="en-GB" sz="1600" i="1"/>
              <a:t>Sunny</a:t>
            </a:r>
            <a:r>
              <a:rPr lang="en-GB" sz="1600"/>
              <a:t>|Y</a:t>
            </a:r>
            <a:r>
              <a:rPr lang="en-GB" sz="1600" i="1"/>
              <a:t>es</a:t>
            </a:r>
            <a:r>
              <a:rPr lang="en-GB" sz="1600"/>
              <a:t>)P(</a:t>
            </a:r>
            <a:r>
              <a:rPr lang="en-GB" sz="1600" i="1"/>
              <a:t>Cool</a:t>
            </a:r>
            <a:r>
              <a:rPr lang="en-GB" sz="1600"/>
              <a:t>|</a:t>
            </a:r>
            <a:r>
              <a:rPr lang="en-GB" sz="1600" i="1"/>
              <a:t>Yes</a:t>
            </a:r>
            <a:r>
              <a:rPr lang="en-GB" sz="1600"/>
              <a:t>)P(</a:t>
            </a:r>
            <a:r>
              <a:rPr lang="en-GB" sz="1600" i="1"/>
              <a:t>High</a:t>
            </a:r>
            <a:r>
              <a:rPr lang="en-GB" sz="1600"/>
              <a:t>|Y</a:t>
            </a:r>
            <a:r>
              <a:rPr lang="en-GB" sz="1600" i="1"/>
              <a:t>es</a:t>
            </a:r>
            <a:r>
              <a:rPr lang="en-GB" sz="1600"/>
              <a:t>)P(</a:t>
            </a:r>
            <a:r>
              <a:rPr lang="en-GB" sz="1600" i="1"/>
              <a:t>Strong</a:t>
            </a:r>
            <a:r>
              <a:rPr lang="en-GB" sz="1600"/>
              <a:t>|</a:t>
            </a:r>
            <a:r>
              <a:rPr lang="en-GB" sz="1600" i="1"/>
              <a:t>Yes</a:t>
            </a:r>
            <a:r>
              <a:rPr lang="en-GB" sz="1600"/>
              <a:t>)]P(Play=</a:t>
            </a:r>
            <a:r>
              <a:rPr lang="en-GB" sz="1600" i="1"/>
              <a:t>Yes</a:t>
            </a:r>
            <a:r>
              <a:rPr lang="en-GB" sz="1600"/>
              <a:t>) = 0.0053</a:t>
            </a:r>
          </a:p>
          <a:p>
            <a:pPr defTabSz="912813"/>
            <a:r>
              <a:rPr lang="en-GB" sz="1600"/>
              <a:t> </a:t>
            </a:r>
            <a:r>
              <a:rPr lang="en-GB" sz="1600">
                <a:solidFill>
                  <a:schemeClr val="accent2"/>
                </a:solidFill>
              </a:rPr>
              <a:t>P(</a:t>
            </a:r>
            <a:r>
              <a:rPr lang="en-GB" sz="1600" i="1">
                <a:solidFill>
                  <a:schemeClr val="accent2"/>
                </a:solidFill>
              </a:rPr>
              <a:t>No</a:t>
            </a:r>
            <a:r>
              <a:rPr lang="en-GB" sz="1600">
                <a:solidFill>
                  <a:schemeClr val="accent2"/>
                </a:solidFill>
              </a:rPr>
              <a:t>|</a:t>
            </a:r>
            <a:r>
              <a:rPr lang="en-GB" sz="1900" b="1">
                <a:solidFill>
                  <a:schemeClr val="accent2"/>
                </a:solidFill>
              </a:rPr>
              <a:t>x</a:t>
            </a:r>
            <a:r>
              <a:rPr lang="en-GB" sz="1600">
                <a:solidFill>
                  <a:schemeClr val="accent2"/>
                </a:solidFill>
              </a:rPr>
              <a:t>’):</a:t>
            </a:r>
            <a:r>
              <a:rPr lang="en-GB" sz="1600"/>
              <a:t> [P(</a:t>
            </a:r>
            <a:r>
              <a:rPr lang="en-GB" sz="1600" i="1"/>
              <a:t>Sunny</a:t>
            </a:r>
            <a:r>
              <a:rPr lang="en-GB" sz="1600"/>
              <a:t>|N</a:t>
            </a:r>
            <a:r>
              <a:rPr lang="en-GB" sz="1600" i="1"/>
              <a:t>o</a:t>
            </a:r>
            <a:r>
              <a:rPr lang="en-GB" sz="1600"/>
              <a:t>) P(</a:t>
            </a:r>
            <a:r>
              <a:rPr lang="en-GB" sz="1600" i="1"/>
              <a:t>Cool</a:t>
            </a:r>
            <a:r>
              <a:rPr lang="en-GB" sz="1600"/>
              <a:t>|N</a:t>
            </a:r>
            <a:r>
              <a:rPr lang="en-GB" sz="1600" i="1"/>
              <a:t>o</a:t>
            </a:r>
            <a:r>
              <a:rPr lang="en-GB" sz="1600"/>
              <a:t>)P(</a:t>
            </a:r>
            <a:r>
              <a:rPr lang="en-GB" sz="1600" i="1"/>
              <a:t>High</a:t>
            </a:r>
            <a:r>
              <a:rPr lang="en-GB" sz="1600"/>
              <a:t>|</a:t>
            </a:r>
            <a:r>
              <a:rPr lang="en-GB" sz="1600" i="1"/>
              <a:t>No</a:t>
            </a:r>
            <a:r>
              <a:rPr lang="en-GB" sz="1600"/>
              <a:t>)P(</a:t>
            </a:r>
            <a:r>
              <a:rPr lang="en-GB" sz="1600" i="1"/>
              <a:t>Strong</a:t>
            </a:r>
            <a:r>
              <a:rPr lang="en-GB" sz="1600"/>
              <a:t>|</a:t>
            </a:r>
            <a:r>
              <a:rPr lang="en-GB" sz="1600" i="1"/>
              <a:t>No</a:t>
            </a:r>
            <a:r>
              <a:rPr lang="en-GB" sz="1600"/>
              <a:t>)]P(Play=</a:t>
            </a:r>
            <a:r>
              <a:rPr lang="en-GB" sz="1600" i="1"/>
              <a:t>No</a:t>
            </a:r>
            <a:r>
              <a:rPr lang="en-GB" sz="1600"/>
              <a:t>) = 0.0206</a:t>
            </a:r>
          </a:p>
          <a:p>
            <a:pPr defTabSz="912813">
              <a:lnSpc>
                <a:spcPct val="50000"/>
              </a:lnSpc>
            </a:pPr>
            <a:endParaRPr lang="en-GB" sz="1600"/>
          </a:p>
          <a:p>
            <a:pPr defTabSz="912813">
              <a:lnSpc>
                <a:spcPct val="130000"/>
              </a:lnSpc>
            </a:pPr>
            <a:r>
              <a:rPr lang="en-GB" sz="1800">
                <a:solidFill>
                  <a:schemeClr val="accent2"/>
                </a:solidFill>
              </a:rPr>
              <a:t>         Given the fact</a:t>
            </a:r>
            <a:r>
              <a:rPr lang="en-GB" sz="1800" b="1">
                <a:solidFill>
                  <a:schemeClr val="accent2"/>
                </a:solidFill>
              </a:rPr>
              <a:t> </a:t>
            </a:r>
            <a:r>
              <a:rPr lang="en-GB" sz="1800">
                <a:solidFill>
                  <a:schemeClr val="accent2"/>
                </a:solidFill>
              </a:rPr>
              <a:t>P(</a:t>
            </a:r>
            <a:r>
              <a:rPr lang="en-GB" sz="1800" i="1">
                <a:solidFill>
                  <a:schemeClr val="accent2"/>
                </a:solidFill>
              </a:rPr>
              <a:t>Yes</a:t>
            </a:r>
            <a:r>
              <a:rPr lang="en-GB" sz="1800">
                <a:solidFill>
                  <a:schemeClr val="accent2"/>
                </a:solidFill>
              </a:rPr>
              <a:t>|</a:t>
            </a:r>
            <a:r>
              <a:rPr lang="en-GB" sz="2100" b="1">
                <a:solidFill>
                  <a:schemeClr val="accent2"/>
                </a:solidFill>
              </a:rPr>
              <a:t>x</a:t>
            </a:r>
            <a:r>
              <a:rPr lang="en-GB" sz="1800">
                <a:solidFill>
                  <a:schemeClr val="accent2"/>
                </a:solidFill>
              </a:rPr>
              <a:t>’) &lt; P(</a:t>
            </a:r>
            <a:r>
              <a:rPr lang="en-GB" sz="1800" i="1">
                <a:solidFill>
                  <a:schemeClr val="accent2"/>
                </a:solidFill>
              </a:rPr>
              <a:t>No</a:t>
            </a:r>
            <a:r>
              <a:rPr lang="en-GB" sz="1800">
                <a:solidFill>
                  <a:schemeClr val="accent2"/>
                </a:solidFill>
              </a:rPr>
              <a:t>|</a:t>
            </a:r>
            <a:r>
              <a:rPr lang="en-GB" sz="2100" b="1">
                <a:solidFill>
                  <a:schemeClr val="accent2"/>
                </a:solidFill>
              </a:rPr>
              <a:t>x</a:t>
            </a:r>
            <a:r>
              <a:rPr lang="en-GB" sz="1800">
                <a:solidFill>
                  <a:schemeClr val="accent2"/>
                </a:solidFill>
              </a:rPr>
              <a:t>’), we label </a:t>
            </a:r>
            <a:r>
              <a:rPr lang="en-GB" sz="2100" b="1">
                <a:solidFill>
                  <a:schemeClr val="accent2"/>
                </a:solidFill>
              </a:rPr>
              <a:t>x</a:t>
            </a:r>
            <a:r>
              <a:rPr lang="en-GB" sz="1800">
                <a:solidFill>
                  <a:schemeClr val="accent2"/>
                </a:solidFill>
              </a:rPr>
              <a:t>’ to be “</a:t>
            </a:r>
            <a:r>
              <a:rPr lang="en-GB" sz="1800" i="1">
                <a:solidFill>
                  <a:schemeClr val="accent2"/>
                </a:solidFill>
              </a:rPr>
              <a:t>No</a:t>
            </a:r>
            <a:r>
              <a:rPr lang="en-GB" sz="1800">
                <a:solidFill>
                  <a:schemeClr val="accent2"/>
                </a:solidFill>
              </a:rPr>
              <a:t>”.</a:t>
            </a:r>
            <a:r>
              <a:rPr lang="en-GB" sz="1800"/>
              <a:t>    </a:t>
            </a:r>
          </a:p>
          <a:p>
            <a:pPr defTabSz="912813">
              <a:lnSpc>
                <a:spcPct val="130000"/>
              </a:lnSpc>
            </a:pPr>
            <a:endParaRPr lang="en-GB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42863"/>
            <a:ext cx="8742362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	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1217613"/>
            <a:ext cx="8545513" cy="5114925"/>
          </a:xfrm>
        </p:spPr>
        <p:txBody>
          <a:bodyPr/>
          <a:lstStyle/>
          <a:p>
            <a:pPr marL="466725" indent="-466725">
              <a:lnSpc>
                <a:spcPct val="110000"/>
              </a:lnSpc>
            </a:pPr>
            <a:endParaRPr lang="en-US" b="1" smtClean="0"/>
          </a:p>
          <a:p>
            <a:pPr marL="466725" indent="-466725">
              <a:lnSpc>
                <a:spcPct val="110000"/>
              </a:lnSpc>
              <a:buFont typeface="Wingdings" pitchFamily="2" charset="2"/>
              <a:buNone/>
            </a:pPr>
            <a:r>
              <a:rPr lang="en-US" sz="2800" b="1" smtClean="0"/>
              <a:t>     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336550" y="1079500"/>
            <a:ext cx="8666163" cy="525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/>
          <a:lstStyle/>
          <a:p>
            <a:pPr marL="466725" indent="-466725" defTabSz="912813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latin typeface="Tahoma" pitchFamily="34" charset="0"/>
              </a:rPr>
              <a:t>Test Phase</a:t>
            </a:r>
          </a:p>
          <a:p>
            <a:pPr marL="857250" lvl="1" indent="-400050" defTabSz="912813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latin typeface="Tahoma" pitchFamily="34" charset="0"/>
              </a:rPr>
              <a:t>Given a new instance, </a:t>
            </a:r>
          </a:p>
          <a:p>
            <a:pPr marL="857250" lvl="1" indent="-400050" defTabSz="912813">
              <a:lnSpc>
                <a:spcPct val="90000"/>
              </a:lnSpc>
              <a:spcBef>
                <a:spcPct val="20000"/>
              </a:spcBef>
            </a:pPr>
            <a:r>
              <a:rPr lang="en-US" sz="2100" b="1" dirty="0"/>
              <a:t>      </a:t>
            </a:r>
            <a:r>
              <a:rPr lang="en-US" sz="2100" b="1" dirty="0">
                <a:solidFill>
                  <a:schemeClr val="accent2"/>
                </a:solidFill>
              </a:rPr>
              <a:t>x</a:t>
            </a:r>
            <a:r>
              <a:rPr lang="en-US" sz="1800" dirty="0">
                <a:solidFill>
                  <a:schemeClr val="accent2"/>
                </a:solidFill>
              </a:rPr>
              <a:t>’=(Outlook=</a:t>
            </a:r>
            <a:r>
              <a:rPr lang="en-US" sz="1800" i="1" dirty="0">
                <a:solidFill>
                  <a:schemeClr val="accent2"/>
                </a:solidFill>
              </a:rPr>
              <a:t>Sunny, </a:t>
            </a:r>
            <a:r>
              <a:rPr lang="en-US" sz="1800" dirty="0">
                <a:solidFill>
                  <a:schemeClr val="accent2"/>
                </a:solidFill>
              </a:rPr>
              <a:t>Temperature=</a:t>
            </a:r>
            <a:r>
              <a:rPr lang="en-US" sz="1800" i="1" dirty="0">
                <a:solidFill>
                  <a:schemeClr val="accent2"/>
                </a:solidFill>
              </a:rPr>
              <a:t>Cool, </a:t>
            </a:r>
            <a:r>
              <a:rPr lang="en-US" sz="1800" dirty="0">
                <a:solidFill>
                  <a:schemeClr val="accent2"/>
                </a:solidFill>
              </a:rPr>
              <a:t>Humidity</a:t>
            </a:r>
            <a:r>
              <a:rPr lang="en-US" sz="1800" i="1" dirty="0">
                <a:solidFill>
                  <a:schemeClr val="accent2"/>
                </a:solidFill>
              </a:rPr>
              <a:t>=High, </a:t>
            </a:r>
            <a:r>
              <a:rPr lang="en-US" sz="1800" dirty="0">
                <a:solidFill>
                  <a:schemeClr val="accent2"/>
                </a:solidFill>
              </a:rPr>
              <a:t>Wind=</a:t>
            </a:r>
            <a:r>
              <a:rPr lang="en-US" sz="1800" i="1" dirty="0">
                <a:solidFill>
                  <a:schemeClr val="accent2"/>
                </a:solidFill>
              </a:rPr>
              <a:t>Strong</a:t>
            </a:r>
            <a:r>
              <a:rPr lang="en-US" sz="1800" dirty="0">
                <a:solidFill>
                  <a:schemeClr val="accent2"/>
                </a:solidFill>
              </a:rPr>
              <a:t>)</a:t>
            </a:r>
          </a:p>
          <a:p>
            <a:pPr marL="857250" lvl="1" indent="-400050" defTabSz="912813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solidFill>
                  <a:schemeClr val="tx2"/>
                </a:solidFill>
                <a:latin typeface="Tahoma" pitchFamily="34" charset="0"/>
              </a:rPr>
              <a:t>Look up tables</a:t>
            </a:r>
          </a:p>
          <a:p>
            <a:pPr marL="857250" lvl="1" indent="-400050" defTabSz="912813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solidFill>
                <a:schemeClr val="tx2"/>
              </a:solidFill>
              <a:latin typeface="Tahoma" pitchFamily="34" charset="0"/>
            </a:endParaRPr>
          </a:p>
          <a:p>
            <a:pPr marL="857250" lvl="1" indent="-400050" defTabSz="912813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solidFill>
                <a:schemeClr val="tx2"/>
              </a:solidFill>
              <a:latin typeface="Tahoma" pitchFamily="34" charset="0"/>
            </a:endParaRPr>
          </a:p>
          <a:p>
            <a:pPr marL="857250" lvl="1" indent="-400050" defTabSz="912813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solidFill>
                <a:schemeClr val="tx2"/>
              </a:solidFill>
              <a:latin typeface="Tahoma" pitchFamily="34" charset="0"/>
            </a:endParaRPr>
          </a:p>
          <a:p>
            <a:pPr marL="857250" lvl="1" indent="-400050" defTabSz="912813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solidFill>
                <a:schemeClr val="tx2"/>
              </a:solidFill>
              <a:latin typeface="Tahoma" pitchFamily="34" charset="0"/>
            </a:endParaRPr>
          </a:p>
          <a:p>
            <a:pPr marL="857250" lvl="1" indent="-400050" defTabSz="912813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solidFill>
                <a:schemeClr val="tx2"/>
              </a:solidFill>
              <a:latin typeface="Tahoma" pitchFamily="34" charset="0"/>
            </a:endParaRPr>
          </a:p>
          <a:p>
            <a:pPr marL="857250" lvl="1" indent="-400050" defTabSz="912813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solidFill>
                  <a:schemeClr val="tx2"/>
                </a:solidFill>
                <a:latin typeface="Tahoma" pitchFamily="34" charset="0"/>
              </a:rPr>
              <a:t>MAP rule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4572000" y="2624138"/>
            <a:ext cx="3502025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47" tIns="40074" rIns="80147" bIns="40074">
            <a:spAutoFit/>
          </a:bodyPr>
          <a:lstStyle/>
          <a:p>
            <a:pPr defTabSz="912813">
              <a:lnSpc>
                <a:spcPct val="130000"/>
              </a:lnSpc>
            </a:pPr>
            <a:r>
              <a:rPr lang="en-GB" sz="1600"/>
              <a:t>P(Outlook=S</a:t>
            </a:r>
            <a:r>
              <a:rPr lang="en-GB" sz="1600" i="1"/>
              <a:t>unny</a:t>
            </a:r>
            <a:r>
              <a:rPr lang="en-GB" sz="1600"/>
              <a:t>|Play=</a:t>
            </a:r>
            <a:r>
              <a:rPr lang="en-GB" sz="1600" i="1"/>
              <a:t>No</a:t>
            </a:r>
            <a:r>
              <a:rPr lang="en-GB" sz="1600"/>
              <a:t>) = 3/5</a:t>
            </a:r>
          </a:p>
          <a:p>
            <a:pPr defTabSz="912813">
              <a:lnSpc>
                <a:spcPct val="130000"/>
              </a:lnSpc>
            </a:pPr>
            <a:r>
              <a:rPr lang="en-GB" sz="1600"/>
              <a:t>P(Temperature=</a:t>
            </a:r>
            <a:r>
              <a:rPr lang="en-GB" sz="1600" i="1"/>
              <a:t>Cool</a:t>
            </a:r>
            <a:r>
              <a:rPr lang="en-GB" sz="1600"/>
              <a:t>|Play=</a:t>
            </a:r>
            <a:r>
              <a:rPr lang="en-GB" sz="1600" i="1"/>
              <a:t>=No</a:t>
            </a:r>
            <a:r>
              <a:rPr lang="en-GB" sz="1600"/>
              <a:t>) = 1/5</a:t>
            </a:r>
          </a:p>
          <a:p>
            <a:pPr defTabSz="912813">
              <a:lnSpc>
                <a:spcPct val="130000"/>
              </a:lnSpc>
            </a:pPr>
            <a:r>
              <a:rPr lang="en-GB" sz="1600"/>
              <a:t>P(Huminity=</a:t>
            </a:r>
            <a:r>
              <a:rPr lang="en-GB" sz="1600" i="1"/>
              <a:t>High</a:t>
            </a:r>
            <a:r>
              <a:rPr lang="en-GB" sz="1600"/>
              <a:t>|Play=</a:t>
            </a:r>
            <a:r>
              <a:rPr lang="en-GB" sz="1600" i="1"/>
              <a:t>No</a:t>
            </a:r>
            <a:r>
              <a:rPr lang="en-GB" sz="1600"/>
              <a:t>) = 4/5</a:t>
            </a:r>
          </a:p>
          <a:p>
            <a:pPr defTabSz="912813">
              <a:lnSpc>
                <a:spcPct val="130000"/>
              </a:lnSpc>
            </a:pPr>
            <a:r>
              <a:rPr lang="en-GB" sz="1600"/>
              <a:t>P(Wind=</a:t>
            </a:r>
            <a:r>
              <a:rPr lang="en-GB" sz="1600" i="1"/>
              <a:t>Strong</a:t>
            </a:r>
            <a:r>
              <a:rPr lang="en-GB" sz="1600"/>
              <a:t>|Play=</a:t>
            </a:r>
            <a:r>
              <a:rPr lang="en-GB" sz="1600" i="1"/>
              <a:t>No</a:t>
            </a:r>
            <a:r>
              <a:rPr lang="en-GB" sz="1600"/>
              <a:t>) = 3/5</a:t>
            </a:r>
          </a:p>
          <a:p>
            <a:pPr defTabSz="912813">
              <a:lnSpc>
                <a:spcPct val="130000"/>
              </a:lnSpc>
            </a:pPr>
            <a:r>
              <a:rPr lang="en-GB" sz="1600"/>
              <a:t>P(Play=</a:t>
            </a:r>
            <a:r>
              <a:rPr lang="en-GB" sz="1600" i="1"/>
              <a:t>No</a:t>
            </a:r>
            <a:r>
              <a:rPr lang="en-GB" sz="1600"/>
              <a:t>) = 5/14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1184275" y="2670175"/>
            <a:ext cx="3421063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47" tIns="40074" rIns="80147" bIns="40074">
            <a:spAutoFit/>
          </a:bodyPr>
          <a:lstStyle/>
          <a:p>
            <a:pPr defTabSz="912813">
              <a:lnSpc>
                <a:spcPct val="130000"/>
              </a:lnSpc>
            </a:pPr>
            <a:r>
              <a:rPr lang="en-GB" sz="1600"/>
              <a:t>P(Outlook=</a:t>
            </a:r>
            <a:r>
              <a:rPr lang="en-GB" sz="1600" i="1"/>
              <a:t>Sunny</a:t>
            </a:r>
            <a:r>
              <a:rPr lang="en-GB" sz="1600"/>
              <a:t>|Play=</a:t>
            </a:r>
            <a:r>
              <a:rPr lang="en-GB" sz="1600" i="1"/>
              <a:t>Yes</a:t>
            </a:r>
            <a:r>
              <a:rPr lang="en-GB" sz="1600"/>
              <a:t>) = 2/9</a:t>
            </a:r>
          </a:p>
          <a:p>
            <a:pPr defTabSz="912813">
              <a:lnSpc>
                <a:spcPct val="130000"/>
              </a:lnSpc>
            </a:pPr>
            <a:r>
              <a:rPr lang="en-GB" sz="1600"/>
              <a:t>P(Temperature=</a:t>
            </a:r>
            <a:r>
              <a:rPr lang="en-GB" sz="1600" i="1"/>
              <a:t>Cool</a:t>
            </a:r>
            <a:r>
              <a:rPr lang="en-GB" sz="1600"/>
              <a:t>|Play=</a:t>
            </a:r>
            <a:r>
              <a:rPr lang="en-GB" sz="1600" i="1"/>
              <a:t>Yes</a:t>
            </a:r>
            <a:r>
              <a:rPr lang="en-GB" sz="1600"/>
              <a:t>) = 3/9</a:t>
            </a:r>
          </a:p>
          <a:p>
            <a:pPr defTabSz="912813">
              <a:lnSpc>
                <a:spcPct val="130000"/>
              </a:lnSpc>
            </a:pPr>
            <a:r>
              <a:rPr lang="en-GB" sz="1600"/>
              <a:t>P(Huminity=</a:t>
            </a:r>
            <a:r>
              <a:rPr lang="en-GB" sz="1600" i="1"/>
              <a:t>High</a:t>
            </a:r>
            <a:r>
              <a:rPr lang="en-GB" sz="1600"/>
              <a:t>|Play=</a:t>
            </a:r>
            <a:r>
              <a:rPr lang="en-GB" sz="1600" i="1"/>
              <a:t>Yes</a:t>
            </a:r>
            <a:r>
              <a:rPr lang="en-GB" sz="1600"/>
              <a:t>) = 3/9</a:t>
            </a:r>
          </a:p>
          <a:p>
            <a:pPr defTabSz="912813">
              <a:lnSpc>
                <a:spcPct val="130000"/>
              </a:lnSpc>
            </a:pPr>
            <a:r>
              <a:rPr lang="en-GB" sz="1600"/>
              <a:t>P(Wind=</a:t>
            </a:r>
            <a:r>
              <a:rPr lang="en-GB" sz="1600" i="1"/>
              <a:t>Strong</a:t>
            </a:r>
            <a:r>
              <a:rPr lang="en-GB" sz="1600"/>
              <a:t>|Play=</a:t>
            </a:r>
            <a:r>
              <a:rPr lang="en-GB" sz="1600" i="1"/>
              <a:t>Yes</a:t>
            </a:r>
            <a:r>
              <a:rPr lang="en-GB" sz="1600"/>
              <a:t>) = 3/9</a:t>
            </a:r>
          </a:p>
          <a:p>
            <a:pPr defTabSz="912813">
              <a:lnSpc>
                <a:spcPct val="130000"/>
              </a:lnSpc>
            </a:pPr>
            <a:r>
              <a:rPr lang="en-GB" sz="1600"/>
              <a:t>P(Play=</a:t>
            </a:r>
            <a:r>
              <a:rPr lang="en-GB" sz="1600" i="1"/>
              <a:t>Yes</a:t>
            </a:r>
            <a:r>
              <a:rPr lang="en-GB" sz="1600"/>
              <a:t>) = 9/14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1184275" y="4881563"/>
            <a:ext cx="7297738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147" tIns="40074" rIns="80147" bIns="40074">
            <a:spAutoFit/>
          </a:bodyPr>
          <a:lstStyle/>
          <a:p>
            <a:pPr defTabSz="912813">
              <a:lnSpc>
                <a:spcPct val="130000"/>
              </a:lnSpc>
            </a:pPr>
            <a:r>
              <a:rPr lang="en-GB" sz="1600" dirty="0">
                <a:solidFill>
                  <a:schemeClr val="accent2"/>
                </a:solidFill>
              </a:rPr>
              <a:t>P(</a:t>
            </a:r>
            <a:r>
              <a:rPr lang="en-GB" sz="1600" i="1" dirty="0" err="1">
                <a:solidFill>
                  <a:schemeClr val="accent2"/>
                </a:solidFill>
              </a:rPr>
              <a:t>Yes</a:t>
            </a:r>
            <a:r>
              <a:rPr lang="en-GB" sz="1600" dirty="0" err="1">
                <a:solidFill>
                  <a:schemeClr val="accent2"/>
                </a:solidFill>
              </a:rPr>
              <a:t>|</a:t>
            </a:r>
            <a:r>
              <a:rPr lang="en-GB" sz="1900" b="1" dirty="0" err="1">
                <a:solidFill>
                  <a:schemeClr val="accent2"/>
                </a:solidFill>
              </a:rPr>
              <a:t>x</a:t>
            </a:r>
            <a:r>
              <a:rPr lang="en-GB" sz="1600" dirty="0">
                <a:solidFill>
                  <a:schemeClr val="accent2"/>
                </a:solidFill>
              </a:rPr>
              <a:t>’):</a:t>
            </a:r>
            <a:r>
              <a:rPr lang="en-GB" sz="1600" dirty="0"/>
              <a:t> [P(</a:t>
            </a:r>
            <a:r>
              <a:rPr lang="en-GB" sz="1600" i="1" dirty="0" err="1"/>
              <a:t>Sunny</a:t>
            </a:r>
            <a:r>
              <a:rPr lang="en-GB" sz="1600" dirty="0" err="1"/>
              <a:t>|Y</a:t>
            </a:r>
            <a:r>
              <a:rPr lang="en-GB" sz="1600" i="1" dirty="0" err="1"/>
              <a:t>es</a:t>
            </a:r>
            <a:r>
              <a:rPr lang="en-GB" sz="1600" dirty="0"/>
              <a:t>)P(</a:t>
            </a:r>
            <a:r>
              <a:rPr lang="en-GB" sz="1600" i="1" dirty="0" err="1"/>
              <a:t>Cool</a:t>
            </a:r>
            <a:r>
              <a:rPr lang="en-GB" sz="1600" dirty="0" err="1"/>
              <a:t>|</a:t>
            </a:r>
            <a:r>
              <a:rPr lang="en-GB" sz="1600" i="1" dirty="0" err="1"/>
              <a:t>Yes</a:t>
            </a:r>
            <a:r>
              <a:rPr lang="en-GB" sz="1600" dirty="0"/>
              <a:t>)P(</a:t>
            </a:r>
            <a:r>
              <a:rPr lang="en-GB" sz="1600" i="1" dirty="0" err="1"/>
              <a:t>High</a:t>
            </a:r>
            <a:r>
              <a:rPr lang="en-GB" sz="1600" dirty="0" err="1"/>
              <a:t>|Y</a:t>
            </a:r>
            <a:r>
              <a:rPr lang="en-GB" sz="1600" i="1" dirty="0" err="1"/>
              <a:t>es</a:t>
            </a:r>
            <a:r>
              <a:rPr lang="en-GB" sz="1600" dirty="0"/>
              <a:t>)P(</a:t>
            </a:r>
            <a:r>
              <a:rPr lang="en-GB" sz="1600" i="1" dirty="0" err="1"/>
              <a:t>Strong</a:t>
            </a:r>
            <a:r>
              <a:rPr lang="en-GB" sz="1600" dirty="0" err="1"/>
              <a:t>|</a:t>
            </a:r>
            <a:r>
              <a:rPr lang="en-GB" sz="1600" i="1" dirty="0" err="1"/>
              <a:t>Yes</a:t>
            </a:r>
            <a:r>
              <a:rPr lang="en-GB" sz="1600" dirty="0"/>
              <a:t>)]P(Play=</a:t>
            </a:r>
            <a:r>
              <a:rPr lang="en-GB" sz="1600" i="1" dirty="0"/>
              <a:t>Yes</a:t>
            </a:r>
            <a:r>
              <a:rPr lang="en-GB" sz="1600" dirty="0"/>
              <a:t>) = 0.0053</a:t>
            </a:r>
          </a:p>
          <a:p>
            <a:pPr defTabSz="912813"/>
            <a:r>
              <a:rPr lang="en-GB" sz="1600" dirty="0"/>
              <a:t> </a:t>
            </a:r>
            <a:r>
              <a:rPr lang="en-GB" sz="1600" dirty="0">
                <a:solidFill>
                  <a:schemeClr val="accent2"/>
                </a:solidFill>
              </a:rPr>
              <a:t>P(</a:t>
            </a:r>
            <a:r>
              <a:rPr lang="en-GB" sz="1600" i="1" dirty="0" err="1">
                <a:solidFill>
                  <a:schemeClr val="accent2"/>
                </a:solidFill>
              </a:rPr>
              <a:t>No</a:t>
            </a:r>
            <a:r>
              <a:rPr lang="en-GB" sz="1600" dirty="0" err="1">
                <a:solidFill>
                  <a:schemeClr val="accent2"/>
                </a:solidFill>
              </a:rPr>
              <a:t>|</a:t>
            </a:r>
            <a:r>
              <a:rPr lang="en-GB" sz="1900" b="1" dirty="0" err="1">
                <a:solidFill>
                  <a:schemeClr val="accent2"/>
                </a:solidFill>
              </a:rPr>
              <a:t>x</a:t>
            </a:r>
            <a:r>
              <a:rPr lang="en-GB" sz="1600" dirty="0">
                <a:solidFill>
                  <a:schemeClr val="accent2"/>
                </a:solidFill>
              </a:rPr>
              <a:t>’):</a:t>
            </a:r>
            <a:r>
              <a:rPr lang="en-GB" sz="1600" dirty="0"/>
              <a:t> [P(</a:t>
            </a:r>
            <a:r>
              <a:rPr lang="en-GB" sz="1600" i="1" dirty="0" err="1"/>
              <a:t>Sunny</a:t>
            </a:r>
            <a:r>
              <a:rPr lang="en-GB" sz="1600" dirty="0" err="1"/>
              <a:t>|N</a:t>
            </a:r>
            <a:r>
              <a:rPr lang="en-GB" sz="1600" i="1" dirty="0" err="1"/>
              <a:t>o</a:t>
            </a:r>
            <a:r>
              <a:rPr lang="en-GB" sz="1600" dirty="0"/>
              <a:t>) P(</a:t>
            </a:r>
            <a:r>
              <a:rPr lang="en-GB" sz="1600" i="1" dirty="0" err="1"/>
              <a:t>Cool</a:t>
            </a:r>
            <a:r>
              <a:rPr lang="en-GB" sz="1600" dirty="0" err="1"/>
              <a:t>|N</a:t>
            </a:r>
            <a:r>
              <a:rPr lang="en-GB" sz="1600" i="1" dirty="0" err="1"/>
              <a:t>o</a:t>
            </a:r>
            <a:r>
              <a:rPr lang="en-GB" sz="1600" dirty="0"/>
              <a:t>)P(</a:t>
            </a:r>
            <a:r>
              <a:rPr lang="en-GB" sz="1600" i="1" dirty="0" err="1"/>
              <a:t>High</a:t>
            </a:r>
            <a:r>
              <a:rPr lang="en-GB" sz="1600" dirty="0" err="1"/>
              <a:t>|</a:t>
            </a:r>
            <a:r>
              <a:rPr lang="en-GB" sz="1600" i="1" dirty="0" err="1"/>
              <a:t>No</a:t>
            </a:r>
            <a:r>
              <a:rPr lang="en-GB" sz="1600" dirty="0"/>
              <a:t>)P(</a:t>
            </a:r>
            <a:r>
              <a:rPr lang="en-GB" sz="1600" i="1" dirty="0" err="1"/>
              <a:t>Strong</a:t>
            </a:r>
            <a:r>
              <a:rPr lang="en-GB" sz="1600" dirty="0" err="1"/>
              <a:t>|</a:t>
            </a:r>
            <a:r>
              <a:rPr lang="en-GB" sz="1600" i="1" dirty="0" err="1"/>
              <a:t>No</a:t>
            </a:r>
            <a:r>
              <a:rPr lang="en-GB" sz="1600" dirty="0"/>
              <a:t>)]P(Play=</a:t>
            </a:r>
            <a:r>
              <a:rPr lang="en-GB" sz="1600" i="1" dirty="0"/>
              <a:t>No</a:t>
            </a:r>
            <a:r>
              <a:rPr lang="en-GB" sz="1600" dirty="0"/>
              <a:t>) = 0.0206</a:t>
            </a:r>
          </a:p>
          <a:p>
            <a:pPr defTabSz="912813">
              <a:lnSpc>
                <a:spcPct val="50000"/>
              </a:lnSpc>
            </a:pPr>
            <a:endParaRPr lang="en-GB" sz="1600" dirty="0"/>
          </a:p>
          <a:p>
            <a:pPr defTabSz="912813">
              <a:lnSpc>
                <a:spcPct val="130000"/>
              </a:lnSpc>
            </a:pPr>
            <a:r>
              <a:rPr lang="en-GB" sz="1800" dirty="0">
                <a:solidFill>
                  <a:schemeClr val="accent2"/>
                </a:solidFill>
              </a:rPr>
              <a:t>         Given the fact</a:t>
            </a:r>
            <a:r>
              <a:rPr lang="en-GB" sz="1800" b="1" dirty="0">
                <a:solidFill>
                  <a:schemeClr val="accent2"/>
                </a:solidFill>
              </a:rPr>
              <a:t> </a:t>
            </a:r>
            <a:r>
              <a:rPr lang="en-GB" sz="1800" dirty="0">
                <a:solidFill>
                  <a:schemeClr val="accent2"/>
                </a:solidFill>
              </a:rPr>
              <a:t>P(</a:t>
            </a:r>
            <a:r>
              <a:rPr lang="en-GB" sz="1800" i="1" dirty="0" err="1">
                <a:solidFill>
                  <a:schemeClr val="accent2"/>
                </a:solidFill>
              </a:rPr>
              <a:t>Yes</a:t>
            </a:r>
            <a:r>
              <a:rPr lang="en-GB" sz="1800" dirty="0" err="1">
                <a:solidFill>
                  <a:schemeClr val="accent2"/>
                </a:solidFill>
              </a:rPr>
              <a:t>|</a:t>
            </a:r>
            <a:r>
              <a:rPr lang="en-GB" sz="2100" b="1" dirty="0" err="1">
                <a:solidFill>
                  <a:schemeClr val="accent2"/>
                </a:solidFill>
              </a:rPr>
              <a:t>x</a:t>
            </a:r>
            <a:r>
              <a:rPr lang="en-GB" sz="1800" dirty="0">
                <a:solidFill>
                  <a:schemeClr val="accent2"/>
                </a:solidFill>
              </a:rPr>
              <a:t>’) &lt; P(</a:t>
            </a:r>
            <a:r>
              <a:rPr lang="en-GB" sz="1800" i="1" dirty="0" err="1">
                <a:solidFill>
                  <a:schemeClr val="accent2"/>
                </a:solidFill>
              </a:rPr>
              <a:t>No</a:t>
            </a:r>
            <a:r>
              <a:rPr lang="en-GB" sz="1800" dirty="0" err="1">
                <a:solidFill>
                  <a:schemeClr val="accent2"/>
                </a:solidFill>
              </a:rPr>
              <a:t>|</a:t>
            </a:r>
            <a:r>
              <a:rPr lang="en-GB" sz="2100" b="1" dirty="0" err="1">
                <a:solidFill>
                  <a:schemeClr val="accent2"/>
                </a:solidFill>
              </a:rPr>
              <a:t>x</a:t>
            </a:r>
            <a:r>
              <a:rPr lang="en-GB" sz="1800" dirty="0">
                <a:solidFill>
                  <a:schemeClr val="accent2"/>
                </a:solidFill>
              </a:rPr>
              <a:t>’), we label </a:t>
            </a:r>
            <a:r>
              <a:rPr lang="en-GB" sz="2100" b="1" dirty="0">
                <a:solidFill>
                  <a:schemeClr val="accent2"/>
                </a:solidFill>
              </a:rPr>
              <a:t>x</a:t>
            </a:r>
            <a:r>
              <a:rPr lang="en-GB" sz="1800" dirty="0">
                <a:solidFill>
                  <a:schemeClr val="accent2"/>
                </a:solidFill>
              </a:rPr>
              <a:t>’ to be “</a:t>
            </a:r>
            <a:r>
              <a:rPr lang="en-GB" sz="1800" i="1" dirty="0">
                <a:solidFill>
                  <a:schemeClr val="accent2"/>
                </a:solidFill>
              </a:rPr>
              <a:t>No</a:t>
            </a:r>
            <a:r>
              <a:rPr lang="en-GB" sz="1800" dirty="0">
                <a:solidFill>
                  <a:schemeClr val="accent2"/>
                </a:solidFill>
              </a:rPr>
              <a:t>”.</a:t>
            </a:r>
            <a:r>
              <a:rPr lang="en-GB" sz="1800" dirty="0"/>
              <a:t>    </a:t>
            </a:r>
          </a:p>
          <a:p>
            <a:pPr defTabSz="912813">
              <a:lnSpc>
                <a:spcPct val="130000"/>
              </a:lnSpc>
            </a:pPr>
            <a:endParaRPr lang="en-GB" sz="1800" dirty="0"/>
          </a:p>
        </p:txBody>
      </p:sp>
      <p:pic>
        <p:nvPicPr>
          <p:cNvPr id="2458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" y="1701800"/>
            <a:ext cx="7000875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42862"/>
            <a:ext cx="8742362" cy="124299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Relevant Issues	</a:t>
            </a:r>
          </a:p>
        </p:txBody>
      </p:sp>
      <p:sp>
        <p:nvSpPr>
          <p:cNvPr id="13320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1217613"/>
            <a:ext cx="8545513" cy="5114925"/>
          </a:xfrm>
        </p:spPr>
        <p:txBody>
          <a:bodyPr/>
          <a:lstStyle/>
          <a:p>
            <a:pPr marL="466725" indent="-466725">
              <a:lnSpc>
                <a:spcPct val="110000"/>
              </a:lnSpc>
            </a:pPr>
            <a:endParaRPr lang="en-US" b="1" smtClean="0"/>
          </a:p>
          <a:p>
            <a:pPr marL="466725" indent="-466725">
              <a:lnSpc>
                <a:spcPct val="110000"/>
              </a:lnSpc>
              <a:buFont typeface="Wingdings" pitchFamily="2" charset="2"/>
              <a:buNone/>
            </a:pPr>
            <a:r>
              <a:rPr lang="en-US" sz="2800" b="1" smtClean="0"/>
              <a:t>     </a:t>
            </a:r>
          </a:p>
        </p:txBody>
      </p:sp>
      <p:sp>
        <p:nvSpPr>
          <p:cNvPr id="13321" name="Rectangle 4"/>
          <p:cNvSpPr>
            <a:spLocks noChangeArrowheads="1"/>
          </p:cNvSpPr>
          <p:nvPr/>
        </p:nvSpPr>
        <p:spPr bwMode="auto">
          <a:xfrm>
            <a:off x="336550" y="1285860"/>
            <a:ext cx="8666163" cy="5046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/>
          <a:lstStyle/>
          <a:p>
            <a:pPr marL="466725" indent="-466725" defTabSz="912813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latin typeface="+mj-lt"/>
              </a:rPr>
              <a:t>Violation of Independence Assumption</a:t>
            </a: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latin typeface="+mj-lt"/>
              </a:rPr>
              <a:t>For many real world tasks,</a:t>
            </a: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latin typeface="+mj-lt"/>
              </a:rPr>
              <a:t>Nevertheless, naïve </a:t>
            </a:r>
            <a:r>
              <a:rPr lang="en-US" sz="2100" dirty="0" err="1">
                <a:latin typeface="+mj-lt"/>
              </a:rPr>
              <a:t>Bayes</a:t>
            </a:r>
            <a:r>
              <a:rPr lang="en-US" sz="2100" dirty="0">
                <a:latin typeface="+mj-lt"/>
              </a:rPr>
              <a:t> works surprisingly well anyway!</a:t>
            </a:r>
          </a:p>
          <a:p>
            <a:pPr marL="466725" indent="-466725" defTabSz="912813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latin typeface="+mj-lt"/>
              </a:rPr>
              <a:t>Zero conditional probability Problem</a:t>
            </a: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latin typeface="+mj-lt"/>
              </a:rPr>
              <a:t>If no example contains the attribute value</a:t>
            </a: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latin typeface="+mj-lt"/>
              </a:rPr>
              <a:t>In this circumstance,                                        during test </a:t>
            </a: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latin typeface="+mj-lt"/>
              </a:rPr>
              <a:t>For a remedy, conditional probabilities estimated with</a:t>
            </a: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latin typeface="+mj-lt"/>
            </a:endParaRPr>
          </a:p>
          <a:p>
            <a:pPr marL="1247775" lvl="2" indent="-333375" defTabSz="912813">
              <a:lnSpc>
                <a:spcPct val="120000"/>
              </a:lnSpc>
              <a:spcBef>
                <a:spcPct val="20000"/>
              </a:spcBef>
            </a:pPr>
            <a:r>
              <a:rPr lang="en-US" sz="1800" dirty="0">
                <a:latin typeface="+mj-lt"/>
              </a:rPr>
              <a:t> 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321175" y="1725613"/>
          <a:ext cx="3508375" cy="390525"/>
        </p:xfrm>
        <a:graphic>
          <a:graphicData uri="http://schemas.openxmlformats.org/presentationml/2006/ole">
            <p:oleObj spid="_x0000_s158722" name="Equation" r:id="rId4" imgW="2019240" imgH="177480" progId="Equation.3">
              <p:embed/>
            </p:oleObj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6102350" y="3092450"/>
          <a:ext cx="2900363" cy="544513"/>
        </p:xfrm>
        <a:graphic>
          <a:graphicData uri="http://schemas.openxmlformats.org/presentationml/2006/ole">
            <p:oleObj spid="_x0000_s158723" name="Equation" r:id="rId5" imgW="1562040" imgH="241200" progId="Equation.3">
              <p:embed/>
            </p:oleObj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3717925" y="3592513"/>
          <a:ext cx="3135313" cy="528637"/>
        </p:xfrm>
        <a:graphic>
          <a:graphicData uri="http://schemas.openxmlformats.org/presentationml/2006/ole">
            <p:oleObj spid="_x0000_s158724" name="Equation" r:id="rId6" imgW="1803240" imgH="241200" progId="Equation.3">
              <p:embed/>
            </p:oleObj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812925" y="4478338"/>
          <a:ext cx="5910263" cy="1973262"/>
        </p:xfrm>
        <a:graphic>
          <a:graphicData uri="http://schemas.openxmlformats.org/presentationml/2006/ole">
            <p:oleObj spid="_x0000_s158725" name="Equation" r:id="rId7" imgW="3238200" imgH="10792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928670"/>
            <a:ext cx="8742362" cy="471507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Relevant Issues</a:t>
            </a:r>
            <a:r>
              <a:rPr lang="en-US" dirty="0" smtClean="0"/>
              <a:t>	</a:t>
            </a:r>
          </a:p>
        </p:txBody>
      </p:sp>
      <p:sp>
        <p:nvSpPr>
          <p:cNvPr id="14345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1217613"/>
            <a:ext cx="8545513" cy="5114925"/>
          </a:xfrm>
        </p:spPr>
        <p:txBody>
          <a:bodyPr/>
          <a:lstStyle/>
          <a:p>
            <a:pPr marL="466725" indent="-466725">
              <a:lnSpc>
                <a:spcPct val="110000"/>
              </a:lnSpc>
            </a:pPr>
            <a:endParaRPr lang="en-US" b="1" smtClean="0"/>
          </a:p>
          <a:p>
            <a:pPr marL="466725" indent="-466725">
              <a:lnSpc>
                <a:spcPct val="110000"/>
              </a:lnSpc>
              <a:buFont typeface="Wingdings" pitchFamily="2" charset="2"/>
              <a:buNone/>
            </a:pPr>
            <a:r>
              <a:rPr lang="en-US" sz="2800" b="1" smtClean="0"/>
              <a:t>     </a:t>
            </a:r>
          </a:p>
        </p:txBody>
      </p:sp>
      <p:sp>
        <p:nvSpPr>
          <p:cNvPr id="14346" name="Rectangle 4"/>
          <p:cNvSpPr>
            <a:spLocks noChangeArrowheads="1"/>
          </p:cNvSpPr>
          <p:nvPr/>
        </p:nvSpPr>
        <p:spPr bwMode="auto">
          <a:xfrm>
            <a:off x="336550" y="1357298"/>
            <a:ext cx="8666163" cy="4975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/>
          <a:lstStyle/>
          <a:p>
            <a:pPr marL="466725" indent="-466725" defTabSz="912813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latin typeface="+mj-lt"/>
              </a:rPr>
              <a:t>Continuous-valued Input Attributes</a:t>
            </a: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latin typeface="+mj-lt"/>
              </a:rPr>
              <a:t>Numberless values for an attribute </a:t>
            </a: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latin typeface="+mj-lt"/>
              </a:rPr>
              <a:t>Conditional probability modeled with the normal distribution</a:t>
            </a: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latin typeface="+mj-lt"/>
            </a:endParaRP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latin typeface="+mj-lt"/>
            </a:endParaRP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latin typeface="+mj-lt"/>
            </a:endParaRP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latin typeface="+mj-lt"/>
            </a:endParaRPr>
          </a:p>
          <a:p>
            <a:pPr marL="857250" lvl="1" indent="-400050" defTabSz="912813">
              <a:lnSpc>
                <a:spcPct val="7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latin typeface="+mj-lt"/>
              </a:rPr>
              <a:t>Learning Phase: </a:t>
            </a:r>
            <a:endParaRPr lang="en-GB" sz="2100" i="1" dirty="0">
              <a:latin typeface="+mj-lt"/>
              <a:cs typeface="Tahoma" pitchFamily="34" charset="0"/>
            </a:endParaRPr>
          </a:p>
          <a:p>
            <a:pPr marL="857250" lvl="1" indent="-400050" defTabSz="912813">
              <a:spcBef>
                <a:spcPct val="20000"/>
              </a:spcBef>
            </a:pPr>
            <a:r>
              <a:rPr lang="en-US" sz="2100" dirty="0">
                <a:latin typeface="+mj-lt"/>
              </a:rPr>
              <a:t>     Output:         normal distributions and </a:t>
            </a:r>
          </a:p>
          <a:p>
            <a:pPr marL="857250" lvl="1" indent="-400050" defTabSz="912813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latin typeface="+mj-lt"/>
              </a:rPr>
              <a:t>Test Phase:</a:t>
            </a:r>
          </a:p>
          <a:p>
            <a:pPr marL="1247775" lvl="2" indent="-333375" defTabSz="912813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+mj-lt"/>
              </a:rPr>
              <a:t>Calculate conditional probabilities with all the normal distributions</a:t>
            </a:r>
          </a:p>
          <a:p>
            <a:pPr marL="1247775" lvl="2" indent="-333375" defTabSz="912813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+mj-lt"/>
              </a:rPr>
              <a:t>Apply the MAP rule to make a decision</a:t>
            </a:r>
          </a:p>
          <a:p>
            <a:pPr marL="1247775" lvl="2" indent="-333375" defTabSz="912813">
              <a:spcBef>
                <a:spcPct val="20000"/>
              </a:spcBef>
              <a:buFontTx/>
              <a:buChar char="•"/>
            </a:pPr>
            <a:endParaRPr lang="en-US" sz="1800" dirty="0">
              <a:latin typeface="Tahoma" pitchFamily="34" charset="0"/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189038" y="2589213"/>
          <a:ext cx="7418387" cy="1571625"/>
        </p:xfrm>
        <a:graphic>
          <a:graphicData uri="http://schemas.openxmlformats.org/presentationml/2006/ole">
            <p:oleObj spid="_x0000_s159746" name="Equation" r:id="rId4" imgW="3924000" imgH="838080" progId="Equation.3">
              <p:embed/>
            </p:oleObj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3171825" y="4327525"/>
          <a:ext cx="3616325" cy="415925"/>
        </p:xfrm>
        <a:graphic>
          <a:graphicData uri="http://schemas.openxmlformats.org/presentationml/2006/ole">
            <p:oleObj spid="_x0000_s159747" name="Equation" r:id="rId5" imgW="1612800" imgH="177480" progId="Equation.3">
              <p:embed/>
            </p:oleObj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290763" y="4732338"/>
          <a:ext cx="587375" cy="339725"/>
        </p:xfrm>
        <a:graphic>
          <a:graphicData uri="http://schemas.openxmlformats.org/presentationml/2006/ole">
            <p:oleObj spid="_x0000_s159748" name="Equation" r:id="rId6" imgW="279360" imgH="152280" progId="Equation.3">
              <p:embed/>
            </p:oleObj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2663825" y="5157788"/>
          <a:ext cx="2233613" cy="414337"/>
        </p:xfrm>
        <a:graphic>
          <a:graphicData uri="http://schemas.openxmlformats.org/presentationml/2006/ole">
            <p:oleObj spid="_x0000_s159749" name="Equation" r:id="rId7" imgW="1015920" imgH="177480" progId="Equation.3">
              <p:embed/>
            </p:oleObj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5718175" y="4743450"/>
          <a:ext cx="2205038" cy="414338"/>
        </p:xfrm>
        <a:graphic>
          <a:graphicData uri="http://schemas.openxmlformats.org/presentationml/2006/ole">
            <p:oleObj spid="_x0000_s159750" name="Equation" r:id="rId8" imgW="1002960" imgH="177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714356"/>
            <a:ext cx="8807450" cy="57150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Conclusions	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1217613"/>
            <a:ext cx="8545513" cy="5529262"/>
          </a:xfrm>
        </p:spPr>
        <p:txBody>
          <a:bodyPr>
            <a:normAutofit fontScale="92500"/>
          </a:bodyPr>
          <a:lstStyle/>
          <a:p>
            <a:pPr marL="466725" indent="-466725">
              <a:lnSpc>
                <a:spcPct val="120000"/>
              </a:lnSpc>
            </a:pPr>
            <a:r>
              <a:rPr lang="en-US" dirty="0" smtClean="0">
                <a:latin typeface="+mj-lt"/>
              </a:rPr>
              <a:t>Naïve </a:t>
            </a:r>
            <a:r>
              <a:rPr lang="en-US" dirty="0" err="1" smtClean="0">
                <a:latin typeface="+mj-lt"/>
              </a:rPr>
              <a:t>Bayes</a:t>
            </a:r>
            <a:r>
              <a:rPr lang="en-US" dirty="0" smtClean="0">
                <a:latin typeface="+mj-lt"/>
              </a:rPr>
              <a:t> based on the independence assumption</a:t>
            </a:r>
          </a:p>
          <a:p>
            <a:pPr marL="857250" lvl="1" indent="-400050">
              <a:lnSpc>
                <a:spcPct val="120000"/>
              </a:lnSpc>
            </a:pPr>
            <a:r>
              <a:rPr lang="en-US" dirty="0" smtClean="0">
                <a:latin typeface="+mj-lt"/>
              </a:rPr>
              <a:t>Training is very easy and fast; just requiring considering each  attribute in each class separately</a:t>
            </a:r>
          </a:p>
          <a:p>
            <a:pPr marL="857250" lvl="1" indent="-400050">
              <a:lnSpc>
                <a:spcPct val="120000"/>
              </a:lnSpc>
            </a:pPr>
            <a:r>
              <a:rPr lang="en-US" dirty="0" smtClean="0">
                <a:latin typeface="+mj-lt"/>
              </a:rPr>
              <a:t>Test is straightforward; just looking up tables or calculating conditional probabilities with normal distributions </a:t>
            </a:r>
          </a:p>
          <a:p>
            <a:pPr marL="466725" indent="-466725">
              <a:lnSpc>
                <a:spcPct val="120000"/>
              </a:lnSpc>
            </a:pPr>
            <a:r>
              <a:rPr lang="en-US" dirty="0" smtClean="0">
                <a:latin typeface="+mj-lt"/>
              </a:rPr>
              <a:t>A popular generative model</a:t>
            </a:r>
          </a:p>
          <a:p>
            <a:pPr marL="857250" lvl="1" indent="-400050">
              <a:lnSpc>
                <a:spcPct val="120000"/>
              </a:lnSpc>
            </a:pPr>
            <a:r>
              <a:rPr lang="en-US" dirty="0" smtClean="0">
                <a:latin typeface="+mj-lt"/>
              </a:rPr>
              <a:t>Performance competitive to most of state-of-the-art classifiers even in presence of violating independence assumption</a:t>
            </a:r>
          </a:p>
          <a:p>
            <a:pPr marL="857250" lvl="1" indent="-400050">
              <a:lnSpc>
                <a:spcPct val="120000"/>
              </a:lnSpc>
            </a:pPr>
            <a:r>
              <a:rPr lang="en-US" dirty="0" smtClean="0">
                <a:latin typeface="+mj-lt"/>
              </a:rPr>
              <a:t>Many successful applications, e.g., spam mail filtering</a:t>
            </a:r>
          </a:p>
          <a:p>
            <a:pPr marL="857250" lvl="1" indent="-400050">
              <a:lnSpc>
                <a:spcPct val="120000"/>
              </a:lnSpc>
            </a:pPr>
            <a:r>
              <a:rPr lang="en-US" dirty="0" smtClean="0">
                <a:latin typeface="+mj-lt"/>
              </a:rPr>
              <a:t>Apart from classification, naïve </a:t>
            </a:r>
            <a:r>
              <a:rPr lang="en-US" dirty="0" err="1" smtClean="0">
                <a:latin typeface="+mj-lt"/>
              </a:rPr>
              <a:t>Bayes</a:t>
            </a:r>
            <a:r>
              <a:rPr lang="en-US" dirty="0" smtClean="0">
                <a:latin typeface="+mj-lt"/>
              </a:rPr>
              <a:t> can do more…</a:t>
            </a:r>
            <a:r>
              <a:rPr lang="en-US" sz="1800" dirty="0" smtClean="0">
                <a:latin typeface="+mj-lt"/>
              </a:rPr>
              <a:t> </a:t>
            </a:r>
          </a:p>
          <a:p>
            <a:pPr marL="466725" indent="-466725">
              <a:lnSpc>
                <a:spcPct val="110000"/>
              </a:lnSpc>
              <a:buFont typeface="Wingdings" pitchFamily="2" charset="2"/>
              <a:buNone/>
            </a:pPr>
            <a:r>
              <a:rPr lang="en-US" sz="2100" dirty="0" smtClean="0">
                <a:latin typeface="+mj-lt"/>
              </a:rPr>
              <a:t>     </a:t>
            </a:r>
            <a:endParaRPr lang="en-US" sz="1800" dirty="0" smtClean="0">
              <a:solidFill>
                <a:schemeClr val="accent2"/>
              </a:solidFill>
              <a:latin typeface="+mj-lt"/>
            </a:endParaRPr>
          </a:p>
          <a:p>
            <a:pPr marL="857250" lvl="1" indent="-400050">
              <a:lnSpc>
                <a:spcPct val="110000"/>
              </a:lnSpc>
              <a:buFont typeface="Wingdings" pitchFamily="2" charset="2"/>
              <a:buNone/>
            </a:pPr>
            <a:r>
              <a:rPr lang="en-US" sz="1800" dirty="0" smtClean="0">
                <a:latin typeface="+mj-lt"/>
              </a:rPr>
              <a:t>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557338"/>
            <a:ext cx="55816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44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357158" y="928670"/>
            <a:ext cx="8229600" cy="642942"/>
          </a:xfrm>
        </p:spPr>
        <p:txBody>
          <a:bodyPr>
            <a:normAutofit/>
          </a:bodyPr>
          <a:lstStyle/>
          <a:p>
            <a:r>
              <a:rPr lang="tr-TR" sz="3200" dirty="0"/>
              <a:t>Training set </a:t>
            </a:r>
            <a:r>
              <a:rPr lang="tr-TR" sz="3200" i="0" dirty="0"/>
              <a:t>X</a:t>
            </a:r>
          </a:p>
        </p:txBody>
      </p:sp>
      <p:graphicFrame>
        <p:nvGraphicFramePr>
          <p:cNvPr id="112665" name="Rectangle 25"/>
          <p:cNvGraphicFramePr>
            <a:graphicFrameLocks/>
          </p:cNvGraphicFramePr>
          <p:nvPr>
            <p:ph sz="quarter" idx="1"/>
          </p:nvPr>
        </p:nvGraphicFramePr>
        <p:xfrm>
          <a:off x="2476500" y="2914650"/>
          <a:ext cx="0" cy="0"/>
        </p:xfrm>
        <a:graphic>
          <a:graphicData uri="http://schemas.openxmlformats.org/presentationml/2006/ole">
            <p:oleObj spid="_x0000_s112665" name="Equation" r:id="rId4" imgW="0" imgH="0" progId="Equation.3">
              <p:embed/>
            </p:oleObj>
          </a:graphicData>
        </a:graphic>
      </p:graphicFrame>
      <p:graphicFrame>
        <p:nvGraphicFramePr>
          <p:cNvPr id="112667" name="Object 27"/>
          <p:cNvGraphicFramePr>
            <a:graphicFrameLocks noChangeAspect="1"/>
          </p:cNvGraphicFramePr>
          <p:nvPr>
            <p:ph sz="quarter" idx="2"/>
          </p:nvPr>
        </p:nvGraphicFramePr>
        <p:xfrm>
          <a:off x="6227763" y="1700213"/>
          <a:ext cx="1806575" cy="504825"/>
        </p:xfrm>
        <a:graphic>
          <a:graphicData uri="http://schemas.openxmlformats.org/presentationml/2006/ole">
            <p:oleObj spid="_x0000_s112667" name="Equation" r:id="rId5" imgW="863280" imgH="241200" progId="Equation.3">
              <p:embed/>
            </p:oleObj>
          </a:graphicData>
        </a:graphic>
      </p:graphicFrame>
      <p:graphicFrame>
        <p:nvGraphicFramePr>
          <p:cNvPr id="112671" name="Object 31"/>
          <p:cNvGraphicFramePr>
            <a:graphicFrameLocks noChangeAspect="1"/>
          </p:cNvGraphicFramePr>
          <p:nvPr>
            <p:ph sz="quarter" idx="3"/>
          </p:nvPr>
        </p:nvGraphicFramePr>
        <p:xfrm>
          <a:off x="5292725" y="2708275"/>
          <a:ext cx="3095625" cy="1031875"/>
        </p:xfrm>
        <a:graphic>
          <a:graphicData uri="http://schemas.openxmlformats.org/presentationml/2006/ole">
            <p:oleObj spid="_x0000_s112671" name="Equation" r:id="rId6" imgW="1371600" imgH="457200" progId="Equation.3">
              <p:embed/>
            </p:oleObj>
          </a:graphicData>
        </a:graphic>
      </p:graphicFrame>
      <p:graphicFrame>
        <p:nvGraphicFramePr>
          <p:cNvPr id="112673" name="Object 33"/>
          <p:cNvGraphicFramePr>
            <a:graphicFrameLocks noChangeAspect="1"/>
          </p:cNvGraphicFramePr>
          <p:nvPr/>
        </p:nvGraphicFramePr>
        <p:xfrm>
          <a:off x="6444208" y="4437112"/>
          <a:ext cx="1247775" cy="1068388"/>
        </p:xfrm>
        <a:graphic>
          <a:graphicData uri="http://schemas.openxmlformats.org/presentationml/2006/ole">
            <p:oleObj spid="_x0000_s112673" name="Equation" r:id="rId7" imgW="5331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484313"/>
            <a:ext cx="54006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142984"/>
            <a:ext cx="8229600" cy="357190"/>
          </a:xfrm>
        </p:spPr>
        <p:txBody>
          <a:bodyPr>
            <a:noAutofit/>
          </a:bodyPr>
          <a:lstStyle/>
          <a:p>
            <a:r>
              <a:rPr lang="tr-TR" sz="2400" dirty="0"/>
              <a:t>Class </a:t>
            </a:r>
            <a:r>
              <a:rPr lang="tr-TR" sz="2400" i="0" dirty="0"/>
              <a:t>C</a:t>
            </a:r>
          </a:p>
        </p:txBody>
      </p:sp>
      <p:graphicFrame>
        <p:nvGraphicFramePr>
          <p:cNvPr id="115723" name="Object 11"/>
          <p:cNvGraphicFramePr>
            <a:graphicFrameLocks noChangeAspect="1"/>
          </p:cNvGraphicFramePr>
          <p:nvPr>
            <p:ph idx="1"/>
          </p:nvPr>
        </p:nvGraphicFramePr>
        <p:xfrm>
          <a:off x="2114550" y="1863725"/>
          <a:ext cx="6135688" cy="412750"/>
        </p:xfrm>
        <a:graphic>
          <a:graphicData uri="http://schemas.openxmlformats.org/presentationml/2006/ole">
            <p:oleObj spid="_x0000_s115723" name="Equation" r:id="rId4" imgW="30225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0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484313"/>
            <a:ext cx="61531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1000108"/>
            <a:ext cx="8229600" cy="578914"/>
          </a:xfrm>
        </p:spPr>
        <p:txBody>
          <a:bodyPr>
            <a:normAutofit/>
          </a:bodyPr>
          <a:lstStyle/>
          <a:p>
            <a:r>
              <a:rPr lang="tr-TR" sz="3200" dirty="0"/>
              <a:t>Hypothesis class </a:t>
            </a:r>
            <a:r>
              <a:rPr lang="tr-TR" sz="3200" i="0" dirty="0"/>
              <a:t>H</a:t>
            </a:r>
          </a:p>
        </p:txBody>
      </p:sp>
      <p:graphicFrame>
        <p:nvGraphicFramePr>
          <p:cNvPr id="114712" name="Object 24"/>
          <p:cNvGraphicFramePr>
            <a:graphicFrameLocks noChangeAspect="1"/>
          </p:cNvGraphicFramePr>
          <p:nvPr>
            <p:ph sz="half" idx="1"/>
          </p:nvPr>
        </p:nvGraphicFramePr>
        <p:xfrm>
          <a:off x="3922713" y="1543050"/>
          <a:ext cx="3687762" cy="835025"/>
        </p:xfrm>
        <a:graphic>
          <a:graphicData uri="http://schemas.openxmlformats.org/presentationml/2006/ole">
            <p:oleObj spid="_x0000_s114712" name="Equation" r:id="rId4" imgW="2019240" imgH="457200" progId="Equation.3">
              <p:embed/>
            </p:oleObj>
          </a:graphicData>
        </a:graphic>
      </p:graphicFrame>
      <p:graphicFrame>
        <p:nvGraphicFramePr>
          <p:cNvPr id="114714" name="Object 26"/>
          <p:cNvGraphicFramePr>
            <a:graphicFrameLocks noChangeAspect="1"/>
          </p:cNvGraphicFramePr>
          <p:nvPr>
            <p:ph sz="half" idx="2"/>
          </p:nvPr>
        </p:nvGraphicFramePr>
        <p:xfrm>
          <a:off x="5905500" y="3922713"/>
          <a:ext cx="1524000" cy="431800"/>
        </p:xfrm>
        <a:graphic>
          <a:graphicData uri="http://schemas.openxmlformats.org/presentationml/2006/ole">
            <p:oleObj spid="_x0000_s114714" name="Equation" r:id="rId5" imgW="1523880" imgH="431640" progId="Equation.3">
              <p:embed/>
            </p:oleObj>
          </a:graphicData>
        </a:graphic>
      </p:graphicFrame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5214942" y="3429000"/>
            <a:ext cx="3621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400" dirty="0">
                <a:latin typeface="+mj-lt"/>
              </a:rPr>
              <a:t>Error of </a:t>
            </a:r>
            <a:r>
              <a:rPr lang="tr-TR" sz="2400" i="1" dirty="0">
                <a:latin typeface="+mj-lt"/>
              </a:rPr>
              <a:t>h </a:t>
            </a:r>
            <a:r>
              <a:rPr lang="tr-TR" sz="2400" dirty="0">
                <a:latin typeface="+mj-lt"/>
              </a:rPr>
              <a:t>on</a:t>
            </a:r>
            <a:r>
              <a:rPr lang="tr-TR" sz="2400" i="1" dirty="0">
                <a:latin typeface="+mj-lt"/>
              </a:rPr>
              <a:t> </a:t>
            </a:r>
            <a:r>
              <a:rPr lang="tr-TR" sz="2400" i="0" dirty="0" smtClean="0">
                <a:latin typeface="Lucida Calligraphy" pitchFamily="66" charset="0"/>
              </a:rPr>
              <a:t>H</a:t>
            </a:r>
            <a:endParaRPr lang="en-GB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57338"/>
            <a:ext cx="50006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71546"/>
            <a:ext cx="8229600" cy="428628"/>
          </a:xfrm>
        </p:spPr>
        <p:txBody>
          <a:bodyPr>
            <a:normAutofit fontScale="90000"/>
          </a:bodyPr>
          <a:lstStyle/>
          <a:p>
            <a:r>
              <a:rPr lang="tr-TR" sz="3200" dirty="0"/>
              <a:t>S, G, and the Version Space</a:t>
            </a:r>
          </a:p>
        </p:txBody>
      </p:sp>
      <p:sp>
        <p:nvSpPr>
          <p:cNvPr id="116749" name="Line 13"/>
          <p:cNvSpPr>
            <a:spLocks noChangeShapeType="1"/>
          </p:cNvSpPr>
          <p:nvPr/>
        </p:nvSpPr>
        <p:spPr bwMode="auto">
          <a:xfrm>
            <a:off x="2411413" y="2349500"/>
            <a:ext cx="2159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6750" name="Line 14"/>
          <p:cNvSpPr>
            <a:spLocks noChangeShapeType="1"/>
          </p:cNvSpPr>
          <p:nvPr/>
        </p:nvSpPr>
        <p:spPr bwMode="auto">
          <a:xfrm flipH="1">
            <a:off x="4427538" y="2781300"/>
            <a:ext cx="5762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1547813" y="1952625"/>
            <a:ext cx="29662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dirty="0">
                <a:latin typeface="+mj-lt"/>
              </a:rPr>
              <a:t>most specific hypothesis, </a:t>
            </a:r>
            <a:r>
              <a:rPr lang="tr-TR" sz="2000" i="1" dirty="0">
                <a:latin typeface="+mj-lt"/>
              </a:rPr>
              <a:t>S</a:t>
            </a:r>
            <a:endParaRPr lang="en-GB" sz="2000" i="1" dirty="0">
              <a:latin typeface="+mj-lt"/>
            </a:endParaRP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5003800" y="2457450"/>
            <a:ext cx="30101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dirty="0">
                <a:latin typeface="+mj-lt"/>
              </a:rPr>
              <a:t>most general hypothesis, </a:t>
            </a:r>
            <a:r>
              <a:rPr lang="tr-TR" sz="2000" i="1" dirty="0">
                <a:latin typeface="+mj-lt"/>
              </a:rPr>
              <a:t>G</a:t>
            </a:r>
            <a:endParaRPr lang="en-GB" sz="2000" i="1" dirty="0">
              <a:latin typeface="+mj-lt"/>
            </a:endParaRP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5148262" y="3482975"/>
            <a:ext cx="360020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000" i="1" dirty="0">
                <a:latin typeface="+mj-lt"/>
              </a:rPr>
              <a:t>h </a:t>
            </a:r>
            <a:r>
              <a:rPr lang="tr-TR" sz="2000" dirty="0">
                <a:latin typeface="Symbol" pitchFamily="18" charset="2"/>
              </a:rPr>
              <a:t>Î </a:t>
            </a:r>
            <a:r>
              <a:rPr lang="tr-TR" sz="2000" dirty="0">
                <a:latin typeface="+mj-lt"/>
              </a:rPr>
              <a:t>H, between </a:t>
            </a:r>
            <a:r>
              <a:rPr lang="tr-TR" sz="2000" i="1" dirty="0">
                <a:latin typeface="+mj-lt"/>
              </a:rPr>
              <a:t>S</a:t>
            </a:r>
            <a:r>
              <a:rPr lang="tr-TR" sz="2000" dirty="0">
                <a:latin typeface="+mj-lt"/>
              </a:rPr>
              <a:t> and </a:t>
            </a:r>
            <a:r>
              <a:rPr lang="tr-TR" sz="2000" i="1" dirty="0">
                <a:latin typeface="+mj-lt"/>
              </a:rPr>
              <a:t>G</a:t>
            </a:r>
            <a:r>
              <a:rPr lang="tr-TR" sz="2000" dirty="0">
                <a:latin typeface="+mj-lt"/>
              </a:rPr>
              <a:t> is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consistent </a:t>
            </a:r>
            <a:r>
              <a:rPr lang="tr-TR" sz="2000" dirty="0" smtClean="0">
                <a:latin typeface="+mj-lt"/>
              </a:rPr>
              <a:t>and </a:t>
            </a:r>
            <a:r>
              <a:rPr lang="tr-TR" sz="2000" dirty="0">
                <a:latin typeface="+mj-lt"/>
              </a:rPr>
              <a:t>make up the 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version 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space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000" dirty="0">
                <a:latin typeface="+mj-lt"/>
              </a:rPr>
              <a:t>(Mitchell, 1997)</a:t>
            </a:r>
            <a:endParaRPr lang="en-GB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2984"/>
            <a:ext cx="8229600" cy="571504"/>
          </a:xfrm>
        </p:spPr>
        <p:txBody>
          <a:bodyPr>
            <a:normAutofit/>
          </a:bodyPr>
          <a:lstStyle/>
          <a:p>
            <a:r>
              <a:rPr lang="tr-TR" sz="3200" dirty="0" smtClean="0"/>
              <a:t>Margin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latin typeface="+mj-lt"/>
              </a:rPr>
              <a:t>Choose </a:t>
            </a:r>
            <a:r>
              <a:rPr lang="tr-TR" sz="2400" i="1" dirty="0" smtClean="0">
                <a:latin typeface="+mj-lt"/>
              </a:rPr>
              <a:t>h</a:t>
            </a:r>
            <a:r>
              <a:rPr lang="tr-TR" sz="2400" dirty="0" smtClean="0">
                <a:latin typeface="+mj-lt"/>
              </a:rPr>
              <a:t> with largest margin</a:t>
            </a:r>
            <a:endParaRPr lang="tr-TR" sz="2400" dirty="0">
              <a:latin typeface="+mj-lt"/>
            </a:endParaRPr>
          </a:p>
        </p:txBody>
      </p:sp>
      <p:pic>
        <p:nvPicPr>
          <p:cNvPr id="408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2643182"/>
            <a:ext cx="38290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71546"/>
            <a:ext cx="8229600" cy="571504"/>
          </a:xfrm>
        </p:spPr>
        <p:txBody>
          <a:bodyPr>
            <a:normAutofit/>
          </a:bodyPr>
          <a:lstStyle/>
          <a:p>
            <a:r>
              <a:rPr lang="tr-TR" sz="3200" dirty="0"/>
              <a:t>VC Dimension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sz="2400" i="1" dirty="0">
                <a:latin typeface="+mj-lt"/>
              </a:rPr>
              <a:t>N</a:t>
            </a:r>
            <a:r>
              <a:rPr lang="tr-TR" sz="2400" dirty="0">
                <a:latin typeface="+mj-lt"/>
              </a:rPr>
              <a:t> points can be labeled in 2</a:t>
            </a:r>
            <a:r>
              <a:rPr lang="tr-TR" sz="2400" i="1" baseline="30000" dirty="0">
                <a:latin typeface="+mj-lt"/>
              </a:rPr>
              <a:t>N</a:t>
            </a:r>
            <a:r>
              <a:rPr lang="tr-TR" sz="2400" i="1" dirty="0">
                <a:latin typeface="+mj-lt"/>
              </a:rPr>
              <a:t> </a:t>
            </a:r>
            <a:r>
              <a:rPr lang="tr-TR" sz="2400" dirty="0">
                <a:latin typeface="+mj-lt"/>
              </a:rPr>
              <a:t>ways as +/–</a:t>
            </a:r>
          </a:p>
          <a:p>
            <a:r>
              <a:rPr lang="tr-TR" sz="2400" dirty="0">
                <a:latin typeface="+mj-lt"/>
              </a:rPr>
              <a:t>H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shatters</a:t>
            </a:r>
            <a:r>
              <a:rPr lang="tr-TR" sz="2400" dirty="0">
                <a:latin typeface="+mj-lt"/>
              </a:rPr>
              <a:t> </a:t>
            </a:r>
            <a:r>
              <a:rPr lang="tr-TR" sz="2400" i="1" dirty="0">
                <a:latin typeface="+mj-lt"/>
              </a:rPr>
              <a:t>N</a:t>
            </a:r>
            <a:r>
              <a:rPr lang="tr-TR" sz="2400" dirty="0">
                <a:latin typeface="+mj-lt"/>
              </a:rPr>
              <a:t> if there </a:t>
            </a:r>
          </a:p>
          <a:p>
            <a:pPr>
              <a:buFont typeface="Wingdings" pitchFamily="2" charset="2"/>
              <a:buNone/>
            </a:pPr>
            <a:r>
              <a:rPr lang="tr-TR" sz="2400" dirty="0">
                <a:latin typeface="+mj-lt"/>
              </a:rPr>
              <a:t>	exists </a:t>
            </a:r>
            <a:r>
              <a:rPr lang="tr-TR" sz="2400" i="1" dirty="0">
                <a:latin typeface="+mj-lt"/>
              </a:rPr>
              <a:t>h </a:t>
            </a:r>
            <a:r>
              <a:rPr lang="tr-TR" sz="2400" dirty="0">
                <a:latin typeface="+mj-lt"/>
              </a:rPr>
              <a:t>Î H consistent </a:t>
            </a:r>
          </a:p>
          <a:p>
            <a:pPr>
              <a:buFont typeface="Wingdings" pitchFamily="2" charset="2"/>
              <a:buNone/>
            </a:pPr>
            <a:r>
              <a:rPr lang="tr-TR" sz="2400" dirty="0">
                <a:latin typeface="+mj-lt"/>
              </a:rPr>
              <a:t>	for any of these: </a:t>
            </a:r>
          </a:p>
          <a:p>
            <a:pPr>
              <a:buFont typeface="Wingdings" pitchFamily="2" charset="2"/>
              <a:buNone/>
            </a:pPr>
            <a:r>
              <a:rPr lang="tr-TR" sz="2400" dirty="0">
                <a:latin typeface="+mj-lt"/>
              </a:rPr>
              <a:t>	VC(H ) = </a:t>
            </a:r>
            <a:r>
              <a:rPr lang="tr-TR" sz="2400" i="1" dirty="0">
                <a:latin typeface="+mj-lt"/>
              </a:rPr>
              <a:t>N</a:t>
            </a:r>
          </a:p>
          <a:p>
            <a:pPr>
              <a:buFont typeface="Wingdings" pitchFamily="2" charset="2"/>
              <a:buNone/>
            </a:pPr>
            <a:endParaRPr lang="tr-TR" dirty="0"/>
          </a:p>
          <a:p>
            <a:pPr>
              <a:buFont typeface="Wingdings" pitchFamily="2" charset="2"/>
              <a:buNone/>
            </a:pPr>
            <a:endParaRPr lang="tr-TR" dirty="0"/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2997200"/>
            <a:ext cx="346868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323850" y="5876925"/>
            <a:ext cx="52184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accent1"/>
                </a:solidFill>
                <a:latin typeface="+mj-lt"/>
              </a:rPr>
              <a:t>An axis-aligned rectangle shatters 4 points only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3520</TotalTime>
  <Words>1405</Words>
  <Application>Microsoft Office PowerPoint</Application>
  <PresentationFormat>On-screen Show (4:3)</PresentationFormat>
  <Paragraphs>384</Paragraphs>
  <Slides>39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Flow</vt:lpstr>
      <vt:lpstr>Equation</vt:lpstr>
      <vt:lpstr>Worksheet</vt:lpstr>
      <vt:lpstr>BDM 2053</vt:lpstr>
      <vt:lpstr>Course Objectives</vt:lpstr>
      <vt:lpstr>Learning a Class from Examples</vt:lpstr>
      <vt:lpstr>Training set X</vt:lpstr>
      <vt:lpstr>Class C</vt:lpstr>
      <vt:lpstr>Hypothesis class H</vt:lpstr>
      <vt:lpstr>S, G, and the Version Space</vt:lpstr>
      <vt:lpstr>Margin</vt:lpstr>
      <vt:lpstr>VC Dimension</vt:lpstr>
      <vt:lpstr>Probably Approximately Correct (PAC) Learning</vt:lpstr>
      <vt:lpstr>Noise and Model Complexity</vt:lpstr>
      <vt:lpstr>Multiple Classes, Ci i=1,...,K</vt:lpstr>
      <vt:lpstr>Regression</vt:lpstr>
      <vt:lpstr>Model Selection &amp; Generalization</vt:lpstr>
      <vt:lpstr>Triple Trade-Off</vt:lpstr>
      <vt:lpstr>Cross-Validation</vt:lpstr>
      <vt:lpstr>Dimensions of a Supervised Learner</vt:lpstr>
      <vt:lpstr>Outline</vt:lpstr>
      <vt:lpstr>What is discriminant Function</vt:lpstr>
      <vt:lpstr>Discriminant Functions</vt:lpstr>
      <vt:lpstr>K=2 Classes</vt:lpstr>
      <vt:lpstr>Problem: Association Rule Mining</vt:lpstr>
      <vt:lpstr>Association Rules</vt:lpstr>
      <vt:lpstr>Apriori Algorithm:  Breadth First Search</vt:lpstr>
      <vt:lpstr>Apriori Algorithm Examples Problem Decomposition</vt:lpstr>
      <vt:lpstr>The Apriori Algorithm — Example</vt:lpstr>
      <vt:lpstr>Naive Bayes’ Classifier</vt:lpstr>
      <vt:lpstr>Background </vt:lpstr>
      <vt:lpstr>Probability Basics </vt:lpstr>
      <vt:lpstr>Probabilistic Classification </vt:lpstr>
      <vt:lpstr>Naïve Bayes </vt:lpstr>
      <vt:lpstr>Naïve Bayes </vt:lpstr>
      <vt:lpstr>Example </vt:lpstr>
      <vt:lpstr>Example </vt:lpstr>
      <vt:lpstr>Example </vt:lpstr>
      <vt:lpstr>Example </vt:lpstr>
      <vt:lpstr>Relevant Issues </vt:lpstr>
      <vt:lpstr>Relevant Issues </vt:lpstr>
      <vt:lpstr>Conclusions 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Dell</cp:lastModifiedBy>
  <cp:revision>212</cp:revision>
  <dcterms:created xsi:type="dcterms:W3CDTF">2005-01-24T14:46:28Z</dcterms:created>
  <dcterms:modified xsi:type="dcterms:W3CDTF">2022-01-10T00:39:42Z</dcterms:modified>
</cp:coreProperties>
</file>