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3" r:id="rId3"/>
    <p:sldId id="263" r:id="rId4"/>
    <p:sldId id="257"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60" r:id="rId19"/>
    <p:sldId id="361" r:id="rId20"/>
    <p:sldId id="338" r:id="rId21"/>
    <p:sldId id="339" r:id="rId22"/>
    <p:sldId id="340" r:id="rId23"/>
    <p:sldId id="362" r:id="rId24"/>
    <p:sldId id="363" r:id="rId25"/>
    <p:sldId id="364" r:id="rId26"/>
    <p:sldId id="365" r:id="rId27"/>
    <p:sldId id="366" r:id="rId28"/>
    <p:sldId id="367" r:id="rId29"/>
    <p:sldId id="368" r:id="rId30"/>
    <p:sldId id="344" r:id="rId31"/>
    <p:sldId id="345" r:id="rId32"/>
    <p:sldId id="370" r:id="rId33"/>
    <p:sldId id="346" r:id="rId34"/>
    <p:sldId id="371" r:id="rId35"/>
    <p:sldId id="372" r:id="rId36"/>
    <p:sldId id="350" r:id="rId37"/>
    <p:sldId id="351" r:id="rId38"/>
    <p:sldId id="352" r:id="rId39"/>
    <p:sldId id="356" r:id="rId40"/>
    <p:sldId id="357" r:id="rId41"/>
    <p:sldId id="359" r:id="rId42"/>
    <p:sldId id="308" r:id="rId43"/>
    <p:sldId id="278" r:id="rId44"/>
    <p:sldId id="3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E936-F927-4E82-B537-51614E4AE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59B45-7361-404A-9BF2-C83009D1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633FD-975F-4D0F-9D8F-974EB1E4B320}"/>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5D4D185B-D957-4924-92EF-1FFF25465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9D63-21B1-4304-B48D-E61342B2401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5708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A569-ADD5-4A83-91D9-43861D9C43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B07D4-EFAA-4DCD-83FB-F24D9B3D9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BD3-9772-4F8B-BF45-41D7FE330D3A}"/>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9A4CA5B4-E7BC-4A3F-9D75-6B207337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2C09-ACB8-4141-BCDC-1920079DBBF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5622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749B-006D-4982-8ACF-0E1D7F0DF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F9D1F-7F27-4842-BEE8-6B2BC3BC3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3BE8A-CC3D-4964-9775-B39033EC5816}"/>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FF5A096F-C609-4735-B5E7-CCD644C54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1EBA-FAD7-4F91-A3B7-187EF0CBD1CB}"/>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48016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A2B-8F91-4A31-918E-2E5F952F3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7E189-BBE0-4B05-9A15-39D74A03E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979C4-FC46-4E21-AD3E-F7726982BB50}"/>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52DF597F-66BB-4542-9624-85C6C334F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D9A91-3E4A-4732-80F7-129DBA917D0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29440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CC47-5240-4F05-920D-1A47AE6B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C96B9-09DD-4A97-8E01-78A93D50B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E66B8-EB87-4764-94C5-E5863D0D3493}"/>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05CC036C-4B85-47CE-97FA-11BCA983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70DDE-5619-44E8-9445-6E88D7194265}"/>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0554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297F-0403-4F4D-89EB-A92787346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03009-6D3C-4D73-B986-801F399E4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285428-D707-431D-9359-D95D9C1BB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10645-2834-4DA4-AFC3-86CB9AE51866}"/>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BDD46B69-E6C7-49E4-91AB-8DA6D2877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0FB3C-511C-4108-B8E1-066C6D924F83}"/>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292280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66DB-14B1-4002-B7BE-BAA8F5D7EA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5E0213-E195-4B0B-913B-1558D17BA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7EE89-0014-43D6-AD92-411F924C0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1D9C2-5699-4DBB-9D26-0525DF5FE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CED32-5649-4F0B-BFC2-F79BC4EFB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777E-AA51-4787-9F34-E974EC254A37}"/>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8" name="Footer Placeholder 7">
            <a:extLst>
              <a:ext uri="{FF2B5EF4-FFF2-40B4-BE49-F238E27FC236}">
                <a16:creationId xmlns:a16="http://schemas.microsoft.com/office/drawing/2014/main" id="{85132942-DFA7-4262-AF3B-60723C81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B7D4D-8F8A-40AF-ABBA-59FDA71A7E46}"/>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41934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47BC-BF63-40A6-8CA1-3D6BC7AF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9449AE-E45B-4D33-A412-B1CFFD172B5B}"/>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4" name="Footer Placeholder 3">
            <a:extLst>
              <a:ext uri="{FF2B5EF4-FFF2-40B4-BE49-F238E27FC236}">
                <a16:creationId xmlns:a16="http://schemas.microsoft.com/office/drawing/2014/main" id="{A2130139-F1A5-4771-940C-2A9C8F295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2C1BE-8035-42CB-BAFF-F00BB85960B2}"/>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90030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7FF8C-63C1-4DBA-B634-F4BC318141FA}"/>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3" name="Footer Placeholder 2">
            <a:extLst>
              <a:ext uri="{FF2B5EF4-FFF2-40B4-BE49-F238E27FC236}">
                <a16:creationId xmlns:a16="http://schemas.microsoft.com/office/drawing/2014/main" id="{4546452D-3ED2-42BD-A43D-586CB32B9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AEC8C-4CCB-4F41-9ACD-590A4287FC50}"/>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60490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496C-0D41-4260-A374-B00F56316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4739D-742A-4062-9EF9-3AFDDFFDD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AE77-0C2C-4FDF-9F0C-DC48C449F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81D66-6084-44B5-9BE4-8762475D27F7}"/>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FE979AAC-90D1-494B-ADF7-381E07AE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E2E8-B7D8-4C5D-A58B-BFB21EFCAAF4}"/>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343459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5C1-87DE-447C-9022-B829DC96B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82226-69CD-4E1D-B114-5BC73479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474FC-5034-4246-8452-F9E81955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54F82-1D6B-49CB-9C10-219C205DEF2F}"/>
              </a:ext>
            </a:extLst>
          </p:cNvPr>
          <p:cNvSpPr>
            <a:spLocks noGrp="1"/>
          </p:cNvSpPr>
          <p:nvPr>
            <p:ph type="dt" sz="half" idx="10"/>
          </p:nvPr>
        </p:nvSpPr>
        <p:spPr/>
        <p:txBody>
          <a:bodyPr/>
          <a:lstStyle/>
          <a:p>
            <a:fld id="{CC6A944C-F636-42DA-9472-AC8A51E60643}" type="datetimeFigureOut">
              <a:rPr lang="en-US" smtClean="0"/>
              <a:t>1/14/2022</a:t>
            </a:fld>
            <a:endParaRPr lang="en-US"/>
          </a:p>
        </p:txBody>
      </p:sp>
      <p:sp>
        <p:nvSpPr>
          <p:cNvPr id="6" name="Footer Placeholder 5">
            <a:extLst>
              <a:ext uri="{FF2B5EF4-FFF2-40B4-BE49-F238E27FC236}">
                <a16:creationId xmlns:a16="http://schemas.microsoft.com/office/drawing/2014/main" id="{79837BEA-703D-4310-85B1-8427D24B8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DEC79-9E14-40EB-99C6-CFCB8AAEA728}"/>
              </a:ext>
            </a:extLst>
          </p:cNvPr>
          <p:cNvSpPr>
            <a:spLocks noGrp="1"/>
          </p:cNvSpPr>
          <p:nvPr>
            <p:ph type="sldNum" sz="quarter" idx="12"/>
          </p:nvPr>
        </p:nvSpPr>
        <p:spPr/>
        <p:txBody>
          <a:bodyPr/>
          <a:lstStyle/>
          <a:p>
            <a:fld id="{4A58E3BC-1CD8-4B4C-BC71-362DA009F6D5}" type="slidenum">
              <a:rPr lang="en-US" smtClean="0"/>
              <a:t>‹#›</a:t>
            </a:fld>
            <a:endParaRPr lang="en-US"/>
          </a:p>
        </p:txBody>
      </p:sp>
    </p:spTree>
    <p:extLst>
      <p:ext uri="{BB962C8B-B14F-4D97-AF65-F5344CB8AC3E}">
        <p14:creationId xmlns:p14="http://schemas.microsoft.com/office/powerpoint/2010/main" val="113244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4A9F4-FCBA-4101-8E83-87A2F092D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CD21E-D100-413F-9A01-AC03FCDC7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A68D4-5853-40C0-9249-C3FB2BB5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944C-F636-42DA-9472-AC8A51E60643}" type="datetimeFigureOut">
              <a:rPr lang="en-US" smtClean="0"/>
              <a:t>1/14/2022</a:t>
            </a:fld>
            <a:endParaRPr lang="en-US"/>
          </a:p>
        </p:txBody>
      </p:sp>
      <p:sp>
        <p:nvSpPr>
          <p:cNvPr id="5" name="Footer Placeholder 4">
            <a:extLst>
              <a:ext uri="{FF2B5EF4-FFF2-40B4-BE49-F238E27FC236}">
                <a16:creationId xmlns:a16="http://schemas.microsoft.com/office/drawing/2014/main" id="{20798E12-C4D8-4300-A15F-F70AAF4D8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1C179-D568-4B4D-AC44-2227198BB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E3BC-1CD8-4B4C-BC71-362DA009F6D5}" type="slidenum">
              <a:rPr lang="en-US" smtClean="0"/>
              <a:t>‹#›</a:t>
            </a:fld>
            <a:endParaRPr lang="en-US"/>
          </a:p>
        </p:txBody>
      </p:sp>
    </p:spTree>
    <p:extLst>
      <p:ext uri="{BB962C8B-B14F-4D97-AF65-F5344CB8AC3E}">
        <p14:creationId xmlns:p14="http://schemas.microsoft.com/office/powerpoint/2010/main" val="116160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oogle.com/url?sa=i&amp;url=https%3A%2F%2Fetlpoint.com%2Ffeature-encoding-with-python%2F&amp;psig=AOvVaw0OBqXC84Ewz-psHNSVI3zH&amp;ust=1642151765408000&amp;source=images&amp;cd=vfe&amp;ved=0CA0Q3YkBahcKEwjwoNqfsq71AhUAAAAAHQAAAAAQD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dium.com/@chexki_/using-label-encoder-on-unbalanced-categorical-data-in-machine-learning-using-python-435f521323b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google.com/url?sa=i&amp;url=https%3A%2F%2Fmedium.com%2F%40michaeldelsole%2Fwhat-is-one-hot-encoding-and-how-to-do-it-f0ae272f1179&amp;psig=AOvVaw1NVmzQ9xeQusVjCppbQWO9&amp;ust=1642154914642000&amp;source=images&amp;cd=vfe&amp;ved=0CA0Q3YkBahcKEwjg7qn6va71AhUAAAAAHQAAAAAQFQ"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351-2D84-484B-83D4-25E6BBE01B08}"/>
              </a:ext>
            </a:extLst>
          </p:cNvPr>
          <p:cNvSpPr>
            <a:spLocks noGrp="1"/>
          </p:cNvSpPr>
          <p:nvPr>
            <p:ph type="ctrTitle"/>
          </p:nvPr>
        </p:nvSpPr>
        <p:spPr>
          <a:xfrm>
            <a:off x="1386348" y="2319594"/>
            <a:ext cx="9419303" cy="2387600"/>
          </a:xfrm>
        </p:spPr>
        <p:txBody>
          <a:bodyPr>
            <a:normAutofit fontScale="90000"/>
          </a:bodyPr>
          <a:lstStyle/>
          <a:p>
            <a:pPr>
              <a:lnSpc>
                <a:spcPct val="150000"/>
              </a:lnSpc>
            </a:pPr>
            <a:r>
              <a:rPr lang="en-US" sz="5800" dirty="0">
                <a:latin typeface="Times New Roman" panose="02020603050405020304" pitchFamily="18" charset="0"/>
                <a:cs typeface="Times New Roman" panose="02020603050405020304" pitchFamily="18" charset="0"/>
              </a:rPr>
              <a:t>Handling Numerical and Categorical Data with Python</a:t>
            </a:r>
            <a:br>
              <a:rPr lang="en-US" sz="5800" dirty="0">
                <a:latin typeface="Times New Roman" panose="02020603050405020304" pitchFamily="18" charset="0"/>
                <a:cs typeface="Times New Roman" panose="02020603050405020304" pitchFamily="18" charset="0"/>
              </a:rPr>
            </a:br>
            <a:r>
              <a:rPr lang="en-US" sz="5800" dirty="0">
                <a:latin typeface="Times New Roman" panose="02020603050405020304" pitchFamily="18" charset="0"/>
                <a:cs typeface="Times New Roman" panose="02020603050405020304" pitchFamily="18" charset="0"/>
              </a:rPr>
              <a:t> - ScikitLearn</a:t>
            </a:r>
          </a:p>
        </p:txBody>
      </p:sp>
    </p:spTree>
    <p:extLst>
      <p:ext uri="{BB962C8B-B14F-4D97-AF65-F5344CB8AC3E}">
        <p14:creationId xmlns:p14="http://schemas.microsoft.com/office/powerpoint/2010/main" val="2841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81228"/>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Feature Scaling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386719"/>
            <a:ext cx="11104775" cy="508290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Numerical data generally has numbers in different ranges. </a:t>
            </a:r>
          </a:p>
          <a:p>
            <a:pPr algn="just">
              <a:lnSpc>
                <a:spcPct val="150000"/>
              </a:lnSpc>
            </a:pPr>
            <a:r>
              <a:rPr lang="en-US" sz="2400" dirty="0">
                <a:latin typeface="Times New Roman" panose="02020603050405020304" pitchFamily="18" charset="0"/>
                <a:cs typeface="Times New Roman" panose="02020603050405020304" pitchFamily="18" charset="0"/>
              </a:rPr>
              <a:t>The dataset containing height in cms and weight in kilograms might mislead the model as the height values average around 175 whereas weight around 50 making model biased towards the height feature</a:t>
            </a:r>
          </a:p>
          <a:p>
            <a:pPr algn="just">
              <a:lnSpc>
                <a:spcPct val="150000"/>
              </a:lnSpc>
            </a:pPr>
            <a:r>
              <a:rPr lang="en-US" sz="2400" dirty="0">
                <a:latin typeface="Times New Roman" panose="02020603050405020304" pitchFamily="18" charset="0"/>
                <a:cs typeface="Times New Roman" panose="02020603050405020304" pitchFamily="18" charset="0"/>
              </a:rPr>
              <a:t>To avoid these, we scale the data into a common range for all the features. For example, all the heights will be scaled such that they fall in the range 0-1 and same goes with weight.</a:t>
            </a:r>
          </a:p>
          <a:p>
            <a:pPr algn="just">
              <a:lnSpc>
                <a:spcPct val="150000"/>
              </a:lnSpc>
            </a:pPr>
            <a:r>
              <a:rPr lang="en-US" sz="2400" dirty="0">
                <a:latin typeface="Times New Roman" panose="02020603050405020304" pitchFamily="18" charset="0"/>
                <a:cs typeface="Times New Roman" panose="02020603050405020304" pitchFamily="18" charset="0"/>
              </a:rPr>
              <a:t>There are two most common techniques of scaling numerical data namely Min-Max Normalization and Standardization</a:t>
            </a:r>
          </a:p>
        </p:txBody>
      </p:sp>
    </p:spTree>
    <p:extLst>
      <p:ext uri="{BB962C8B-B14F-4D97-AF65-F5344CB8AC3E}">
        <p14:creationId xmlns:p14="http://schemas.microsoft.com/office/powerpoint/2010/main" val="361024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Normalization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Here all the values are scaled such that they are in the range [0,1] by default.</a:t>
            </a:r>
          </a:p>
          <a:p>
            <a:pPr algn="just">
              <a:lnSpc>
                <a:spcPct val="150000"/>
              </a:lnSpc>
            </a:pPr>
            <a:r>
              <a:rPr lang="en-US" sz="2400" dirty="0">
                <a:latin typeface="Times New Roman" panose="02020603050405020304" pitchFamily="18" charset="0"/>
                <a:cs typeface="Times New Roman" panose="02020603050405020304" pitchFamily="18" charset="0"/>
              </a:rPr>
              <a:t>A value can be normalized by Min Max Normalization using the formula</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			Y = ( X – Min ) / ( Max – Min )</a:t>
            </a:r>
          </a:p>
          <a:p>
            <a:pPr algn="just">
              <a:lnSpc>
                <a:spcPct val="150000"/>
              </a:lnSpc>
            </a:pPr>
            <a:r>
              <a:rPr lang="en-US" sz="2400" dirty="0">
                <a:latin typeface="Times New Roman" panose="02020603050405020304" pitchFamily="18" charset="0"/>
                <a:cs typeface="Times New Roman" panose="02020603050405020304" pitchFamily="18" charset="0"/>
              </a:rPr>
              <a:t>We can normalize the dataset using scikit-learn object MinMaxScaler</a:t>
            </a:r>
          </a:p>
          <a:p>
            <a:pPr algn="just">
              <a:lnSpc>
                <a:spcPct val="150000"/>
              </a:lnSpc>
            </a:pPr>
            <a:r>
              <a:rPr lang="en-US" sz="2400" dirty="0">
                <a:latin typeface="Times New Roman" panose="02020603050405020304" pitchFamily="18" charset="0"/>
                <a:cs typeface="Times New Roman" panose="02020603050405020304" pitchFamily="18" charset="0"/>
              </a:rPr>
              <a:t>The default scale for the MinMaxScaler is to rescale variables into the range [0,1], although a preferred scale can be specified via the “</a:t>
            </a:r>
            <a:r>
              <a:rPr lang="en-US" sz="2400" dirty="0" err="1">
                <a:latin typeface="Times New Roman" panose="02020603050405020304" pitchFamily="18" charset="0"/>
                <a:cs typeface="Times New Roman" panose="02020603050405020304" pitchFamily="18" charset="0"/>
              </a:rPr>
              <a:t>feature_range</a:t>
            </a:r>
            <a:r>
              <a:rPr lang="en-US" sz="2400" dirty="0">
                <a:latin typeface="Times New Roman" panose="02020603050405020304" pitchFamily="18" charset="0"/>
                <a:cs typeface="Times New Roman" panose="02020603050405020304" pitchFamily="18" charset="0"/>
              </a:rPr>
              <a:t>” argument and specify a tuple, including the min and the max for all variables.</a:t>
            </a:r>
          </a:p>
        </p:txBody>
      </p:sp>
    </p:spTree>
    <p:extLst>
      <p:ext uri="{BB962C8B-B14F-4D97-AF65-F5344CB8AC3E}">
        <p14:creationId xmlns:p14="http://schemas.microsoft.com/office/powerpoint/2010/main" val="64871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MinMaxScaler</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06128" y="1505112"/>
            <a:ext cx="5263300" cy="492559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Inbuilt Iris data is loaded </a:t>
            </a:r>
          </a:p>
          <a:p>
            <a:pPr algn="just">
              <a:lnSpc>
                <a:spcPct val="150000"/>
              </a:lnSpc>
            </a:pPr>
            <a:r>
              <a:rPr lang="en-US" sz="2200" dirty="0">
                <a:latin typeface="Times New Roman" panose="02020603050405020304" pitchFamily="18" charset="0"/>
                <a:cs typeface="Times New Roman" panose="02020603050405020304" pitchFamily="18" charset="0"/>
              </a:rPr>
              <a:t>We will drop the species column because it has categorical data.</a:t>
            </a:r>
          </a:p>
          <a:p>
            <a:pPr algn="just">
              <a:lnSpc>
                <a:spcPct val="150000"/>
              </a:lnSpc>
            </a:pPr>
            <a:r>
              <a:rPr lang="en-US" sz="2200" dirty="0">
                <a:latin typeface="Times New Roman" panose="02020603050405020304" pitchFamily="18" charset="0"/>
                <a:cs typeface="Times New Roman" panose="02020603050405020304" pitchFamily="18" charset="0"/>
              </a:rPr>
              <a:t>Sklearn module’s MinMaxScaler object is used to create an instance of min max scaler and the data is scaled using fit_transform method of the instance.</a:t>
            </a:r>
          </a:p>
          <a:p>
            <a:pPr algn="just">
              <a:lnSpc>
                <a:spcPct val="150000"/>
              </a:lnSpc>
            </a:pPr>
            <a:r>
              <a:rPr lang="en-US" sz="2200" dirty="0">
                <a:latin typeface="Times New Roman" panose="02020603050405020304" pitchFamily="18" charset="0"/>
                <a:cs typeface="Times New Roman" panose="02020603050405020304" pitchFamily="18" charset="0"/>
              </a:rPr>
              <a:t>Data is normalized between [0,1]</a:t>
            </a:r>
          </a:p>
        </p:txBody>
      </p:sp>
      <p:pic>
        <p:nvPicPr>
          <p:cNvPr id="6" name="Picture 5">
            <a:extLst>
              <a:ext uri="{FF2B5EF4-FFF2-40B4-BE49-F238E27FC236}">
                <a16:creationId xmlns:a16="http://schemas.microsoft.com/office/drawing/2014/main" id="{0E40B371-D0FB-4267-8CA4-9D0FAE49DF82}"/>
              </a:ext>
            </a:extLst>
          </p:cNvPr>
          <p:cNvPicPr>
            <a:picLocks noChangeAspect="1"/>
          </p:cNvPicPr>
          <p:nvPr/>
        </p:nvPicPr>
        <p:blipFill>
          <a:blip r:embed="rId2"/>
          <a:stretch>
            <a:fillRect/>
          </a:stretch>
        </p:blipFill>
        <p:spPr>
          <a:xfrm>
            <a:off x="5987146" y="1271018"/>
            <a:ext cx="5879700" cy="5245311"/>
          </a:xfrm>
          <a:prstGeom prst="rect">
            <a:avLst/>
          </a:prstGeom>
        </p:spPr>
      </p:pic>
    </p:spTree>
    <p:extLst>
      <p:ext uri="{BB962C8B-B14F-4D97-AF65-F5344CB8AC3E}">
        <p14:creationId xmlns:p14="http://schemas.microsoft.com/office/powerpoint/2010/main" val="28173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Standardization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Standardization doesn’t have any fixed minimum or maximum value. </a:t>
            </a:r>
          </a:p>
          <a:p>
            <a:pPr algn="just">
              <a:lnSpc>
                <a:spcPct val="150000"/>
              </a:lnSpc>
            </a:pPr>
            <a:r>
              <a:rPr lang="en-US" sz="2400" dirty="0">
                <a:latin typeface="Times New Roman" panose="02020603050405020304" pitchFamily="18" charset="0"/>
                <a:cs typeface="Times New Roman" panose="02020603050405020304" pitchFamily="18" charset="0"/>
              </a:rPr>
              <a:t>It can be computed using the formula</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			Y = ( X – Mean ) / ( Standard Deviation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Here, the values of all the columns are scaled in such a way that they all have a mean equal to 0 and standard deviation equal to 1.This scaling technique works well with outliers. Thus, this technique is preferred if outliers are present in the dataset. </a:t>
            </a:r>
          </a:p>
          <a:p>
            <a:pPr algn="just">
              <a:lnSpc>
                <a:spcPct val="150000"/>
              </a:lnSpc>
            </a:pPr>
            <a:r>
              <a:rPr lang="en-US" sz="2400" dirty="0">
                <a:latin typeface="Times New Roman" panose="02020603050405020304" pitchFamily="18" charset="0"/>
                <a:cs typeface="Times New Roman" panose="02020603050405020304" pitchFamily="18" charset="0"/>
              </a:rPr>
              <a:t>Standardization assumes that your observations fit a Gaussian distribution (bell curve) with a well-behaved mean and standard deviation</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74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31716" y="4891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StandardScaler</a:t>
            </a:r>
          </a:p>
        </p:txBody>
      </p:sp>
      <p:pic>
        <p:nvPicPr>
          <p:cNvPr id="5" name="Picture 4">
            <a:extLst>
              <a:ext uri="{FF2B5EF4-FFF2-40B4-BE49-F238E27FC236}">
                <a16:creationId xmlns:a16="http://schemas.microsoft.com/office/drawing/2014/main" id="{F1AAFDD6-9EF3-406B-9074-49D1FD700D27}"/>
              </a:ext>
            </a:extLst>
          </p:cNvPr>
          <p:cNvPicPr>
            <a:picLocks noChangeAspect="1"/>
          </p:cNvPicPr>
          <p:nvPr/>
        </p:nvPicPr>
        <p:blipFill>
          <a:blip r:embed="rId2"/>
          <a:stretch>
            <a:fillRect/>
          </a:stretch>
        </p:blipFill>
        <p:spPr>
          <a:xfrm>
            <a:off x="5377543" y="1072508"/>
            <a:ext cx="6444476" cy="5291421"/>
          </a:xfrm>
          <a:prstGeom prst="rect">
            <a:avLst/>
          </a:prstGeom>
        </p:spPr>
      </p:pic>
      <p:sp>
        <p:nvSpPr>
          <p:cNvPr id="9" name="Content Placeholder 2">
            <a:extLst>
              <a:ext uri="{FF2B5EF4-FFF2-40B4-BE49-F238E27FC236}">
                <a16:creationId xmlns:a16="http://schemas.microsoft.com/office/drawing/2014/main" id="{1D6614AC-765C-44F7-AFBC-46AB9BD64B07}"/>
              </a:ext>
            </a:extLst>
          </p:cNvPr>
          <p:cNvSpPr>
            <a:spLocks noGrp="1"/>
          </p:cNvSpPr>
          <p:nvPr>
            <p:ph idx="1"/>
          </p:nvPr>
        </p:nvSpPr>
        <p:spPr>
          <a:xfrm>
            <a:off x="462585" y="1255423"/>
            <a:ext cx="4697243" cy="5108506"/>
          </a:xfrm>
        </p:spPr>
        <p:txBody>
          <a:bodyPr>
            <a:normAutofit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Sklearn module’s StandardScaler object is used to create an instance of Standard scaler and the data is scaled using fit_transform method of the instance.</a:t>
            </a:r>
          </a:p>
          <a:p>
            <a:pPr algn="just">
              <a:lnSpc>
                <a:spcPct val="150000"/>
              </a:lnSpc>
            </a:pPr>
            <a:r>
              <a:rPr lang="en-US" sz="2200" dirty="0">
                <a:latin typeface="Times New Roman" panose="02020603050405020304" pitchFamily="18" charset="0"/>
                <a:cs typeface="Times New Roman" panose="02020603050405020304" pitchFamily="18" charset="0"/>
              </a:rPr>
              <a:t>We can see that the mean value in each column is assigned a value of 0.0 if present and the values are centered around 0.0 with values both positive and negative.</a:t>
            </a:r>
          </a:p>
        </p:txBody>
      </p:sp>
    </p:spTree>
    <p:extLst>
      <p:ext uri="{BB962C8B-B14F-4D97-AF65-F5344CB8AC3E}">
        <p14:creationId xmlns:p14="http://schemas.microsoft.com/office/powerpoint/2010/main" val="2004785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discretization is the process of converting continuous data into discrete buckets by grouping it. Discretization is also known for easy maintainability of the data.</a:t>
            </a:r>
          </a:p>
          <a:p>
            <a:pPr algn="just">
              <a:lnSpc>
                <a:spcPct val="150000"/>
              </a:lnSpc>
            </a:pPr>
            <a:r>
              <a:rPr lang="en-US" sz="2400" dirty="0">
                <a:latin typeface="Times New Roman" panose="02020603050405020304" pitchFamily="18" charset="0"/>
                <a:cs typeface="Times New Roman" panose="02020603050405020304" pitchFamily="18" charset="0"/>
              </a:rPr>
              <a:t>Some famous methods of data discretization are binning and using a histogram.</a:t>
            </a:r>
          </a:p>
          <a:p>
            <a:pPr algn="just">
              <a:lnSpc>
                <a:spcPct val="150000"/>
              </a:lnSpc>
            </a:pPr>
            <a:r>
              <a:rPr lang="en-US" sz="2400" dirty="0">
                <a:latin typeface="Times New Roman" panose="02020603050405020304" pitchFamily="18" charset="0"/>
                <a:cs typeface="Times New Roman" panose="02020603050405020304" pitchFamily="18" charset="0"/>
              </a:rPr>
              <a:t>Although data discretization is useful, we need to effectively pick the range of each bucket. </a:t>
            </a:r>
          </a:p>
          <a:p>
            <a:pPr algn="just">
              <a:lnSpc>
                <a:spcPct val="150000"/>
              </a:lnSpc>
            </a:pPr>
            <a:r>
              <a:rPr lang="en-US" sz="2400" dirty="0">
                <a:latin typeface="Times New Roman" panose="02020603050405020304" pitchFamily="18" charset="0"/>
                <a:cs typeface="Times New Roman" panose="02020603050405020304" pitchFamily="18" charset="0"/>
              </a:rPr>
              <a:t>The main challenge in discretization is to choose the number of intervals or bins and how to decide on their width.</a:t>
            </a:r>
          </a:p>
        </p:txBody>
      </p:sp>
    </p:spTree>
    <p:extLst>
      <p:ext uri="{BB962C8B-B14F-4D97-AF65-F5344CB8AC3E}">
        <p14:creationId xmlns:p14="http://schemas.microsoft.com/office/powerpoint/2010/main" val="8007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6010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discretization is process of converting continues numerical data into discrete bins.</a:t>
            </a:r>
          </a:p>
          <a:p>
            <a:pPr algn="just">
              <a:lnSpc>
                <a:spcPct val="150000"/>
              </a:lnSpc>
            </a:pPr>
            <a:r>
              <a:rPr lang="en-US" sz="2400" dirty="0">
                <a:latin typeface="Times New Roman" panose="02020603050405020304" pitchFamily="18" charset="0"/>
                <a:cs typeface="Times New Roman" panose="02020603050405020304" pitchFamily="18" charset="0"/>
              </a:rPr>
              <a:t>There are 3 types of data discretization methods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Quantile Transformation</a:t>
            </a:r>
          </a:p>
          <a:p>
            <a:pPr lvl="1" algn="just">
              <a:lnSpc>
                <a:spcPct val="150000"/>
              </a:lnSpc>
            </a:pPr>
            <a:r>
              <a:rPr lang="en-US" sz="2000" dirty="0">
                <a:latin typeface="Times New Roman" panose="02020603050405020304" pitchFamily="18" charset="0"/>
                <a:cs typeface="Times New Roman" panose="02020603050405020304" pitchFamily="18" charset="0"/>
              </a:rPr>
              <a:t> each bin has an equal number of values based on the percentiles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Uniform Transformation</a:t>
            </a:r>
          </a:p>
          <a:p>
            <a:pPr lvl="1" algn="just">
              <a:lnSpc>
                <a:spcPct val="150000"/>
              </a:lnSpc>
            </a:pPr>
            <a:r>
              <a:rPr lang="en-US" sz="2000" dirty="0">
                <a:latin typeface="Times New Roman" panose="02020603050405020304" pitchFamily="18" charset="0"/>
                <a:cs typeface="Times New Roman" panose="02020603050405020304" pitchFamily="18" charset="0"/>
              </a:rPr>
              <a:t>each bin has equal or the same width with the possible values in the attribute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Kmeans Transformation</a:t>
            </a:r>
          </a:p>
          <a:p>
            <a:pPr lvl="1" algn="just">
              <a:lnSpc>
                <a:spcPct val="150000"/>
              </a:lnSpc>
            </a:pPr>
            <a:r>
              <a:rPr lang="en-US" sz="2000" dirty="0">
                <a:latin typeface="Times New Roman" panose="02020603050405020304" pitchFamily="18" charset="0"/>
                <a:cs typeface="Times New Roman" panose="02020603050405020304" pitchFamily="18" charset="0"/>
              </a:rPr>
              <a:t>In this transformation, clusters are defined and values are assigned to them</a:t>
            </a:r>
          </a:p>
        </p:txBody>
      </p:sp>
    </p:spTree>
    <p:extLst>
      <p:ext uri="{BB962C8B-B14F-4D97-AF65-F5344CB8AC3E}">
        <p14:creationId xmlns:p14="http://schemas.microsoft.com/office/powerpoint/2010/main" val="328140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033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 Quantile Transformation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348343" y="1505112"/>
            <a:ext cx="3690257" cy="5150294"/>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We are using iris dataset. The class we will be using is KBinsDiscretizer from sklearn.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quantile transformation will bin the data records of each variable into 8 groups. Here, the number of records or values in each group will be the same or equal.</a:t>
            </a:r>
          </a:p>
        </p:txBody>
      </p:sp>
      <p:pic>
        <p:nvPicPr>
          <p:cNvPr id="6" name="Picture 5">
            <a:extLst>
              <a:ext uri="{FF2B5EF4-FFF2-40B4-BE49-F238E27FC236}">
                <a16:creationId xmlns:a16="http://schemas.microsoft.com/office/drawing/2014/main" id="{7592B818-92C9-479F-A8F4-EEC8BD85BBE0}"/>
              </a:ext>
            </a:extLst>
          </p:cNvPr>
          <p:cNvPicPr>
            <a:picLocks noChangeAspect="1"/>
          </p:cNvPicPr>
          <p:nvPr/>
        </p:nvPicPr>
        <p:blipFill>
          <a:blip r:embed="rId2"/>
          <a:stretch>
            <a:fillRect/>
          </a:stretch>
        </p:blipFill>
        <p:spPr>
          <a:xfrm>
            <a:off x="4193133" y="1505112"/>
            <a:ext cx="7808422" cy="5100729"/>
          </a:xfrm>
          <a:prstGeom prst="rect">
            <a:avLst/>
          </a:prstGeom>
        </p:spPr>
      </p:pic>
    </p:spTree>
    <p:extLst>
      <p:ext uri="{BB962C8B-B14F-4D97-AF65-F5344CB8AC3E}">
        <p14:creationId xmlns:p14="http://schemas.microsoft.com/office/powerpoint/2010/main" val="5662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033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 Uniform Transformation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348343" y="1352711"/>
            <a:ext cx="3690257" cy="5150294"/>
          </a:xfrm>
        </p:spPr>
        <p:txBody>
          <a:bodyPr>
            <a:normAutofit fontScale="92500" lnSpcReduction="2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We are using iris dataset. The class we will be using is KBinsDiscretizer from sklearn.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 the Uniform transformation, each bin will be of equal width included with possible values in the variables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Rather than having equal values in each bin, the uniform transform have equal bin width with possible values</a:t>
            </a:r>
          </a:p>
        </p:txBody>
      </p:sp>
      <p:pic>
        <p:nvPicPr>
          <p:cNvPr id="5" name="Picture 4">
            <a:extLst>
              <a:ext uri="{FF2B5EF4-FFF2-40B4-BE49-F238E27FC236}">
                <a16:creationId xmlns:a16="http://schemas.microsoft.com/office/drawing/2014/main" id="{3ACB2DBC-32C0-4D39-B674-9AF96B73A0F9}"/>
              </a:ext>
            </a:extLst>
          </p:cNvPr>
          <p:cNvPicPr>
            <a:picLocks noChangeAspect="1"/>
          </p:cNvPicPr>
          <p:nvPr/>
        </p:nvPicPr>
        <p:blipFill>
          <a:blip r:embed="rId2"/>
          <a:stretch>
            <a:fillRect/>
          </a:stretch>
        </p:blipFill>
        <p:spPr>
          <a:xfrm>
            <a:off x="4191754" y="1338148"/>
            <a:ext cx="7683805" cy="5191093"/>
          </a:xfrm>
          <a:prstGeom prst="rect">
            <a:avLst/>
          </a:prstGeom>
        </p:spPr>
      </p:pic>
    </p:spTree>
    <p:extLst>
      <p:ext uri="{BB962C8B-B14F-4D97-AF65-F5344CB8AC3E}">
        <p14:creationId xmlns:p14="http://schemas.microsoft.com/office/powerpoint/2010/main" val="248088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033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Data Discretization – Kmeans Transformation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348343" y="1505113"/>
            <a:ext cx="3690257" cy="5150294"/>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We are using iris dataset. The class we will be using is KBinsDiscretizer from sklearn.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KMeans will work quite differently than previous transformations. Here, Kmeans will try to fit the values into specified clusters.</a:t>
            </a:r>
          </a:p>
        </p:txBody>
      </p:sp>
      <p:pic>
        <p:nvPicPr>
          <p:cNvPr id="5" name="Picture 4">
            <a:extLst>
              <a:ext uri="{FF2B5EF4-FFF2-40B4-BE49-F238E27FC236}">
                <a16:creationId xmlns:a16="http://schemas.microsoft.com/office/drawing/2014/main" id="{324617BC-0B87-4681-BDB9-D5B3D91404F1}"/>
              </a:ext>
            </a:extLst>
          </p:cNvPr>
          <p:cNvPicPr>
            <a:picLocks noChangeAspect="1"/>
          </p:cNvPicPr>
          <p:nvPr/>
        </p:nvPicPr>
        <p:blipFill>
          <a:blip r:embed="rId2"/>
          <a:stretch>
            <a:fillRect/>
          </a:stretch>
        </p:blipFill>
        <p:spPr>
          <a:xfrm>
            <a:off x="4313403" y="1505113"/>
            <a:ext cx="7530254" cy="5030954"/>
          </a:xfrm>
          <a:prstGeom prst="rect">
            <a:avLst/>
          </a:prstGeom>
        </p:spPr>
      </p:pic>
    </p:spTree>
    <p:extLst>
      <p:ext uri="{BB962C8B-B14F-4D97-AF65-F5344CB8AC3E}">
        <p14:creationId xmlns:p14="http://schemas.microsoft.com/office/powerpoint/2010/main" val="169407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81B4-366C-4456-BAAB-7ADDC815FF44}"/>
              </a:ext>
            </a:extLst>
          </p:cNvPr>
          <p:cNvSpPr>
            <a:spLocks noGrp="1"/>
          </p:cNvSpPr>
          <p:nvPr>
            <p:ph type="title"/>
          </p:nvPr>
        </p:nvSpPr>
        <p:spPr>
          <a:xfrm>
            <a:off x="190500" y="174626"/>
            <a:ext cx="11696700" cy="958850"/>
          </a:xfrm>
        </p:spPr>
        <p:txBody>
          <a:bodyPr/>
          <a:lstStyle/>
          <a:p>
            <a:r>
              <a:rPr lang="en-US" sz="4000" b="1" dirty="0">
                <a:latin typeface="Times New Roman" panose="02020603050405020304" pitchFamily="18" charset="0"/>
                <a:cs typeface="Times New Roman" panose="02020603050405020304" pitchFamily="18" charset="0"/>
              </a:rPr>
              <a:t>Course outline</a:t>
            </a:r>
          </a:p>
        </p:txBody>
      </p:sp>
      <p:sp>
        <p:nvSpPr>
          <p:cNvPr id="3" name="Content Placeholder 2">
            <a:extLst>
              <a:ext uri="{FF2B5EF4-FFF2-40B4-BE49-F238E27FC236}">
                <a16:creationId xmlns:a16="http://schemas.microsoft.com/office/drawing/2014/main" id="{6186203D-6353-4A26-BC92-9B52EA7A12B6}"/>
              </a:ext>
            </a:extLst>
          </p:cNvPr>
          <p:cNvSpPr>
            <a:spLocks noGrp="1"/>
          </p:cNvSpPr>
          <p:nvPr>
            <p:ph idx="1"/>
          </p:nvPr>
        </p:nvSpPr>
        <p:spPr>
          <a:xfrm>
            <a:off x="127125" y="1448302"/>
            <a:ext cx="11941049" cy="4843855"/>
          </a:xfrm>
        </p:spPr>
        <p:txBody>
          <a:bodyPr>
            <a:normAutofit/>
          </a:bodyPr>
          <a:lstStyle/>
          <a:p>
            <a:r>
              <a:rPr lang="en-US" sz="2400" dirty="0">
                <a:latin typeface="Times New Roman" panose="02020603050405020304" pitchFamily="18" charset="0"/>
                <a:cs typeface="Times New Roman" panose="02020603050405020304" pitchFamily="18" charset="0"/>
              </a:rPr>
              <a:t> Analyze various ways to deal with numerical and categorical data in Python ( Module: scikit-learn)</a:t>
            </a:r>
          </a:p>
          <a:p>
            <a:r>
              <a:rPr lang="en-US" sz="2400" dirty="0">
                <a:latin typeface="Times New Roman" panose="02020603050405020304" pitchFamily="18" charset="0"/>
                <a:cs typeface="Times New Roman" panose="02020603050405020304" pitchFamily="18" charset="0"/>
              </a:rPr>
              <a:t>Discuss the differences between numerical and categorical data</a:t>
            </a:r>
          </a:p>
          <a:p>
            <a:r>
              <a:rPr lang="en-US" sz="2400" dirty="0">
                <a:latin typeface="Times New Roman" panose="02020603050405020304" pitchFamily="18" charset="0"/>
                <a:cs typeface="Times New Roman" panose="02020603050405020304" pitchFamily="18" charset="0"/>
              </a:rPr>
              <a:t>Use Python modules to rescale a feature in numerical data sets</a:t>
            </a:r>
          </a:p>
          <a:p>
            <a:r>
              <a:rPr lang="en-US" sz="2400" dirty="0">
                <a:latin typeface="Times New Roman" panose="02020603050405020304" pitchFamily="18" charset="0"/>
                <a:cs typeface="Times New Roman" panose="02020603050405020304" pitchFamily="18" charset="0"/>
              </a:rPr>
              <a:t>Discuss outliers and various ways to detect them</a:t>
            </a:r>
          </a:p>
          <a:p>
            <a:r>
              <a:rPr lang="en-US" sz="2400" dirty="0">
                <a:latin typeface="Times New Roman" panose="02020603050405020304" pitchFamily="18" charset="0"/>
                <a:cs typeface="Times New Roman" panose="02020603050405020304" pitchFamily="18" charset="0"/>
              </a:rPr>
              <a:t>Use Python modules to discretize a feature</a:t>
            </a:r>
          </a:p>
          <a:p>
            <a:r>
              <a:rPr lang="en-US" sz="2400" dirty="0">
                <a:latin typeface="Times New Roman" panose="02020603050405020304" pitchFamily="18" charset="0"/>
                <a:cs typeface="Times New Roman" panose="02020603050405020304" pitchFamily="18" charset="0"/>
              </a:rPr>
              <a:t>Use Python modules to cluster observations</a:t>
            </a:r>
          </a:p>
          <a:p>
            <a:r>
              <a:rPr lang="en-US" sz="2400" dirty="0">
                <a:latin typeface="Times New Roman" panose="02020603050405020304" pitchFamily="18" charset="0"/>
                <a:cs typeface="Times New Roman" panose="02020603050405020304" pitchFamily="18" charset="0"/>
              </a:rPr>
              <a:t>Use Python modules to address missing values</a:t>
            </a:r>
          </a:p>
          <a:p>
            <a:r>
              <a:rPr lang="en-US" sz="2400" dirty="0">
                <a:latin typeface="Times New Roman" panose="02020603050405020304" pitchFamily="18" charset="0"/>
                <a:cs typeface="Times New Roman" panose="02020603050405020304" pitchFamily="18" charset="0"/>
              </a:rPr>
              <a:t>Use Python modules to encode nominal categorical values</a:t>
            </a:r>
          </a:p>
          <a:p>
            <a:r>
              <a:rPr lang="en-US" sz="2400" dirty="0">
                <a:latin typeface="Times New Roman" panose="02020603050405020304" pitchFamily="18" charset="0"/>
                <a:cs typeface="Times New Roman" panose="02020603050405020304" pitchFamily="18" charset="0"/>
              </a:rPr>
              <a:t>Use Python modules to encode ordinal categorical values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24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Outliers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a dataset there are some data items/ objects/ numbers which deviate from the so-called normal items/objects/numbers. These are called outliers</a:t>
            </a:r>
          </a:p>
          <a:p>
            <a:pPr algn="just">
              <a:lnSpc>
                <a:spcPct val="150000"/>
              </a:lnSpc>
            </a:pPr>
            <a:r>
              <a:rPr lang="en-US" sz="2400" dirty="0">
                <a:latin typeface="Times New Roman" panose="02020603050405020304" pitchFamily="18" charset="0"/>
                <a:cs typeface="Times New Roman" panose="02020603050405020304" pitchFamily="18" charset="0"/>
              </a:rPr>
              <a:t>For example, if we are looking into heights data in feet normal heights range in between 4 to 7. Suppose we had a value which is 20, this is an outlier</a:t>
            </a:r>
          </a:p>
          <a:p>
            <a:pPr algn="just">
              <a:lnSpc>
                <a:spcPct val="150000"/>
              </a:lnSpc>
            </a:pPr>
            <a:r>
              <a:rPr lang="en-US" sz="2400" dirty="0">
                <a:latin typeface="Times New Roman" panose="02020603050405020304" pitchFamily="18" charset="0"/>
                <a:cs typeface="Times New Roman" panose="02020603050405020304" pitchFamily="18" charset="0"/>
              </a:rPr>
              <a:t>They can be caused by measurement or execution errors. </a:t>
            </a:r>
          </a:p>
          <a:p>
            <a:pPr algn="just">
              <a:lnSpc>
                <a:spcPct val="150000"/>
              </a:lnSpc>
            </a:pPr>
            <a:r>
              <a:rPr lang="en-US" sz="2400" dirty="0">
                <a:latin typeface="Times New Roman" panose="02020603050405020304" pitchFamily="18" charset="0"/>
                <a:cs typeface="Times New Roman" panose="02020603050405020304" pitchFamily="18" charset="0"/>
              </a:rPr>
              <a:t>The analysis for outlier detection is referred to as outlier mining. There are many ways to detect the outliers, and the removal process is same as removing a data item from the panda’s data frame.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49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Automatic Outliers Detection</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several built-in automatic methods for identifying outliers in data. Some of them are: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Isolation Forest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Minimum Covariance Determinant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Local Outlier Factor</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One Class SVM</a:t>
            </a:r>
          </a:p>
          <a:p>
            <a:pPr algn="just">
              <a:lnSpc>
                <a:spcPct val="150000"/>
              </a:lnSpc>
            </a:pPr>
            <a:r>
              <a:rPr lang="en-US" sz="2400" dirty="0">
                <a:latin typeface="Times New Roman" panose="02020603050405020304" pitchFamily="18" charset="0"/>
                <a:cs typeface="Times New Roman" panose="02020603050405020304" pitchFamily="18" charset="0"/>
              </a:rPr>
              <a:t>Each method will be defined, then fit on the training dataset. The fit model will then predict which examples in the training dataset are outliers and which are not (so-called inliers)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58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Isolation Forest</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52469"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Isolation Forest, or iForest for short, is a tree-based anomaly detection algorithm.</a:t>
            </a:r>
          </a:p>
          <a:p>
            <a:pPr algn="just">
              <a:lnSpc>
                <a:spcPct val="150000"/>
              </a:lnSpc>
            </a:pPr>
            <a:r>
              <a:rPr lang="en-US" sz="2400" dirty="0">
                <a:latin typeface="Times New Roman" panose="02020603050405020304" pitchFamily="18" charset="0"/>
                <a:cs typeface="Times New Roman" panose="02020603050405020304" pitchFamily="18" charset="0"/>
              </a:rPr>
              <a:t>It is based on modeling the normal data in such a way as to isolate anomalies that are both few in number and different in the feature space.</a:t>
            </a:r>
          </a:p>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an implementation of Isolation Forest in the </a:t>
            </a:r>
            <a:r>
              <a:rPr lang="en-US" sz="2400" i="1" dirty="0">
                <a:latin typeface="Times New Roman" panose="02020603050405020304" pitchFamily="18" charset="0"/>
                <a:cs typeface="Times New Roman" panose="02020603050405020304" pitchFamily="18" charset="0"/>
              </a:rPr>
              <a:t>IsolationForest</a:t>
            </a:r>
            <a:r>
              <a:rPr lang="en-US" sz="2400" dirty="0">
                <a:latin typeface="Times New Roman" panose="02020603050405020304" pitchFamily="18" charset="0"/>
                <a:cs typeface="Times New Roman" panose="02020603050405020304" pitchFamily="18" charset="0"/>
              </a:rPr>
              <a:t> class.</a:t>
            </a:r>
          </a:p>
          <a:p>
            <a:pPr algn="just">
              <a:lnSpc>
                <a:spcPct val="150000"/>
              </a:lnSpc>
            </a:pPr>
            <a:r>
              <a:rPr lang="en-US" sz="2400" dirty="0">
                <a:latin typeface="Times New Roman" panose="02020603050405020304" pitchFamily="18" charset="0"/>
                <a:cs typeface="Times New Roman" panose="02020603050405020304" pitchFamily="18" charset="0"/>
              </a:rPr>
              <a:t>the most important hyperparameter in the model is the “contamination” argument, which is used to help estimate the number of outliers in the dataset. This is a value between 0.0 and 0.5 and by default is set to 0.1</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64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5376"/>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Isolation Forest</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0" y="2917372"/>
            <a:ext cx="3604855" cy="3444100"/>
          </a:xfrm>
        </p:spPr>
        <p:txBody>
          <a:bodyPr>
            <a:normAutofit/>
          </a:bodyPr>
          <a:lstStyle/>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CAB7A62-F837-4A1B-B823-46CEC48C1193}"/>
              </a:ext>
            </a:extLst>
          </p:cNvPr>
          <p:cNvSpPr txBox="1">
            <a:spLocks/>
          </p:cNvSpPr>
          <p:nvPr/>
        </p:nvSpPr>
        <p:spPr>
          <a:xfrm>
            <a:off x="597031" y="1178646"/>
            <a:ext cx="11225693" cy="176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Loading the housing data set from the link provided. We then partition the data into X and Y where X are input features and Y is the target Variable. We can see that data has initially 506 rows and 13 columns with 1 target column.</a:t>
            </a:r>
          </a:p>
        </p:txBody>
      </p:sp>
      <p:pic>
        <p:nvPicPr>
          <p:cNvPr id="10" name="Picture 9">
            <a:extLst>
              <a:ext uri="{FF2B5EF4-FFF2-40B4-BE49-F238E27FC236}">
                <a16:creationId xmlns:a16="http://schemas.microsoft.com/office/drawing/2014/main" id="{1F3B6014-528B-4455-A1E4-FA6537A39D05}"/>
              </a:ext>
            </a:extLst>
          </p:cNvPr>
          <p:cNvPicPr>
            <a:picLocks noChangeAspect="1"/>
          </p:cNvPicPr>
          <p:nvPr/>
        </p:nvPicPr>
        <p:blipFill>
          <a:blip r:embed="rId2"/>
          <a:stretch>
            <a:fillRect/>
          </a:stretch>
        </p:blipFill>
        <p:spPr>
          <a:xfrm>
            <a:off x="4648201" y="2939144"/>
            <a:ext cx="7363396" cy="3537857"/>
          </a:xfrm>
          <a:prstGeom prst="rect">
            <a:avLst/>
          </a:prstGeom>
        </p:spPr>
      </p:pic>
      <p:sp>
        <p:nvSpPr>
          <p:cNvPr id="11" name="Content Placeholder 2">
            <a:extLst>
              <a:ext uri="{FF2B5EF4-FFF2-40B4-BE49-F238E27FC236}">
                <a16:creationId xmlns:a16="http://schemas.microsoft.com/office/drawing/2014/main" id="{94DCA020-D9E3-4C09-9979-0D9BA1E48783}"/>
              </a:ext>
            </a:extLst>
          </p:cNvPr>
          <p:cNvSpPr txBox="1">
            <a:spLocks/>
          </p:cNvSpPr>
          <p:nvPr/>
        </p:nvSpPr>
        <p:spPr>
          <a:xfrm>
            <a:off x="597030" y="2943360"/>
            <a:ext cx="3946127" cy="3511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Using the IsolationForest class from sklearn library we detect the outliers using fit_predict method. A mask is created and parsed over the dataset to remove the outlier records. Finally, we can see that there are 455 records</a:t>
            </a:r>
          </a:p>
        </p:txBody>
      </p:sp>
    </p:spTree>
    <p:extLst>
      <p:ext uri="{BB962C8B-B14F-4D97-AF65-F5344CB8AC3E}">
        <p14:creationId xmlns:p14="http://schemas.microsoft.com/office/powerpoint/2010/main" val="118284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Minimum Covariance Determinant</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52469"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If the input variables have a Gaussian distribution, then simple statistical methods can be used to detect outliers.</a:t>
            </a:r>
          </a:p>
          <a:p>
            <a:pPr algn="just">
              <a:lnSpc>
                <a:spcPct val="150000"/>
              </a:lnSpc>
            </a:pPr>
            <a:r>
              <a:rPr lang="en-US" sz="2400" dirty="0">
                <a:latin typeface="Times New Roman" panose="02020603050405020304" pitchFamily="18" charset="0"/>
                <a:cs typeface="Times New Roman" panose="02020603050405020304" pitchFamily="18" charset="0"/>
              </a:rPr>
              <a:t>This approach can be generalized by defining a hypersphere (ellipsoid) that covers the normal data, and data that falls outside this shape is considered an outlier. </a:t>
            </a:r>
          </a:p>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access to this method via the </a:t>
            </a:r>
            <a:r>
              <a:rPr lang="en-US" sz="2400" i="1" dirty="0">
                <a:latin typeface="Times New Roman" panose="02020603050405020304" pitchFamily="18" charset="0"/>
                <a:cs typeface="Times New Roman" panose="02020603050405020304" pitchFamily="18" charset="0"/>
              </a:rPr>
              <a:t>EllipticEnvelope</a:t>
            </a:r>
            <a:r>
              <a:rPr lang="en-US" sz="2400" dirty="0">
                <a:latin typeface="Times New Roman" panose="02020603050405020304" pitchFamily="18" charset="0"/>
                <a:cs typeface="Times New Roman" panose="02020603050405020304" pitchFamily="18" charset="0"/>
              </a:rPr>
              <a:t> class.</a:t>
            </a:r>
          </a:p>
          <a:p>
            <a:pPr algn="just">
              <a:lnSpc>
                <a:spcPct val="150000"/>
              </a:lnSpc>
            </a:pPr>
            <a:r>
              <a:rPr lang="en-US" sz="2400" dirty="0">
                <a:latin typeface="Times New Roman" panose="02020603050405020304" pitchFamily="18" charset="0"/>
                <a:cs typeface="Times New Roman" panose="02020603050405020304" pitchFamily="18" charset="0"/>
              </a:rPr>
              <a:t>It provides the “contamination” argument that defines the expected ratio of outliers to be observed in practice. Let’s set it to 0.05 expecting 5% of outliers in the data.</a:t>
            </a:r>
          </a:p>
        </p:txBody>
      </p:sp>
    </p:spTree>
    <p:extLst>
      <p:ext uri="{BB962C8B-B14F-4D97-AF65-F5344CB8AC3E}">
        <p14:creationId xmlns:p14="http://schemas.microsoft.com/office/powerpoint/2010/main" val="3343284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5376"/>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Minimum Covariance Determinant</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0" y="2917372"/>
            <a:ext cx="3604855" cy="3444100"/>
          </a:xfrm>
        </p:spPr>
        <p:txBody>
          <a:bodyPr>
            <a:normAutofit/>
          </a:bodyPr>
          <a:lstStyle/>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CAB7A62-F837-4A1B-B823-46CEC48C1193}"/>
              </a:ext>
            </a:extLst>
          </p:cNvPr>
          <p:cNvSpPr txBox="1">
            <a:spLocks/>
          </p:cNvSpPr>
          <p:nvPr/>
        </p:nvSpPr>
        <p:spPr>
          <a:xfrm>
            <a:off x="597031" y="1178646"/>
            <a:ext cx="11225693" cy="176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Loading the housing data set from the link provided. We then partition the data into X and Y where X are input features and Y is the target Variable. We can see that data has initially 506 rows and 13 columns with 1 target column.</a:t>
            </a:r>
          </a:p>
        </p:txBody>
      </p:sp>
      <p:sp>
        <p:nvSpPr>
          <p:cNvPr id="11" name="Content Placeholder 2">
            <a:extLst>
              <a:ext uri="{FF2B5EF4-FFF2-40B4-BE49-F238E27FC236}">
                <a16:creationId xmlns:a16="http://schemas.microsoft.com/office/drawing/2014/main" id="{94DCA020-D9E3-4C09-9979-0D9BA1E48783}"/>
              </a:ext>
            </a:extLst>
          </p:cNvPr>
          <p:cNvSpPr txBox="1">
            <a:spLocks/>
          </p:cNvSpPr>
          <p:nvPr/>
        </p:nvSpPr>
        <p:spPr>
          <a:xfrm>
            <a:off x="597030" y="2921588"/>
            <a:ext cx="3946127" cy="3511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Using the EllipticEnvelope class from sklearn library we detect the outliers using fit_predict method and a contamination of 0.05. After removing the outliers, we can see that there are 480 records</a:t>
            </a:r>
          </a:p>
        </p:txBody>
      </p:sp>
      <p:pic>
        <p:nvPicPr>
          <p:cNvPr id="5" name="Picture 4">
            <a:extLst>
              <a:ext uri="{FF2B5EF4-FFF2-40B4-BE49-F238E27FC236}">
                <a16:creationId xmlns:a16="http://schemas.microsoft.com/office/drawing/2014/main" id="{8199E1CE-08FE-4F81-86F3-F33FCC6FD8E3}"/>
              </a:ext>
            </a:extLst>
          </p:cNvPr>
          <p:cNvPicPr>
            <a:picLocks noChangeAspect="1"/>
          </p:cNvPicPr>
          <p:nvPr/>
        </p:nvPicPr>
        <p:blipFill>
          <a:blip r:embed="rId2"/>
          <a:stretch>
            <a:fillRect/>
          </a:stretch>
        </p:blipFill>
        <p:spPr>
          <a:xfrm>
            <a:off x="4664134" y="3052216"/>
            <a:ext cx="7158590" cy="3403013"/>
          </a:xfrm>
          <a:prstGeom prst="rect">
            <a:avLst/>
          </a:prstGeom>
        </p:spPr>
      </p:pic>
    </p:spTree>
    <p:extLst>
      <p:ext uri="{BB962C8B-B14F-4D97-AF65-F5344CB8AC3E}">
        <p14:creationId xmlns:p14="http://schemas.microsoft.com/office/powerpoint/2010/main" val="416506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Local Outlier Factor</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52469"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Locate those examples that are far from the other examples in the feature space.</a:t>
            </a:r>
          </a:p>
          <a:p>
            <a:pPr algn="just">
              <a:lnSpc>
                <a:spcPct val="150000"/>
              </a:lnSpc>
            </a:pPr>
            <a:r>
              <a:rPr lang="en-US" sz="2400" dirty="0">
                <a:latin typeface="Times New Roman" panose="02020603050405020304" pitchFamily="18" charset="0"/>
                <a:cs typeface="Times New Roman" panose="02020603050405020304" pitchFamily="18" charset="0"/>
              </a:rPr>
              <a:t>This can work well for feature spaces with low dimensionality (few features), although it can become less reliable as the number of features is increased, referred to as the curse of dimensionality.</a:t>
            </a:r>
          </a:p>
          <a:p>
            <a:pPr algn="just">
              <a:lnSpc>
                <a:spcPct val="150000"/>
              </a:lnSpc>
            </a:pPr>
            <a:r>
              <a:rPr lang="en-US" sz="2400" dirty="0">
                <a:latin typeface="Times New Roman" panose="02020603050405020304" pitchFamily="18" charset="0"/>
                <a:cs typeface="Times New Roman" panose="02020603050405020304" pitchFamily="18" charset="0"/>
              </a:rPr>
              <a:t>The local outlier factor, or LOF for short, is a technique that attempts to harness the idea of nearest neighbors for outlier detection</a:t>
            </a:r>
          </a:p>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an implementation of this approach in the </a:t>
            </a:r>
            <a:r>
              <a:rPr lang="en-US" sz="2400" i="1" dirty="0">
                <a:latin typeface="Times New Roman" panose="02020603050405020304" pitchFamily="18" charset="0"/>
                <a:cs typeface="Times New Roman" panose="02020603050405020304" pitchFamily="18" charset="0"/>
              </a:rPr>
              <a:t>LocalOutlierFactor</a:t>
            </a:r>
            <a:r>
              <a:rPr lang="en-US" sz="2400" dirty="0">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893160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4892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Local Outlier Factor</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0" y="2917372"/>
            <a:ext cx="3604855" cy="3444100"/>
          </a:xfrm>
        </p:spPr>
        <p:txBody>
          <a:bodyPr>
            <a:normAutofit/>
          </a:bodyPr>
          <a:lstStyle/>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CAB7A62-F837-4A1B-B823-46CEC48C1193}"/>
              </a:ext>
            </a:extLst>
          </p:cNvPr>
          <p:cNvSpPr txBox="1">
            <a:spLocks/>
          </p:cNvSpPr>
          <p:nvPr/>
        </p:nvSpPr>
        <p:spPr>
          <a:xfrm>
            <a:off x="597031" y="1331046"/>
            <a:ext cx="11225693" cy="17647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Loading the housing data set from the link provided. We then partition the data into X and Y where X are input features and Y is the target Variable. We can see that data has initially 506 rows and 13 columns with 1 target column. contamination argument indicated and defaults to 0.1.</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94DCA020-D9E3-4C09-9979-0D9BA1E48783}"/>
              </a:ext>
            </a:extLst>
          </p:cNvPr>
          <p:cNvSpPr txBox="1">
            <a:spLocks/>
          </p:cNvSpPr>
          <p:nvPr/>
        </p:nvSpPr>
        <p:spPr>
          <a:xfrm>
            <a:off x="597030" y="2997790"/>
            <a:ext cx="3946127" cy="3511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Using the LocalOutlierFactor class from sklearn library neighbors module we detect the outliers using fit_predict method. After removing the outliers, we can see that there are 465 records</a:t>
            </a:r>
          </a:p>
        </p:txBody>
      </p:sp>
      <p:pic>
        <p:nvPicPr>
          <p:cNvPr id="6" name="Picture 5">
            <a:extLst>
              <a:ext uri="{FF2B5EF4-FFF2-40B4-BE49-F238E27FC236}">
                <a16:creationId xmlns:a16="http://schemas.microsoft.com/office/drawing/2014/main" id="{BCFC83E3-90A1-4C7F-83BC-7BD4E8F7B943}"/>
              </a:ext>
            </a:extLst>
          </p:cNvPr>
          <p:cNvPicPr>
            <a:picLocks noChangeAspect="1"/>
          </p:cNvPicPr>
          <p:nvPr/>
        </p:nvPicPr>
        <p:blipFill>
          <a:blip r:embed="rId2"/>
          <a:stretch>
            <a:fillRect/>
          </a:stretch>
        </p:blipFill>
        <p:spPr>
          <a:xfrm>
            <a:off x="4692893" y="2997790"/>
            <a:ext cx="7304003" cy="3444100"/>
          </a:xfrm>
          <a:prstGeom prst="rect">
            <a:avLst/>
          </a:prstGeom>
        </p:spPr>
      </p:pic>
    </p:spTree>
    <p:extLst>
      <p:ext uri="{BB962C8B-B14F-4D97-AF65-F5344CB8AC3E}">
        <p14:creationId xmlns:p14="http://schemas.microsoft.com/office/powerpoint/2010/main" val="3442132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One-Class SVM</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52469" cy="4886261"/>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support vector machine, or SVM, algorithm developed initially for binary classification can be used for one-class classification.</a:t>
            </a:r>
          </a:p>
          <a:p>
            <a:pPr algn="just">
              <a:lnSpc>
                <a:spcPct val="150000"/>
              </a:lnSpc>
            </a:pPr>
            <a:r>
              <a:rPr lang="en-US" sz="2400" dirty="0">
                <a:latin typeface="Times New Roman" panose="02020603050405020304" pitchFamily="18" charset="0"/>
                <a:cs typeface="Times New Roman" panose="02020603050405020304" pitchFamily="18" charset="0"/>
              </a:rPr>
              <a:t>When modeling one class, the algorithm captures the density of the majority class and classifies examples on the extremes of the density function as outliers. This modification of SVM is referred to as One-Class SVM.</a:t>
            </a:r>
          </a:p>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implementation of one-class SVM in the OneClassSVM class.</a:t>
            </a:r>
          </a:p>
          <a:p>
            <a:pPr algn="just">
              <a:lnSpc>
                <a:spcPct val="150000"/>
              </a:lnSpc>
            </a:pPr>
            <a:r>
              <a:rPr lang="en-US" sz="2400" dirty="0">
                <a:latin typeface="Times New Roman" panose="02020603050405020304" pitchFamily="18" charset="0"/>
                <a:cs typeface="Times New Roman" panose="02020603050405020304" pitchFamily="18" charset="0"/>
              </a:rPr>
              <a:t>The class provides the “nu” argument that specifies the approximate ratio of outliers in the dataset and by default it is set to 0.1</a:t>
            </a:r>
          </a:p>
        </p:txBody>
      </p:sp>
    </p:spTree>
    <p:extLst>
      <p:ext uri="{BB962C8B-B14F-4D97-AF65-F5344CB8AC3E}">
        <p14:creationId xmlns:p14="http://schemas.microsoft.com/office/powerpoint/2010/main" val="3459391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4892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One-Class SVM</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0" y="2917372"/>
            <a:ext cx="3604855" cy="3444100"/>
          </a:xfrm>
        </p:spPr>
        <p:txBody>
          <a:bodyPr>
            <a:normAutofit/>
          </a:bodyPr>
          <a:lstStyle/>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CAB7A62-F837-4A1B-B823-46CEC48C1193}"/>
              </a:ext>
            </a:extLst>
          </p:cNvPr>
          <p:cNvSpPr txBox="1">
            <a:spLocks/>
          </p:cNvSpPr>
          <p:nvPr/>
        </p:nvSpPr>
        <p:spPr>
          <a:xfrm>
            <a:off x="597031" y="1331046"/>
            <a:ext cx="11225693" cy="17647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Loading the housing data set from the link provided. We then partition the data into X and Y where X are input features and Y is the target Variable. We can see that data has initially 506 rows and 13 columns with 1 target column. contamination argument indicated and defaults to 0.1.</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94DCA020-D9E3-4C09-9979-0D9BA1E48783}"/>
              </a:ext>
            </a:extLst>
          </p:cNvPr>
          <p:cNvSpPr txBox="1">
            <a:spLocks/>
          </p:cNvSpPr>
          <p:nvPr/>
        </p:nvSpPr>
        <p:spPr>
          <a:xfrm>
            <a:off x="597030" y="2921588"/>
            <a:ext cx="3946127" cy="3511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Using the OneClassSVM class from sklearn library neighbors module we detect the outliers using fit_predict method and value of 0.01 for nu. After removing the outliers, we can see that there are 500 records</a:t>
            </a:r>
          </a:p>
        </p:txBody>
      </p:sp>
      <p:pic>
        <p:nvPicPr>
          <p:cNvPr id="5" name="Picture 4">
            <a:extLst>
              <a:ext uri="{FF2B5EF4-FFF2-40B4-BE49-F238E27FC236}">
                <a16:creationId xmlns:a16="http://schemas.microsoft.com/office/drawing/2014/main" id="{FFE13293-AE65-43C3-9C32-61AA963A2381}"/>
              </a:ext>
            </a:extLst>
          </p:cNvPr>
          <p:cNvPicPr>
            <a:picLocks noChangeAspect="1"/>
          </p:cNvPicPr>
          <p:nvPr/>
        </p:nvPicPr>
        <p:blipFill>
          <a:blip r:embed="rId2"/>
          <a:stretch>
            <a:fillRect/>
          </a:stretch>
        </p:blipFill>
        <p:spPr>
          <a:xfrm>
            <a:off x="4648219" y="3055516"/>
            <a:ext cx="7253214" cy="3375028"/>
          </a:xfrm>
          <a:prstGeom prst="rect">
            <a:avLst/>
          </a:prstGeom>
        </p:spPr>
      </p:pic>
    </p:spTree>
    <p:extLst>
      <p:ext uri="{BB962C8B-B14F-4D97-AF65-F5344CB8AC3E}">
        <p14:creationId xmlns:p14="http://schemas.microsoft.com/office/powerpoint/2010/main" val="41674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A3509-D6A2-4F5C-9664-432116F84438}"/>
              </a:ext>
            </a:extLst>
          </p:cNvPr>
          <p:cNvSpPr>
            <a:spLocks noGrp="1"/>
          </p:cNvSpPr>
          <p:nvPr>
            <p:ph type="title"/>
          </p:nvPr>
        </p:nvSpPr>
        <p:spPr>
          <a:xfrm>
            <a:off x="965200" y="419808"/>
            <a:ext cx="5130795" cy="1461778"/>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AB9D64B-B686-4DC7-B22D-A394AB13F9EF}"/>
              </a:ext>
            </a:extLst>
          </p:cNvPr>
          <p:cNvSpPr>
            <a:spLocks noGrp="1"/>
          </p:cNvSpPr>
          <p:nvPr>
            <p:ph idx="1"/>
          </p:nvPr>
        </p:nvSpPr>
        <p:spPr>
          <a:xfrm>
            <a:off x="965200" y="1881586"/>
            <a:ext cx="4389225" cy="3990530"/>
          </a:xfrm>
        </p:spPr>
        <p:txBody>
          <a:bodyPr>
            <a:normAutofit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Types of Textual Data</a:t>
            </a:r>
          </a:p>
          <a:p>
            <a:pPr>
              <a:lnSpc>
                <a:spcPct val="150000"/>
              </a:lnSpc>
            </a:pPr>
            <a:r>
              <a:rPr lang="en-US" sz="2400" dirty="0">
                <a:latin typeface="Times New Roman" panose="02020603050405020304" pitchFamily="18" charset="0"/>
                <a:cs typeface="Times New Roman" panose="02020603050405020304" pitchFamily="18" charset="0"/>
              </a:rPr>
              <a:t>Feature Scaling</a:t>
            </a:r>
          </a:p>
          <a:p>
            <a:pPr>
              <a:lnSpc>
                <a:spcPct val="150000"/>
              </a:lnSpc>
            </a:pPr>
            <a:r>
              <a:rPr lang="en-US" sz="2400" dirty="0">
                <a:latin typeface="Times New Roman" panose="02020603050405020304" pitchFamily="18" charset="0"/>
                <a:cs typeface="Times New Roman" panose="02020603050405020304" pitchFamily="18" charset="0"/>
              </a:rPr>
              <a:t>Data Discretization</a:t>
            </a:r>
          </a:p>
          <a:p>
            <a:pPr>
              <a:lnSpc>
                <a:spcPct val="150000"/>
              </a:lnSpc>
            </a:pPr>
            <a:r>
              <a:rPr lang="en-US" sz="2400" dirty="0">
                <a:latin typeface="Times New Roman" panose="02020603050405020304" pitchFamily="18" charset="0"/>
                <a:cs typeface="Times New Roman" panose="02020603050405020304" pitchFamily="18" charset="0"/>
              </a:rPr>
              <a:t>Automatic Outliers detection</a:t>
            </a:r>
          </a:p>
          <a:p>
            <a:pPr>
              <a:lnSpc>
                <a:spcPct val="150000"/>
              </a:lnSpc>
            </a:pPr>
            <a:r>
              <a:rPr lang="en-US" sz="2400" dirty="0">
                <a:latin typeface="Times New Roman" panose="02020603050405020304" pitchFamily="18" charset="0"/>
                <a:cs typeface="Times New Roman" panose="02020603050405020304" pitchFamily="18" charset="0"/>
              </a:rPr>
              <a:t>Imputing Missing Values</a:t>
            </a:r>
          </a:p>
          <a:p>
            <a:pPr>
              <a:lnSpc>
                <a:spcPct val="150000"/>
              </a:lnSpc>
            </a:pPr>
            <a:r>
              <a:rPr lang="en-US" sz="2400" dirty="0">
                <a:latin typeface="Times New Roman" panose="02020603050405020304" pitchFamily="18" charset="0"/>
                <a:cs typeface="Times New Roman" panose="02020603050405020304" pitchFamily="18" charset="0"/>
              </a:rPr>
              <a:t>Encoding Categorical Values</a:t>
            </a:r>
          </a:p>
          <a:p>
            <a:pPr>
              <a:lnSpc>
                <a:spcPct val="150000"/>
              </a:lnSpc>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Natural Language Processing Icon - Download Natural Language Processing Icon  3261011 | Noun Project">
            <a:extLst>
              <a:ext uri="{FF2B5EF4-FFF2-40B4-BE49-F238E27FC236}">
                <a16:creationId xmlns:a16="http://schemas.microsoft.com/office/drawing/2014/main" id="{F4ED609A-1CE2-4D3E-B7FE-F3BBDF3C16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3973" y="1881586"/>
            <a:ext cx="3217333"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86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Handling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Cleaning is the most time-consuming part of any data science project</a:t>
            </a:r>
          </a:p>
          <a:p>
            <a:pPr algn="just">
              <a:lnSpc>
                <a:spcPct val="150000"/>
              </a:lnSpc>
            </a:pPr>
            <a:r>
              <a:rPr lang="en-US" sz="2400" dirty="0">
                <a:latin typeface="Times New Roman" panose="02020603050405020304" pitchFamily="18" charset="0"/>
                <a:cs typeface="Times New Roman" panose="02020603050405020304" pitchFamily="18" charset="0"/>
              </a:rPr>
              <a:t>Missing values are nothing but blank or null values present in the dataset.</a:t>
            </a:r>
          </a:p>
          <a:p>
            <a:pPr algn="just">
              <a:lnSpc>
                <a:spcPct val="150000"/>
              </a:lnSpc>
            </a:pPr>
            <a:r>
              <a:rPr lang="en-US" sz="2400" dirty="0">
                <a:latin typeface="Times New Roman" panose="02020603050405020304" pitchFamily="18" charset="0"/>
                <a:cs typeface="Times New Roman" panose="02020603050405020304" pitchFamily="18" charset="0"/>
              </a:rPr>
              <a:t>However, there are many powerful tools to expedite this process. One of them is Pandas which is a widely used data analysis library for Python.</a:t>
            </a:r>
          </a:p>
          <a:p>
            <a:pPr algn="just">
              <a:lnSpc>
                <a:spcPct val="150000"/>
              </a:lnSpc>
            </a:pPr>
            <a:r>
              <a:rPr lang="en-US" sz="2400" dirty="0">
                <a:latin typeface="Times New Roman" panose="02020603050405020304" pitchFamily="18" charset="0"/>
                <a:cs typeface="Times New Roman" panose="02020603050405020304" pitchFamily="18" charset="0"/>
              </a:rPr>
              <a:t>Missing values can be handled in two ways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Dropping the null values or missing value records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Replacing the null values</a:t>
            </a: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09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Imputing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Imputing refers to using a model to replace missing values.</a:t>
            </a:r>
          </a:p>
          <a:p>
            <a:pPr algn="just">
              <a:lnSpc>
                <a:spcPct val="150000"/>
              </a:lnSpc>
            </a:pPr>
            <a:r>
              <a:rPr lang="en-US" sz="2400" dirty="0">
                <a:latin typeface="Times New Roman" panose="02020603050405020304" pitchFamily="18" charset="0"/>
                <a:cs typeface="Times New Roman" panose="02020603050405020304" pitchFamily="18" charset="0"/>
              </a:rPr>
              <a:t>The scikit-learn library provides three mechanisms to deal with missing values: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Univariate Feature Imputation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Multivariate Feature Imputation</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Nearest Neighbors Imputation</a:t>
            </a:r>
          </a:p>
          <a:p>
            <a:pPr algn="just">
              <a:lnSpc>
                <a:spcPct val="150000"/>
              </a:lnSpc>
            </a:pPr>
            <a:r>
              <a:rPr lang="en-US" sz="2400" dirty="0">
                <a:latin typeface="Times New Roman" panose="02020603050405020304" pitchFamily="18" charset="0"/>
                <a:cs typeface="Times New Roman" panose="02020603050405020304" pitchFamily="18" charset="0"/>
              </a:rPr>
              <a:t>Any imputing performed on the training dataset will have to be performed on new data in the future when predictions are needed from the finalized model</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674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4892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Imputing Missing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97030" y="2917372"/>
            <a:ext cx="3604855" cy="3444100"/>
          </a:xfrm>
        </p:spPr>
        <p:txBody>
          <a:bodyPr>
            <a:normAutofit/>
          </a:bodyPr>
          <a:lstStyle/>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CAB7A62-F837-4A1B-B823-46CEC48C1193}"/>
              </a:ext>
            </a:extLst>
          </p:cNvPr>
          <p:cNvSpPr txBox="1">
            <a:spLocks/>
          </p:cNvSpPr>
          <p:nvPr/>
        </p:nvSpPr>
        <p:spPr>
          <a:xfrm>
            <a:off x="597031" y="1287502"/>
            <a:ext cx="11225693" cy="1144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For performing various imputation methods to handle the missing values, let’s create a sample dataset. Let’s load the Boston houses dataset from sklearn library. </a:t>
            </a:r>
          </a:p>
        </p:txBody>
      </p:sp>
      <p:pic>
        <p:nvPicPr>
          <p:cNvPr id="4" name="Picture 3">
            <a:extLst>
              <a:ext uri="{FF2B5EF4-FFF2-40B4-BE49-F238E27FC236}">
                <a16:creationId xmlns:a16="http://schemas.microsoft.com/office/drawing/2014/main" id="{1B5C52C1-52D3-4E3F-A8EF-2844177B7377}"/>
              </a:ext>
            </a:extLst>
          </p:cNvPr>
          <p:cNvPicPr>
            <a:picLocks noChangeAspect="1"/>
          </p:cNvPicPr>
          <p:nvPr/>
        </p:nvPicPr>
        <p:blipFill>
          <a:blip r:embed="rId2"/>
          <a:stretch>
            <a:fillRect/>
          </a:stretch>
        </p:blipFill>
        <p:spPr>
          <a:xfrm>
            <a:off x="4201885" y="2520949"/>
            <a:ext cx="7782441" cy="4119338"/>
          </a:xfrm>
          <a:prstGeom prst="rect">
            <a:avLst/>
          </a:prstGeom>
        </p:spPr>
      </p:pic>
      <p:sp>
        <p:nvSpPr>
          <p:cNvPr id="9" name="Content Placeholder 2">
            <a:extLst>
              <a:ext uri="{FF2B5EF4-FFF2-40B4-BE49-F238E27FC236}">
                <a16:creationId xmlns:a16="http://schemas.microsoft.com/office/drawing/2014/main" id="{876FC7F3-77B0-45C1-AF7E-CF81E9E966FF}"/>
              </a:ext>
            </a:extLst>
          </p:cNvPr>
          <p:cNvSpPr txBox="1">
            <a:spLocks/>
          </p:cNvSpPr>
          <p:nvPr/>
        </p:nvSpPr>
        <p:spPr>
          <a:xfrm>
            <a:off x="685799" y="2552389"/>
            <a:ext cx="3396344" cy="4055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Let’s replace some of the values from DIS column in the dataset with NaN so that we can handle those values with various imputation methods </a:t>
            </a:r>
          </a:p>
        </p:txBody>
      </p:sp>
    </p:spTree>
    <p:extLst>
      <p:ext uri="{BB962C8B-B14F-4D97-AF65-F5344CB8AC3E}">
        <p14:creationId xmlns:p14="http://schemas.microsoft.com/office/powerpoint/2010/main" val="164460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1423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Univariate Feature Imputation</a:t>
            </a:r>
          </a:p>
        </p:txBody>
      </p:sp>
      <p:sp>
        <p:nvSpPr>
          <p:cNvPr id="6" name="Content Placeholder 2">
            <a:extLst>
              <a:ext uri="{FF2B5EF4-FFF2-40B4-BE49-F238E27FC236}">
                <a16:creationId xmlns:a16="http://schemas.microsoft.com/office/drawing/2014/main" id="{BE3B1D03-6AA7-4785-8D45-71E8918BE820}"/>
              </a:ext>
            </a:extLst>
          </p:cNvPr>
          <p:cNvSpPr txBox="1">
            <a:spLocks/>
          </p:cNvSpPr>
          <p:nvPr/>
        </p:nvSpPr>
        <p:spPr>
          <a:xfrm>
            <a:off x="495243" y="1382487"/>
            <a:ext cx="4196499" cy="52959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SimpleImputer Class is used to perform Univariate feature imputation. </a:t>
            </a:r>
          </a:p>
          <a:p>
            <a:pPr algn="just">
              <a:lnSpc>
                <a:spcPct val="150000"/>
              </a:lnSpc>
            </a:pPr>
            <a:r>
              <a:rPr lang="en-US" sz="2400" dirty="0">
                <a:latin typeface="Times New Roman" panose="02020603050405020304" pitchFamily="18" charset="0"/>
                <a:cs typeface="Times New Roman" panose="02020603050405020304" pitchFamily="18" charset="0"/>
              </a:rPr>
              <a:t>We specify which is the missing value through the missing_values parameter and the replacement strategy through the strategy</a:t>
            </a:r>
          </a:p>
          <a:p>
            <a:pPr algn="just">
              <a:lnSpc>
                <a:spcPct val="150000"/>
              </a:lnSpc>
            </a:pPr>
            <a:r>
              <a:rPr lang="en-US" sz="2400" dirty="0">
                <a:latin typeface="Times New Roman" panose="02020603050405020304" pitchFamily="18" charset="0"/>
                <a:cs typeface="Times New Roman" panose="02020603050405020304" pitchFamily="18" charset="0"/>
              </a:rPr>
              <a:t>We can see that NaN value is replaced with a value imputed by mean of the data.</a:t>
            </a:r>
          </a:p>
        </p:txBody>
      </p:sp>
      <p:pic>
        <p:nvPicPr>
          <p:cNvPr id="5" name="Picture 4">
            <a:extLst>
              <a:ext uri="{FF2B5EF4-FFF2-40B4-BE49-F238E27FC236}">
                <a16:creationId xmlns:a16="http://schemas.microsoft.com/office/drawing/2014/main" id="{C52DBD4F-BF67-485A-8BFA-8E264502D5DC}"/>
              </a:ext>
            </a:extLst>
          </p:cNvPr>
          <p:cNvPicPr>
            <a:picLocks noChangeAspect="1"/>
          </p:cNvPicPr>
          <p:nvPr/>
        </p:nvPicPr>
        <p:blipFill>
          <a:blip r:embed="rId2"/>
          <a:stretch>
            <a:fillRect/>
          </a:stretch>
        </p:blipFill>
        <p:spPr>
          <a:xfrm>
            <a:off x="4819508" y="1491345"/>
            <a:ext cx="7215238" cy="4946574"/>
          </a:xfrm>
          <a:prstGeom prst="rect">
            <a:avLst/>
          </a:prstGeom>
        </p:spPr>
      </p:pic>
    </p:spTree>
    <p:extLst>
      <p:ext uri="{BB962C8B-B14F-4D97-AF65-F5344CB8AC3E}">
        <p14:creationId xmlns:p14="http://schemas.microsoft.com/office/powerpoint/2010/main" val="958160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1423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Multivariate Feature Imputation</a:t>
            </a:r>
          </a:p>
        </p:txBody>
      </p:sp>
      <p:sp>
        <p:nvSpPr>
          <p:cNvPr id="6" name="Content Placeholder 2">
            <a:extLst>
              <a:ext uri="{FF2B5EF4-FFF2-40B4-BE49-F238E27FC236}">
                <a16:creationId xmlns:a16="http://schemas.microsoft.com/office/drawing/2014/main" id="{BE3B1D03-6AA7-4785-8D45-71E8918BE820}"/>
              </a:ext>
            </a:extLst>
          </p:cNvPr>
          <p:cNvSpPr txBox="1">
            <a:spLocks/>
          </p:cNvSpPr>
          <p:nvPr/>
        </p:nvSpPr>
        <p:spPr>
          <a:xfrm>
            <a:off x="495243" y="1382487"/>
            <a:ext cx="4196499" cy="5295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In the multivariate feature imputation each feature with missing values is calculated as a function of the other features</a:t>
            </a:r>
          </a:p>
          <a:p>
            <a:pPr algn="just">
              <a:lnSpc>
                <a:spcPct val="150000"/>
              </a:lnSpc>
            </a:pPr>
            <a:r>
              <a:rPr lang="en-US" sz="2400" dirty="0">
                <a:latin typeface="Times New Roman" panose="02020603050405020304" pitchFamily="18" charset="0"/>
                <a:cs typeface="Times New Roman" panose="02020603050405020304" pitchFamily="18" charset="0"/>
              </a:rPr>
              <a:t>Since the </a:t>
            </a:r>
            <a:r>
              <a:rPr lang="en-US" sz="2400" dirty="0" err="1">
                <a:latin typeface="Times New Roman" panose="02020603050405020304" pitchFamily="18" charset="0"/>
                <a:cs typeface="Times New Roman" panose="02020603050405020304" pitchFamily="18" charset="0"/>
              </a:rPr>
              <a:t>IterativeImputer</a:t>
            </a:r>
            <a:r>
              <a:rPr lang="en-US" sz="2400" dirty="0">
                <a:latin typeface="Times New Roman" panose="02020603050405020304" pitchFamily="18" charset="0"/>
                <a:cs typeface="Times New Roman" panose="02020603050405020304" pitchFamily="18" charset="0"/>
              </a:rPr>
              <a:t> is still at the experimental stage, we must enable it explicitly</a:t>
            </a:r>
          </a:p>
          <a:p>
            <a:pPr algn="just">
              <a:lnSpc>
                <a:spcPct val="150000"/>
              </a:lnSpc>
            </a:pPr>
            <a:r>
              <a:rPr lang="en-US" sz="2400" dirty="0">
                <a:latin typeface="Times New Roman" panose="02020603050405020304" pitchFamily="18" charset="0"/>
                <a:cs typeface="Times New Roman" panose="02020603050405020304" pitchFamily="18" charset="0"/>
              </a:rPr>
              <a:t>We select number of iterations as 10 and random state as 0</a:t>
            </a:r>
          </a:p>
        </p:txBody>
      </p:sp>
      <p:pic>
        <p:nvPicPr>
          <p:cNvPr id="4" name="Picture 3">
            <a:extLst>
              <a:ext uri="{FF2B5EF4-FFF2-40B4-BE49-F238E27FC236}">
                <a16:creationId xmlns:a16="http://schemas.microsoft.com/office/drawing/2014/main" id="{5A9026B9-EA60-4EE7-916B-45F47A63354A}"/>
              </a:ext>
            </a:extLst>
          </p:cNvPr>
          <p:cNvPicPr>
            <a:picLocks noChangeAspect="1"/>
          </p:cNvPicPr>
          <p:nvPr/>
        </p:nvPicPr>
        <p:blipFill>
          <a:blip r:embed="rId2"/>
          <a:stretch>
            <a:fillRect/>
          </a:stretch>
        </p:blipFill>
        <p:spPr>
          <a:xfrm>
            <a:off x="4931229" y="1382487"/>
            <a:ext cx="7115768" cy="5295262"/>
          </a:xfrm>
          <a:prstGeom prst="rect">
            <a:avLst/>
          </a:prstGeom>
        </p:spPr>
      </p:pic>
    </p:spTree>
    <p:extLst>
      <p:ext uri="{BB962C8B-B14F-4D97-AF65-F5344CB8AC3E}">
        <p14:creationId xmlns:p14="http://schemas.microsoft.com/office/powerpoint/2010/main" val="587322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75260" y="11423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Nearest Neighbors Imputation</a:t>
            </a:r>
          </a:p>
        </p:txBody>
      </p:sp>
      <p:sp>
        <p:nvSpPr>
          <p:cNvPr id="6" name="Content Placeholder 2">
            <a:extLst>
              <a:ext uri="{FF2B5EF4-FFF2-40B4-BE49-F238E27FC236}">
                <a16:creationId xmlns:a16="http://schemas.microsoft.com/office/drawing/2014/main" id="{BE3B1D03-6AA7-4785-8D45-71E8918BE820}"/>
              </a:ext>
            </a:extLst>
          </p:cNvPr>
          <p:cNvSpPr txBox="1">
            <a:spLocks/>
          </p:cNvSpPr>
          <p:nvPr/>
        </p:nvSpPr>
        <p:spPr>
          <a:xfrm>
            <a:off x="495243" y="1382487"/>
            <a:ext cx="4196499" cy="5295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This category of imputation fills missing values using the KNN ( k-Nearest Neighbors ) approach. Each missing value is calculated using values from n_neighbors nearest neighbors that have a value.</a:t>
            </a:r>
          </a:p>
          <a:p>
            <a:pPr algn="just">
              <a:lnSpc>
                <a:spcPct val="150000"/>
              </a:lnSpc>
            </a:pPr>
            <a:r>
              <a:rPr lang="en-US" sz="2400" dirty="0">
                <a:latin typeface="Times New Roman" panose="02020603050405020304" pitchFamily="18" charset="0"/>
                <a:cs typeface="Times New Roman" panose="02020603050405020304" pitchFamily="18" charset="0"/>
              </a:rPr>
              <a:t> We can use the KNNImputer class of the scikit-learn library</a:t>
            </a:r>
          </a:p>
        </p:txBody>
      </p:sp>
      <p:pic>
        <p:nvPicPr>
          <p:cNvPr id="5" name="Picture 4">
            <a:extLst>
              <a:ext uri="{FF2B5EF4-FFF2-40B4-BE49-F238E27FC236}">
                <a16:creationId xmlns:a16="http://schemas.microsoft.com/office/drawing/2014/main" id="{7BBFCB7F-5C88-4FB0-918C-4EB7B8FD4E89}"/>
              </a:ext>
            </a:extLst>
          </p:cNvPr>
          <p:cNvPicPr>
            <a:picLocks noChangeAspect="1"/>
          </p:cNvPicPr>
          <p:nvPr/>
        </p:nvPicPr>
        <p:blipFill>
          <a:blip r:embed="rId2"/>
          <a:stretch>
            <a:fillRect/>
          </a:stretch>
        </p:blipFill>
        <p:spPr>
          <a:xfrm>
            <a:off x="4931229" y="1299541"/>
            <a:ext cx="7040458" cy="5378910"/>
          </a:xfrm>
          <a:prstGeom prst="rect">
            <a:avLst/>
          </a:prstGeom>
        </p:spPr>
      </p:pic>
    </p:spTree>
    <p:extLst>
      <p:ext uri="{BB962C8B-B14F-4D97-AF65-F5344CB8AC3E}">
        <p14:creationId xmlns:p14="http://schemas.microsoft.com/office/powerpoint/2010/main" val="2291324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Encoding Categorical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1"/>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Categorical valued columns have data in text categories which cannot be fed into the machine learning algorithms.</a:t>
            </a:r>
          </a:p>
          <a:p>
            <a:pPr algn="just">
              <a:lnSpc>
                <a:spcPct val="150000"/>
              </a:lnSpc>
            </a:pPr>
            <a:r>
              <a:rPr lang="en-US" sz="2400" dirty="0">
                <a:latin typeface="Times New Roman" panose="02020603050405020304" pitchFamily="18" charset="0"/>
                <a:cs typeface="Times New Roman" panose="02020603050405020304" pitchFamily="18" charset="0"/>
              </a:rPr>
              <a:t>Sometimes in datasets, we encounter columns that contain categorical features (string values) for example parameter Gender will have categorical parameters like Male, Female. These labels have no specific order of preference and since the data is string labels, the machine learning model can not work on such data.</a:t>
            </a:r>
          </a:p>
          <a:p>
            <a:pPr algn="just">
              <a:lnSpc>
                <a:spcPct val="150000"/>
              </a:lnSpc>
            </a:pPr>
            <a:r>
              <a:rPr lang="en-US" sz="2400" dirty="0">
                <a:latin typeface="Times New Roman" panose="02020603050405020304" pitchFamily="18" charset="0"/>
                <a:cs typeface="Times New Roman" panose="02020603050405020304" pitchFamily="18" charset="0"/>
              </a:rPr>
              <a:t>Hence we encode these columns into some split of columns with numerical data.</a:t>
            </a:r>
          </a:p>
          <a:p>
            <a:pPr algn="just">
              <a:lnSpc>
                <a:spcPct val="150000"/>
              </a:lnSpc>
            </a:pPr>
            <a:r>
              <a:rPr lang="en-US" sz="2400" dirty="0">
                <a:latin typeface="Times New Roman" panose="02020603050405020304" pitchFamily="18" charset="0"/>
                <a:cs typeface="Times New Roman" panose="02020603050405020304" pitchFamily="18" charset="0"/>
              </a:rPr>
              <a:t>Common methods are one hot encoding and label encoding </a:t>
            </a:r>
          </a:p>
        </p:txBody>
      </p:sp>
    </p:spTree>
    <p:extLst>
      <p:ext uri="{BB962C8B-B14F-4D97-AF65-F5344CB8AC3E}">
        <p14:creationId xmlns:p14="http://schemas.microsoft.com/office/powerpoint/2010/main" val="1423220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a:latin typeface="Times New Roman" panose="02020603050405020304" pitchFamily="18" charset="0"/>
                <a:cs typeface="Times New Roman" panose="02020603050405020304" pitchFamily="18" charset="0"/>
              </a:rPr>
              <a:t>Encoding Nominal Categorical Values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1612119"/>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One hot encoding can be applied on nominal categorical variables</a:t>
            </a:r>
          </a:p>
          <a:p>
            <a:pPr algn="just">
              <a:lnSpc>
                <a:spcPct val="150000"/>
              </a:lnSpc>
            </a:pPr>
            <a:r>
              <a:rPr lang="en-US" sz="2400" dirty="0">
                <a:latin typeface="Times New Roman" panose="02020603050405020304" pitchFamily="18" charset="0"/>
                <a:cs typeface="Times New Roman" panose="02020603050405020304" pitchFamily="18" charset="0"/>
              </a:rPr>
              <a:t>One hot encoding allows us to turn nominal categorical data into features with numerical values while not mathematically imply any ordinal relationship between classes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945625" y="6383047"/>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rPr>
              <a:t>Source : web</a:t>
            </a:r>
            <a:endParaRPr lang="en-US" dirty="0">
              <a:latin typeface="Times New Roman" panose="02020603050405020304" pitchFamily="18" charset="0"/>
              <a:cs typeface="Times New Roman" panose="02020603050405020304" pitchFamily="18" charset="0"/>
            </a:endParaRPr>
          </a:p>
        </p:txBody>
      </p:sp>
      <p:pic>
        <p:nvPicPr>
          <p:cNvPr id="7" name="Picture 6" descr="A picture containing chart&#10;&#10;Description automatically generated">
            <a:extLst>
              <a:ext uri="{FF2B5EF4-FFF2-40B4-BE49-F238E27FC236}">
                <a16:creationId xmlns:a16="http://schemas.microsoft.com/office/drawing/2014/main" id="{7DEE9840-20FC-4034-8A98-E53F222A5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887" y="2994260"/>
            <a:ext cx="7924801" cy="3501313"/>
          </a:xfrm>
          <a:prstGeom prst="rect">
            <a:avLst/>
          </a:prstGeom>
        </p:spPr>
      </p:pic>
    </p:spTree>
    <p:extLst>
      <p:ext uri="{BB962C8B-B14F-4D97-AF65-F5344CB8AC3E}">
        <p14:creationId xmlns:p14="http://schemas.microsoft.com/office/powerpoint/2010/main" val="1329719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One Hot Encoding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3902585" cy="5181859"/>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A one hot encoding is a representation of categorical variables as binary vectors. This first requires that the categorical values be mapped to integer values. </a:t>
            </a:r>
          </a:p>
          <a:p>
            <a:pPr algn="just">
              <a:lnSpc>
                <a:spcPct val="150000"/>
              </a:lnSpc>
            </a:pPr>
            <a:r>
              <a:rPr lang="en-US" sz="2400" dirty="0">
                <a:latin typeface="Times New Roman" panose="02020603050405020304" pitchFamily="18" charset="0"/>
                <a:cs typeface="Times New Roman" panose="02020603050405020304" pitchFamily="18" charset="0"/>
              </a:rPr>
              <a:t>Then, each integer value is represented as a binary vector that is all zero values except the index of the integer, which is marked with a 1.</a:t>
            </a:r>
          </a:p>
        </p:txBody>
      </p:sp>
      <p:pic>
        <p:nvPicPr>
          <p:cNvPr id="5" name="Picture 4">
            <a:extLst>
              <a:ext uri="{FF2B5EF4-FFF2-40B4-BE49-F238E27FC236}">
                <a16:creationId xmlns:a16="http://schemas.microsoft.com/office/drawing/2014/main" id="{A33C54F3-35A2-4A3F-AC46-916214A34429}"/>
              </a:ext>
            </a:extLst>
          </p:cNvPr>
          <p:cNvPicPr>
            <a:picLocks noChangeAspect="1"/>
          </p:cNvPicPr>
          <p:nvPr/>
        </p:nvPicPr>
        <p:blipFill>
          <a:blip r:embed="rId2"/>
          <a:stretch>
            <a:fillRect/>
          </a:stretch>
        </p:blipFill>
        <p:spPr>
          <a:xfrm>
            <a:off x="4603858" y="1453828"/>
            <a:ext cx="7336570" cy="5203241"/>
          </a:xfrm>
          <a:prstGeom prst="rect">
            <a:avLst/>
          </a:prstGeom>
        </p:spPr>
      </p:pic>
    </p:spTree>
    <p:extLst>
      <p:ext uri="{BB962C8B-B14F-4D97-AF65-F5344CB8AC3E}">
        <p14:creationId xmlns:p14="http://schemas.microsoft.com/office/powerpoint/2010/main" val="2129303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Encoding Ordinal Categorical Values</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475210"/>
            <a:ext cx="11104775" cy="1612119"/>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Label encoding is applied on ordinal categorical values</a:t>
            </a:r>
          </a:p>
          <a:p>
            <a:pPr algn="just">
              <a:lnSpc>
                <a:spcPct val="150000"/>
              </a:lnSpc>
            </a:pPr>
            <a:r>
              <a:rPr lang="en-US" sz="2400" dirty="0">
                <a:latin typeface="Times New Roman" panose="02020603050405020304" pitchFamily="18" charset="0"/>
                <a:cs typeface="Times New Roman" panose="02020603050405020304" pitchFamily="18" charset="0"/>
              </a:rPr>
              <a:t>Label Encoding refers to converting the labels into a numeric form so as to convert them into the machine-readable form</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945625" y="6383047"/>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rPr>
              <a:t>Source : web</a:t>
            </a:r>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D21948B-1011-4F6C-A959-00755CAC1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949" y="3194893"/>
            <a:ext cx="5485765" cy="321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5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Types of Textual Data </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While collecting data or working with data, it is important to know the format of data to analyze or interpret insights from it.</a:t>
            </a:r>
          </a:p>
          <a:p>
            <a:pPr algn="just">
              <a:lnSpc>
                <a:spcPct val="150000"/>
              </a:lnSpc>
            </a:pPr>
            <a:r>
              <a:rPr lang="en-US" sz="2400" dirty="0">
                <a:latin typeface="Times New Roman" panose="02020603050405020304" pitchFamily="18" charset="0"/>
                <a:cs typeface="Times New Roman" panose="02020603050405020304" pitchFamily="18" charset="0"/>
              </a:rPr>
              <a:t>There are mainly two kinds of textual data which we want to investigate while considering any textual data handling or machine learning.</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Numerical Data</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Categorical Data</a:t>
            </a:r>
          </a:p>
          <a:p>
            <a:pPr algn="just">
              <a:lnSpc>
                <a:spcPct val="150000"/>
              </a:lnSpc>
            </a:pPr>
            <a:r>
              <a:rPr lang="en-US" sz="2400" dirty="0">
                <a:latin typeface="Times New Roman" panose="02020603050405020304" pitchFamily="18" charset="0"/>
                <a:cs typeface="Times New Roman" panose="02020603050405020304" pitchFamily="18" charset="0"/>
              </a:rPr>
              <a:t>It is important to identify both based on their differences and similarities.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67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Label Encoding</a:t>
            </a:r>
          </a:p>
        </p:txBody>
      </p:sp>
      <p:sp>
        <p:nvSpPr>
          <p:cNvPr id="6" name="Content Placeholder 2">
            <a:extLst>
              <a:ext uri="{FF2B5EF4-FFF2-40B4-BE49-F238E27FC236}">
                <a16:creationId xmlns:a16="http://schemas.microsoft.com/office/drawing/2014/main" id="{1A0C2A5E-46BB-4E9C-A372-2F5C30E00D87}"/>
              </a:ext>
            </a:extLst>
          </p:cNvPr>
          <p:cNvSpPr txBox="1">
            <a:spLocks/>
          </p:cNvSpPr>
          <p:nvPr/>
        </p:nvSpPr>
        <p:spPr>
          <a:xfrm>
            <a:off x="527902" y="1538157"/>
            <a:ext cx="3336528" cy="51402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Let’s create a sample data set assuming these are the different kinds of categories present in an ordinal variable in some dataset</a:t>
            </a:r>
          </a:p>
          <a:p>
            <a:pPr algn="just">
              <a:lnSpc>
                <a:spcPct val="150000"/>
              </a:lnSpc>
            </a:pPr>
            <a:r>
              <a:rPr lang="en-US" sz="2400" dirty="0">
                <a:latin typeface="Times New Roman" panose="02020603050405020304" pitchFamily="18" charset="0"/>
                <a:cs typeface="Times New Roman" panose="02020603050405020304" pitchFamily="18" charset="0"/>
              </a:rPr>
              <a:t>Lets apply label encoding on the data to create a column which is the numerical representation of each label</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247AB4-EF7C-4B6E-976C-9EC85893259E}"/>
              </a:ext>
            </a:extLst>
          </p:cNvPr>
          <p:cNvPicPr>
            <a:picLocks noChangeAspect="1"/>
          </p:cNvPicPr>
          <p:nvPr/>
        </p:nvPicPr>
        <p:blipFill>
          <a:blip r:embed="rId2"/>
          <a:stretch>
            <a:fillRect/>
          </a:stretch>
        </p:blipFill>
        <p:spPr>
          <a:xfrm>
            <a:off x="4032960" y="1538158"/>
            <a:ext cx="8049438" cy="5085561"/>
          </a:xfrm>
          <a:prstGeom prst="rect">
            <a:avLst/>
          </a:prstGeom>
        </p:spPr>
      </p:pic>
    </p:spTree>
    <p:extLst>
      <p:ext uri="{BB962C8B-B14F-4D97-AF65-F5344CB8AC3E}">
        <p14:creationId xmlns:p14="http://schemas.microsoft.com/office/powerpoint/2010/main" val="2375683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3206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Label Encoding vs One Hot Encoding</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668593" y="1180244"/>
            <a:ext cx="11031793" cy="124085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 label encoding we will be replacing 1 with </a:t>
            </a:r>
            <a:r>
              <a:rPr lang="en-US" sz="2000" b="0" i="0" dirty="0" err="1">
                <a:effectLst/>
                <a:latin typeface="Times New Roman" panose="02020603050405020304" pitchFamily="18" charset="0"/>
                <a:cs typeface="Times New Roman" panose="02020603050405020304" pitchFamily="18" charset="0"/>
              </a:rPr>
              <a:t>Appple</a:t>
            </a:r>
            <a:r>
              <a:rPr lang="en-US" sz="2000" b="0" i="0" dirty="0">
                <a:effectLst/>
                <a:latin typeface="Times New Roman" panose="02020603050405020304" pitchFamily="18" charset="0"/>
                <a:cs typeface="Times New Roman" panose="02020603050405020304" pitchFamily="18" charset="0"/>
              </a:rPr>
              <a:t> and 2 with chicken etc. This will lead to a single numerically encoded column. Whereas in one-hot encoding, we end up with new columns. One-hot encoding takes a column with categorical values and then splits the column into multiple columns</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CB6616-04ED-4F63-B379-029EB89A0352}"/>
              </a:ext>
            </a:extLst>
          </p:cNvPr>
          <p:cNvSpPr txBox="1"/>
          <p:nvPr/>
        </p:nvSpPr>
        <p:spPr>
          <a:xfrm>
            <a:off x="4878979" y="6518626"/>
            <a:ext cx="609600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hlinkClick r:id="rId2"/>
              </a:rPr>
              <a:t>Source : web</a:t>
            </a:r>
            <a:endParaRPr lang="en-US" sz="1400" dirty="0">
              <a:latin typeface="Times New Roman" panose="02020603050405020304" pitchFamily="18" charset="0"/>
              <a:cs typeface="Times New Roman" panose="02020603050405020304" pitchFamily="18" charset="0"/>
            </a:endParaRPr>
          </a:p>
        </p:txBody>
      </p:sp>
      <p:pic>
        <p:nvPicPr>
          <p:cNvPr id="5122" name="Picture 2" descr="What is One Hot Encoding and How to Do It | by Michael DelSole | Medium">
            <a:extLst>
              <a:ext uri="{FF2B5EF4-FFF2-40B4-BE49-F238E27FC236}">
                <a16:creationId xmlns:a16="http://schemas.microsoft.com/office/drawing/2014/main" id="{92487A8A-D042-482D-A095-46E7460D1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48" y="2716069"/>
            <a:ext cx="11664099" cy="381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45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EBF3-0279-46EC-950E-68488CFF84C8}"/>
              </a:ext>
            </a:extLst>
          </p:cNvPr>
          <p:cNvSpPr>
            <a:spLocks noGrp="1"/>
          </p:cNvSpPr>
          <p:nvPr>
            <p:ph type="title"/>
          </p:nvPr>
        </p:nvSpPr>
        <p:spPr>
          <a:xfrm>
            <a:off x="594317" y="30359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Assignment</a:t>
            </a:r>
          </a:p>
        </p:txBody>
      </p:sp>
      <p:sp>
        <p:nvSpPr>
          <p:cNvPr id="3" name="Content Placeholder 2">
            <a:extLst>
              <a:ext uri="{FF2B5EF4-FFF2-40B4-BE49-F238E27FC236}">
                <a16:creationId xmlns:a16="http://schemas.microsoft.com/office/drawing/2014/main" id="{A6783E12-B691-42C0-BB8F-CC148D4768B9}"/>
              </a:ext>
            </a:extLst>
          </p:cNvPr>
          <p:cNvSpPr>
            <a:spLocks noGrp="1"/>
          </p:cNvSpPr>
          <p:nvPr>
            <p:ph idx="1"/>
          </p:nvPr>
        </p:nvSpPr>
        <p:spPr>
          <a:xfrm>
            <a:off x="734503" y="1710813"/>
            <a:ext cx="10515600" cy="4257368"/>
          </a:xfrm>
        </p:spPr>
        <p:txBody>
          <a:bodyPr>
            <a:noAutofit/>
          </a:bodyPr>
          <a:lstStyle/>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In the attached sample.csv dataset encode the categorical features to numerical data and fill the missing values using the Interpolation of data in all the columns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Apply one hot encoding to the Industry column in the salary.csv file which is used in One hot encoding practice slides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Apply Label encoder for both country and industry column for salary.csv dataset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Discretize the data into different age bins using the salary dataset Age column</a:t>
            </a: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532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C234-1AAC-4714-83B8-51C6EC9E85FE}"/>
              </a:ext>
            </a:extLst>
          </p:cNvPr>
          <p:cNvSpPr>
            <a:spLocks noGrp="1"/>
          </p:cNvSpPr>
          <p:nvPr>
            <p:ph type="title"/>
          </p:nvPr>
        </p:nvSpPr>
        <p:spPr>
          <a:xfrm>
            <a:off x="1076325" y="239395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71627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3905-DDBC-41C6-8FC2-310CDEEAF9C2}"/>
              </a:ext>
            </a:extLst>
          </p:cNvPr>
          <p:cNvSpPr>
            <a:spLocks noGrp="1"/>
          </p:cNvSpPr>
          <p:nvPr>
            <p:ph type="title"/>
          </p:nvPr>
        </p:nvSpPr>
        <p:spPr>
          <a:xfrm>
            <a:off x="983056" y="2900095"/>
            <a:ext cx="10515600" cy="1325563"/>
          </a:xfrm>
        </p:spPr>
        <p:txBody>
          <a:bodyPr>
            <a:normAutofit fontScale="90000"/>
          </a:bodyPr>
          <a:lstStyle/>
          <a:p>
            <a:pPr algn="ctr"/>
            <a:r>
              <a:rPr lang="en-US" sz="7300" b="1" dirty="0">
                <a:latin typeface="Times New Roman" panose="02020603050405020304" pitchFamily="18" charset="0"/>
                <a:cs typeface="Times New Roman" panose="02020603050405020304" pitchFamily="18" charset="0"/>
              </a:rPr>
              <a:t>Q&amp;A</a:t>
            </a:r>
            <a:br>
              <a:rPr lang="en-US" dirty="0"/>
            </a:br>
            <a:endParaRPr lang="en-US" dirty="0"/>
          </a:p>
        </p:txBody>
      </p:sp>
    </p:spTree>
    <p:extLst>
      <p:ext uri="{BB962C8B-B14F-4D97-AF65-F5344CB8AC3E}">
        <p14:creationId xmlns:p14="http://schemas.microsoft.com/office/powerpoint/2010/main" val="25964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Numerical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Numerical Data, as the name suggests it contains numbers and not in any language or descriptive format.</a:t>
            </a:r>
          </a:p>
          <a:p>
            <a:pPr algn="just">
              <a:lnSpc>
                <a:spcPct val="150000"/>
              </a:lnSpc>
            </a:pPr>
            <a:r>
              <a:rPr lang="en-US" sz="2400" dirty="0">
                <a:latin typeface="Times New Roman" panose="02020603050405020304" pitchFamily="18" charset="0"/>
                <a:cs typeface="Times New Roman" panose="02020603050405020304" pitchFamily="18" charset="0"/>
              </a:rPr>
              <a:t>It is often referred to as quantitative data.</a:t>
            </a:r>
          </a:p>
          <a:p>
            <a:pPr algn="just">
              <a:lnSpc>
                <a:spcPct val="150000"/>
              </a:lnSpc>
            </a:pPr>
            <a:r>
              <a:rPr lang="en-US" sz="2400" dirty="0">
                <a:latin typeface="Times New Roman" panose="02020603050405020304" pitchFamily="18" charset="0"/>
                <a:cs typeface="Times New Roman" panose="02020603050405020304" pitchFamily="18" charset="0"/>
              </a:rPr>
              <a:t>Numerical data is collected in number form and stands different from any form of number data types due to its ability to be statistically and arithmetically calculated. </a:t>
            </a:r>
          </a:p>
          <a:p>
            <a:pPr algn="just">
              <a:lnSpc>
                <a:spcPct val="150000"/>
              </a:lnSpc>
            </a:pPr>
            <a:r>
              <a:rPr lang="en-US" sz="2400" dirty="0">
                <a:latin typeface="Times New Roman" panose="02020603050405020304" pitchFamily="18" charset="0"/>
                <a:cs typeface="Times New Roman" panose="02020603050405020304" pitchFamily="18" charset="0"/>
              </a:rPr>
              <a:t>There are two sub types of numerical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Continuous data</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Discrete Data</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9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Numerical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Discrete Data is nothing but representation of countable items, amounts frequencies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Discrete data basically takes countable numbers like 1, 2, 3, 4, 5, and so on. In the case of infinity, these numbers will keep going on.</a:t>
            </a:r>
          </a:p>
          <a:p>
            <a:pPr algn="just">
              <a:lnSpc>
                <a:spcPct val="150000"/>
              </a:lnSpc>
            </a:pPr>
            <a:r>
              <a:rPr lang="en-US" sz="2400" dirty="0">
                <a:latin typeface="Times New Roman" panose="02020603050405020304" pitchFamily="18" charset="0"/>
                <a:cs typeface="Times New Roman" panose="02020603050405020304" pitchFamily="18" charset="0"/>
              </a:rPr>
              <a:t>Continuous data, as the name speaks it has data in the form of intervals or ranges</a:t>
            </a:r>
          </a:p>
          <a:p>
            <a:pPr algn="just">
              <a:lnSpc>
                <a:spcPct val="150000"/>
              </a:lnSpc>
            </a:pPr>
            <a:r>
              <a:rPr lang="en-US" sz="2400" dirty="0">
                <a:latin typeface="Times New Roman" panose="02020603050405020304" pitchFamily="18" charset="0"/>
                <a:cs typeface="Times New Roman" panose="02020603050405020304" pitchFamily="18" charset="0"/>
              </a:rPr>
              <a:t>Continuous numerical data represent measurements, and their intervals fall on a number line. Hence, it doesn’t involve taking counts of the items. </a:t>
            </a:r>
          </a:p>
          <a:p>
            <a:pPr algn="just">
              <a:lnSpc>
                <a:spcPct val="150000"/>
              </a:lnSpc>
            </a:pPr>
            <a:r>
              <a:rPr lang="en-US" sz="2400" dirty="0">
                <a:latin typeface="Times New Roman" panose="02020603050405020304" pitchFamily="18" charset="0"/>
                <a:cs typeface="Times New Roman" panose="02020603050405020304" pitchFamily="18" charset="0"/>
              </a:rPr>
              <a:t>It can be further divided into interval data and ratio data</a:t>
            </a:r>
          </a:p>
        </p:txBody>
      </p:sp>
    </p:spTree>
    <p:extLst>
      <p:ext uri="{BB962C8B-B14F-4D97-AF65-F5344CB8AC3E}">
        <p14:creationId xmlns:p14="http://schemas.microsoft.com/office/powerpoint/2010/main" val="159458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As the name suggests, it refers to data type that is based on a category or grouping</a:t>
            </a:r>
          </a:p>
          <a:p>
            <a:pPr algn="just">
              <a:lnSpc>
                <a:spcPct val="150000"/>
              </a:lnSpc>
            </a:pPr>
            <a:r>
              <a:rPr lang="en-US" sz="2400" dirty="0">
                <a:latin typeface="Times New Roman" panose="02020603050405020304" pitchFamily="18" charset="0"/>
                <a:cs typeface="Times New Roman" panose="02020603050405020304" pitchFamily="18" charset="0"/>
              </a:rPr>
              <a:t>Categorical data refers to a data type that can be stored and identified based on the names or labels given to them.</a:t>
            </a:r>
          </a:p>
          <a:p>
            <a:pPr algn="just">
              <a:lnSpc>
                <a:spcPct val="150000"/>
              </a:lnSpc>
            </a:pPr>
            <a:r>
              <a:rPr lang="en-US" sz="2400" dirty="0">
                <a:latin typeface="Times New Roman" panose="02020603050405020304" pitchFamily="18" charset="0"/>
                <a:cs typeface="Times New Roman" panose="02020603050405020304" pitchFamily="18" charset="0"/>
              </a:rPr>
              <a:t>The data collected in the categorical form is also known as qualitative data. </a:t>
            </a:r>
          </a:p>
          <a:p>
            <a:pPr algn="just">
              <a:lnSpc>
                <a:spcPct val="150000"/>
              </a:lnSpc>
            </a:pPr>
            <a:r>
              <a:rPr lang="en-US" sz="2400" dirty="0">
                <a:latin typeface="Times New Roman" panose="02020603050405020304" pitchFamily="18" charset="0"/>
                <a:cs typeface="Times New Roman" panose="02020603050405020304" pitchFamily="18" charset="0"/>
              </a:rPr>
              <a:t>Each dataset can be grouped and labelled depending on their matching qualities, under only one category. This makes the categories mutual exclusive. </a:t>
            </a:r>
          </a:p>
          <a:p>
            <a:pPr algn="just">
              <a:lnSpc>
                <a:spcPct val="150000"/>
              </a:lnSpc>
            </a:pPr>
            <a:r>
              <a:rPr lang="en-US" sz="2400" dirty="0">
                <a:latin typeface="Times New Roman" panose="02020603050405020304" pitchFamily="18" charset="0"/>
                <a:cs typeface="Times New Roman" panose="02020603050405020304" pitchFamily="18" charset="0"/>
              </a:rPr>
              <a:t>Height of a person is categorical data, as a person can only be tall, short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18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two subtypes of Categorical Data namely</a:t>
            </a:r>
          </a:p>
          <a:p>
            <a:pPr marL="457200" indent="-45720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Nominal Data:</a:t>
            </a:r>
          </a:p>
          <a:p>
            <a:pPr algn="just">
              <a:lnSpc>
                <a:spcPct val="150000"/>
              </a:lnSpc>
            </a:pPr>
            <a:r>
              <a:rPr lang="en-US" sz="2400" dirty="0">
                <a:latin typeface="Times New Roman" panose="02020603050405020304" pitchFamily="18" charset="0"/>
                <a:cs typeface="Times New Roman" panose="02020603050405020304" pitchFamily="18" charset="0"/>
              </a:rPr>
              <a:t>This is also called as named data</a:t>
            </a:r>
          </a:p>
          <a:p>
            <a:pPr algn="just">
              <a:lnSpc>
                <a:spcPct val="150000"/>
              </a:lnSpc>
            </a:pPr>
            <a:r>
              <a:rPr lang="en-US" sz="2400" dirty="0">
                <a:latin typeface="Times New Roman" panose="02020603050405020304" pitchFamily="18" charset="0"/>
                <a:cs typeface="Times New Roman" panose="02020603050405020304" pitchFamily="18" charset="0"/>
              </a:rPr>
              <a:t>Nominal data is defined as data that is used for naming or labelling variables, without any quantitative value. Nominal data is non-parametric and doesn’t have a proper order</a:t>
            </a:r>
          </a:p>
          <a:p>
            <a:pPr algn="just">
              <a:lnSpc>
                <a:spcPct val="150000"/>
              </a:lnSpc>
            </a:pPr>
            <a:r>
              <a:rPr lang="en-US" sz="2400" dirty="0">
                <a:latin typeface="Times New Roman" panose="02020603050405020304" pitchFamily="18" charset="0"/>
                <a:cs typeface="Times New Roman" panose="02020603050405020304" pitchFamily="18" charset="0"/>
              </a:rPr>
              <a:t>Note that the nominal data examples are nouns, with no order to them</a:t>
            </a:r>
          </a:p>
          <a:p>
            <a:pPr algn="just">
              <a:lnSpc>
                <a:spcPct val="150000"/>
              </a:lnSpc>
            </a:pPr>
            <a:r>
              <a:rPr lang="en-US" sz="2400" dirty="0">
                <a:latin typeface="Times New Roman" panose="02020603050405020304" pitchFamily="18" charset="0"/>
                <a:cs typeface="Times New Roman" panose="02020603050405020304" pitchFamily="18" charset="0"/>
              </a:rPr>
              <a:t>Race is a nominal variable having a number of categories, but there is no specific way to order from highest to lowest</a:t>
            </a:r>
          </a:p>
        </p:txBody>
      </p:sp>
    </p:spTree>
    <p:extLst>
      <p:ext uri="{BB962C8B-B14F-4D97-AF65-F5344CB8AC3E}">
        <p14:creationId xmlns:p14="http://schemas.microsoft.com/office/powerpoint/2010/main" val="202518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B0CF-B294-43BC-8A15-BFF7C0307F7D}"/>
              </a:ext>
            </a:extLst>
          </p:cNvPr>
          <p:cNvSpPr>
            <a:spLocks noGrp="1"/>
          </p:cNvSpPr>
          <p:nvPr>
            <p:ph type="title"/>
          </p:nvPr>
        </p:nvSpPr>
        <p:spPr>
          <a:xfrm>
            <a:off x="597032" y="17954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Categorical Data</a:t>
            </a:r>
          </a:p>
        </p:txBody>
      </p:sp>
      <p:sp>
        <p:nvSpPr>
          <p:cNvPr id="3" name="Content Placeholder 2">
            <a:extLst>
              <a:ext uri="{FF2B5EF4-FFF2-40B4-BE49-F238E27FC236}">
                <a16:creationId xmlns:a16="http://schemas.microsoft.com/office/drawing/2014/main" id="{45DDA36A-A14A-4907-B960-EAE8D515FF2D}"/>
              </a:ext>
            </a:extLst>
          </p:cNvPr>
          <p:cNvSpPr>
            <a:spLocks noGrp="1"/>
          </p:cNvSpPr>
          <p:nvPr>
            <p:ph idx="1"/>
          </p:nvPr>
        </p:nvSpPr>
        <p:spPr>
          <a:xfrm>
            <a:off x="527901" y="1514539"/>
            <a:ext cx="11104775" cy="4886261"/>
          </a:xfrm>
        </p:spPr>
        <p:txBody>
          <a:bodyPr>
            <a:normAutofit/>
          </a:bodyPr>
          <a:lstStyle/>
          <a:p>
            <a:pPr marL="457200" indent="-457200" algn="just">
              <a:lnSpc>
                <a:spcPct val="150000"/>
              </a:lnSpc>
              <a:buFont typeface="+mj-lt"/>
              <a:buAutoNum type="arabicPeriod" startAt="2"/>
            </a:pPr>
            <a:r>
              <a:rPr lang="en-US" sz="2400" b="1" dirty="0">
                <a:latin typeface="Times New Roman" panose="02020603050405020304" pitchFamily="18" charset="0"/>
                <a:cs typeface="Times New Roman" panose="02020603050405020304" pitchFamily="18" charset="0"/>
              </a:rPr>
              <a:t>Ordinal Data:</a:t>
            </a:r>
          </a:p>
          <a:p>
            <a:pPr algn="just">
              <a:lnSpc>
                <a:spcPct val="150000"/>
              </a:lnSpc>
            </a:pPr>
            <a:r>
              <a:rPr lang="en-US" sz="2400" dirty="0">
                <a:latin typeface="Times New Roman" panose="02020603050405020304" pitchFamily="18" charset="0"/>
                <a:cs typeface="Times New Roman" panose="02020603050405020304" pitchFamily="18" charset="0"/>
              </a:rPr>
              <a:t>Includes data or elements of data that is ranked, ordered or used on a rating scale.</a:t>
            </a:r>
          </a:p>
          <a:p>
            <a:pPr algn="just">
              <a:lnSpc>
                <a:spcPct val="150000"/>
              </a:lnSpc>
            </a:pPr>
            <a:r>
              <a:rPr lang="en-US" sz="2400" dirty="0">
                <a:latin typeface="Times New Roman" panose="02020603050405020304" pitchFamily="18" charset="0"/>
                <a:cs typeface="Times New Roman" panose="02020603050405020304" pitchFamily="18" charset="0"/>
              </a:rPr>
              <a:t>You can count and order ordinal data, but it doesn’t allow you to measure it.</a:t>
            </a:r>
          </a:p>
          <a:p>
            <a:pPr algn="just">
              <a:lnSpc>
                <a:spcPct val="150000"/>
              </a:lnSpc>
            </a:pPr>
            <a:r>
              <a:rPr lang="en-US" sz="2400" dirty="0">
                <a:latin typeface="Times New Roman" panose="02020603050405020304" pitchFamily="18" charset="0"/>
                <a:cs typeface="Times New Roman" panose="02020603050405020304" pitchFamily="18" charset="0"/>
              </a:rPr>
              <a:t> The variables in ordinal data are listed in an ordered manner. </a:t>
            </a:r>
          </a:p>
          <a:p>
            <a:pPr algn="just">
              <a:lnSpc>
                <a:spcPct val="150000"/>
              </a:lnSpc>
            </a:pPr>
            <a:r>
              <a:rPr lang="en-US" sz="2400" dirty="0">
                <a:latin typeface="Times New Roman" panose="02020603050405020304" pitchFamily="18" charset="0"/>
                <a:cs typeface="Times New Roman" panose="02020603050405020304" pitchFamily="18" charset="0"/>
              </a:rPr>
              <a:t>The ordinal variables are usually numbered, to indicate the order of the list.</a:t>
            </a:r>
          </a:p>
          <a:p>
            <a:pPr algn="just">
              <a:lnSpc>
                <a:spcPct val="150000"/>
              </a:lnSpc>
            </a:pPr>
            <a:r>
              <a:rPr lang="en-US" sz="2400" dirty="0">
                <a:latin typeface="Times New Roman" panose="02020603050405020304" pitchFamily="18" charset="0"/>
                <a:cs typeface="Times New Roman" panose="02020603050405020304" pitchFamily="18" charset="0"/>
              </a:rPr>
              <a:t> However, the numbers are not mathematically measured or determined but are merely assigned as labels for opinions.</a:t>
            </a:r>
          </a:p>
        </p:txBody>
      </p:sp>
    </p:spTree>
    <p:extLst>
      <p:ext uri="{BB962C8B-B14F-4D97-AF65-F5344CB8AC3E}">
        <p14:creationId xmlns:p14="http://schemas.microsoft.com/office/powerpoint/2010/main" val="227547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2702</TotalTime>
  <Words>3068</Words>
  <Application>Microsoft Office PowerPoint</Application>
  <PresentationFormat>Widescreen</PresentationFormat>
  <Paragraphs>212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Handling Numerical and Categorical Data with Python  - ScikitLearn</vt:lpstr>
      <vt:lpstr>Course outline</vt:lpstr>
      <vt:lpstr>Contents</vt:lpstr>
      <vt:lpstr>Types of Textual Data </vt:lpstr>
      <vt:lpstr>Numerical Data</vt:lpstr>
      <vt:lpstr>Numerical Data</vt:lpstr>
      <vt:lpstr>Categorical Data</vt:lpstr>
      <vt:lpstr>Categorical Data</vt:lpstr>
      <vt:lpstr>Categorical Data</vt:lpstr>
      <vt:lpstr>Feature Scaling</vt:lpstr>
      <vt:lpstr>Data Normalization</vt:lpstr>
      <vt:lpstr>MinMaxScaler</vt:lpstr>
      <vt:lpstr>Data Standardization</vt:lpstr>
      <vt:lpstr>StandardScaler</vt:lpstr>
      <vt:lpstr>Data Discretization </vt:lpstr>
      <vt:lpstr>Data Discretization </vt:lpstr>
      <vt:lpstr>Data Discretization – Quantile Transformation </vt:lpstr>
      <vt:lpstr>Data Discretization – Uniform Transformation </vt:lpstr>
      <vt:lpstr>Data Discretization – Kmeans Transformation </vt:lpstr>
      <vt:lpstr>Outliers</vt:lpstr>
      <vt:lpstr>Automatic Outliers Detection</vt:lpstr>
      <vt:lpstr>Isolation Forest</vt:lpstr>
      <vt:lpstr>Isolation Forest</vt:lpstr>
      <vt:lpstr>Minimum Covariance Determinant</vt:lpstr>
      <vt:lpstr>Minimum Covariance Determinant</vt:lpstr>
      <vt:lpstr>Local Outlier Factor</vt:lpstr>
      <vt:lpstr>Local Outlier Factor</vt:lpstr>
      <vt:lpstr>One-Class SVM</vt:lpstr>
      <vt:lpstr>One-Class SVM</vt:lpstr>
      <vt:lpstr>Handling Missing Values</vt:lpstr>
      <vt:lpstr>Imputing Missing Values</vt:lpstr>
      <vt:lpstr>Imputing Missing Values</vt:lpstr>
      <vt:lpstr>Univariate Feature Imputation</vt:lpstr>
      <vt:lpstr>Multivariate Feature Imputation</vt:lpstr>
      <vt:lpstr>Nearest Neighbors Imputation</vt:lpstr>
      <vt:lpstr>Encoding Categorical Values</vt:lpstr>
      <vt:lpstr>Encoding Nominal Categorical Values</vt:lpstr>
      <vt:lpstr>One Hot Encoding</vt:lpstr>
      <vt:lpstr>Encoding Ordinal Categorical Values</vt:lpstr>
      <vt:lpstr>Label Encoding</vt:lpstr>
      <vt:lpstr>Label Encoding vs One Hot Encoding</vt:lpstr>
      <vt:lpstr>Assignment</vt:lpstr>
      <vt:lpstr>Summary</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Numerical and Categorical Data with Python  - ScikitLearn</dc:title>
  <dc:creator>Precision</dc:creator>
  <cp:lastModifiedBy>pedram h</cp:lastModifiedBy>
  <cp:revision>2</cp:revision>
  <dcterms:created xsi:type="dcterms:W3CDTF">2021-12-27T10:33:22Z</dcterms:created>
  <dcterms:modified xsi:type="dcterms:W3CDTF">2022-01-14T12:36:03Z</dcterms:modified>
</cp:coreProperties>
</file>