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1" r:id="rId3"/>
    <p:sldId id="263" r:id="rId4"/>
    <p:sldId id="257"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08" r:id="rId41"/>
    <p:sldId id="278" r:id="rId42"/>
    <p:sldId id="3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m/url?sa=i&amp;url=https%3A%2F%2Fetlpoint.com%2Ffeature-encoding-with-python%2F&amp;psig=AOvVaw0OBqXC84Ewz-psHNSVI3zH&amp;ust=1642151765408000&amp;source=images&amp;cd=vfe&amp;ved=0CA0Q3YkBahcKEwjwoNqfsq71AhUAAAAAHQAAAAAQD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medium.com/@chexki_/using-label-encoder-on-unbalanced-categorical-data-in-machine-learning-using-python-435f521323b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google.com/url?sa=i&amp;url=https%3A%2F%2Fmedium.com%2F%40michaeldelsole%2Fwhat-is-one-hot-encoding-and-how-to-do-it-f0ae272f1179&amp;psig=AOvVaw1NVmzQ9xeQusVjCppbQWO9&amp;ust=1642154914642000&amp;source=images&amp;cd=vfe&amp;ved=0CA0Q3YkBahcKEwjg7qn6va71AhUAAAAAHQAAAAAQF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386348" y="2319594"/>
            <a:ext cx="9419303" cy="2387600"/>
          </a:xfrm>
        </p:spPr>
        <p:txBody>
          <a:bodyPr>
            <a:normAutofit fontScale="90000"/>
          </a:bodyPr>
          <a:lstStyle/>
          <a:p>
            <a:pPr>
              <a:lnSpc>
                <a:spcPct val="150000"/>
              </a:lnSpc>
            </a:pPr>
            <a:r>
              <a:rPr lang="en-US" sz="5800" dirty="0">
                <a:latin typeface="Times New Roman" panose="02020603050405020304" pitchFamily="18" charset="0"/>
                <a:cs typeface="Times New Roman" panose="02020603050405020304" pitchFamily="18" charset="0"/>
              </a:rPr>
              <a:t>Handling Numerical and Categorical Data with Python</a:t>
            </a:r>
            <a:br>
              <a:rPr lang="en-US" sz="5800" dirty="0">
                <a:latin typeface="Times New Roman" panose="02020603050405020304" pitchFamily="18" charset="0"/>
                <a:cs typeface="Times New Roman" panose="02020603050405020304" pitchFamily="18" charset="0"/>
              </a:rPr>
            </a:br>
            <a:r>
              <a:rPr lang="en-US" sz="5800" dirty="0">
                <a:latin typeface="Times New Roman" panose="02020603050405020304" pitchFamily="18" charset="0"/>
                <a:cs typeface="Times New Roman" panose="02020603050405020304" pitchFamily="18" charset="0"/>
              </a:rPr>
              <a:t> - Pandas</a:t>
            </a:r>
          </a:p>
        </p:txBody>
      </p:sp>
    </p:spTree>
    <p:extLst>
      <p:ext uri="{BB962C8B-B14F-4D97-AF65-F5344CB8AC3E}">
        <p14:creationId xmlns:p14="http://schemas.microsoft.com/office/powerpoint/2010/main" val="2841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81228"/>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 Scaling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386719"/>
            <a:ext cx="11104775" cy="508290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Numerical data generally has numbers in different ranges. </a:t>
            </a:r>
          </a:p>
          <a:p>
            <a:pPr algn="just">
              <a:lnSpc>
                <a:spcPct val="150000"/>
              </a:lnSpc>
            </a:pPr>
            <a:r>
              <a:rPr lang="en-US" sz="2400" dirty="0">
                <a:latin typeface="Times New Roman" panose="02020603050405020304" pitchFamily="18" charset="0"/>
                <a:cs typeface="Times New Roman" panose="02020603050405020304" pitchFamily="18" charset="0"/>
              </a:rPr>
              <a:t>The dataset containing height in </a:t>
            </a:r>
            <a:r>
              <a:rPr lang="en-US" sz="2400" dirty="0" err="1">
                <a:latin typeface="Times New Roman" panose="02020603050405020304" pitchFamily="18" charset="0"/>
                <a:cs typeface="Times New Roman" panose="02020603050405020304" pitchFamily="18" charset="0"/>
              </a:rPr>
              <a:t>cms</a:t>
            </a:r>
            <a:r>
              <a:rPr lang="en-US" sz="2400" dirty="0">
                <a:latin typeface="Times New Roman" panose="02020603050405020304" pitchFamily="18" charset="0"/>
                <a:cs typeface="Times New Roman" panose="02020603050405020304" pitchFamily="18" charset="0"/>
              </a:rPr>
              <a:t> and weight in kilograms might mislead the model as the height values average around 175 whereas weight around 50 making model biased towards the height feature</a:t>
            </a:r>
          </a:p>
          <a:p>
            <a:pPr algn="just">
              <a:lnSpc>
                <a:spcPct val="150000"/>
              </a:lnSpc>
            </a:pPr>
            <a:r>
              <a:rPr lang="en-US" sz="2400" dirty="0">
                <a:latin typeface="Times New Roman" panose="02020603050405020304" pitchFamily="18" charset="0"/>
                <a:cs typeface="Times New Roman" panose="02020603050405020304" pitchFamily="18" charset="0"/>
              </a:rPr>
              <a:t>To avoid these, we scale the data into a common range for all the features. For example, all the heights will be scaled such that they fall in the range 0-1 and same goes with weight.</a:t>
            </a:r>
          </a:p>
          <a:p>
            <a:pPr algn="just">
              <a:lnSpc>
                <a:spcPct val="150000"/>
              </a:lnSpc>
            </a:pPr>
            <a:r>
              <a:rPr lang="en-US" sz="2400" dirty="0">
                <a:latin typeface="Times New Roman" panose="02020603050405020304" pitchFamily="18" charset="0"/>
                <a:cs typeface="Times New Roman" panose="02020603050405020304" pitchFamily="18" charset="0"/>
              </a:rPr>
              <a:t>There are two most common techniques of scaling numerical data namely Min-Max Normalization and Standardization</a:t>
            </a:r>
          </a:p>
        </p:txBody>
      </p:sp>
    </p:spTree>
    <p:extLst>
      <p:ext uri="{BB962C8B-B14F-4D97-AF65-F5344CB8AC3E}">
        <p14:creationId xmlns:p14="http://schemas.microsoft.com/office/powerpoint/2010/main" val="361024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Min Max Normalization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Here all the values are scaled such that they are in the range [0,1].</a:t>
            </a:r>
          </a:p>
          <a:p>
            <a:pPr algn="just">
              <a:lnSpc>
                <a:spcPct val="150000"/>
              </a:lnSpc>
            </a:pPr>
            <a:r>
              <a:rPr lang="en-US" sz="2400" dirty="0">
                <a:latin typeface="Times New Roman" panose="02020603050405020304" pitchFamily="18" charset="0"/>
                <a:cs typeface="Times New Roman" panose="02020603050405020304" pitchFamily="18" charset="0"/>
              </a:rPr>
              <a:t>0 is the minimum value and 1 is the maximum value</a:t>
            </a:r>
          </a:p>
          <a:p>
            <a:pPr algn="just">
              <a:lnSpc>
                <a:spcPct val="150000"/>
              </a:lnSpc>
            </a:pPr>
            <a:r>
              <a:rPr lang="en-US" sz="2400" dirty="0">
                <a:latin typeface="Times New Roman" panose="02020603050405020304" pitchFamily="18" charset="0"/>
                <a:cs typeface="Times New Roman" panose="02020603050405020304" pitchFamily="18" charset="0"/>
              </a:rPr>
              <a:t>A value can be normalized by Min Max Normalization using the formula</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			Y = ( X – Min ) / ( Max – Min )</a:t>
            </a:r>
          </a:p>
          <a:p>
            <a:pPr algn="just">
              <a:lnSpc>
                <a:spcPct val="150000"/>
              </a:lnSpc>
            </a:pPr>
            <a:r>
              <a:rPr lang="en-US" sz="2400" dirty="0">
                <a:latin typeface="Times New Roman" panose="02020603050405020304" pitchFamily="18" charset="0"/>
                <a:cs typeface="Times New Roman" panose="02020603050405020304" pitchFamily="18" charset="0"/>
              </a:rPr>
              <a:t>It is useful to scale the input attributes for a model that relies on the magnitude of values, such as distance measures used in k-nearest neighbors and in the preparation of coefficients in regression.</a:t>
            </a:r>
          </a:p>
          <a:p>
            <a:pPr algn="just">
              <a:lnSpc>
                <a:spcPct val="150000"/>
              </a:lnSpc>
            </a:pPr>
            <a:r>
              <a:rPr lang="en-US" sz="2400" dirty="0">
                <a:latin typeface="Times New Roman" panose="02020603050405020304" pitchFamily="18" charset="0"/>
                <a:cs typeface="Times New Roman" panose="02020603050405020304" pitchFamily="18" charset="0"/>
              </a:rPr>
              <a:t>Min Max normalization can be done using Pandas module in Python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71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Min Max Normalization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0" y="1514539"/>
            <a:ext cx="4496383" cy="492559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Inbuilt Iris data is loaded </a:t>
            </a:r>
          </a:p>
          <a:p>
            <a:pPr algn="just">
              <a:lnSpc>
                <a:spcPct val="150000"/>
              </a:lnSpc>
            </a:pPr>
            <a:r>
              <a:rPr lang="en-US" sz="2400" dirty="0">
                <a:latin typeface="Times New Roman" panose="02020603050405020304" pitchFamily="18" charset="0"/>
                <a:cs typeface="Times New Roman" panose="02020603050405020304" pitchFamily="18" charset="0"/>
              </a:rPr>
              <a:t>We will drop the species column because it has categorical data.</a:t>
            </a:r>
          </a:p>
          <a:p>
            <a:pPr algn="just">
              <a:lnSpc>
                <a:spcPct val="150000"/>
              </a:lnSpc>
            </a:pPr>
            <a:r>
              <a:rPr lang="en-US" sz="2400" dirty="0">
                <a:latin typeface="Times New Roman" panose="02020603050405020304" pitchFamily="18" charset="0"/>
                <a:cs typeface="Times New Roman" panose="02020603050405020304" pitchFamily="18" charset="0"/>
              </a:rPr>
              <a:t>The data is normalized using Min Max Normalization logic and the Species is then concatenated to respective record</a:t>
            </a:r>
          </a:p>
          <a:p>
            <a:pPr algn="just">
              <a:lnSpc>
                <a:spcPct val="150000"/>
              </a:lnSpc>
            </a:pPr>
            <a:r>
              <a:rPr lang="en-US" sz="2400" dirty="0">
                <a:latin typeface="Times New Roman" panose="02020603050405020304" pitchFamily="18" charset="0"/>
                <a:cs typeface="Times New Roman" panose="02020603050405020304" pitchFamily="18" charset="0"/>
              </a:rPr>
              <a:t>Data is normalized between [0,1] </a:t>
            </a:r>
          </a:p>
        </p:txBody>
      </p:sp>
      <p:pic>
        <p:nvPicPr>
          <p:cNvPr id="5" name="Picture 4">
            <a:extLst>
              <a:ext uri="{FF2B5EF4-FFF2-40B4-BE49-F238E27FC236}">
                <a16:creationId xmlns:a16="http://schemas.microsoft.com/office/drawing/2014/main" id="{25FC7C8B-F848-4DA1-B441-7DFA2F1983D1}"/>
              </a:ext>
            </a:extLst>
          </p:cNvPr>
          <p:cNvPicPr>
            <a:picLocks noChangeAspect="1"/>
          </p:cNvPicPr>
          <p:nvPr/>
        </p:nvPicPr>
        <p:blipFill>
          <a:blip r:embed="rId2"/>
          <a:stretch>
            <a:fillRect/>
          </a:stretch>
        </p:blipFill>
        <p:spPr>
          <a:xfrm>
            <a:off x="5326564" y="1505112"/>
            <a:ext cx="6465355" cy="4925590"/>
          </a:xfrm>
          <a:prstGeom prst="rect">
            <a:avLst/>
          </a:prstGeom>
        </p:spPr>
      </p:pic>
    </p:spTree>
    <p:extLst>
      <p:ext uri="{BB962C8B-B14F-4D97-AF65-F5344CB8AC3E}">
        <p14:creationId xmlns:p14="http://schemas.microsoft.com/office/powerpoint/2010/main" val="28173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Standardization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Here all the values are scaled such that they are in the range [0,1].</a:t>
            </a:r>
          </a:p>
          <a:p>
            <a:pPr algn="just">
              <a:lnSpc>
                <a:spcPct val="150000"/>
              </a:lnSpc>
            </a:pPr>
            <a:r>
              <a:rPr lang="en-US" sz="2400" dirty="0">
                <a:latin typeface="Times New Roman" panose="02020603050405020304" pitchFamily="18" charset="0"/>
                <a:cs typeface="Times New Roman" panose="02020603050405020304" pitchFamily="18" charset="0"/>
              </a:rPr>
              <a:t>Standardization doesn’t have any fixed minimum or maximum value. </a:t>
            </a:r>
          </a:p>
          <a:p>
            <a:pPr algn="just">
              <a:lnSpc>
                <a:spcPct val="150000"/>
              </a:lnSpc>
            </a:pPr>
            <a:r>
              <a:rPr lang="en-US" sz="2400" dirty="0">
                <a:latin typeface="Times New Roman" panose="02020603050405020304" pitchFamily="18" charset="0"/>
                <a:cs typeface="Times New Roman" panose="02020603050405020304" pitchFamily="18" charset="0"/>
              </a:rPr>
              <a:t>It can be computed using the formula</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			Y = ( X – Mean ) / ( Standard Deviation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Here, the values of all the columns are scaled in such a way that they all have a mean equal to 0 and standard deviation equal to 1. </a:t>
            </a:r>
          </a:p>
          <a:p>
            <a:pPr algn="just">
              <a:lnSpc>
                <a:spcPct val="150000"/>
              </a:lnSpc>
            </a:pPr>
            <a:r>
              <a:rPr lang="en-US" sz="2400" dirty="0">
                <a:latin typeface="Times New Roman" panose="02020603050405020304" pitchFamily="18" charset="0"/>
                <a:cs typeface="Times New Roman" panose="02020603050405020304" pitchFamily="18" charset="0"/>
              </a:rPr>
              <a:t>This scaling technique works well with outliers. Thus, this technique is preferred if outliers are present in the dataset.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74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Standardization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0" y="1514539"/>
            <a:ext cx="4496383" cy="492559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Inbuilt Iris data is loaded </a:t>
            </a:r>
          </a:p>
          <a:p>
            <a:pPr algn="just">
              <a:lnSpc>
                <a:spcPct val="150000"/>
              </a:lnSpc>
            </a:pPr>
            <a:r>
              <a:rPr lang="en-US" sz="2400" dirty="0">
                <a:latin typeface="Times New Roman" panose="02020603050405020304" pitchFamily="18" charset="0"/>
                <a:cs typeface="Times New Roman" panose="02020603050405020304" pitchFamily="18" charset="0"/>
              </a:rPr>
              <a:t>We will drop the species column because it has categorical data.</a:t>
            </a:r>
          </a:p>
          <a:p>
            <a:pPr algn="just">
              <a:lnSpc>
                <a:spcPct val="150000"/>
              </a:lnSpc>
            </a:pPr>
            <a:r>
              <a:rPr lang="en-US" sz="2400" dirty="0">
                <a:latin typeface="Times New Roman" panose="02020603050405020304" pitchFamily="18" charset="0"/>
                <a:cs typeface="Times New Roman" panose="02020603050405020304" pitchFamily="18" charset="0"/>
              </a:rPr>
              <a:t>Here data should be computed column by column because we use mean and standard deviation of respective columns for scaling</a:t>
            </a:r>
          </a:p>
          <a:p>
            <a:pPr algn="just">
              <a:lnSpc>
                <a:spcPct val="150000"/>
              </a:lnSpc>
            </a:pPr>
            <a:r>
              <a:rPr lang="en-US" sz="2400" dirty="0">
                <a:latin typeface="Times New Roman" panose="02020603050405020304" pitchFamily="18" charset="0"/>
                <a:cs typeface="Times New Roman" panose="02020603050405020304" pitchFamily="18" charset="0"/>
              </a:rPr>
              <a:t>Data is normalized between [0,1] </a:t>
            </a:r>
          </a:p>
        </p:txBody>
      </p:sp>
      <p:pic>
        <p:nvPicPr>
          <p:cNvPr id="6" name="Picture 5">
            <a:extLst>
              <a:ext uri="{FF2B5EF4-FFF2-40B4-BE49-F238E27FC236}">
                <a16:creationId xmlns:a16="http://schemas.microsoft.com/office/drawing/2014/main" id="{44F35E31-257C-4937-A6EE-0AF380E1521B}"/>
              </a:ext>
            </a:extLst>
          </p:cNvPr>
          <p:cNvPicPr>
            <a:picLocks noChangeAspect="1"/>
          </p:cNvPicPr>
          <p:nvPr/>
        </p:nvPicPr>
        <p:blipFill>
          <a:blip r:embed="rId2"/>
          <a:stretch>
            <a:fillRect/>
          </a:stretch>
        </p:blipFill>
        <p:spPr>
          <a:xfrm>
            <a:off x="5209682" y="1603433"/>
            <a:ext cx="6762167" cy="4709651"/>
          </a:xfrm>
          <a:prstGeom prst="rect">
            <a:avLst/>
          </a:prstGeom>
        </p:spPr>
      </p:pic>
    </p:spTree>
    <p:extLst>
      <p:ext uri="{BB962C8B-B14F-4D97-AF65-F5344CB8AC3E}">
        <p14:creationId xmlns:p14="http://schemas.microsoft.com/office/powerpoint/2010/main" val="200478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discretization is the process of converting continuous data into discrete buckets by grouping it. Discretization is also known for easy maintainability of the data.</a:t>
            </a:r>
          </a:p>
          <a:p>
            <a:pPr algn="just">
              <a:lnSpc>
                <a:spcPct val="150000"/>
              </a:lnSpc>
            </a:pPr>
            <a:r>
              <a:rPr lang="en-US" sz="2400" dirty="0">
                <a:latin typeface="Times New Roman" panose="02020603050405020304" pitchFamily="18" charset="0"/>
                <a:cs typeface="Times New Roman" panose="02020603050405020304" pitchFamily="18" charset="0"/>
              </a:rPr>
              <a:t>Some famous methods of data discretization are binning and using a histogram.</a:t>
            </a:r>
          </a:p>
          <a:p>
            <a:pPr algn="just">
              <a:lnSpc>
                <a:spcPct val="150000"/>
              </a:lnSpc>
            </a:pPr>
            <a:r>
              <a:rPr lang="en-US" sz="2400" dirty="0">
                <a:latin typeface="Times New Roman" panose="02020603050405020304" pitchFamily="18" charset="0"/>
                <a:cs typeface="Times New Roman" panose="02020603050405020304" pitchFamily="18" charset="0"/>
              </a:rPr>
              <a:t>Although data discretization is useful, we need to effectively pick the range of each bucket. </a:t>
            </a:r>
          </a:p>
          <a:p>
            <a:pPr algn="just">
              <a:lnSpc>
                <a:spcPct val="150000"/>
              </a:lnSpc>
            </a:pPr>
            <a:r>
              <a:rPr lang="en-US" sz="2400" dirty="0">
                <a:latin typeface="Times New Roman" panose="02020603050405020304" pitchFamily="18" charset="0"/>
                <a:cs typeface="Times New Roman" panose="02020603050405020304" pitchFamily="18" charset="0"/>
              </a:rPr>
              <a:t>The main challenge in discretization is to choose the number of intervals or bins and how to decide on their width.</a:t>
            </a:r>
          </a:p>
        </p:txBody>
      </p:sp>
    </p:spTree>
    <p:extLst>
      <p:ext uri="{BB962C8B-B14F-4D97-AF65-F5344CB8AC3E}">
        <p14:creationId xmlns:p14="http://schemas.microsoft.com/office/powerpoint/2010/main" val="80070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Pandas supports these approaches using the </a:t>
            </a:r>
            <a:r>
              <a:rPr lang="en-US" sz="2400" i="1" dirty="0">
                <a:latin typeface="Times New Roman" panose="02020603050405020304" pitchFamily="18" charset="0"/>
                <a:cs typeface="Times New Roman" panose="02020603050405020304" pitchFamily="18" charset="0"/>
              </a:rPr>
              <a:t>cut</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qcut</a:t>
            </a:r>
            <a:r>
              <a:rPr lang="en-US" sz="2400" dirty="0">
                <a:latin typeface="Times New Roman" panose="02020603050405020304" pitchFamily="18" charset="0"/>
                <a:cs typeface="Times New Roman" panose="02020603050405020304" pitchFamily="18" charset="0"/>
              </a:rPr>
              <a:t> functions.</a:t>
            </a:r>
          </a:p>
          <a:p>
            <a:pPr algn="just">
              <a:lnSpc>
                <a:spcPct val="150000"/>
              </a:lnSpc>
            </a:pPr>
            <a:r>
              <a:rPr lang="en-US" sz="2400" dirty="0">
                <a:latin typeface="Times New Roman" panose="02020603050405020304" pitchFamily="18" charset="0"/>
                <a:cs typeface="Times New Roman" panose="02020603050405020304" pitchFamily="18" charset="0"/>
              </a:rPr>
              <a:t>qcut is a “Quantile-based discretization function.” qcut tries to divide up the underlying data into equal sized bins. The function defines the bins using percentiles based on the distribution of the data, not the actual numeric edges of the bins.</a:t>
            </a:r>
          </a:p>
          <a:p>
            <a:pPr algn="just">
              <a:lnSpc>
                <a:spcPct val="150000"/>
              </a:lnSpc>
            </a:pPr>
            <a:r>
              <a:rPr lang="en-US" sz="2400" dirty="0">
                <a:latin typeface="Times New Roman" panose="02020603050405020304" pitchFamily="18" charset="0"/>
                <a:cs typeface="Times New Roman" panose="02020603050405020304" pitchFamily="18" charset="0"/>
              </a:rPr>
              <a:t>cut is used to specifically define the bin edges. There is no guarantee about the distribution of items in each bin. In fact, we can define bins in such a way that no items are included in a bin or nearly all items are in a single bin.</a:t>
            </a:r>
          </a:p>
        </p:txBody>
      </p:sp>
    </p:spTree>
    <p:extLst>
      <p:ext uri="{BB962C8B-B14F-4D97-AF65-F5344CB8AC3E}">
        <p14:creationId xmlns:p14="http://schemas.microsoft.com/office/powerpoint/2010/main" val="328140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55547"/>
            <a:ext cx="11104775" cy="1238493"/>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data is discretized into grades based on the marks. Here we are using 5 labels and 5 bins. The ranges of values in the bins are automatically computed.</a:t>
            </a:r>
          </a:p>
        </p:txBody>
      </p:sp>
      <p:pic>
        <p:nvPicPr>
          <p:cNvPr id="5" name="Picture 4">
            <a:extLst>
              <a:ext uri="{FF2B5EF4-FFF2-40B4-BE49-F238E27FC236}">
                <a16:creationId xmlns:a16="http://schemas.microsoft.com/office/drawing/2014/main" id="{B4255CE3-0CAB-4A17-BE7F-D9FC09FA61BA}"/>
              </a:ext>
            </a:extLst>
          </p:cNvPr>
          <p:cNvPicPr>
            <a:picLocks noChangeAspect="1"/>
          </p:cNvPicPr>
          <p:nvPr/>
        </p:nvPicPr>
        <p:blipFill>
          <a:blip r:embed="rId2"/>
          <a:stretch>
            <a:fillRect/>
          </a:stretch>
        </p:blipFill>
        <p:spPr>
          <a:xfrm>
            <a:off x="2341513" y="2812024"/>
            <a:ext cx="7508974" cy="3804039"/>
          </a:xfrm>
          <a:prstGeom prst="rect">
            <a:avLst/>
          </a:prstGeom>
        </p:spPr>
      </p:pic>
    </p:spTree>
    <p:extLst>
      <p:ext uri="{BB962C8B-B14F-4D97-AF65-F5344CB8AC3E}">
        <p14:creationId xmlns:p14="http://schemas.microsoft.com/office/powerpoint/2010/main" val="5662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Outliers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a dataset there are some data items/ objects/ numbers which deviate from the so-called normal items/objects/numbers. These are called outliers</a:t>
            </a:r>
          </a:p>
          <a:p>
            <a:pPr algn="just">
              <a:lnSpc>
                <a:spcPct val="150000"/>
              </a:lnSpc>
            </a:pPr>
            <a:r>
              <a:rPr lang="en-US" sz="2400" dirty="0">
                <a:latin typeface="Times New Roman" panose="02020603050405020304" pitchFamily="18" charset="0"/>
                <a:cs typeface="Times New Roman" panose="02020603050405020304" pitchFamily="18" charset="0"/>
              </a:rPr>
              <a:t>For example, if we are looking into heights data in feet normal heights range in between 4 to 7. Suppose we had a value which is 20, this is an outlier</a:t>
            </a:r>
          </a:p>
          <a:p>
            <a:pPr algn="just">
              <a:lnSpc>
                <a:spcPct val="150000"/>
              </a:lnSpc>
            </a:pPr>
            <a:r>
              <a:rPr lang="en-US" sz="2400" dirty="0">
                <a:latin typeface="Times New Roman" panose="02020603050405020304" pitchFamily="18" charset="0"/>
                <a:cs typeface="Times New Roman" panose="02020603050405020304" pitchFamily="18" charset="0"/>
              </a:rPr>
              <a:t>They can be caused by measurement or execution errors. </a:t>
            </a:r>
          </a:p>
          <a:p>
            <a:pPr algn="just">
              <a:lnSpc>
                <a:spcPct val="150000"/>
              </a:lnSpc>
            </a:pPr>
            <a:r>
              <a:rPr lang="en-US" sz="2400" dirty="0">
                <a:latin typeface="Times New Roman" panose="02020603050405020304" pitchFamily="18" charset="0"/>
                <a:cs typeface="Times New Roman" panose="02020603050405020304" pitchFamily="18" charset="0"/>
              </a:rPr>
              <a:t>The analysis for outlier detection is referred to as outlier mining. There are many ways to detect the outliers, and the removal process is same as removing a data item from the panda’s data frame.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498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Outliers Detection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many ways to detect outliers such as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Visualization</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Using Mathematical Formulas on data set such as Standardization</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Statistical Approach</a:t>
            </a:r>
          </a:p>
          <a:p>
            <a:pPr algn="just">
              <a:lnSpc>
                <a:spcPct val="150000"/>
              </a:lnSpc>
            </a:pPr>
            <a:r>
              <a:rPr lang="en-US" sz="2400" dirty="0">
                <a:latin typeface="Times New Roman" panose="02020603050405020304" pitchFamily="18" charset="0"/>
                <a:cs typeface="Times New Roman" panose="02020603050405020304" pitchFamily="18" charset="0"/>
              </a:rPr>
              <a:t>The basic way to find out whether there are any outliers in the data is by visualization.</a:t>
            </a:r>
          </a:p>
          <a:p>
            <a:pPr algn="just">
              <a:lnSpc>
                <a:spcPct val="150000"/>
              </a:lnSpc>
            </a:pPr>
            <a:r>
              <a:rPr lang="en-US" sz="2400" dirty="0">
                <a:latin typeface="Times New Roman" panose="02020603050405020304" pitchFamily="18" charset="0"/>
                <a:cs typeface="Times New Roman" panose="02020603050405020304" pitchFamily="18" charset="0"/>
              </a:rPr>
              <a:t>First, we plot graphs for the columns to look whether there are any outliers. By looking at the plots we can make sure outliers are present and decide on how to handle them.</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58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1B4-366C-4456-BAAB-7ADDC815FF44}"/>
              </a:ext>
            </a:extLst>
          </p:cNvPr>
          <p:cNvSpPr>
            <a:spLocks noGrp="1"/>
          </p:cNvSpPr>
          <p:nvPr>
            <p:ph type="title"/>
          </p:nvPr>
        </p:nvSpPr>
        <p:spPr>
          <a:xfrm>
            <a:off x="190500" y="174626"/>
            <a:ext cx="11696700" cy="958850"/>
          </a:xfrm>
        </p:spPr>
        <p:txBody>
          <a:bodyPr/>
          <a:lstStyle/>
          <a:p>
            <a:r>
              <a:rPr lang="en-US" sz="4000" b="1" dirty="0">
                <a:latin typeface="Times New Roman" panose="02020603050405020304" pitchFamily="18" charset="0"/>
                <a:cs typeface="Times New Roman" panose="02020603050405020304" pitchFamily="18" charset="0"/>
              </a:rPr>
              <a:t>Course outline</a:t>
            </a:r>
          </a:p>
        </p:txBody>
      </p:sp>
      <p:sp>
        <p:nvSpPr>
          <p:cNvPr id="3" name="Content Placeholder 2">
            <a:extLst>
              <a:ext uri="{FF2B5EF4-FFF2-40B4-BE49-F238E27FC236}">
                <a16:creationId xmlns:a16="http://schemas.microsoft.com/office/drawing/2014/main" id="{6186203D-6353-4A26-BC92-9B52EA7A12B6}"/>
              </a:ext>
            </a:extLst>
          </p:cNvPr>
          <p:cNvSpPr>
            <a:spLocks noGrp="1"/>
          </p:cNvSpPr>
          <p:nvPr>
            <p:ph idx="1"/>
          </p:nvPr>
        </p:nvSpPr>
        <p:spPr>
          <a:xfrm>
            <a:off x="127126" y="1448302"/>
            <a:ext cx="11633326" cy="4843855"/>
          </a:xfrm>
        </p:spPr>
        <p:txBody>
          <a:bodyPr>
            <a:normAutofit/>
          </a:bodyPr>
          <a:lstStyle/>
          <a:p>
            <a:r>
              <a:rPr lang="en-US" sz="2400" dirty="0">
                <a:latin typeface="Times New Roman" panose="02020603050405020304" pitchFamily="18" charset="0"/>
                <a:cs typeface="Times New Roman" panose="02020603050405020304" pitchFamily="18" charset="0"/>
              </a:rPr>
              <a:t> Analyze various ways to deal with numerical and categorical data in Python ( Module: pandas)</a:t>
            </a:r>
          </a:p>
          <a:p>
            <a:r>
              <a:rPr lang="en-US" sz="2400" dirty="0">
                <a:latin typeface="Times New Roman" panose="02020603050405020304" pitchFamily="18" charset="0"/>
                <a:cs typeface="Times New Roman" panose="02020603050405020304" pitchFamily="18" charset="0"/>
              </a:rPr>
              <a:t>Discuss the differences between numerical and categorical data</a:t>
            </a:r>
          </a:p>
          <a:p>
            <a:r>
              <a:rPr lang="en-US" sz="2400" dirty="0">
                <a:latin typeface="Times New Roman" panose="02020603050405020304" pitchFamily="18" charset="0"/>
                <a:cs typeface="Times New Roman" panose="02020603050405020304" pitchFamily="18" charset="0"/>
              </a:rPr>
              <a:t>Use Python modules to rescale a feature in numerical data sets</a:t>
            </a:r>
          </a:p>
          <a:p>
            <a:r>
              <a:rPr lang="en-US" sz="2400" dirty="0">
                <a:latin typeface="Times New Roman" panose="02020603050405020304" pitchFamily="18" charset="0"/>
                <a:cs typeface="Times New Roman" panose="02020603050405020304" pitchFamily="18" charset="0"/>
              </a:rPr>
              <a:t>Discuss outliers and various ways to detect them</a:t>
            </a:r>
          </a:p>
          <a:p>
            <a:r>
              <a:rPr lang="en-US" sz="2400" dirty="0">
                <a:latin typeface="Times New Roman" panose="02020603050405020304" pitchFamily="18" charset="0"/>
                <a:cs typeface="Times New Roman" panose="02020603050405020304" pitchFamily="18" charset="0"/>
              </a:rPr>
              <a:t>Use Python modules to discretize a feature</a:t>
            </a:r>
          </a:p>
          <a:p>
            <a:r>
              <a:rPr lang="en-US" sz="2400" dirty="0">
                <a:latin typeface="Times New Roman" panose="02020603050405020304" pitchFamily="18" charset="0"/>
                <a:cs typeface="Times New Roman" panose="02020603050405020304" pitchFamily="18" charset="0"/>
              </a:rPr>
              <a:t>Use Python modules to cluster observations</a:t>
            </a:r>
          </a:p>
          <a:p>
            <a:r>
              <a:rPr lang="en-US" sz="2400" dirty="0">
                <a:latin typeface="Times New Roman" panose="02020603050405020304" pitchFamily="18" charset="0"/>
                <a:cs typeface="Times New Roman" panose="02020603050405020304" pitchFamily="18" charset="0"/>
              </a:rPr>
              <a:t>Use Python modules to address missing values</a:t>
            </a:r>
          </a:p>
          <a:p>
            <a:r>
              <a:rPr lang="en-US" sz="2400" dirty="0">
                <a:latin typeface="Times New Roman" panose="02020603050405020304" pitchFamily="18" charset="0"/>
                <a:cs typeface="Times New Roman" panose="02020603050405020304" pitchFamily="18" charset="0"/>
              </a:rPr>
              <a:t>Use Python modules to encode nominal categorical values</a:t>
            </a:r>
          </a:p>
          <a:p>
            <a:r>
              <a:rPr lang="en-US" sz="2400" dirty="0">
                <a:latin typeface="Times New Roman" panose="02020603050405020304" pitchFamily="18" charset="0"/>
                <a:cs typeface="Times New Roman" panose="02020603050405020304" pitchFamily="18" charset="0"/>
              </a:rPr>
              <a:t>Use Python modules to encode ordinal categorical values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2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Outliers Detection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2" y="1475211"/>
            <a:ext cx="6433338"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Box plot is the best plot to locate outliers in data. We can also use scatter plot.</a:t>
            </a:r>
          </a:p>
          <a:p>
            <a:pPr algn="just">
              <a:lnSpc>
                <a:spcPct val="150000"/>
              </a:lnSpc>
            </a:pPr>
            <a:r>
              <a:rPr lang="en-US" sz="2400" dirty="0">
                <a:latin typeface="Times New Roman" panose="02020603050405020304" pitchFamily="18" charset="0"/>
                <a:cs typeface="Times New Roman" panose="02020603050405020304" pitchFamily="18" charset="0"/>
              </a:rPr>
              <a:t>Here we are using preloaded Boston houses dataset. We are plotting a box plot for the DIS values in the dataset</a:t>
            </a:r>
          </a:p>
          <a:p>
            <a:pPr algn="just">
              <a:lnSpc>
                <a:spcPct val="150000"/>
              </a:lnSpc>
            </a:pPr>
            <a:r>
              <a:rPr lang="en-US" sz="2400" dirty="0">
                <a:latin typeface="Times New Roman" panose="02020603050405020304" pitchFamily="18" charset="0"/>
                <a:cs typeface="Times New Roman" panose="02020603050405020304" pitchFamily="18" charset="0"/>
              </a:rPr>
              <a:t>It is evident that values above 10 are outliers</a:t>
            </a:r>
          </a:p>
          <a:p>
            <a:pPr algn="just">
              <a:lnSpc>
                <a:spcPct val="150000"/>
              </a:lnSpc>
            </a:pPr>
            <a:r>
              <a:rPr lang="en-US" sz="2400" dirty="0">
                <a:latin typeface="Times New Roman" panose="02020603050405020304" pitchFamily="18" charset="0"/>
                <a:cs typeface="Times New Roman" panose="02020603050405020304" pitchFamily="18" charset="0"/>
              </a:rPr>
              <a:t>To get the outliers indices we filter out values greater than 10.</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308CBD-2DA4-442C-81E6-C5D7C5EF8EDF}"/>
              </a:ext>
            </a:extLst>
          </p:cNvPr>
          <p:cNvPicPr>
            <a:picLocks noChangeAspect="1"/>
          </p:cNvPicPr>
          <p:nvPr/>
        </p:nvPicPr>
        <p:blipFill>
          <a:blip r:embed="rId2"/>
          <a:stretch>
            <a:fillRect/>
          </a:stretch>
        </p:blipFill>
        <p:spPr>
          <a:xfrm>
            <a:off x="7137904" y="1050023"/>
            <a:ext cx="4553764" cy="5311449"/>
          </a:xfrm>
          <a:prstGeom prst="rect">
            <a:avLst/>
          </a:prstGeom>
        </p:spPr>
      </p:pic>
    </p:spTree>
    <p:extLst>
      <p:ext uri="{BB962C8B-B14F-4D97-AF65-F5344CB8AC3E}">
        <p14:creationId xmlns:p14="http://schemas.microsoft.com/office/powerpoint/2010/main" val="230164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Outliers Detection – Z score</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2" y="1514539"/>
            <a:ext cx="5469775" cy="331823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Z- Score is also called a standard score. This value/score helps to understand that how far is the data point from the mean. And after setting up a threshold value one can utilize z score values of data points to define the outliers.</a:t>
            </a:r>
          </a:p>
        </p:txBody>
      </p:sp>
      <p:pic>
        <p:nvPicPr>
          <p:cNvPr id="6" name="Picture 5">
            <a:extLst>
              <a:ext uri="{FF2B5EF4-FFF2-40B4-BE49-F238E27FC236}">
                <a16:creationId xmlns:a16="http://schemas.microsoft.com/office/drawing/2014/main" id="{71FA9C4A-EC22-41FA-BCEF-FE787BA98D86}"/>
              </a:ext>
            </a:extLst>
          </p:cNvPr>
          <p:cNvPicPr>
            <a:picLocks noChangeAspect="1"/>
          </p:cNvPicPr>
          <p:nvPr/>
        </p:nvPicPr>
        <p:blipFill>
          <a:blip r:embed="rId2"/>
          <a:stretch>
            <a:fillRect/>
          </a:stretch>
        </p:blipFill>
        <p:spPr>
          <a:xfrm>
            <a:off x="6125496" y="1563699"/>
            <a:ext cx="5791831" cy="3318237"/>
          </a:xfrm>
          <a:prstGeom prst="rect">
            <a:avLst/>
          </a:prstGeom>
        </p:spPr>
      </p:pic>
      <p:sp>
        <p:nvSpPr>
          <p:cNvPr id="7" name="Content Placeholder 2">
            <a:extLst>
              <a:ext uri="{FF2B5EF4-FFF2-40B4-BE49-F238E27FC236}">
                <a16:creationId xmlns:a16="http://schemas.microsoft.com/office/drawing/2014/main" id="{C062A903-F8B3-4C0F-B631-A2023F1D1BE8}"/>
              </a:ext>
            </a:extLst>
          </p:cNvPr>
          <p:cNvSpPr txBox="1">
            <a:spLocks/>
          </p:cNvSpPr>
          <p:nvPr/>
        </p:nvSpPr>
        <p:spPr>
          <a:xfrm>
            <a:off x="527901" y="4906297"/>
            <a:ext cx="11359929" cy="1772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Now to define an outlier threshold value is chosen which is generally 3.0. As 99.7% of the data points lie between +/- 3 standard deviation (using Gaussian Distribution approach).</a:t>
            </a:r>
          </a:p>
        </p:txBody>
      </p:sp>
    </p:spTree>
    <p:extLst>
      <p:ext uri="{BB962C8B-B14F-4D97-AF65-F5344CB8AC3E}">
        <p14:creationId xmlns:p14="http://schemas.microsoft.com/office/powerpoint/2010/main" val="98974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Outliers Detection – Inter Quartile Range</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2" y="1514539"/>
            <a:ext cx="5469775" cy="5118768"/>
          </a:xfrm>
        </p:spPr>
        <p:txBody>
          <a:bodyPr>
            <a:normAutofit/>
          </a:bodyPr>
          <a:lstStyle/>
          <a:p>
            <a:pPr algn="just">
              <a:lnSpc>
                <a:spcPct val="150000"/>
              </a:lnSpc>
            </a:pPr>
            <a:r>
              <a:rPr lang="en-US" sz="2400" i="1" dirty="0">
                <a:latin typeface="Times New Roman" panose="02020603050405020304" pitchFamily="18" charset="0"/>
                <a:cs typeface="Times New Roman" panose="02020603050405020304" pitchFamily="18" charset="0"/>
              </a:rPr>
              <a:t>IQR = Quartile3 – Quartile1</a:t>
            </a:r>
          </a:p>
          <a:p>
            <a:pPr algn="just">
              <a:lnSpc>
                <a:spcPct val="150000"/>
              </a:lnSpc>
            </a:pPr>
            <a:r>
              <a:rPr lang="en-US" sz="2400" dirty="0">
                <a:latin typeface="Times New Roman" panose="02020603050405020304" pitchFamily="18" charset="0"/>
                <a:cs typeface="Times New Roman" panose="02020603050405020304" pitchFamily="18" charset="0"/>
              </a:rPr>
              <a:t>To define the outlier base value is defined above and below datasets normal range namely Upper and Lower bounds, define the upper and the lower bound (1.5*IQR value is considered) :</a:t>
            </a:r>
          </a:p>
          <a:p>
            <a:pPr algn="just">
              <a:lnSpc>
                <a:spcPct val="150000"/>
              </a:lnSpc>
            </a:pPr>
            <a:r>
              <a:rPr lang="en-US" sz="2400" i="1" dirty="0">
                <a:latin typeface="Times New Roman" panose="02020603050405020304" pitchFamily="18" charset="0"/>
                <a:cs typeface="Times New Roman" panose="02020603050405020304" pitchFamily="18" charset="0"/>
              </a:rPr>
              <a:t>upper = Q3 +1.5*IQR</a:t>
            </a:r>
          </a:p>
          <a:p>
            <a:pPr algn="just">
              <a:lnSpc>
                <a:spcPct val="150000"/>
              </a:lnSpc>
            </a:pPr>
            <a:r>
              <a:rPr lang="en-US" sz="2400" i="1" dirty="0">
                <a:latin typeface="Times New Roman" panose="02020603050405020304" pitchFamily="18" charset="0"/>
                <a:cs typeface="Times New Roman" panose="02020603050405020304" pitchFamily="18" charset="0"/>
              </a:rPr>
              <a:t>lower = Q1 – 1.5*IQR</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741455-C93F-44DE-8ECE-E5068E9A8E58}"/>
              </a:ext>
            </a:extLst>
          </p:cNvPr>
          <p:cNvPicPr>
            <a:picLocks noChangeAspect="1"/>
          </p:cNvPicPr>
          <p:nvPr/>
        </p:nvPicPr>
        <p:blipFill>
          <a:blip r:embed="rId2"/>
          <a:stretch>
            <a:fillRect/>
          </a:stretch>
        </p:blipFill>
        <p:spPr>
          <a:xfrm>
            <a:off x="6223821" y="1388676"/>
            <a:ext cx="5717449" cy="5244631"/>
          </a:xfrm>
          <a:prstGeom prst="rect">
            <a:avLst/>
          </a:prstGeom>
        </p:spPr>
      </p:pic>
    </p:spTree>
    <p:extLst>
      <p:ext uri="{BB962C8B-B14F-4D97-AF65-F5344CB8AC3E}">
        <p14:creationId xmlns:p14="http://schemas.microsoft.com/office/powerpoint/2010/main" val="320608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Clustering Observations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Clusters analysis or clustering is an unsupervised learning algorithm</a:t>
            </a:r>
          </a:p>
          <a:p>
            <a:pPr algn="just">
              <a:lnSpc>
                <a:spcPct val="150000"/>
              </a:lnSpc>
            </a:pPr>
            <a:r>
              <a:rPr lang="en-US" sz="2400" dirty="0">
                <a:latin typeface="Times New Roman" panose="02020603050405020304" pitchFamily="18" charset="0"/>
                <a:cs typeface="Times New Roman" panose="02020603050405020304" pitchFamily="18" charset="0"/>
              </a:rPr>
              <a:t>There are many different clustering algorithms and no single best method for all datasets</a:t>
            </a:r>
          </a:p>
          <a:p>
            <a:pPr algn="just">
              <a:lnSpc>
                <a:spcPct val="150000"/>
              </a:lnSpc>
            </a:pPr>
            <a:r>
              <a:rPr lang="en-US" sz="2400" dirty="0">
                <a:latin typeface="Times New Roman" panose="02020603050405020304" pitchFamily="18" charset="0"/>
                <a:cs typeface="Times New Roman" panose="02020603050405020304" pitchFamily="18" charset="0"/>
              </a:rPr>
              <a:t>A cluster is often an area of density in the feature space where examples from the domain (observations or rows of data) are closer to the cluster than other clusters. The cluster may have a center (the centroid) that is a sample or a point feature space and may have a boundary or extent.</a:t>
            </a:r>
          </a:p>
          <a:p>
            <a:pPr algn="just">
              <a:lnSpc>
                <a:spcPct val="150000"/>
              </a:lnSpc>
            </a:pPr>
            <a:r>
              <a:rPr lang="en-US" sz="2400" dirty="0">
                <a:latin typeface="Times New Roman" panose="02020603050405020304" pitchFamily="18" charset="0"/>
                <a:cs typeface="Times New Roman" panose="02020603050405020304" pitchFamily="18" charset="0"/>
              </a:rPr>
              <a:t>There are many clustering algorithms but most popular is K-Means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607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Cleaning is the most time-consuming part of any data science project</a:t>
            </a:r>
          </a:p>
          <a:p>
            <a:pPr algn="just">
              <a:lnSpc>
                <a:spcPct val="150000"/>
              </a:lnSpc>
            </a:pPr>
            <a:r>
              <a:rPr lang="en-US" sz="2400" dirty="0">
                <a:latin typeface="Times New Roman" panose="02020603050405020304" pitchFamily="18" charset="0"/>
                <a:cs typeface="Times New Roman" panose="02020603050405020304" pitchFamily="18" charset="0"/>
              </a:rPr>
              <a:t>Missing values are nothing but blank or null values present in the dataset.</a:t>
            </a:r>
          </a:p>
          <a:p>
            <a:pPr algn="just">
              <a:lnSpc>
                <a:spcPct val="150000"/>
              </a:lnSpc>
            </a:pPr>
            <a:r>
              <a:rPr lang="en-US" sz="2400" dirty="0">
                <a:latin typeface="Times New Roman" panose="02020603050405020304" pitchFamily="18" charset="0"/>
                <a:cs typeface="Times New Roman" panose="02020603050405020304" pitchFamily="18" charset="0"/>
              </a:rPr>
              <a:t>However, there are many powerful tools to expedite this process. One of them is Pandas which is a widely used data analysis library for Python.</a:t>
            </a:r>
          </a:p>
          <a:p>
            <a:pPr algn="just">
              <a:lnSpc>
                <a:spcPct val="150000"/>
              </a:lnSpc>
            </a:pPr>
            <a:r>
              <a:rPr lang="en-US" sz="2400" dirty="0">
                <a:latin typeface="Times New Roman" panose="02020603050405020304" pitchFamily="18" charset="0"/>
                <a:cs typeface="Times New Roman" panose="02020603050405020304" pitchFamily="18" charset="0"/>
              </a:rPr>
              <a:t>Missing values can be handled in two ways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Dropping the null values or missing value records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Replacing the null values</a:t>
            </a:r>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09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Dropping the null values might be feasible in some situations, but its not feasible if there are many missing values. For example we consider a data set where there are 3 columns and 10 rows. There are 3 records missing in column 1, 3 in column 2 and 4 in column 3 which are all mutually exclusive. </a:t>
            </a:r>
          </a:p>
          <a:p>
            <a:pPr algn="just">
              <a:lnSpc>
                <a:spcPct val="150000"/>
              </a:lnSpc>
            </a:pPr>
            <a:r>
              <a:rPr lang="en-US" sz="2400" dirty="0">
                <a:latin typeface="Times New Roman" panose="02020603050405020304" pitchFamily="18" charset="0"/>
                <a:cs typeface="Times New Roman" panose="02020603050405020304" pitchFamily="18" charset="0"/>
              </a:rPr>
              <a:t>If this is the case, we can’t remove all records because it leaves us with 0 records</a:t>
            </a:r>
          </a:p>
          <a:p>
            <a:pPr algn="just">
              <a:lnSpc>
                <a:spcPct val="150000"/>
              </a:lnSpc>
            </a:pPr>
            <a:r>
              <a:rPr lang="en-US" sz="2400" dirty="0">
                <a:latin typeface="Times New Roman" panose="02020603050405020304" pitchFamily="18" charset="0"/>
                <a:cs typeface="Times New Roman" panose="02020603050405020304" pitchFamily="18" charset="0"/>
              </a:rPr>
              <a:t>Then we are left with nothing but replacing null values. Null values can be replaced in many ways such as replacing with mean, median, preceding value, next value, some random value or by interpolation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67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2"/>
            <a:ext cx="11104775" cy="1848092"/>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Let’s create a data frame with missing values and investigate different possible ways to handle the missing values. np.nan, None and NaT (for datetime64[ns] types) are standard missing value for Pandas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E3B1D03-6AA7-4785-8D45-71E8918BE820}"/>
              </a:ext>
            </a:extLst>
          </p:cNvPr>
          <p:cNvSpPr txBox="1">
            <a:spLocks/>
          </p:cNvSpPr>
          <p:nvPr/>
        </p:nvSpPr>
        <p:spPr>
          <a:xfrm>
            <a:off x="527901" y="3323304"/>
            <a:ext cx="4730125" cy="31121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Pandas Provides </a:t>
            </a:r>
            <a:r>
              <a:rPr lang="en-US" sz="2400" dirty="0" err="1">
                <a:latin typeface="Times New Roman" panose="02020603050405020304" pitchFamily="18" charset="0"/>
                <a:cs typeface="Times New Roman" panose="02020603050405020304" pitchFamily="18" charset="0"/>
              </a:rPr>
              <a:t>isnull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isna</a:t>
            </a:r>
            <a:r>
              <a:rPr lang="en-US" sz="2400" dirty="0">
                <a:latin typeface="Times New Roman" panose="02020603050405020304" pitchFamily="18" charset="0"/>
                <a:cs typeface="Times New Roman" panose="02020603050405020304" pitchFamily="18" charset="0"/>
              </a:rPr>
              <a:t>() functions to detect the null values.</a:t>
            </a:r>
          </a:p>
          <a:p>
            <a:pPr algn="just">
              <a:lnSpc>
                <a:spcPct val="150000"/>
              </a:lnSpc>
            </a:pPr>
            <a:r>
              <a:rPr lang="en-US" sz="2400" dirty="0">
                <a:latin typeface="Times New Roman" panose="02020603050405020304" pitchFamily="18" charset="0"/>
                <a:cs typeface="Times New Roman" panose="02020603050405020304" pitchFamily="18" charset="0"/>
              </a:rPr>
              <a:t>We can drop missing values in pandas using the function </a:t>
            </a:r>
            <a:r>
              <a:rPr lang="en-US" sz="2400" dirty="0" err="1">
                <a:latin typeface="Times New Roman" panose="02020603050405020304" pitchFamily="18" charset="0"/>
                <a:cs typeface="Times New Roman" panose="02020603050405020304" pitchFamily="18" charset="0"/>
              </a:rPr>
              <a:t>dropna</a:t>
            </a:r>
            <a:r>
              <a:rPr lang="en-US" sz="2400" dirty="0">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D7711E-D133-49B6-834E-D24989EFCB1E}"/>
              </a:ext>
            </a:extLst>
          </p:cNvPr>
          <p:cNvPicPr>
            <a:picLocks noChangeAspect="1"/>
          </p:cNvPicPr>
          <p:nvPr/>
        </p:nvPicPr>
        <p:blipFill>
          <a:blip r:embed="rId2"/>
          <a:stretch>
            <a:fillRect/>
          </a:stretch>
        </p:blipFill>
        <p:spPr>
          <a:xfrm>
            <a:off x="5396288" y="2780070"/>
            <a:ext cx="6434940" cy="3191251"/>
          </a:xfrm>
          <a:prstGeom prst="rect">
            <a:avLst/>
          </a:prstGeom>
        </p:spPr>
      </p:pic>
    </p:spTree>
    <p:extLst>
      <p:ext uri="{BB962C8B-B14F-4D97-AF65-F5344CB8AC3E}">
        <p14:creationId xmlns:p14="http://schemas.microsoft.com/office/powerpoint/2010/main" val="95816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7062601" cy="497474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How parameter is used to set condition to drop. </a:t>
            </a:r>
          </a:p>
          <a:p>
            <a:pPr lvl="1" algn="just">
              <a:lnSpc>
                <a:spcPct val="150000"/>
              </a:lnSpc>
            </a:pPr>
            <a:r>
              <a:rPr lang="en-US" sz="2000" dirty="0">
                <a:latin typeface="Times New Roman" panose="02020603050405020304" pitchFamily="18" charset="0"/>
                <a:cs typeface="Times New Roman" panose="02020603050405020304" pitchFamily="18" charset="0"/>
              </a:rPr>
              <a:t>how=’any’ : drop if there is any missing value</a:t>
            </a:r>
          </a:p>
          <a:p>
            <a:pPr lvl="1" algn="just">
              <a:lnSpc>
                <a:spcPct val="150000"/>
              </a:lnSpc>
            </a:pPr>
            <a:r>
              <a:rPr lang="en-US" sz="2000" dirty="0">
                <a:latin typeface="Times New Roman" panose="02020603050405020304" pitchFamily="18" charset="0"/>
                <a:cs typeface="Times New Roman" panose="02020603050405020304" pitchFamily="18" charset="0"/>
              </a:rPr>
              <a:t>how=’all’ : drop if all values are missing</a:t>
            </a:r>
          </a:p>
          <a:p>
            <a:pPr algn="just">
              <a:lnSpc>
                <a:spcPct val="150000"/>
              </a:lnSpc>
            </a:pPr>
            <a:r>
              <a:rPr lang="en-US" sz="2400" dirty="0">
                <a:latin typeface="Times New Roman" panose="02020603050405020304" pitchFamily="18" charset="0"/>
                <a:cs typeface="Times New Roman" panose="02020603050405020304" pitchFamily="18" charset="0"/>
              </a:rPr>
              <a:t>axis parameter is used to select row (0) or column (1).</a:t>
            </a:r>
          </a:p>
          <a:p>
            <a:pPr algn="just">
              <a:lnSpc>
                <a:spcPct val="150000"/>
              </a:lnSpc>
            </a:pPr>
            <a:r>
              <a:rPr lang="en-US" sz="2400" dirty="0">
                <a:latin typeface="Times New Roman" panose="02020603050405020304" pitchFamily="18" charset="0"/>
                <a:cs typeface="Times New Roman" panose="02020603050405020304" pitchFamily="18" charset="0"/>
              </a:rPr>
              <a:t>Our data frame do not have a row with full of missing values so setting how=’all’ did not drop any row.</a:t>
            </a:r>
          </a:p>
          <a:p>
            <a:pPr algn="just">
              <a:lnSpc>
                <a:spcPct val="150000"/>
              </a:lnSpc>
            </a:pPr>
            <a:r>
              <a:rPr lang="en-US" sz="2400" dirty="0">
                <a:latin typeface="Times New Roman" panose="02020603050405020304" pitchFamily="18" charset="0"/>
                <a:cs typeface="Times New Roman" panose="02020603050405020304" pitchFamily="18" charset="0"/>
              </a:rPr>
              <a:t>Setting thresh parameter to 3 dropped rows with at least 3 missing values.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3B0B85-1384-4912-934C-12AAA684DB0B}"/>
              </a:ext>
            </a:extLst>
          </p:cNvPr>
          <p:cNvPicPr>
            <a:picLocks noChangeAspect="1"/>
          </p:cNvPicPr>
          <p:nvPr/>
        </p:nvPicPr>
        <p:blipFill>
          <a:blip r:embed="rId2"/>
          <a:stretch>
            <a:fillRect/>
          </a:stretch>
        </p:blipFill>
        <p:spPr>
          <a:xfrm>
            <a:off x="7943328" y="332134"/>
            <a:ext cx="3651640" cy="3630451"/>
          </a:xfrm>
          <a:prstGeom prst="rect">
            <a:avLst/>
          </a:prstGeom>
        </p:spPr>
      </p:pic>
      <p:pic>
        <p:nvPicPr>
          <p:cNvPr id="11" name="Picture 10">
            <a:extLst>
              <a:ext uri="{FF2B5EF4-FFF2-40B4-BE49-F238E27FC236}">
                <a16:creationId xmlns:a16="http://schemas.microsoft.com/office/drawing/2014/main" id="{33878382-6385-48D4-9EBF-214A0A3BAE06}"/>
              </a:ext>
            </a:extLst>
          </p:cNvPr>
          <p:cNvPicPr>
            <a:picLocks noChangeAspect="1"/>
          </p:cNvPicPr>
          <p:nvPr/>
        </p:nvPicPr>
        <p:blipFill>
          <a:blip r:embed="rId3"/>
          <a:stretch>
            <a:fillRect/>
          </a:stretch>
        </p:blipFill>
        <p:spPr>
          <a:xfrm>
            <a:off x="7943328" y="4158404"/>
            <a:ext cx="3651640" cy="2520047"/>
          </a:xfrm>
          <a:prstGeom prst="rect">
            <a:avLst/>
          </a:prstGeom>
        </p:spPr>
      </p:pic>
    </p:spTree>
    <p:extLst>
      <p:ext uri="{BB962C8B-B14F-4D97-AF65-F5344CB8AC3E}">
        <p14:creationId xmlns:p14="http://schemas.microsoft.com/office/powerpoint/2010/main" val="107170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Another way to handle missing values is by replacing the missing values with some random number, mean, previous row value, next row value , median, interpolation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Pandas provides fillna() method to fill missing values</a:t>
            </a:r>
          </a:p>
          <a:p>
            <a:pPr algn="just">
              <a:lnSpc>
                <a:spcPct val="150000"/>
              </a:lnSpc>
            </a:pPr>
            <a:r>
              <a:rPr lang="en-US" sz="2400" dirty="0">
                <a:latin typeface="Times New Roman" panose="02020603050405020304" pitchFamily="18" charset="0"/>
                <a:cs typeface="Times New Roman" panose="02020603050405020304" pitchFamily="18" charset="0"/>
              </a:rPr>
              <a:t>Instead of filling with number 99 it can also be filled with</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Mean as: df.fillna(df.mean())</a:t>
            </a:r>
          </a:p>
          <a:p>
            <a:pPr algn="just">
              <a:lnSpc>
                <a:spcPct val="150000"/>
              </a:lnSpc>
            </a:pPr>
            <a:r>
              <a:rPr lang="en-US" sz="2400" dirty="0">
                <a:latin typeface="Times New Roman" panose="02020603050405020304" pitchFamily="18" charset="0"/>
                <a:cs typeface="Times New Roman" panose="02020603050405020304" pitchFamily="18" charset="0"/>
              </a:rPr>
              <a:t>Using method parameter, missing values can be replaced</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with the values before or after them</a:t>
            </a:r>
          </a:p>
        </p:txBody>
      </p:sp>
      <p:pic>
        <p:nvPicPr>
          <p:cNvPr id="5" name="Picture 4">
            <a:extLst>
              <a:ext uri="{FF2B5EF4-FFF2-40B4-BE49-F238E27FC236}">
                <a16:creationId xmlns:a16="http://schemas.microsoft.com/office/drawing/2014/main" id="{33F904FB-5881-4E4F-A92C-5E7B0D6FA1BA}"/>
              </a:ext>
            </a:extLst>
          </p:cNvPr>
          <p:cNvPicPr>
            <a:picLocks noChangeAspect="1"/>
          </p:cNvPicPr>
          <p:nvPr/>
        </p:nvPicPr>
        <p:blipFill>
          <a:blip r:embed="rId2"/>
          <a:stretch>
            <a:fillRect/>
          </a:stretch>
        </p:blipFill>
        <p:spPr>
          <a:xfrm>
            <a:off x="8037503" y="2800774"/>
            <a:ext cx="3626596" cy="3192273"/>
          </a:xfrm>
          <a:prstGeom prst="rect">
            <a:avLst/>
          </a:prstGeom>
        </p:spPr>
      </p:pic>
    </p:spTree>
    <p:extLst>
      <p:ext uri="{BB962C8B-B14F-4D97-AF65-F5344CB8AC3E}">
        <p14:creationId xmlns:p14="http://schemas.microsoft.com/office/powerpoint/2010/main" val="42399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2" y="1474160"/>
            <a:ext cx="5425531" cy="1325563"/>
          </a:xfrm>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ffill stands for “forward fill” replaces missing values with the values in the previous row.</a:t>
            </a:r>
          </a:p>
        </p:txBody>
      </p:sp>
      <p:pic>
        <p:nvPicPr>
          <p:cNvPr id="6" name="Picture 5">
            <a:extLst>
              <a:ext uri="{FF2B5EF4-FFF2-40B4-BE49-F238E27FC236}">
                <a16:creationId xmlns:a16="http://schemas.microsoft.com/office/drawing/2014/main" id="{D7F3BF67-72DD-42F7-A78B-3BBAFA892352}"/>
              </a:ext>
            </a:extLst>
          </p:cNvPr>
          <p:cNvPicPr>
            <a:picLocks noChangeAspect="1"/>
          </p:cNvPicPr>
          <p:nvPr/>
        </p:nvPicPr>
        <p:blipFill>
          <a:blip r:embed="rId2"/>
          <a:stretch>
            <a:fillRect/>
          </a:stretch>
        </p:blipFill>
        <p:spPr>
          <a:xfrm>
            <a:off x="1233305" y="2896439"/>
            <a:ext cx="4152983" cy="3673156"/>
          </a:xfrm>
          <a:prstGeom prst="rect">
            <a:avLst/>
          </a:prstGeom>
        </p:spPr>
      </p:pic>
      <p:pic>
        <p:nvPicPr>
          <p:cNvPr id="8" name="Picture 7">
            <a:extLst>
              <a:ext uri="{FF2B5EF4-FFF2-40B4-BE49-F238E27FC236}">
                <a16:creationId xmlns:a16="http://schemas.microsoft.com/office/drawing/2014/main" id="{3E9EACC1-BC03-4CC4-B5DA-80DC02DAA246}"/>
              </a:ext>
            </a:extLst>
          </p:cNvPr>
          <p:cNvPicPr>
            <a:picLocks noChangeAspect="1"/>
          </p:cNvPicPr>
          <p:nvPr/>
        </p:nvPicPr>
        <p:blipFill>
          <a:blip r:embed="rId3"/>
          <a:stretch>
            <a:fillRect/>
          </a:stretch>
        </p:blipFill>
        <p:spPr>
          <a:xfrm>
            <a:off x="6959649" y="2877255"/>
            <a:ext cx="4152983" cy="3711524"/>
          </a:xfrm>
          <a:prstGeom prst="rect">
            <a:avLst/>
          </a:prstGeom>
        </p:spPr>
      </p:pic>
      <p:sp>
        <p:nvSpPr>
          <p:cNvPr id="9" name="Content Placeholder 2">
            <a:extLst>
              <a:ext uri="{FF2B5EF4-FFF2-40B4-BE49-F238E27FC236}">
                <a16:creationId xmlns:a16="http://schemas.microsoft.com/office/drawing/2014/main" id="{E5E7FC7C-E7C2-4EE4-B827-EA30B907A289}"/>
              </a:ext>
            </a:extLst>
          </p:cNvPr>
          <p:cNvSpPr txBox="1">
            <a:spLocks/>
          </p:cNvSpPr>
          <p:nvPr/>
        </p:nvSpPr>
        <p:spPr>
          <a:xfrm>
            <a:off x="6363348" y="1475210"/>
            <a:ext cx="5425530" cy="1325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400" dirty="0" err="1">
                <a:latin typeface="Times New Roman" panose="02020603050405020304" pitchFamily="18" charset="0"/>
                <a:cs typeface="Times New Roman" panose="02020603050405020304" pitchFamily="18" charset="0"/>
              </a:rPr>
              <a:t>bfill</a:t>
            </a:r>
            <a:r>
              <a:rPr lang="en-US" sz="2400" dirty="0">
                <a:latin typeface="Times New Roman" panose="02020603050405020304" pitchFamily="18" charset="0"/>
                <a:cs typeface="Times New Roman" panose="02020603050405020304" pitchFamily="18" charset="0"/>
              </a:rPr>
              <a:t> stands for “backward fill” replaces missing values with the values in the next row.</a:t>
            </a:r>
          </a:p>
        </p:txBody>
      </p:sp>
    </p:spTree>
    <p:extLst>
      <p:ext uri="{BB962C8B-B14F-4D97-AF65-F5344CB8AC3E}">
        <p14:creationId xmlns:p14="http://schemas.microsoft.com/office/powerpoint/2010/main" val="428883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419808"/>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200" y="1881586"/>
            <a:ext cx="4389225" cy="3990530"/>
          </a:xfrm>
        </p:spPr>
        <p:txBody>
          <a:bodyPr>
            <a:normAutofit fontScale="925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Types of Data</a:t>
            </a:r>
          </a:p>
          <a:p>
            <a:pPr>
              <a:lnSpc>
                <a:spcPct val="150000"/>
              </a:lnSpc>
            </a:pPr>
            <a:r>
              <a:rPr lang="en-US" sz="2400" dirty="0">
                <a:latin typeface="Times New Roman" panose="02020603050405020304" pitchFamily="18" charset="0"/>
                <a:cs typeface="Times New Roman" panose="02020603050405020304" pitchFamily="18" charset="0"/>
              </a:rPr>
              <a:t>Feature Scaling</a:t>
            </a:r>
          </a:p>
          <a:p>
            <a:pPr>
              <a:lnSpc>
                <a:spcPct val="150000"/>
              </a:lnSpc>
            </a:pPr>
            <a:r>
              <a:rPr lang="en-US" sz="2400" dirty="0">
                <a:latin typeface="Times New Roman" panose="02020603050405020304" pitchFamily="18" charset="0"/>
                <a:cs typeface="Times New Roman" panose="02020603050405020304" pitchFamily="18" charset="0"/>
              </a:rPr>
              <a:t>Data Discretization</a:t>
            </a:r>
          </a:p>
          <a:p>
            <a:pPr>
              <a:lnSpc>
                <a:spcPct val="150000"/>
              </a:lnSpc>
            </a:pPr>
            <a:r>
              <a:rPr lang="en-US" sz="2400" dirty="0">
                <a:latin typeface="Times New Roman" panose="02020603050405020304" pitchFamily="18" charset="0"/>
                <a:cs typeface="Times New Roman" panose="02020603050405020304" pitchFamily="18" charset="0"/>
              </a:rPr>
              <a:t>Outliers and detection</a:t>
            </a:r>
          </a:p>
          <a:p>
            <a:pPr>
              <a:lnSpc>
                <a:spcPct val="150000"/>
              </a:lnSpc>
            </a:pPr>
            <a:r>
              <a:rPr lang="en-US" sz="2400" dirty="0">
                <a:latin typeface="Times New Roman" panose="02020603050405020304" pitchFamily="18" charset="0"/>
                <a:cs typeface="Times New Roman" panose="02020603050405020304" pitchFamily="18" charset="0"/>
              </a:rPr>
              <a:t>Clustering Observations</a:t>
            </a:r>
          </a:p>
          <a:p>
            <a:pPr>
              <a:lnSpc>
                <a:spcPct val="150000"/>
              </a:lnSpc>
            </a:pPr>
            <a:r>
              <a:rPr lang="en-US" sz="2400" dirty="0">
                <a:latin typeface="Times New Roman" panose="02020603050405020304" pitchFamily="18" charset="0"/>
                <a:cs typeface="Times New Roman" panose="02020603050405020304" pitchFamily="18" charset="0"/>
              </a:rPr>
              <a:t>Handling Missing Values</a:t>
            </a:r>
          </a:p>
          <a:p>
            <a:pPr>
              <a:lnSpc>
                <a:spcPct val="150000"/>
              </a:lnSpc>
            </a:pPr>
            <a:r>
              <a:rPr lang="en-US" sz="2400" dirty="0">
                <a:latin typeface="Times New Roman" panose="02020603050405020304" pitchFamily="18" charset="0"/>
                <a:cs typeface="Times New Roman" panose="02020603050405020304" pitchFamily="18" charset="0"/>
              </a:rPr>
              <a:t>Encoding Categorical Values</a:t>
            </a:r>
          </a:p>
          <a:p>
            <a:pPr>
              <a:lnSpc>
                <a:spcPct val="150000"/>
              </a:lnSpc>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Encoding Categorical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Categorical valued columns have data in text categories which cannot be fed into the machine learning algorithms.</a:t>
            </a:r>
          </a:p>
          <a:p>
            <a:pPr algn="just">
              <a:lnSpc>
                <a:spcPct val="150000"/>
              </a:lnSpc>
            </a:pPr>
            <a:r>
              <a:rPr lang="en-US" sz="2400" dirty="0">
                <a:latin typeface="Times New Roman" panose="02020603050405020304" pitchFamily="18" charset="0"/>
                <a:cs typeface="Times New Roman" panose="02020603050405020304" pitchFamily="18" charset="0"/>
              </a:rPr>
              <a:t>Sometimes in datasets, we encounter columns that contain categorical features (string values) for example parameter Gender will have categorical parameters like Male, Female. These labels have no specific order of preference and since the data is string labels, the machine learning model can not work on such data.</a:t>
            </a:r>
          </a:p>
          <a:p>
            <a:pPr algn="just">
              <a:lnSpc>
                <a:spcPct val="150000"/>
              </a:lnSpc>
            </a:pPr>
            <a:r>
              <a:rPr lang="en-US" sz="2400" dirty="0">
                <a:latin typeface="Times New Roman" panose="02020603050405020304" pitchFamily="18" charset="0"/>
                <a:cs typeface="Times New Roman" panose="02020603050405020304" pitchFamily="18" charset="0"/>
              </a:rPr>
              <a:t>Hence we encode these columns into some split of columns with numerical data.</a:t>
            </a:r>
          </a:p>
          <a:p>
            <a:pPr algn="just">
              <a:lnSpc>
                <a:spcPct val="150000"/>
              </a:lnSpc>
            </a:pPr>
            <a:r>
              <a:rPr lang="en-US" sz="2400" dirty="0">
                <a:latin typeface="Times New Roman" panose="02020603050405020304" pitchFamily="18" charset="0"/>
                <a:cs typeface="Times New Roman" panose="02020603050405020304" pitchFamily="18" charset="0"/>
              </a:rPr>
              <a:t>Common methods are one hot encoding and label encoding </a:t>
            </a:r>
          </a:p>
        </p:txBody>
      </p:sp>
    </p:spTree>
    <p:extLst>
      <p:ext uri="{BB962C8B-B14F-4D97-AF65-F5344CB8AC3E}">
        <p14:creationId xmlns:p14="http://schemas.microsoft.com/office/powerpoint/2010/main" val="1423220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a:latin typeface="Times New Roman" panose="02020603050405020304" pitchFamily="18" charset="0"/>
                <a:cs typeface="Times New Roman" panose="02020603050405020304" pitchFamily="18" charset="0"/>
              </a:rPr>
              <a:t>Encoding Nominal Categorical Values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11104775" cy="1612119"/>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One hot encoding can be applied on nominal categorical variables</a:t>
            </a:r>
          </a:p>
          <a:p>
            <a:pPr algn="just">
              <a:lnSpc>
                <a:spcPct val="150000"/>
              </a:lnSpc>
            </a:pPr>
            <a:r>
              <a:rPr lang="en-US" sz="2400" dirty="0">
                <a:latin typeface="Times New Roman" panose="02020603050405020304" pitchFamily="18" charset="0"/>
                <a:cs typeface="Times New Roman" panose="02020603050405020304" pitchFamily="18" charset="0"/>
              </a:rPr>
              <a:t>One hot encoding allows us to turn nominal categorical data into features with numerical values while not mathematically imply any ordinal relationship between classes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CB6616-04ED-4F63-B379-029EB89A0352}"/>
              </a:ext>
            </a:extLst>
          </p:cNvPr>
          <p:cNvSpPr txBox="1"/>
          <p:nvPr/>
        </p:nvSpPr>
        <p:spPr>
          <a:xfrm>
            <a:off x="4945625" y="6383047"/>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2"/>
              </a:rPr>
              <a:t>Source : web</a:t>
            </a:r>
            <a:endParaRPr lang="en-US" dirty="0">
              <a:latin typeface="Times New Roman" panose="02020603050405020304" pitchFamily="18" charset="0"/>
              <a:cs typeface="Times New Roman" panose="02020603050405020304" pitchFamily="18" charset="0"/>
            </a:endParaRPr>
          </a:p>
        </p:txBody>
      </p:sp>
      <p:pic>
        <p:nvPicPr>
          <p:cNvPr id="7" name="Picture 6" descr="A picture containing chart&#10;&#10;Description automatically generated">
            <a:extLst>
              <a:ext uri="{FF2B5EF4-FFF2-40B4-BE49-F238E27FC236}">
                <a16:creationId xmlns:a16="http://schemas.microsoft.com/office/drawing/2014/main" id="{7DEE9840-20FC-4034-8A98-E53F222A5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887" y="2994260"/>
            <a:ext cx="7924801" cy="3501313"/>
          </a:xfrm>
          <a:prstGeom prst="rect">
            <a:avLst/>
          </a:prstGeom>
        </p:spPr>
      </p:pic>
    </p:spTree>
    <p:extLst>
      <p:ext uri="{BB962C8B-B14F-4D97-AF65-F5344CB8AC3E}">
        <p14:creationId xmlns:p14="http://schemas.microsoft.com/office/powerpoint/2010/main" val="1329719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 Hot Encoding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11104775" cy="4886261"/>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 one hot encoding is a representation of categorical variables as binary vectors. This first requires that the categorical values be mapped to integer values. </a:t>
            </a:r>
          </a:p>
          <a:p>
            <a:pPr algn="just">
              <a:lnSpc>
                <a:spcPct val="150000"/>
              </a:lnSpc>
            </a:pPr>
            <a:r>
              <a:rPr lang="en-US" sz="2400" dirty="0">
                <a:latin typeface="Times New Roman" panose="02020603050405020304" pitchFamily="18" charset="0"/>
                <a:cs typeface="Times New Roman" panose="02020603050405020304" pitchFamily="18" charset="0"/>
              </a:rPr>
              <a:t>Then, each integer value is represented as a binary vector that is all zero values except the index of the integer, which is marked with a 1.</a:t>
            </a:r>
          </a:p>
          <a:p>
            <a:pPr algn="just">
              <a:lnSpc>
                <a:spcPct val="150000"/>
              </a:lnSpc>
            </a:pPr>
            <a:r>
              <a:rPr lang="en-US" sz="2400" dirty="0">
                <a:latin typeface="Times New Roman" panose="02020603050405020304" pitchFamily="18" charset="0"/>
                <a:cs typeface="Times New Roman" panose="02020603050405020304" pitchFamily="18" charset="0"/>
              </a:rPr>
              <a:t>we need encoding methods to convert non-numerical data to meaningful numerical data. For this we look at Pandas get_dummies method.</a:t>
            </a:r>
          </a:p>
          <a:p>
            <a:pPr algn="just">
              <a:lnSpc>
                <a:spcPct val="150000"/>
              </a:lnSpc>
            </a:pPr>
            <a:r>
              <a:rPr lang="en-US" sz="2400" dirty="0">
                <a:latin typeface="Times New Roman" panose="02020603050405020304" pitchFamily="18" charset="0"/>
                <a:cs typeface="Times New Roman" panose="02020603050405020304" pitchFamily="18" charset="0"/>
              </a:rPr>
              <a:t>get_dummies is one of the easiest way to implement one hot encoding method and it has very useful parameters, of which we will mention the most important ones.</a:t>
            </a:r>
          </a:p>
          <a:p>
            <a:pPr algn="just">
              <a:lnSpc>
                <a:spcPct val="150000"/>
              </a:lnSpc>
            </a:pPr>
            <a:r>
              <a:rPr lang="en-US" sz="2400" dirty="0">
                <a:latin typeface="Times New Roman" panose="02020603050405020304" pitchFamily="18" charset="0"/>
                <a:cs typeface="Times New Roman" panose="02020603050405020304" pitchFamily="18" charset="0"/>
              </a:rPr>
              <a:t>You can perform one hot encoding in just one row with get_dummies</a:t>
            </a:r>
          </a:p>
        </p:txBody>
      </p:sp>
    </p:spTree>
    <p:extLst>
      <p:ext uri="{BB962C8B-B14F-4D97-AF65-F5344CB8AC3E}">
        <p14:creationId xmlns:p14="http://schemas.microsoft.com/office/powerpoint/2010/main" val="2129303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 Hot Encoding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11104775" cy="68788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Let's take a sample dataset which has salaries of different countries and industries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8A5271-08F3-42E4-B0B4-F7C88E4ECAF0}"/>
              </a:ext>
            </a:extLst>
          </p:cNvPr>
          <p:cNvPicPr>
            <a:picLocks noChangeAspect="1"/>
          </p:cNvPicPr>
          <p:nvPr/>
        </p:nvPicPr>
        <p:blipFill>
          <a:blip r:embed="rId2"/>
          <a:stretch>
            <a:fillRect/>
          </a:stretch>
        </p:blipFill>
        <p:spPr>
          <a:xfrm>
            <a:off x="6803800" y="2232936"/>
            <a:ext cx="4754335" cy="4128535"/>
          </a:xfrm>
          <a:prstGeom prst="rect">
            <a:avLst/>
          </a:prstGeom>
        </p:spPr>
      </p:pic>
      <p:sp>
        <p:nvSpPr>
          <p:cNvPr id="6" name="Content Placeholder 2">
            <a:extLst>
              <a:ext uri="{FF2B5EF4-FFF2-40B4-BE49-F238E27FC236}">
                <a16:creationId xmlns:a16="http://schemas.microsoft.com/office/drawing/2014/main" id="{1A0C2A5E-46BB-4E9C-A372-2F5C30E00D87}"/>
              </a:ext>
            </a:extLst>
          </p:cNvPr>
          <p:cNvSpPr txBox="1">
            <a:spLocks/>
          </p:cNvSpPr>
          <p:nvPr/>
        </p:nvSpPr>
        <p:spPr>
          <a:xfrm>
            <a:off x="597032" y="2232936"/>
            <a:ext cx="5852929" cy="4128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We can see that the Columns Industry and Country have data type as object indicating them to be categorical valued columns</a:t>
            </a:r>
          </a:p>
          <a:p>
            <a:pPr algn="just">
              <a:lnSpc>
                <a:spcPct val="150000"/>
              </a:lnSpc>
            </a:pPr>
            <a:r>
              <a:rPr lang="en-US" sz="2400" dirty="0">
                <a:latin typeface="Times New Roman" panose="02020603050405020304" pitchFamily="18" charset="0"/>
                <a:cs typeface="Times New Roman" panose="02020603050405020304" pitchFamily="18" charset="0"/>
              </a:rPr>
              <a:t>Let’s continue with Country column, it has four distinct values as shown below.</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B0E4200-02A8-421A-8499-D56DCBC6690F}"/>
              </a:ext>
            </a:extLst>
          </p:cNvPr>
          <p:cNvPicPr>
            <a:picLocks noChangeAspect="1"/>
          </p:cNvPicPr>
          <p:nvPr/>
        </p:nvPicPr>
        <p:blipFill>
          <a:blip r:embed="rId3"/>
          <a:stretch>
            <a:fillRect/>
          </a:stretch>
        </p:blipFill>
        <p:spPr>
          <a:xfrm>
            <a:off x="773951" y="5489928"/>
            <a:ext cx="5852930" cy="871543"/>
          </a:xfrm>
          <a:prstGeom prst="rect">
            <a:avLst/>
          </a:prstGeom>
        </p:spPr>
      </p:pic>
    </p:spTree>
    <p:extLst>
      <p:ext uri="{BB962C8B-B14F-4D97-AF65-F5344CB8AC3E}">
        <p14:creationId xmlns:p14="http://schemas.microsoft.com/office/powerpoint/2010/main" val="2150786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 Hot Encoding</a:t>
            </a:r>
          </a:p>
        </p:txBody>
      </p:sp>
      <p:sp>
        <p:nvSpPr>
          <p:cNvPr id="6" name="Content Placeholder 2">
            <a:extLst>
              <a:ext uri="{FF2B5EF4-FFF2-40B4-BE49-F238E27FC236}">
                <a16:creationId xmlns:a16="http://schemas.microsoft.com/office/drawing/2014/main" id="{1A0C2A5E-46BB-4E9C-A372-2F5C30E00D87}"/>
              </a:ext>
            </a:extLst>
          </p:cNvPr>
          <p:cNvSpPr txBox="1">
            <a:spLocks/>
          </p:cNvSpPr>
          <p:nvPr/>
        </p:nvSpPr>
        <p:spPr>
          <a:xfrm>
            <a:off x="597032" y="1325564"/>
            <a:ext cx="4304835" cy="33574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“country” column has four unique values, which means we will get four columns after applying get_dummies().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With this syntax we can apply get_dummies to dataframe’s column</a:t>
            </a:r>
          </a:p>
        </p:txBody>
      </p:sp>
      <p:pic>
        <p:nvPicPr>
          <p:cNvPr id="10" name="Picture 9">
            <a:extLst>
              <a:ext uri="{FF2B5EF4-FFF2-40B4-BE49-F238E27FC236}">
                <a16:creationId xmlns:a16="http://schemas.microsoft.com/office/drawing/2014/main" id="{2526CAFB-4EC6-442A-8699-467EC5B01371}"/>
              </a:ext>
            </a:extLst>
          </p:cNvPr>
          <p:cNvPicPr>
            <a:picLocks noChangeAspect="1"/>
          </p:cNvPicPr>
          <p:nvPr/>
        </p:nvPicPr>
        <p:blipFill>
          <a:blip r:embed="rId2"/>
          <a:stretch>
            <a:fillRect/>
          </a:stretch>
        </p:blipFill>
        <p:spPr>
          <a:xfrm>
            <a:off x="5082453" y="1330260"/>
            <a:ext cx="6943506" cy="3357493"/>
          </a:xfrm>
          <a:prstGeom prst="rect">
            <a:avLst/>
          </a:prstGeom>
        </p:spPr>
      </p:pic>
      <p:sp>
        <p:nvSpPr>
          <p:cNvPr id="11" name="Content Placeholder 2">
            <a:extLst>
              <a:ext uri="{FF2B5EF4-FFF2-40B4-BE49-F238E27FC236}">
                <a16:creationId xmlns:a16="http://schemas.microsoft.com/office/drawing/2014/main" id="{52C1DDD1-5E1B-42A0-86FD-AAF0994FCBCE}"/>
              </a:ext>
            </a:extLst>
          </p:cNvPr>
          <p:cNvSpPr txBox="1">
            <a:spLocks/>
          </p:cNvSpPr>
          <p:nvPr/>
        </p:nvSpPr>
        <p:spPr>
          <a:xfrm>
            <a:off x="597032" y="4683058"/>
            <a:ext cx="7298271" cy="1809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df[‘country’] = target categorical column from our dataset</a:t>
            </a:r>
          </a:p>
          <a:p>
            <a:pPr marL="0" indent="0" algn="just">
              <a:lnSpc>
                <a:spcPct val="150000"/>
              </a:lnSpc>
              <a:buNone/>
            </a:pPr>
            <a:r>
              <a:rPr lang="en-US" sz="2200" dirty="0" err="1">
                <a:latin typeface="Times New Roman" panose="02020603050405020304" pitchFamily="18" charset="0"/>
                <a:cs typeface="Times New Roman" panose="02020603050405020304" pitchFamily="18" charset="0"/>
              </a:rPr>
              <a:t>prefix_sep</a:t>
            </a:r>
            <a:r>
              <a:rPr lang="en-US" sz="2200" dirty="0">
                <a:latin typeface="Times New Roman" panose="02020603050405020304" pitchFamily="18" charset="0"/>
                <a:cs typeface="Times New Roman" panose="02020603050405020304" pitchFamily="18" charset="0"/>
              </a:rPr>
              <a:t> = prefix separator parameter for clean column name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prefix = prefix values for our new columns</a:t>
            </a:r>
          </a:p>
        </p:txBody>
      </p:sp>
      <p:sp>
        <p:nvSpPr>
          <p:cNvPr id="13" name="TextBox 12">
            <a:extLst>
              <a:ext uri="{FF2B5EF4-FFF2-40B4-BE49-F238E27FC236}">
                <a16:creationId xmlns:a16="http://schemas.microsoft.com/office/drawing/2014/main" id="{4A9AC4B5-1200-4102-BE0B-11718489E5A4}"/>
              </a:ext>
            </a:extLst>
          </p:cNvPr>
          <p:cNvSpPr txBox="1"/>
          <p:nvPr/>
        </p:nvSpPr>
        <p:spPr>
          <a:xfrm>
            <a:off x="8072284" y="4916130"/>
            <a:ext cx="3953675" cy="142199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We can see the country column getting split into 4 separate countries with vector numerical mappings</a:t>
            </a:r>
          </a:p>
        </p:txBody>
      </p:sp>
      <p:cxnSp>
        <p:nvCxnSpPr>
          <p:cNvPr id="15" name="Straight Connector 14">
            <a:extLst>
              <a:ext uri="{FF2B5EF4-FFF2-40B4-BE49-F238E27FC236}">
                <a16:creationId xmlns:a16="http://schemas.microsoft.com/office/drawing/2014/main" id="{B9E9CFB3-D4CC-4658-9841-FFE3CC6718B0}"/>
              </a:ext>
            </a:extLst>
          </p:cNvPr>
          <p:cNvCxnSpPr/>
          <p:nvPr/>
        </p:nvCxnSpPr>
        <p:spPr>
          <a:xfrm>
            <a:off x="7895303" y="4916130"/>
            <a:ext cx="0" cy="157606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2700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 Hot Encoding</a:t>
            </a:r>
          </a:p>
        </p:txBody>
      </p:sp>
      <p:sp>
        <p:nvSpPr>
          <p:cNvPr id="6" name="Content Placeholder 2">
            <a:extLst>
              <a:ext uri="{FF2B5EF4-FFF2-40B4-BE49-F238E27FC236}">
                <a16:creationId xmlns:a16="http://schemas.microsoft.com/office/drawing/2014/main" id="{1A0C2A5E-46BB-4E9C-A372-2F5C30E00D87}"/>
              </a:ext>
            </a:extLst>
          </p:cNvPr>
          <p:cNvSpPr txBox="1">
            <a:spLocks/>
          </p:cNvSpPr>
          <p:nvPr/>
        </p:nvSpPr>
        <p:spPr>
          <a:xfrm>
            <a:off x="597032" y="1276404"/>
            <a:ext cx="10917121" cy="18552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Our original data frame, df keeps its shape. We must merge these dataframes.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We can merge them in two ways using join or concat.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Next step will be dropping the Country column from the dataset</a:t>
            </a:r>
          </a:p>
        </p:txBody>
      </p:sp>
      <p:pic>
        <p:nvPicPr>
          <p:cNvPr id="4" name="Picture 3">
            <a:extLst>
              <a:ext uri="{FF2B5EF4-FFF2-40B4-BE49-F238E27FC236}">
                <a16:creationId xmlns:a16="http://schemas.microsoft.com/office/drawing/2014/main" id="{3C794389-37BE-4C2D-B8CF-DF9A0E62A5BD}"/>
              </a:ext>
            </a:extLst>
          </p:cNvPr>
          <p:cNvPicPr>
            <a:picLocks noChangeAspect="1"/>
          </p:cNvPicPr>
          <p:nvPr/>
        </p:nvPicPr>
        <p:blipFill>
          <a:blip r:embed="rId2"/>
          <a:stretch>
            <a:fillRect/>
          </a:stretch>
        </p:blipFill>
        <p:spPr>
          <a:xfrm>
            <a:off x="637439" y="3180818"/>
            <a:ext cx="10917121" cy="3205176"/>
          </a:xfrm>
          <a:prstGeom prst="rect">
            <a:avLst/>
          </a:prstGeom>
        </p:spPr>
      </p:pic>
    </p:spTree>
    <p:extLst>
      <p:ext uri="{BB962C8B-B14F-4D97-AF65-F5344CB8AC3E}">
        <p14:creationId xmlns:p14="http://schemas.microsoft.com/office/powerpoint/2010/main" val="3310370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Encoding Ordinal Categorical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11104775" cy="1612119"/>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Label encoding is applied on ordinal categorical values</a:t>
            </a:r>
          </a:p>
          <a:p>
            <a:pPr algn="just">
              <a:lnSpc>
                <a:spcPct val="150000"/>
              </a:lnSpc>
            </a:pPr>
            <a:r>
              <a:rPr lang="en-US" sz="2400" dirty="0">
                <a:latin typeface="Times New Roman" panose="02020603050405020304" pitchFamily="18" charset="0"/>
                <a:cs typeface="Times New Roman" panose="02020603050405020304" pitchFamily="18" charset="0"/>
              </a:rPr>
              <a:t>Label Encoding refers to converting the labels into a numeric form so as to convert them into the machine-readable form</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CB6616-04ED-4F63-B379-029EB89A0352}"/>
              </a:ext>
            </a:extLst>
          </p:cNvPr>
          <p:cNvSpPr txBox="1"/>
          <p:nvPr/>
        </p:nvSpPr>
        <p:spPr>
          <a:xfrm>
            <a:off x="4945625" y="6383047"/>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2"/>
              </a:rPr>
              <a:t>Source : web</a:t>
            </a:r>
            <a:endParaRPr lang="en-US"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D21948B-1011-4F6C-A959-00755CAC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949" y="3194893"/>
            <a:ext cx="5485765" cy="321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57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Label Encoding</a:t>
            </a:r>
          </a:p>
        </p:txBody>
      </p:sp>
      <p:sp>
        <p:nvSpPr>
          <p:cNvPr id="6" name="Content Placeholder 2">
            <a:extLst>
              <a:ext uri="{FF2B5EF4-FFF2-40B4-BE49-F238E27FC236}">
                <a16:creationId xmlns:a16="http://schemas.microsoft.com/office/drawing/2014/main" id="{1A0C2A5E-46BB-4E9C-A372-2F5C30E00D87}"/>
              </a:ext>
            </a:extLst>
          </p:cNvPr>
          <p:cNvSpPr txBox="1">
            <a:spLocks/>
          </p:cNvSpPr>
          <p:nvPr/>
        </p:nvSpPr>
        <p:spPr>
          <a:xfrm>
            <a:off x="527901" y="1358907"/>
            <a:ext cx="3985105" cy="5231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Let’s create a sample data set assuming these are the different kinds of categories present in an ordinal variable in some dataset</a:t>
            </a:r>
          </a:p>
          <a:p>
            <a:pPr algn="just">
              <a:lnSpc>
                <a:spcPct val="150000"/>
              </a:lnSpc>
            </a:pPr>
            <a:r>
              <a:rPr lang="en-US" sz="2400" dirty="0">
                <a:latin typeface="Times New Roman" panose="02020603050405020304" pitchFamily="18" charset="0"/>
                <a:cs typeface="Times New Roman" panose="02020603050405020304" pitchFamily="18" charset="0"/>
              </a:rPr>
              <a:t>Lets apply label encoding on the data to create a column which is the numerical representation of each label</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E02479-3956-471A-8A17-C919486B53BE}"/>
              </a:ext>
            </a:extLst>
          </p:cNvPr>
          <p:cNvPicPr>
            <a:picLocks noChangeAspect="1"/>
          </p:cNvPicPr>
          <p:nvPr/>
        </p:nvPicPr>
        <p:blipFill>
          <a:blip r:embed="rId2"/>
          <a:stretch>
            <a:fillRect/>
          </a:stretch>
        </p:blipFill>
        <p:spPr>
          <a:xfrm>
            <a:off x="4652821" y="1370558"/>
            <a:ext cx="7011278" cy="5231766"/>
          </a:xfrm>
          <a:prstGeom prst="rect">
            <a:avLst/>
          </a:prstGeom>
        </p:spPr>
      </p:pic>
    </p:spTree>
    <p:extLst>
      <p:ext uri="{BB962C8B-B14F-4D97-AF65-F5344CB8AC3E}">
        <p14:creationId xmlns:p14="http://schemas.microsoft.com/office/powerpoint/2010/main" val="237568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759896" y="179549"/>
            <a:ext cx="10672206" cy="1325563"/>
          </a:xfrm>
        </p:spPr>
        <p:txBody>
          <a:bodyPr>
            <a:normAutofit fontScale="90000"/>
          </a:bodyPr>
          <a:lstStyle/>
          <a:p>
            <a:pPr>
              <a:lnSpc>
                <a:spcPct val="150000"/>
              </a:lnSpc>
            </a:pPr>
            <a:r>
              <a:rPr lang="en-US" sz="2400" dirty="0">
                <a:latin typeface="Times New Roman" panose="02020603050405020304" pitchFamily="18" charset="0"/>
                <a:cs typeface="Times New Roman" panose="02020603050405020304" pitchFamily="18" charset="0"/>
              </a:rPr>
              <a:t>One hot encoding on the same previous data gives the following output where each column for separate value in the categorical variable is created with vector Boolean mapping </a:t>
            </a:r>
          </a:p>
        </p:txBody>
      </p:sp>
      <p:pic>
        <p:nvPicPr>
          <p:cNvPr id="4" name="Picture 3">
            <a:extLst>
              <a:ext uri="{FF2B5EF4-FFF2-40B4-BE49-F238E27FC236}">
                <a16:creationId xmlns:a16="http://schemas.microsoft.com/office/drawing/2014/main" id="{DD7E83D7-B6F3-4231-B162-2CAE46EBE398}"/>
              </a:ext>
            </a:extLst>
          </p:cNvPr>
          <p:cNvPicPr>
            <a:picLocks noChangeAspect="1"/>
          </p:cNvPicPr>
          <p:nvPr/>
        </p:nvPicPr>
        <p:blipFill>
          <a:blip r:embed="rId2"/>
          <a:stretch>
            <a:fillRect/>
          </a:stretch>
        </p:blipFill>
        <p:spPr>
          <a:xfrm>
            <a:off x="759897" y="1710970"/>
            <a:ext cx="10672206" cy="4879703"/>
          </a:xfrm>
          <a:prstGeom prst="rect">
            <a:avLst/>
          </a:prstGeom>
        </p:spPr>
      </p:pic>
    </p:spTree>
    <p:extLst>
      <p:ext uri="{BB962C8B-B14F-4D97-AF65-F5344CB8AC3E}">
        <p14:creationId xmlns:p14="http://schemas.microsoft.com/office/powerpoint/2010/main" val="3871522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3206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Label Encoding vs One Hot Encoding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668593" y="1180244"/>
            <a:ext cx="11031793" cy="1240859"/>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n label encoding we will be replacing 1 with </a:t>
            </a:r>
            <a:r>
              <a:rPr lang="en-US" sz="2000" b="0" i="0" dirty="0" err="1">
                <a:effectLst/>
                <a:latin typeface="Times New Roman" panose="02020603050405020304" pitchFamily="18" charset="0"/>
                <a:cs typeface="Times New Roman" panose="02020603050405020304" pitchFamily="18" charset="0"/>
              </a:rPr>
              <a:t>Appple</a:t>
            </a:r>
            <a:r>
              <a:rPr lang="en-US" sz="2000" b="0" i="0" dirty="0">
                <a:effectLst/>
                <a:latin typeface="Times New Roman" panose="02020603050405020304" pitchFamily="18" charset="0"/>
                <a:cs typeface="Times New Roman" panose="02020603050405020304" pitchFamily="18" charset="0"/>
              </a:rPr>
              <a:t> and 2 with chicken etc. This will lead to a single numerically encoded column. Whereas in one-hot encoding, we end up with new columns. One-hot encoding takes a column with categorical values and then splits the column into multiple columns</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CB6616-04ED-4F63-B379-029EB89A0352}"/>
              </a:ext>
            </a:extLst>
          </p:cNvPr>
          <p:cNvSpPr txBox="1"/>
          <p:nvPr/>
        </p:nvSpPr>
        <p:spPr>
          <a:xfrm>
            <a:off x="4878979" y="6518626"/>
            <a:ext cx="609600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hlinkClick r:id="rId2"/>
              </a:rPr>
              <a:t>Source : web</a:t>
            </a:r>
            <a:endParaRPr lang="en-US" sz="1400" dirty="0">
              <a:latin typeface="Times New Roman" panose="02020603050405020304" pitchFamily="18" charset="0"/>
              <a:cs typeface="Times New Roman" panose="02020603050405020304" pitchFamily="18" charset="0"/>
            </a:endParaRPr>
          </a:p>
        </p:txBody>
      </p:sp>
      <p:pic>
        <p:nvPicPr>
          <p:cNvPr id="5122" name="Picture 2" descr="What is One Hot Encoding and How to Do It | by Michael DelSole | Medium">
            <a:extLst>
              <a:ext uri="{FF2B5EF4-FFF2-40B4-BE49-F238E27FC236}">
                <a16:creationId xmlns:a16="http://schemas.microsoft.com/office/drawing/2014/main" id="{92487A8A-D042-482D-A095-46E7460D1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48" y="2716069"/>
            <a:ext cx="11664099" cy="381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74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Types of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While collecting data or working with data, it is important to know the format of data to analyze or interpret insights from it.</a:t>
            </a:r>
          </a:p>
          <a:p>
            <a:pPr algn="just">
              <a:lnSpc>
                <a:spcPct val="150000"/>
              </a:lnSpc>
            </a:pPr>
            <a:r>
              <a:rPr lang="en-US" sz="2400" dirty="0">
                <a:latin typeface="Times New Roman" panose="02020603050405020304" pitchFamily="18" charset="0"/>
                <a:cs typeface="Times New Roman" panose="02020603050405020304" pitchFamily="18" charset="0"/>
              </a:rPr>
              <a:t>There are mainly two kinds of textual data which we want to investigate while considering any textual data handling or machine learning.</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Numerical Data</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Categorical Data</a:t>
            </a:r>
          </a:p>
          <a:p>
            <a:pPr algn="just">
              <a:lnSpc>
                <a:spcPct val="150000"/>
              </a:lnSpc>
            </a:pPr>
            <a:r>
              <a:rPr lang="en-US" sz="2400" dirty="0">
                <a:latin typeface="Times New Roman" panose="02020603050405020304" pitchFamily="18" charset="0"/>
                <a:cs typeface="Times New Roman" panose="02020603050405020304" pitchFamily="18" charset="0"/>
              </a:rPr>
              <a:t>It is important to identify both based on their differences and similarities.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7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94317" y="30359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710813"/>
            <a:ext cx="10515600" cy="4257368"/>
          </a:xfrm>
        </p:spPr>
        <p:txBody>
          <a:bodyPr>
            <a:noAutofit/>
          </a:bodyPr>
          <a:lstStyle/>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In the attached sample.csv dataset fill the missing values using the Interpolation of data in all the columns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Apply one hot encoding to the Industry column in the salary.csv file which is used in One hot encoding practice slides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Apply Label encoder for both country and industry column for salary.csv dataset</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Discretize the data into different age bins using the salary dataset Age column</a:t>
            </a: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532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234-1AAC-4714-83B8-51C6EC9E85FE}"/>
              </a:ext>
            </a:extLst>
          </p:cNvPr>
          <p:cNvSpPr>
            <a:spLocks noGrp="1"/>
          </p:cNvSpPr>
          <p:nvPr>
            <p:ph type="title"/>
          </p:nvPr>
        </p:nvSpPr>
        <p:spPr>
          <a:xfrm>
            <a:off x="1076325" y="2393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71627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3905-DDBC-41C6-8FC2-310CDEEAF9C2}"/>
              </a:ext>
            </a:extLst>
          </p:cNvPr>
          <p:cNvSpPr>
            <a:spLocks noGrp="1"/>
          </p:cNvSpPr>
          <p:nvPr>
            <p:ph type="title"/>
          </p:nvPr>
        </p:nvSpPr>
        <p:spPr>
          <a:xfrm>
            <a:off x="983056" y="2900095"/>
            <a:ext cx="10515600" cy="1325563"/>
          </a:xfrm>
        </p:spPr>
        <p:txBody>
          <a:bodyPr>
            <a:normAutofit fontScale="90000"/>
          </a:bodyPr>
          <a:lstStyle/>
          <a:p>
            <a:pPr algn="ctr"/>
            <a:r>
              <a:rPr lang="en-US" sz="7300" b="1" dirty="0">
                <a:latin typeface="Times New Roman" panose="02020603050405020304" pitchFamily="18" charset="0"/>
                <a:cs typeface="Times New Roman" panose="02020603050405020304" pitchFamily="18" charset="0"/>
              </a:rPr>
              <a:t>Q&amp;A</a:t>
            </a:r>
            <a:br>
              <a:rPr lang="en-US" dirty="0"/>
            </a:br>
            <a:endParaRPr lang="en-US" dirty="0"/>
          </a:p>
        </p:txBody>
      </p:sp>
    </p:spTree>
    <p:extLst>
      <p:ext uri="{BB962C8B-B14F-4D97-AF65-F5344CB8AC3E}">
        <p14:creationId xmlns:p14="http://schemas.microsoft.com/office/powerpoint/2010/main" val="25964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Numerical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Numerical Data, as the name suggests it contains numbers and not in any language or descriptive format.</a:t>
            </a:r>
          </a:p>
          <a:p>
            <a:pPr algn="just">
              <a:lnSpc>
                <a:spcPct val="150000"/>
              </a:lnSpc>
            </a:pPr>
            <a:r>
              <a:rPr lang="en-US" sz="2400" dirty="0">
                <a:latin typeface="Times New Roman" panose="02020603050405020304" pitchFamily="18" charset="0"/>
                <a:cs typeface="Times New Roman" panose="02020603050405020304" pitchFamily="18" charset="0"/>
              </a:rPr>
              <a:t>It is often referred to as quantitative data.</a:t>
            </a:r>
          </a:p>
          <a:p>
            <a:pPr algn="just">
              <a:lnSpc>
                <a:spcPct val="150000"/>
              </a:lnSpc>
            </a:pPr>
            <a:r>
              <a:rPr lang="en-US" sz="2400" dirty="0">
                <a:latin typeface="Times New Roman" panose="02020603050405020304" pitchFamily="18" charset="0"/>
                <a:cs typeface="Times New Roman" panose="02020603050405020304" pitchFamily="18" charset="0"/>
              </a:rPr>
              <a:t>Numerical data is collected in number form and stands different from any form of number data types due to its ability to be statistically and arithmetically calculated. </a:t>
            </a:r>
          </a:p>
          <a:p>
            <a:pPr algn="just">
              <a:lnSpc>
                <a:spcPct val="150000"/>
              </a:lnSpc>
            </a:pPr>
            <a:r>
              <a:rPr lang="en-US" sz="2400" dirty="0">
                <a:latin typeface="Times New Roman" panose="02020603050405020304" pitchFamily="18" charset="0"/>
                <a:cs typeface="Times New Roman" panose="02020603050405020304" pitchFamily="18" charset="0"/>
              </a:rPr>
              <a:t>There are two sub types of numerical data:</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Continuous data</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Discrete Data</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91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Numerical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Discrete Data is nothing but representation of countable items, amounts frequencies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Discrete data basically takes countable numbers like 1, 2, 3, 4, 5, and so on. In the case of infinity, these numbers will keep going on.</a:t>
            </a:r>
          </a:p>
          <a:p>
            <a:pPr algn="just">
              <a:lnSpc>
                <a:spcPct val="150000"/>
              </a:lnSpc>
            </a:pPr>
            <a:r>
              <a:rPr lang="en-US" sz="2400" dirty="0">
                <a:latin typeface="Times New Roman" panose="02020603050405020304" pitchFamily="18" charset="0"/>
                <a:cs typeface="Times New Roman" panose="02020603050405020304" pitchFamily="18" charset="0"/>
              </a:rPr>
              <a:t>Continuous data, as the name speaks it has data in the form of intervals or ranges</a:t>
            </a:r>
          </a:p>
          <a:p>
            <a:pPr algn="just">
              <a:lnSpc>
                <a:spcPct val="150000"/>
              </a:lnSpc>
            </a:pPr>
            <a:r>
              <a:rPr lang="en-US" sz="2400" dirty="0">
                <a:latin typeface="Times New Roman" panose="02020603050405020304" pitchFamily="18" charset="0"/>
                <a:cs typeface="Times New Roman" panose="02020603050405020304" pitchFamily="18" charset="0"/>
              </a:rPr>
              <a:t>Continuous numerical data represent measurements, and their intervals fall on a number line. Hence, it doesn’t involve taking counts of the items. </a:t>
            </a:r>
          </a:p>
          <a:p>
            <a:pPr algn="just">
              <a:lnSpc>
                <a:spcPct val="150000"/>
              </a:lnSpc>
            </a:pPr>
            <a:r>
              <a:rPr lang="en-US" sz="2400" dirty="0">
                <a:latin typeface="Times New Roman" panose="02020603050405020304" pitchFamily="18" charset="0"/>
                <a:cs typeface="Times New Roman" panose="02020603050405020304" pitchFamily="18" charset="0"/>
              </a:rPr>
              <a:t>It can be further divided into interval data and ratio data</a:t>
            </a:r>
          </a:p>
        </p:txBody>
      </p:sp>
    </p:spTree>
    <p:extLst>
      <p:ext uri="{BB962C8B-B14F-4D97-AF65-F5344CB8AC3E}">
        <p14:creationId xmlns:p14="http://schemas.microsoft.com/office/powerpoint/2010/main" val="159458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Categorical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As the name suggests, it refers to data type that is based on a category or grouping</a:t>
            </a:r>
          </a:p>
          <a:p>
            <a:pPr algn="just">
              <a:lnSpc>
                <a:spcPct val="150000"/>
              </a:lnSpc>
            </a:pPr>
            <a:r>
              <a:rPr lang="en-US" sz="2400" dirty="0">
                <a:latin typeface="Times New Roman" panose="02020603050405020304" pitchFamily="18" charset="0"/>
                <a:cs typeface="Times New Roman" panose="02020603050405020304" pitchFamily="18" charset="0"/>
              </a:rPr>
              <a:t>Categorical data refers to a data type that can be stored and identified based on the names or labels given to them.</a:t>
            </a:r>
          </a:p>
          <a:p>
            <a:pPr algn="just">
              <a:lnSpc>
                <a:spcPct val="150000"/>
              </a:lnSpc>
            </a:pPr>
            <a:r>
              <a:rPr lang="en-US" sz="2400" dirty="0">
                <a:latin typeface="Times New Roman" panose="02020603050405020304" pitchFamily="18" charset="0"/>
                <a:cs typeface="Times New Roman" panose="02020603050405020304" pitchFamily="18" charset="0"/>
              </a:rPr>
              <a:t>The data collected in the categorical form is also known as qualitative data. </a:t>
            </a:r>
          </a:p>
          <a:p>
            <a:pPr algn="just">
              <a:lnSpc>
                <a:spcPct val="150000"/>
              </a:lnSpc>
            </a:pPr>
            <a:r>
              <a:rPr lang="en-US" sz="2400" dirty="0">
                <a:latin typeface="Times New Roman" panose="02020603050405020304" pitchFamily="18" charset="0"/>
                <a:cs typeface="Times New Roman" panose="02020603050405020304" pitchFamily="18" charset="0"/>
              </a:rPr>
              <a:t>Each dataset can be grouped and labelled depending on their matching qualities, under only one category. This makes the categories mutual exclusive. </a:t>
            </a:r>
          </a:p>
          <a:p>
            <a:pPr algn="just">
              <a:lnSpc>
                <a:spcPct val="150000"/>
              </a:lnSpc>
            </a:pPr>
            <a:r>
              <a:rPr lang="en-US" sz="2400" dirty="0">
                <a:latin typeface="Times New Roman" panose="02020603050405020304" pitchFamily="18" charset="0"/>
                <a:cs typeface="Times New Roman" panose="02020603050405020304" pitchFamily="18" charset="0"/>
              </a:rPr>
              <a:t>Height of a person is categorical data, as a person can only be tall, short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18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Categorical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two subtypes of Categorical Data namely</a:t>
            </a:r>
          </a:p>
          <a:p>
            <a:pPr marL="457200" indent="-45720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Nominal Data:</a:t>
            </a:r>
          </a:p>
          <a:p>
            <a:pPr algn="just">
              <a:lnSpc>
                <a:spcPct val="150000"/>
              </a:lnSpc>
            </a:pPr>
            <a:r>
              <a:rPr lang="en-US" sz="2400" dirty="0">
                <a:latin typeface="Times New Roman" panose="02020603050405020304" pitchFamily="18" charset="0"/>
                <a:cs typeface="Times New Roman" panose="02020603050405020304" pitchFamily="18" charset="0"/>
              </a:rPr>
              <a:t>This is also called as named data</a:t>
            </a:r>
          </a:p>
          <a:p>
            <a:pPr algn="just">
              <a:lnSpc>
                <a:spcPct val="150000"/>
              </a:lnSpc>
            </a:pPr>
            <a:r>
              <a:rPr lang="en-US" sz="2400" dirty="0">
                <a:latin typeface="Times New Roman" panose="02020603050405020304" pitchFamily="18" charset="0"/>
                <a:cs typeface="Times New Roman" panose="02020603050405020304" pitchFamily="18" charset="0"/>
              </a:rPr>
              <a:t>Nominal data is defined as data that is used for naming or labelling variables, without any quantitative value. Nominal data is non-parametric and doesn’t have a proper order</a:t>
            </a:r>
          </a:p>
          <a:p>
            <a:pPr algn="just">
              <a:lnSpc>
                <a:spcPct val="150000"/>
              </a:lnSpc>
            </a:pPr>
            <a:r>
              <a:rPr lang="en-US" sz="2400" dirty="0">
                <a:latin typeface="Times New Roman" panose="02020603050405020304" pitchFamily="18" charset="0"/>
                <a:cs typeface="Times New Roman" panose="02020603050405020304" pitchFamily="18" charset="0"/>
              </a:rPr>
              <a:t>Note that the nominal data examples are nouns, with no order to them</a:t>
            </a:r>
          </a:p>
          <a:p>
            <a:pPr algn="just">
              <a:lnSpc>
                <a:spcPct val="150000"/>
              </a:lnSpc>
            </a:pPr>
            <a:r>
              <a:rPr lang="en-US" sz="2400" dirty="0">
                <a:latin typeface="Times New Roman" panose="02020603050405020304" pitchFamily="18" charset="0"/>
                <a:cs typeface="Times New Roman" panose="02020603050405020304" pitchFamily="18" charset="0"/>
              </a:rPr>
              <a:t>Race is a nominal variable having a number of categories, but there is no specific way to order from highest to lowest</a:t>
            </a:r>
          </a:p>
        </p:txBody>
      </p:sp>
    </p:spTree>
    <p:extLst>
      <p:ext uri="{BB962C8B-B14F-4D97-AF65-F5344CB8AC3E}">
        <p14:creationId xmlns:p14="http://schemas.microsoft.com/office/powerpoint/2010/main" val="202518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Categorical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marL="457200" indent="-457200" algn="just">
              <a:lnSpc>
                <a:spcPct val="150000"/>
              </a:lnSpc>
              <a:buFont typeface="+mj-lt"/>
              <a:buAutoNum type="arabicPeriod" startAt="2"/>
            </a:pPr>
            <a:r>
              <a:rPr lang="en-US" sz="2400" b="1" dirty="0">
                <a:latin typeface="Times New Roman" panose="02020603050405020304" pitchFamily="18" charset="0"/>
                <a:cs typeface="Times New Roman" panose="02020603050405020304" pitchFamily="18" charset="0"/>
              </a:rPr>
              <a:t>Ordinal Data:</a:t>
            </a:r>
          </a:p>
          <a:p>
            <a:pPr algn="just">
              <a:lnSpc>
                <a:spcPct val="150000"/>
              </a:lnSpc>
            </a:pPr>
            <a:r>
              <a:rPr lang="en-US" sz="2400" dirty="0">
                <a:latin typeface="Times New Roman" panose="02020603050405020304" pitchFamily="18" charset="0"/>
                <a:cs typeface="Times New Roman" panose="02020603050405020304" pitchFamily="18" charset="0"/>
              </a:rPr>
              <a:t>Includes data or elements of data that is ranked, ordered or used on a rating scale.</a:t>
            </a:r>
          </a:p>
          <a:p>
            <a:pPr algn="just">
              <a:lnSpc>
                <a:spcPct val="150000"/>
              </a:lnSpc>
            </a:pPr>
            <a:r>
              <a:rPr lang="en-US" sz="2400" dirty="0">
                <a:latin typeface="Times New Roman" panose="02020603050405020304" pitchFamily="18" charset="0"/>
                <a:cs typeface="Times New Roman" panose="02020603050405020304" pitchFamily="18" charset="0"/>
              </a:rPr>
              <a:t>You can count and order ordinal data, but it doesn’t allow you to measure it.</a:t>
            </a:r>
          </a:p>
          <a:p>
            <a:pPr algn="just">
              <a:lnSpc>
                <a:spcPct val="150000"/>
              </a:lnSpc>
            </a:pPr>
            <a:r>
              <a:rPr lang="en-US" sz="2400" dirty="0">
                <a:latin typeface="Times New Roman" panose="02020603050405020304" pitchFamily="18" charset="0"/>
                <a:cs typeface="Times New Roman" panose="02020603050405020304" pitchFamily="18" charset="0"/>
              </a:rPr>
              <a:t> The variables in ordinal data are listed in an ordered manner. </a:t>
            </a:r>
          </a:p>
          <a:p>
            <a:pPr algn="just">
              <a:lnSpc>
                <a:spcPct val="150000"/>
              </a:lnSpc>
            </a:pPr>
            <a:r>
              <a:rPr lang="en-US" sz="2400" dirty="0">
                <a:latin typeface="Times New Roman" panose="02020603050405020304" pitchFamily="18" charset="0"/>
                <a:cs typeface="Times New Roman" panose="02020603050405020304" pitchFamily="18" charset="0"/>
              </a:rPr>
              <a:t>The ordinal variables are usually numbered, to indicate the order of the list.</a:t>
            </a:r>
          </a:p>
          <a:p>
            <a:pPr algn="just">
              <a:lnSpc>
                <a:spcPct val="150000"/>
              </a:lnSpc>
            </a:pPr>
            <a:r>
              <a:rPr lang="en-US" sz="2400" dirty="0">
                <a:latin typeface="Times New Roman" panose="02020603050405020304" pitchFamily="18" charset="0"/>
                <a:cs typeface="Times New Roman" panose="02020603050405020304" pitchFamily="18" charset="0"/>
              </a:rPr>
              <a:t> However, the numbers are not mathematically measured or determined but are merely assigned as labels for opinions.</a:t>
            </a:r>
          </a:p>
        </p:txBody>
      </p:sp>
    </p:spTree>
    <p:extLst>
      <p:ext uri="{BB962C8B-B14F-4D97-AF65-F5344CB8AC3E}">
        <p14:creationId xmlns:p14="http://schemas.microsoft.com/office/powerpoint/2010/main" val="227547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2388</TotalTime>
  <Words>2918</Words>
  <Application>Microsoft Office PowerPoint</Application>
  <PresentationFormat>Widescreen</PresentationFormat>
  <Paragraphs>215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Handling Numerical and Categorical Data with Python  - Pandas</vt:lpstr>
      <vt:lpstr>Course outline</vt:lpstr>
      <vt:lpstr>Contents</vt:lpstr>
      <vt:lpstr>Types of Data</vt:lpstr>
      <vt:lpstr>Numerical Data</vt:lpstr>
      <vt:lpstr>Numerical Data</vt:lpstr>
      <vt:lpstr>Categorical Data</vt:lpstr>
      <vt:lpstr>Categorical Data</vt:lpstr>
      <vt:lpstr>Categorical Data</vt:lpstr>
      <vt:lpstr>Feature Scaling</vt:lpstr>
      <vt:lpstr>Min Max Normalization</vt:lpstr>
      <vt:lpstr>Min Max Normalization</vt:lpstr>
      <vt:lpstr>Standardization</vt:lpstr>
      <vt:lpstr>Standardization</vt:lpstr>
      <vt:lpstr>Data Discretization </vt:lpstr>
      <vt:lpstr>Data Discretization </vt:lpstr>
      <vt:lpstr>Data Discretization </vt:lpstr>
      <vt:lpstr>Outliers</vt:lpstr>
      <vt:lpstr>Outliers Detection</vt:lpstr>
      <vt:lpstr>Outliers Detection </vt:lpstr>
      <vt:lpstr>Outliers Detection – Z score</vt:lpstr>
      <vt:lpstr>Outliers Detection – Inter Quartile Range</vt:lpstr>
      <vt:lpstr>Clustering Observations</vt:lpstr>
      <vt:lpstr>Handling Missing Values</vt:lpstr>
      <vt:lpstr>Handling Missing Values</vt:lpstr>
      <vt:lpstr>Handling Missing Values</vt:lpstr>
      <vt:lpstr>Handling Missing Values</vt:lpstr>
      <vt:lpstr>Handling Missing Values</vt:lpstr>
      <vt:lpstr>Handling Missing Values</vt:lpstr>
      <vt:lpstr>Encoding Categorical Values</vt:lpstr>
      <vt:lpstr>Encoding Nominal Categorical Values</vt:lpstr>
      <vt:lpstr>One Hot Encoding</vt:lpstr>
      <vt:lpstr>One Hot Encoding</vt:lpstr>
      <vt:lpstr>One Hot Encoding</vt:lpstr>
      <vt:lpstr>One Hot Encoding</vt:lpstr>
      <vt:lpstr>Encoding Ordinal Categorical Values</vt:lpstr>
      <vt:lpstr>Label Encoding</vt:lpstr>
      <vt:lpstr>One hot encoding on the same previous data gives the following output where each column for separate value in the categorical variable is created with vector Boolean mapping </vt:lpstr>
      <vt:lpstr>Label Encoding vs One Hot Encoding</vt:lpstr>
      <vt:lpstr>Assignment</vt:lpstr>
      <vt:lpstr>Summary</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Numerical and Categorical Data with Python  - Pandas</dc:title>
  <dc:creator>Precision</dc:creator>
  <cp:lastModifiedBy>pedram h</cp:lastModifiedBy>
  <cp:revision>2</cp:revision>
  <dcterms:created xsi:type="dcterms:W3CDTF">2021-12-27T10:33:22Z</dcterms:created>
  <dcterms:modified xsi:type="dcterms:W3CDTF">2022-01-14T12:37:13Z</dcterms:modified>
</cp:coreProperties>
</file>