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7496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71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8EFC3-DE99-456F-86D5-DA0817DCE4E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DAF1B-1F06-455C-806B-988083A6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NLP Combines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Rule based modeling of human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to make computer understand the sentiment of the text or voice.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DAF1B-1F06-455C-806B-988083A63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NEM example: recognizing Justin as name  of person and Toronto as place.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DAF1B-1F06-455C-806B-988083A63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3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DAF1B-1F06-455C-806B-988083A638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0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0997-12D5-41DA-BF87-5ED536742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ACF61-8CC2-4ED0-85CB-19EF83D31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E9EA-1223-4774-B390-5CE4E15F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DE1B-AF86-48B4-8996-DA5588BA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A021-9649-4828-8CAF-694B0991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2A40-5968-4C2B-950F-EEE8C258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C268F-D05C-4163-B8A3-65B2D136B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3091-410C-45BA-89F6-AE90169D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B8F6-5102-4FD2-8376-83428B7F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8AE7-5E76-46D5-9749-71424FA6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C79D7-7E07-4045-846B-CBA46C9D6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AD0FA-A2E8-4FC3-A2E0-A232F54C7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079A-43F1-43DB-94BD-3EFCAFAC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EB9C-A92D-408A-83B2-CC2A664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7A94D-54FA-4CCF-B932-7B1D5BD8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7DF8-701A-4F18-925C-4096C166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E897-C253-4D28-BDE5-DB51787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1013-70B0-4170-BC7E-DE468F00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7375-3BE4-4D41-AEA3-65815E7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6ACC-35A3-4E6B-94AF-75B4F510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2C3C-EAA2-4409-A96D-C204E6C6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DCBDE-0934-4A54-BDF4-646356C5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A24D-9C43-4273-A15E-1C27140B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2AA3-3191-4A68-A8EB-95B06B10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40DE-D9FF-45C2-9D92-E39C092D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BDD3-FEEF-4203-A5EA-F786426E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3890-7998-45B6-ABAE-A7D168991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47701-D17C-4763-B72C-F2DD99006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635C2-0AFC-470B-BDEF-62AB435D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F7596-0567-4D2C-8296-B609EA69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44BE-07E0-4353-A239-BBB2F5C7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5212-0C07-4605-B47B-3A8361E5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2F91-6813-4A39-820D-E0665F7E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590BF-9F72-4D71-9AB2-D9307A36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3BC69-AB24-4D85-B122-DD5293D64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85FCA-52D8-4EBB-A195-DE6E105DC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3D86B-3706-4E99-9299-921D3104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6A80E-21CD-4994-9A7F-48B370D9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6B708-72FD-4631-81CC-811B9DB6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EE08-7594-4E44-815C-269CFC3A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89879-4D55-4E54-9B1E-C0DC7641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EAD56-812B-4785-B9A0-CD4A5FB8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4AF54-E149-4A50-8724-0E1D80A0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D8E65-737F-4899-A48C-64C22488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CC916-6000-4AA4-85B5-04AE6537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E879-9063-4D39-9B29-892F9463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A384-9385-410B-AE48-FD32E065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8EA1-49A0-4BEC-9358-5B979A490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DAFA-9D21-4017-B4A3-486C520AC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3F41-00D8-465F-8B94-EBEF2A3A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57002-19BE-4643-BD5A-A38D41C8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CD03-4DD1-490C-8A5D-D306D806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1AD-46B8-406F-B3B1-4FFA25E8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AF19D-2990-4809-BE20-0C44BDF91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3A9C3-849D-459D-8FED-252AB3D3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5D8E-3C53-445F-BFE7-FAE55F5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7BB3-42EF-4D5C-87DE-8A1BCCA1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606C6-918C-4F17-A8E7-CCE0A425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340BB-B506-49C1-B8A7-0112A899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44C9-C662-49E0-9DD1-38D7702F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FFCB-6D10-430E-AA6B-B0F1A5FB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A924-1797-426F-BC2E-89304943778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2F4D-7220-4675-A57C-F6E2BE7ED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140F-5FAA-4368-B97F-01A525822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6411-6819-4140-A029-80DB0B6F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ailbankerinternational.com/news/canadas-major-banks-optimise-ai-to-drive-growth-enhance-customer-experien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outonlab.com/blog/nlp-and-ai-for-ecommerce" TargetMode="External"/><Relationship Id="rId5" Type="http://schemas.openxmlformats.org/officeDocument/2006/relationships/hyperlink" Target="https://dragonmedical.ca/medical-practice" TargetMode="External"/><Relationship Id="rId4" Type="http://schemas.openxmlformats.org/officeDocument/2006/relationships/hyperlink" Target="https://www.nuance.com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DC19-0797-4147-8BE6-069635B74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of NLP in Canadian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5F245-F6F1-43E1-A5F3-314C8022F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891" y="3888365"/>
            <a:ext cx="9144000" cy="19859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Group B</a:t>
            </a:r>
            <a:r>
              <a:rPr lang="en-US" dirty="0"/>
              <a:t> Participants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Aadarsha Chapagain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Bibek Shah </a:t>
            </a:r>
            <a:r>
              <a:rPr lang="en-US" dirty="0" err="1"/>
              <a:t>Shankhar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Latharani</a:t>
            </a:r>
            <a:r>
              <a:rPr lang="en-US" dirty="0"/>
              <a:t> Radhakrishnan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Sujit Khatiwada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8D36-B129-4F12-BDEF-BC738E0A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Case: NLP In Canadian E-Commerce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7ABA-0B72-4D0B-9013-E0EEA5CB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1B1F23"/>
                </a:solidFill>
                <a:effectLst/>
              </a:rPr>
              <a:t>Product recommendations are usually keyword-based</a:t>
            </a:r>
            <a:r>
              <a:rPr lang="en-US" b="0" i="0" dirty="0">
                <a:solidFill>
                  <a:srgbClr val="1B1F23"/>
                </a:solidFill>
                <a:effectLst/>
              </a:rPr>
              <a:t>. What you type in is what you will get as a result.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Usually, customers type three words.</a:t>
            </a:r>
          </a:p>
          <a:p>
            <a:r>
              <a:rPr lang="en-US" b="0" i="0" dirty="0">
                <a:solidFill>
                  <a:srgbClr val="1B1F23"/>
                </a:solidFill>
                <a:effectLst/>
              </a:rPr>
              <a:t>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NLP</a:t>
            </a:r>
            <a:r>
              <a:rPr lang="en-US" b="0" i="0" dirty="0">
                <a:solidFill>
                  <a:srgbClr val="1B1F23"/>
                </a:solidFill>
                <a:effectLst/>
              </a:rPr>
              <a:t> can take this in more factors, such as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previous search history </a:t>
            </a:r>
            <a:r>
              <a:rPr lang="en-US" b="0" i="0" dirty="0">
                <a:solidFill>
                  <a:srgbClr val="1B1F23"/>
                </a:solidFill>
                <a:effectLst/>
              </a:rPr>
              <a:t>and context. These factors can help in search results being more specific.</a:t>
            </a:r>
            <a:endParaRPr lang="en-US" dirty="0">
              <a:solidFill>
                <a:srgbClr val="1B1F23"/>
              </a:solidFill>
            </a:endParaRPr>
          </a:p>
          <a:p>
            <a:r>
              <a:rPr lang="en-US" b="1" i="0" dirty="0">
                <a:solidFill>
                  <a:srgbClr val="1B1F23"/>
                </a:solidFill>
                <a:effectLst/>
              </a:rPr>
              <a:t>Amazon has stated that the purchases </a:t>
            </a:r>
            <a:r>
              <a:rPr lang="en-US" b="0" i="0" dirty="0">
                <a:solidFill>
                  <a:srgbClr val="1B1F23"/>
                </a:solidFill>
                <a:effectLst/>
              </a:rPr>
              <a:t>made through the recommendation that their site gave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increased their revenue by 35%.</a:t>
            </a:r>
          </a:p>
          <a:p>
            <a:r>
              <a:rPr lang="en-US" b="0" i="0" dirty="0">
                <a:solidFill>
                  <a:srgbClr val="1B1F23"/>
                </a:solidFill>
                <a:effectLst/>
              </a:rPr>
              <a:t>Sometimes users can get lost among hundreds and hundreds of products. It makes them feeling like it is impossible to find the product that they want.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171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74E1-EA41-48AF-A8BB-A4CEC39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Case: NLP In Canadian E-Commerce…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9625-5BAA-487F-8AF6-0BCFF87C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B1F23"/>
                </a:solidFill>
                <a:effectLst/>
              </a:rPr>
              <a:t>Semantic search can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address typos</a:t>
            </a:r>
            <a:r>
              <a:rPr lang="en-US" b="0" i="0" dirty="0">
                <a:solidFill>
                  <a:srgbClr val="1B1F23"/>
                </a:solidFill>
                <a:effectLst/>
              </a:rPr>
              <a:t>, longer search terms, and even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recognize synonyms</a:t>
            </a:r>
            <a:r>
              <a:rPr lang="en-US" b="0" i="0" dirty="0">
                <a:solidFill>
                  <a:srgbClr val="1B1F23"/>
                </a:solidFill>
                <a:effectLst/>
              </a:rPr>
              <a:t>. That is because semantic search uses natural language processing and machine learning.</a:t>
            </a:r>
          </a:p>
          <a:p>
            <a:r>
              <a:rPr lang="en-US" b="0" i="0" dirty="0">
                <a:solidFill>
                  <a:srgbClr val="1B1F23"/>
                </a:solidFill>
                <a:effectLst/>
              </a:rPr>
              <a:t>It learns to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understand customers’ buying patterns </a:t>
            </a:r>
            <a:r>
              <a:rPr lang="en-US" b="0" i="0" dirty="0">
                <a:solidFill>
                  <a:srgbClr val="1B1F23"/>
                </a:solidFill>
                <a:effectLst/>
              </a:rPr>
              <a:t>and behavior. Based on it provides relevant products to that customer. </a:t>
            </a:r>
          </a:p>
          <a:p>
            <a:r>
              <a:rPr lang="en-US" b="0" i="0" dirty="0">
                <a:solidFill>
                  <a:srgbClr val="1B1F23"/>
                </a:solidFill>
                <a:effectLst/>
              </a:rPr>
              <a:t>Semantic search will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re-rank the products </a:t>
            </a:r>
            <a:r>
              <a:rPr lang="en-US" dirty="0">
                <a:solidFill>
                  <a:srgbClr val="1B1F23"/>
                </a:solidFill>
              </a:rPr>
              <a:t>, which </a:t>
            </a:r>
            <a:r>
              <a:rPr lang="en-US" b="0" i="0" dirty="0">
                <a:solidFill>
                  <a:srgbClr val="1B1F23"/>
                </a:solidFill>
                <a:effectLst/>
              </a:rPr>
              <a:t>show the most suitable items at the top of the results. By this way, the customer will still be interested and probably will not leave the site early.</a:t>
            </a:r>
            <a:endParaRPr lang="en-US" dirty="0">
              <a:solidFill>
                <a:srgbClr val="1B1F23"/>
              </a:solidFill>
            </a:endParaRPr>
          </a:p>
          <a:p>
            <a:r>
              <a:rPr lang="en-US" b="0" i="0" dirty="0">
                <a:solidFill>
                  <a:srgbClr val="1B1F23"/>
                </a:solidFill>
                <a:effectLst/>
              </a:rPr>
              <a:t>Semantic search can also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analyze the search history </a:t>
            </a:r>
            <a:r>
              <a:rPr lang="en-US" b="0" i="0" dirty="0">
                <a:solidFill>
                  <a:srgbClr val="1B1F23"/>
                </a:solidFill>
                <a:effectLst/>
              </a:rPr>
              <a:t>of the user and predict the terms the user is typing. </a:t>
            </a:r>
            <a:r>
              <a:rPr lang="en-US" b="1" i="0" dirty="0">
                <a:solidFill>
                  <a:srgbClr val="1B1F23"/>
                </a:solidFill>
                <a:effectLst/>
              </a:rPr>
              <a:t>Auto-completion </a:t>
            </a:r>
            <a:r>
              <a:rPr lang="en-US" b="0" i="0" dirty="0">
                <a:solidFill>
                  <a:srgbClr val="1B1F23"/>
                </a:solidFill>
                <a:effectLst/>
              </a:rPr>
              <a:t>that the semantic search is doing , saves time for the customers and helps them find what they want in lesser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170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850E-6A18-48AB-93AD-D20F3884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D004-D5A4-4A13-9D8D-BC605FC99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6238" cy="451742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https://www.avenga.com/magazine/nlp-finance-applications/</a:t>
            </a:r>
          </a:p>
          <a:p>
            <a:r>
              <a:rPr lang="en-US" dirty="0">
                <a:hlinkClick r:id="rId3"/>
              </a:rPr>
              <a:t>https://www.retailbankerinternational.com/news/canadas-major-banks-optimise-ai-to-drive-growth-enhance-customer-experience/</a:t>
            </a:r>
            <a:endParaRPr lang="en-US" dirty="0"/>
          </a:p>
          <a:p>
            <a:r>
              <a:rPr lang="en-US" dirty="0">
                <a:hlinkClick r:id="rId4"/>
              </a:rPr>
              <a:t>https://www.nuance.com/index.html</a:t>
            </a:r>
            <a:endParaRPr lang="en-US" dirty="0"/>
          </a:p>
          <a:p>
            <a:r>
              <a:rPr lang="en-US" dirty="0">
                <a:hlinkClick r:id="rId5"/>
              </a:rPr>
              <a:t>https://dragonmedical.ca/medical-practice</a:t>
            </a:r>
            <a:endParaRPr lang="en-US" dirty="0"/>
          </a:p>
          <a:p>
            <a:r>
              <a:rPr lang="en-US" dirty="0">
                <a:hlinkClick r:id="rId6"/>
              </a:rPr>
              <a:t>https://broutonlab.com/blog/nlp-and-ai-for-ecommerce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7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1D76-605A-4268-85B1-361AEAC9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5C29-7FF8-4053-A794-90615E8F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NLP in finance</a:t>
            </a:r>
          </a:p>
          <a:p>
            <a:r>
              <a:rPr lang="en-US" dirty="0">
                <a:cs typeface="Times New Roman" panose="02020603050405020304" pitchFamily="18" charset="0"/>
              </a:rPr>
              <a:t>Use case: NLP In  Canadian Banks</a:t>
            </a:r>
          </a:p>
          <a:p>
            <a:r>
              <a:rPr lang="en-US" dirty="0">
                <a:cs typeface="Times New Roman" panose="02020603050405020304" pitchFamily="18" charset="0"/>
              </a:rPr>
              <a:t>Use case: NLP In Canadian Healthcare</a:t>
            </a:r>
          </a:p>
          <a:p>
            <a:r>
              <a:rPr lang="en-US" dirty="0">
                <a:cs typeface="Times New Roman" panose="02020603050405020304" pitchFamily="18" charset="0"/>
              </a:rPr>
              <a:t>Use case: NLP In Canadian E-commerce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3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E82B-B11B-40AD-87B1-DC1BD1F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592C-414F-4734-BD2F-52F7CA29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There are various way in which NLP can assist in finance sector. NLP can improve performance of banks as</a:t>
            </a:r>
          </a:p>
          <a:p>
            <a:r>
              <a:rPr lang="en-US" dirty="0"/>
              <a:t>Better personalized experience to customers</a:t>
            </a:r>
          </a:p>
          <a:p>
            <a:r>
              <a:rPr lang="en-US" dirty="0"/>
              <a:t>Improved operational efficiency</a:t>
            </a:r>
          </a:p>
          <a:p>
            <a:r>
              <a:rPr lang="en-US" dirty="0"/>
              <a:t>New analytical insights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3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4745-3F27-46C5-BEF6-415BC20F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case: NLP in Canadian 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7302-C26A-41AE-A494-1F428E7D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RBC’s NOMI </a:t>
            </a:r>
            <a:r>
              <a:rPr lang="en-US" dirty="0"/>
              <a:t>(pronounced “know-me”) suite of tools use AI to assess a client’s financial situation, provide insights, identify money available for savings, and recommend budgets. All NOMI tools are integrated with RBC’s mobile banking app. </a:t>
            </a:r>
          </a:p>
          <a:p>
            <a:r>
              <a:rPr lang="en-US" dirty="0"/>
              <a:t>The </a:t>
            </a:r>
            <a:r>
              <a:rPr lang="en-US" b="1" dirty="0"/>
              <a:t>Ask NOMI chatbot</a:t>
            </a:r>
            <a:r>
              <a:rPr lang="en-US" dirty="0"/>
              <a:t>, launched in 2020, is an interactive guide to the RBC mobile app which uses AI to </a:t>
            </a:r>
            <a:r>
              <a:rPr lang="en-US" b="1" dirty="0"/>
              <a:t>answer questions</a:t>
            </a:r>
            <a:r>
              <a:rPr lang="en-US" dirty="0"/>
              <a:t>, help clients navigate the app, and simplify tasks such as transaction search.</a:t>
            </a:r>
          </a:p>
          <a:p>
            <a:pPr marL="0" indent="0">
              <a:buNone/>
            </a:pPr>
            <a:r>
              <a:rPr lang="en-US" sz="3200" b="1" dirty="0"/>
              <a:t>Results:</a:t>
            </a:r>
          </a:p>
          <a:p>
            <a:r>
              <a:rPr lang="en-US" dirty="0"/>
              <a:t>Since 2020, Ask NOMI has answered </a:t>
            </a:r>
            <a:r>
              <a:rPr lang="en-US" b="1" dirty="0"/>
              <a:t>3.5 million questions </a:t>
            </a:r>
            <a:r>
              <a:rPr lang="en-US" dirty="0"/>
              <a:t>for client</a:t>
            </a:r>
          </a:p>
          <a:p>
            <a:r>
              <a:rPr lang="en-US" dirty="0"/>
              <a:t>As clients begin using NOMI, they spend more time in the RBC mobile app – a NOMI client spends approximately </a:t>
            </a:r>
            <a:r>
              <a:rPr lang="en-US" b="1" dirty="0"/>
              <a:t>twice the amount of time </a:t>
            </a:r>
            <a:r>
              <a:rPr lang="en-US" dirty="0"/>
              <a:t>in the app compared to a client who hasn’t set up NOMI.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2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9258-4D92-4DC7-B77D-4192263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case: NLP in Canadian Banks…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045A-4ACD-4041-97AC-D9936421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ATB Financial </a:t>
            </a:r>
            <a:r>
              <a:rPr lang="en-US" sz="3000" dirty="0"/>
              <a:t>uses NLP to enable its </a:t>
            </a:r>
            <a:r>
              <a:rPr lang="en-US" sz="3000" b="1" dirty="0"/>
              <a:t>chatbot</a:t>
            </a:r>
            <a:r>
              <a:rPr lang="en-US" sz="3000" dirty="0"/>
              <a:t> to take transactional instructions and answer questions from customers.</a:t>
            </a:r>
            <a:endParaRPr lang="en-US" sz="3000" b="1" i="0" dirty="0">
              <a:effectLst/>
            </a:endParaRPr>
          </a:p>
          <a:p>
            <a:r>
              <a:rPr lang="en-US" sz="3000" dirty="0"/>
              <a:t>The chatbot was implemented </a:t>
            </a:r>
            <a:r>
              <a:rPr lang="en-US" sz="3000" b="1" dirty="0"/>
              <a:t>during pandemic  </a:t>
            </a:r>
            <a:r>
              <a:rPr lang="en-US" sz="3000" dirty="0"/>
              <a:t>to expand the customer service availability to 24x7</a:t>
            </a:r>
          </a:p>
          <a:p>
            <a:r>
              <a:rPr lang="en-US" sz="3000" dirty="0"/>
              <a:t>It is connected to the </a:t>
            </a:r>
            <a:r>
              <a:rPr lang="en-US" sz="3000" b="1" dirty="0"/>
              <a:t>ATB’s call center</a:t>
            </a:r>
            <a:r>
              <a:rPr lang="en-US" sz="3000" dirty="0"/>
              <a:t>, which means clients can talk to human being if they wish 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3200" b="1" dirty="0"/>
              <a:t>Results:</a:t>
            </a:r>
          </a:p>
          <a:p>
            <a:r>
              <a:rPr lang="en-US" sz="3000" dirty="0"/>
              <a:t>The chatbot can handle </a:t>
            </a:r>
            <a:r>
              <a:rPr lang="en-US" sz="3000" b="1" dirty="0"/>
              <a:t>500 different enquiry types</a:t>
            </a:r>
            <a:r>
              <a:rPr lang="en-US" sz="3000" dirty="0"/>
              <a:t>, which represent over 65% of ATB’s top call </a:t>
            </a:r>
            <a:r>
              <a:rPr lang="en-US" sz="3000" dirty="0" err="1"/>
              <a:t>centre</a:t>
            </a:r>
            <a:r>
              <a:rPr lang="en-US" sz="3000" dirty="0"/>
              <a:t> enquiries.</a:t>
            </a:r>
          </a:p>
          <a:p>
            <a:r>
              <a:rPr lang="en-US" sz="3000" dirty="0">
                <a:latin typeface="IBM Plex Serif" panose="02060503050406000203" pitchFamily="18" charset="0"/>
              </a:rPr>
              <a:t>T</a:t>
            </a:r>
            <a:r>
              <a:rPr lang="en-US" sz="3000" b="0" i="0" dirty="0">
                <a:effectLst/>
                <a:latin typeface="IBM Plex Serif" panose="02060503050406000203" pitchFamily="18" charset="0"/>
              </a:rPr>
              <a:t>he level of client satisfaction at using the chatbot rise from </a:t>
            </a:r>
            <a:r>
              <a:rPr lang="en-US" sz="3000" b="1" i="0" dirty="0">
                <a:effectLst/>
                <a:latin typeface="IBM Plex Serif" panose="02060503050406000203" pitchFamily="18" charset="0"/>
              </a:rPr>
              <a:t>70%</a:t>
            </a:r>
            <a:r>
              <a:rPr lang="en-US" sz="3000" b="0" i="0" dirty="0">
                <a:effectLst/>
                <a:latin typeface="IBM Plex Serif" panose="02060503050406000203" pitchFamily="18" charset="0"/>
              </a:rPr>
              <a:t> a year ago to over </a:t>
            </a:r>
            <a:r>
              <a:rPr lang="en-US" sz="3000" b="1" i="0" dirty="0">
                <a:effectLst/>
                <a:latin typeface="IBM Plex Serif" panose="02060503050406000203" pitchFamily="18" charset="0"/>
              </a:rPr>
              <a:t>90%</a:t>
            </a:r>
            <a:r>
              <a:rPr lang="en-US" sz="3000" b="0" i="0" dirty="0">
                <a:effectLst/>
                <a:latin typeface="IBM Plex Serif" panose="02060503050406000203" pitchFamily="18" charset="0"/>
              </a:rPr>
              <a:t> now.</a:t>
            </a:r>
            <a:endParaRPr lang="en-US" sz="3000" dirty="0"/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1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78AE-FF0D-4457-A6D3-3A0AE4B8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in Healthcare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CD10-E5F1-4A4F-868B-27C5D9FF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</a:rPr>
              <a:t>Natural language processing (NLP) is a subfield of artificial intelligence which helps  in understanding and generation of language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. </a:t>
            </a:r>
          </a:p>
          <a:p>
            <a:pPr marL="0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Noto Sans" panose="020B0502040204020203" pitchFamily="34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</a:rPr>
              <a:t>The recent advances in NLP technologies are helping to analyze </a:t>
            </a:r>
            <a:r>
              <a:rPr lang="en-US" b="1" dirty="0">
                <a:solidFill>
                  <a:srgbClr val="333333"/>
                </a:solidFill>
              </a:rPr>
              <a:t>the large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amounts of text, which creating opportunities for health research and evidence-informed decision making. 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5955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EE23-E693-4896-A60E-56434CAB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Case: NLP In Canadian Healthcare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E6C5-3D04-4514-8BE1-38DBFF2B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Nuance Dragon Medical One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Dragon medical introduces a faster and more accurate technology with enhanced features that streamline the process of dictation, navigation, and record completion. </a:t>
            </a:r>
          </a:p>
          <a:p>
            <a:pPr algn="just"/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Dragon medical one can be installed on an unlimited number of computers. Doctors can access their profile from any computer they would like and where they are.</a:t>
            </a:r>
          </a:p>
          <a:p>
            <a:pPr algn="just"/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advantage of this system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free powermic mobile app and turning the iphone or android into a powermic.</a:t>
            </a:r>
          </a:p>
          <a:p>
            <a:pPr algn="just"/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Dragon medical one is the healthcare industry's leading cloud-based software which helps to capturing the patient story with the most advanced speech recognition engine.</a:t>
            </a:r>
          </a:p>
          <a:p>
            <a:endParaRPr lang="en-US" sz="1800" i="0" dirty="0">
              <a:solidFill>
                <a:srgbClr val="5E5A5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9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45E0-FBDD-4289-B60F-BD5D66FA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Case: NLP In Canadian Healthcare…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60A7-64D9-4955-AD26-3A967DD1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Because of government-mandated switch to electronic health record, doctors anywhere are looking to speed up their process.</a:t>
            </a:r>
          </a:p>
          <a:p>
            <a:r>
              <a:rPr lang="en-US" dirty="0"/>
              <a:t>Implementing the dragon medical one software into their practices allows doctors to spend less time on the computer and more time caring for patients.</a:t>
            </a:r>
          </a:p>
          <a:p>
            <a:r>
              <a:rPr lang="en-US" dirty="0"/>
              <a:t>It eliminates the need for manual transcription by allowing the doctor to dictate from anywhere. </a:t>
            </a:r>
          </a:p>
          <a:p>
            <a:r>
              <a:rPr lang="en-US" dirty="0"/>
              <a:t>Because of this doctors can expect to save up to $12,000 in annual transcription costs .</a:t>
            </a:r>
          </a:p>
          <a:p>
            <a:r>
              <a:rPr lang="en-US" dirty="0"/>
              <a:t>Because of this we can see faster reimbursement rates.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237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2B13-FAFD-4524-B519-BD66AD83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Canadian E-commerce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2FA6-A295-4047-84BD-E7AF69E3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36670"/>
                </a:solidFill>
                <a:effectLst/>
                <a:latin typeface="Source Sans Pro Regular"/>
              </a:rPr>
              <a:t> </a:t>
            </a:r>
            <a:r>
              <a:rPr lang="en-US" b="1" i="0" dirty="0">
                <a:effectLst/>
                <a:cs typeface="Calibri" panose="020F0502020204030204" pitchFamily="34" charset="0"/>
              </a:rPr>
              <a:t>Physical stores gives retailers plenty of opportunities </a:t>
            </a:r>
            <a:r>
              <a:rPr lang="en-US" i="0" dirty="0">
                <a:effectLst/>
                <a:cs typeface="Calibri" panose="020F0502020204030204" pitchFamily="34" charset="0"/>
              </a:rPr>
              <a:t>to </a:t>
            </a:r>
            <a:r>
              <a:rPr lang="en-US" b="1" i="0" dirty="0">
                <a:effectLst/>
                <a:cs typeface="Calibri" panose="020F0502020204030204" pitchFamily="34" charset="0"/>
              </a:rPr>
              <a:t>engage</a:t>
            </a:r>
            <a:r>
              <a:rPr lang="en-US" i="0" dirty="0">
                <a:effectLst/>
                <a:cs typeface="Calibri" panose="020F0502020204030204" pitchFamily="34" charset="0"/>
              </a:rPr>
              <a:t> with customers and improve the shopping experience, but </a:t>
            </a:r>
            <a:r>
              <a:rPr lang="en-US" b="1" i="0" dirty="0">
                <a:effectLst/>
                <a:cs typeface="Calibri" panose="020F0502020204030204" pitchFamily="34" charset="0"/>
              </a:rPr>
              <a:t>e-commerce requires a more creative and out-of-the-box approach </a:t>
            </a:r>
            <a:r>
              <a:rPr lang="en-US" i="0" dirty="0">
                <a:effectLst/>
                <a:cs typeface="Calibri" panose="020F0502020204030204" pitchFamily="34" charset="0"/>
              </a:rPr>
              <a:t>to build brand.</a:t>
            </a:r>
          </a:p>
          <a:p>
            <a:r>
              <a:rPr lang="en-US" i="0" dirty="0">
                <a:effectLst/>
                <a:cs typeface="Calibri" panose="020F0502020204030204" pitchFamily="34" charset="0"/>
              </a:rPr>
              <a:t>NLP is </a:t>
            </a:r>
            <a:r>
              <a:rPr lang="en-US" b="1" i="0" dirty="0">
                <a:effectLst/>
                <a:cs typeface="Calibri" panose="020F0502020204030204" pitchFamily="34" charset="0"/>
              </a:rPr>
              <a:t>not only </a:t>
            </a:r>
            <a:r>
              <a:rPr lang="en-US" i="0" dirty="0">
                <a:effectLst/>
                <a:cs typeface="Calibri" panose="020F0502020204030204" pitchFamily="34" charset="0"/>
              </a:rPr>
              <a:t>offering exciting opportunities to bridge the all-important gap </a:t>
            </a:r>
            <a:r>
              <a:rPr lang="en-US" b="1" i="0" dirty="0">
                <a:effectLst/>
                <a:cs typeface="Calibri" panose="020F0502020204030204" pitchFamily="34" charset="0"/>
              </a:rPr>
              <a:t>between in-store and online shopping experiences</a:t>
            </a:r>
            <a:r>
              <a:rPr lang="en-US" i="0" dirty="0">
                <a:effectLst/>
                <a:cs typeface="Calibri" panose="020F0502020204030204" pitchFamily="34" charset="0"/>
              </a:rPr>
              <a:t>, but it also </a:t>
            </a:r>
            <a:r>
              <a:rPr lang="en-US" b="1" i="0" dirty="0">
                <a:effectLst/>
                <a:cs typeface="Calibri" panose="020F0502020204030204" pitchFamily="34" charset="0"/>
              </a:rPr>
              <a:t>helps</a:t>
            </a:r>
            <a:r>
              <a:rPr lang="en-US" i="0" dirty="0">
                <a:effectLst/>
                <a:cs typeface="Calibri" panose="020F0502020204030204" pitchFamily="34" charset="0"/>
              </a:rPr>
              <a:t> to </a:t>
            </a:r>
            <a:r>
              <a:rPr lang="en-US" b="1" i="0" dirty="0">
                <a:effectLst/>
                <a:cs typeface="Calibri" panose="020F0502020204030204" pitchFamily="34" charset="0"/>
              </a:rPr>
              <a:t>cut costs</a:t>
            </a:r>
            <a:r>
              <a:rPr lang="en-US" i="0" dirty="0">
                <a:effectLst/>
                <a:cs typeface="Calibri" panose="020F0502020204030204" pitchFamily="34" charset="0"/>
              </a:rPr>
              <a:t>, increase basket spend, and </a:t>
            </a:r>
            <a:r>
              <a:rPr lang="en-US" b="1" dirty="0">
                <a:cs typeface="Calibri" panose="020F0502020204030204" pitchFamily="34" charset="0"/>
              </a:rPr>
              <a:t>increase</a:t>
            </a:r>
            <a:r>
              <a:rPr lang="en-US" b="1" i="0" dirty="0">
                <a:effectLst/>
                <a:cs typeface="Calibri" panose="020F0502020204030204" pitchFamily="34" charset="0"/>
              </a:rPr>
              <a:t> customer satisfaction.</a:t>
            </a:r>
            <a:endParaRPr lang="en-CA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1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995</Words>
  <Application>Microsoft Office PowerPoint</Application>
  <PresentationFormat>Widescreen</PresentationFormat>
  <Paragraphs>76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IBM Plex Serif</vt:lpstr>
      <vt:lpstr>Noto Sans</vt:lpstr>
      <vt:lpstr>Source Sans Pro Regular</vt:lpstr>
      <vt:lpstr>Office Theme</vt:lpstr>
      <vt:lpstr>Application of NLP in Canadian Business</vt:lpstr>
      <vt:lpstr>Contents</vt:lpstr>
      <vt:lpstr>NLP in Finance</vt:lpstr>
      <vt:lpstr>Use case: NLP in Canadian Banks</vt:lpstr>
      <vt:lpstr>Use case: NLP in Canadian Banks…</vt:lpstr>
      <vt:lpstr>NLP in Healthcare</vt:lpstr>
      <vt:lpstr>Use Case: NLP In Canadian Healthcare</vt:lpstr>
      <vt:lpstr>Use Case: NLP In Canadian Healthcare…</vt:lpstr>
      <vt:lpstr>NLP In Canadian E-commerce</vt:lpstr>
      <vt:lpstr>Use Case: NLP In Canadian E-Commerce</vt:lpstr>
      <vt:lpstr>Use Case: NLP In Canadian E-Commerce…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Processing(NLP)</dc:title>
  <dc:creator>Aadarsha Chapagain</dc:creator>
  <cp:lastModifiedBy>Sujit Khatiwada</cp:lastModifiedBy>
  <cp:revision>75</cp:revision>
  <dcterms:created xsi:type="dcterms:W3CDTF">2022-01-17T16:09:11Z</dcterms:created>
  <dcterms:modified xsi:type="dcterms:W3CDTF">2022-01-29T00:32:56Z</dcterms:modified>
</cp:coreProperties>
</file>