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56" r:id="rId3"/>
    <p:sldId id="289" r:id="rId4"/>
    <p:sldId id="263" r:id="rId5"/>
    <p:sldId id="257" r:id="rId6"/>
    <p:sldId id="25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6" r:id="rId16"/>
    <p:sldId id="293" r:id="rId17"/>
    <p:sldId id="288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40804-6B15-428B-AAF5-17E282E83896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4F5B-757A-4ADF-BC18-83E412B3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64F5B-757A-4ADF-BC18-83E412B32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E936-F927-4E82-B537-51614E4A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9B45-7361-404A-9BF2-C83009D1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3FD-975F-4D0F-9D8F-974EB1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5B-D957-4924-92EF-1FFF254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9D63-21B1-4304-B48D-E61342B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569-ADD5-4A83-91D9-43861D9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07D4-EFAA-4DCD-83FB-F24D9B3D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BD3-9772-4F8B-BF45-41D7FE3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5B4-E7BC-4A3F-9D75-6B20733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C09-ACB8-4141-BCDC-1920079D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749B-006D-4982-8ACF-0E1D7F0D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9D1F-7F27-4842-BEE8-6B2BC3B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E8A-CC3D-4964-9775-B39033E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096F-C609-4735-B5E7-CCD644C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1EBA-FAD7-4F91-A3B7-187EF0C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9A2B-8F91-4A31-918E-2E5F952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E189-BBE0-4B05-9A15-39D74A03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9C4-FC46-4E21-AD3E-F772698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597F-66BB-4542-9624-85C6C33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9A91-3E4A-4732-80F7-129DBA9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C47-5240-4F05-920D-1A47AE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96B9-09DD-4A97-8E01-78A93D50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6B8-EB87-4764-94C5-E5863D0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36C-4B85-47CE-97FA-11BCA98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DDE-5619-44E8-9445-6E88D71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97F-0403-4F4D-89EB-A927873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3009-6D3C-4D73-B986-801F399E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5428-D707-431D-9359-D95D9C1B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0645-2834-4DA4-AFC3-86CB9AE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6B69-E6C7-49E4-91AB-8DA6D28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B3C-511C-4108-B8E1-066C6D9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6DB-14B1-4002-B7BE-BAA8F5D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0213-E195-4B0B-913B-1558D17B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EE89-0014-43D6-AD92-411F924C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1D9C2-5699-4DBB-9D26-0525DF5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ED32-5649-4F0B-BFC2-F79BC4E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777E-AA51-4787-9F34-E974EC2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2942-DFA7-4262-AF3B-60723C8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B7D4D-8F8A-40AF-ABBA-59FDA71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C-BF63-40A6-8CA1-3D6BC7A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49AE-E45B-4D33-A412-B1CFFD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0139-F1A5-4771-940C-2A9C8F2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C1BE-8035-42CB-BAFF-F00BB85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FF8C-63C1-4DBA-B634-F4BC318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452D-3ED2-42BD-A43D-586CB32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EC8C-4CCB-4F41-9ACD-590A428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96C-0D41-4260-A374-B00F5631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739D-742A-4062-9EF9-3AFDDFFD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AE77-0C2C-4FDF-9F0C-DC48C44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D66-6084-44B5-9BE4-8762475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9AAC-90D1-494B-ADF7-381E07A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E2E8-B7D8-4C5D-A58B-BFB21EF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5C1-87DE-447C-9022-B829DC9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2226-69CD-4E1D-B114-5BC734792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74FC-5034-4246-8452-F9E81955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4F82-1D6B-49CB-9C10-219C205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BEA-703D-4310-85B1-8427D24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EC79-9E14-40EB-99C6-CFCB8A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4A9F4-FCBA-4101-8E83-87A2F092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D21E-D100-413F-9A01-AC03FCD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8D4-5853-40C0-9249-C3FB2BB5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4C-F636-42DA-9472-AC8A51E6064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E12-C4D8-4300-A15F-F70AAF4D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179-D568-4B4D-AC44-2227198B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E9BE-BC14-43E8-A476-EDA48F15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4225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AML-2304 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3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82565"/>
            <a:ext cx="11001868" cy="49616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Advertising: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61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82565"/>
            <a:ext cx="11001868" cy="49616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for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146271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82565"/>
            <a:ext cx="11001868" cy="49616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data analysis: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6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82565"/>
            <a:ext cx="11001868" cy="174319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Approach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Approach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Deep/Neural Net Approach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8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448554"/>
            <a:ext cx="11001868" cy="22090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hot topic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opinion, emotions and feelings from text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grained analysis</a:t>
            </a: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272" y="1131313"/>
            <a:ext cx="2309393" cy="1980446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product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buy , I like it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comfortable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good 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Horribly expensive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5F581-4FFA-4854-9F61-AB5516D4B476}"/>
              </a:ext>
            </a:extLst>
          </p:cNvPr>
          <p:cNvSpPr txBox="1">
            <a:spLocks/>
          </p:cNvSpPr>
          <p:nvPr/>
        </p:nvSpPr>
        <p:spPr>
          <a:xfrm>
            <a:off x="10174965" y="1131313"/>
            <a:ext cx="1590937" cy="1980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73FAA2-4DDF-486B-AA3E-E19DD11E02FA}"/>
              </a:ext>
            </a:extLst>
          </p:cNvPr>
          <p:cNvSpPr txBox="1">
            <a:spLocks/>
          </p:cNvSpPr>
          <p:nvPr/>
        </p:nvSpPr>
        <p:spPr>
          <a:xfrm>
            <a:off x="7865572" y="3746242"/>
            <a:ext cx="1940901" cy="102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product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buy , I like it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comfortable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8391F7-9604-4C85-8BCC-AF1106ED1AFF}"/>
              </a:ext>
            </a:extLst>
          </p:cNvPr>
          <p:cNvSpPr txBox="1">
            <a:spLocks/>
          </p:cNvSpPr>
          <p:nvPr/>
        </p:nvSpPr>
        <p:spPr>
          <a:xfrm>
            <a:off x="9930748" y="3746242"/>
            <a:ext cx="1940901" cy="102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Horribly expensive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94A92-B111-4FF0-899A-B83A7109C7A7}"/>
              </a:ext>
            </a:extLst>
          </p:cNvPr>
          <p:cNvSpPr/>
          <p:nvPr/>
        </p:nvSpPr>
        <p:spPr>
          <a:xfrm>
            <a:off x="8119797" y="3429000"/>
            <a:ext cx="1632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Document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7D893-FF1A-4DD8-982F-3E833FDD4AAD}"/>
              </a:ext>
            </a:extLst>
          </p:cNvPr>
          <p:cNvSpPr/>
          <p:nvPr/>
        </p:nvSpPr>
        <p:spPr>
          <a:xfrm>
            <a:off x="10271441" y="3438465"/>
            <a:ext cx="1632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Document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B12C8DD-5F3E-4D63-B26E-7F2023F9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10439"/>
              </p:ext>
            </p:extLst>
          </p:nvPr>
        </p:nvGraphicFramePr>
        <p:xfrm>
          <a:off x="545966" y="1368987"/>
          <a:ext cx="5235700" cy="310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925">
                  <a:extLst>
                    <a:ext uri="{9D8B030D-6E8A-4147-A177-3AD203B41FA5}">
                      <a16:colId xmlns:a16="http://schemas.microsoft.com/office/drawing/2014/main" val="3672872776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1959782884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723302732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2583080828"/>
                    </a:ext>
                  </a:extLst>
                </a:gridCol>
              </a:tblGrid>
              <a:tr h="534547">
                <a:tc>
                  <a:txBody>
                    <a:bodyPr/>
                    <a:lstStyle/>
                    <a:p>
                      <a:r>
                        <a:rPr lang="en-US" sz="1200" b="1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Positive Document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Negative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9415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17254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41389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77790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96247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8025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horrible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08260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……..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……..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302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822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12F6ED-5CAE-440F-9B2A-469216282738}"/>
              </a:ext>
            </a:extLst>
          </p:cNvPr>
          <p:cNvSpPr/>
          <p:nvPr/>
        </p:nvSpPr>
        <p:spPr>
          <a:xfrm>
            <a:off x="8119796" y="5140064"/>
            <a:ext cx="1686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Document Unique Word Count: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CB35A-3C4E-487A-AE9A-2FB6C36A4CAE}"/>
              </a:ext>
            </a:extLst>
          </p:cNvPr>
          <p:cNvSpPr/>
          <p:nvPr/>
        </p:nvSpPr>
        <p:spPr>
          <a:xfrm>
            <a:off x="10079225" y="5140064"/>
            <a:ext cx="1686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Document Unique Word Count: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6922C-EF0B-4AF8-8C63-FC412BBAF4BA}"/>
              </a:ext>
            </a:extLst>
          </p:cNvPr>
          <p:cNvSpPr txBox="1"/>
          <p:nvPr/>
        </p:nvSpPr>
        <p:spPr>
          <a:xfrm>
            <a:off x="419878" y="4644658"/>
            <a:ext cx="54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review is “positive”,  what are the chances that the text of the review contains the word “good”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EFCE7-2080-41CE-9093-1F29AC143C9F}"/>
              </a:ext>
            </a:extLst>
          </p:cNvPr>
          <p:cNvSpPr txBox="1"/>
          <p:nvPr/>
        </p:nvSpPr>
        <p:spPr>
          <a:xfrm>
            <a:off x="419878" y="5489012"/>
            <a:ext cx="54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text of the review contains the word “good” , what is the chance the review id “positive”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57C98-B66A-4E8B-8407-483C7D366F66}"/>
              </a:ext>
            </a:extLst>
          </p:cNvPr>
          <p:cNvSpPr txBox="1"/>
          <p:nvPr/>
        </p:nvSpPr>
        <p:spPr>
          <a:xfrm rot="19856162">
            <a:off x="5532313" y="4376414"/>
            <a:ext cx="1662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% of word “good” in positive document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D8308-D7F4-4B51-8B85-F89369D39891}"/>
              </a:ext>
            </a:extLst>
          </p:cNvPr>
          <p:cNvSpPr txBox="1"/>
          <p:nvPr/>
        </p:nvSpPr>
        <p:spPr>
          <a:xfrm rot="19856162">
            <a:off x="5740515" y="5433503"/>
            <a:ext cx="16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% of positive document</a:t>
            </a:r>
          </a:p>
        </p:txBody>
      </p:sp>
    </p:spTree>
    <p:extLst>
      <p:ext uri="{BB962C8B-B14F-4D97-AF65-F5344CB8AC3E}">
        <p14:creationId xmlns:p14="http://schemas.microsoft.com/office/powerpoint/2010/main" val="34003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272" y="1131313"/>
            <a:ext cx="2309393" cy="1980446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product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buy , I like it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comfortable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good product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Horribly expensive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5F581-4FFA-4854-9F61-AB5516D4B476}"/>
              </a:ext>
            </a:extLst>
          </p:cNvPr>
          <p:cNvSpPr txBox="1">
            <a:spLocks/>
          </p:cNvSpPr>
          <p:nvPr/>
        </p:nvSpPr>
        <p:spPr>
          <a:xfrm>
            <a:off x="10174965" y="1131313"/>
            <a:ext cx="1590937" cy="1980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73FAA2-4DDF-486B-AA3E-E19DD11E02FA}"/>
              </a:ext>
            </a:extLst>
          </p:cNvPr>
          <p:cNvSpPr txBox="1">
            <a:spLocks/>
          </p:cNvSpPr>
          <p:nvPr/>
        </p:nvSpPr>
        <p:spPr>
          <a:xfrm>
            <a:off x="7865572" y="3746242"/>
            <a:ext cx="1940901" cy="102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product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buy , I like it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comfortable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8391F7-9604-4C85-8BCC-AF1106ED1AFF}"/>
              </a:ext>
            </a:extLst>
          </p:cNvPr>
          <p:cNvSpPr txBox="1">
            <a:spLocks/>
          </p:cNvSpPr>
          <p:nvPr/>
        </p:nvSpPr>
        <p:spPr>
          <a:xfrm>
            <a:off x="9930748" y="3746242"/>
            <a:ext cx="1940901" cy="102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Horribly expensive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94A92-B111-4FF0-899A-B83A7109C7A7}"/>
              </a:ext>
            </a:extLst>
          </p:cNvPr>
          <p:cNvSpPr/>
          <p:nvPr/>
        </p:nvSpPr>
        <p:spPr>
          <a:xfrm>
            <a:off x="8119797" y="3429000"/>
            <a:ext cx="1632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Document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7D893-FF1A-4DD8-982F-3E833FDD4AAD}"/>
              </a:ext>
            </a:extLst>
          </p:cNvPr>
          <p:cNvSpPr/>
          <p:nvPr/>
        </p:nvSpPr>
        <p:spPr>
          <a:xfrm>
            <a:off x="10271441" y="3438465"/>
            <a:ext cx="1632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Document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B12C8DD-5F3E-4D63-B26E-7F2023F9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38902"/>
              </p:ext>
            </p:extLst>
          </p:nvPr>
        </p:nvGraphicFramePr>
        <p:xfrm>
          <a:off x="545966" y="1368987"/>
          <a:ext cx="5235700" cy="3421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925">
                  <a:extLst>
                    <a:ext uri="{9D8B030D-6E8A-4147-A177-3AD203B41FA5}">
                      <a16:colId xmlns:a16="http://schemas.microsoft.com/office/drawing/2014/main" val="3672872776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1959782884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723302732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2583080828"/>
                    </a:ext>
                  </a:extLst>
                </a:gridCol>
              </a:tblGrid>
              <a:tr h="534547">
                <a:tc>
                  <a:txBody>
                    <a:bodyPr/>
                    <a:lstStyle/>
                    <a:p>
                      <a:r>
                        <a:rPr lang="en-US" sz="1200" b="1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Positive Document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Negative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89415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17254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65108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41389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77790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96247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8025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horrible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08260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0" dirty="0"/>
                        <a:t>……..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……..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302"/>
                  </a:ext>
                </a:extLst>
              </a:tr>
              <a:tr h="320728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822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12F6ED-5CAE-440F-9B2A-469216282738}"/>
              </a:ext>
            </a:extLst>
          </p:cNvPr>
          <p:cNvSpPr/>
          <p:nvPr/>
        </p:nvSpPr>
        <p:spPr>
          <a:xfrm>
            <a:off x="8119796" y="5140064"/>
            <a:ext cx="1686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Document Unique Word Count: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CB35A-3C4E-487A-AE9A-2FB6C36A4CAE}"/>
              </a:ext>
            </a:extLst>
          </p:cNvPr>
          <p:cNvSpPr/>
          <p:nvPr/>
        </p:nvSpPr>
        <p:spPr>
          <a:xfrm>
            <a:off x="10079225" y="5140064"/>
            <a:ext cx="1686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Document Unique Word Count: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EDC7A-3B19-49CC-A455-C901D67821DC}"/>
              </a:ext>
            </a:extLst>
          </p:cNvPr>
          <p:cNvSpPr/>
          <p:nvPr/>
        </p:nvSpPr>
        <p:spPr>
          <a:xfrm>
            <a:off x="2075216" y="4955398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 is a good product”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70A300-9B69-4028-A97D-62138EF1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1" y="5489013"/>
            <a:ext cx="1362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448554"/>
            <a:ext cx="11001868" cy="23210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NLP Applications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are not perfect (yet)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provide powerful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3905-DDBC-41C6-8FC2-310CDEE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56" y="29000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16251"/>
            <a:ext cx="1212259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74626"/>
            <a:ext cx="11696700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6" y="1448302"/>
            <a:ext cx="11633326" cy="484385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application of NLP in various Canadian businesses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usage of NLP in Customer Service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NML is used in Market Intelligence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applicability of NLP for 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40434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85789"/>
            <a:ext cx="4389225" cy="35362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NLP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0CF-B294-43BC-8A15-BFF7C03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24" y="179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A36A-A14A-4907-B960-EAE8D515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514539"/>
            <a:ext cx="11104775" cy="34533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 subfield of Artificial Intelligence dealing with human natural language and the computerized text’s interactions. NLP is mainly regarding processing and analyzing large amounts of natural language data.</a:t>
            </a:r>
          </a:p>
        </p:txBody>
      </p:sp>
    </p:spTree>
    <p:extLst>
      <p:ext uri="{BB962C8B-B14F-4D97-AF65-F5344CB8AC3E}">
        <p14:creationId xmlns:p14="http://schemas.microsoft.com/office/powerpoint/2010/main" val="323767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16576"/>
            <a:ext cx="11001868" cy="2285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customer service are: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Increase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Awareness</a:t>
            </a:r>
          </a:p>
        </p:txBody>
      </p:sp>
    </p:spTree>
    <p:extLst>
      <p:ext uri="{BB962C8B-B14F-4D97-AF65-F5344CB8AC3E}">
        <p14:creationId xmlns:p14="http://schemas.microsoft.com/office/powerpoint/2010/main" val="42773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16576"/>
            <a:ext cx="11001868" cy="49616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Feedback:</a:t>
            </a:r>
          </a:p>
        </p:txBody>
      </p:sp>
    </p:spTree>
    <p:extLst>
      <p:ext uri="{BB962C8B-B14F-4D97-AF65-F5344CB8AC3E}">
        <p14:creationId xmlns:p14="http://schemas.microsoft.com/office/powerpoint/2010/main" val="92786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16576"/>
            <a:ext cx="11001868" cy="49616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Redirecting support tickets to relevant topics:</a:t>
            </a:r>
          </a:p>
        </p:txBody>
      </p:sp>
    </p:spTree>
    <p:extLst>
      <p:ext uri="{BB962C8B-B14F-4D97-AF65-F5344CB8AC3E}">
        <p14:creationId xmlns:p14="http://schemas.microsoft.com/office/powerpoint/2010/main" val="282096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in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316576"/>
            <a:ext cx="11001868" cy="49616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Voice response Systems:</a:t>
            </a:r>
          </a:p>
        </p:txBody>
      </p:sp>
    </p:spTree>
    <p:extLst>
      <p:ext uri="{BB962C8B-B14F-4D97-AF65-F5344CB8AC3E}">
        <p14:creationId xmlns:p14="http://schemas.microsoft.com/office/powerpoint/2010/main" val="20747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495</Words>
  <Application>Microsoft Office PowerPoint</Application>
  <PresentationFormat>Widescreen</PresentationFormat>
  <Paragraphs>181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AML-2304 Natural Language Processing</vt:lpstr>
      <vt:lpstr>Natural Language Processing   - Business Applications</vt:lpstr>
      <vt:lpstr>Course outline</vt:lpstr>
      <vt:lpstr>Contents</vt:lpstr>
      <vt:lpstr>Understanding NLP </vt:lpstr>
      <vt:lpstr>NLP in Customer Service</vt:lpstr>
      <vt:lpstr>NLP in Customer Service</vt:lpstr>
      <vt:lpstr>NLP in Customer Service</vt:lpstr>
      <vt:lpstr>NLP in Customer Service</vt:lpstr>
      <vt:lpstr>NLP in Customer Service</vt:lpstr>
      <vt:lpstr>NLP in Customer Service</vt:lpstr>
      <vt:lpstr>NLP in Customer Service</vt:lpstr>
      <vt:lpstr>NLP Techniques</vt:lpstr>
      <vt:lpstr>Sentiment Analysis</vt:lpstr>
      <vt:lpstr>Sentiment Analysis</vt:lpstr>
      <vt:lpstr>Sentiment Analysis</vt:lpstr>
      <vt:lpstr>Conclusion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 - Business Applications</dc:title>
  <cp:lastModifiedBy>Fahad Akbar (LCL)</cp:lastModifiedBy>
  <cp:revision>18</cp:revision>
  <dcterms:created xsi:type="dcterms:W3CDTF">2021-12-27T10:33:22Z</dcterms:created>
  <dcterms:modified xsi:type="dcterms:W3CDTF">2022-01-17T17:17:11Z</dcterms:modified>
</cp:coreProperties>
</file>