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9" r:id="rId2"/>
    <p:sldId id="256" r:id="rId3"/>
    <p:sldId id="263" r:id="rId4"/>
    <p:sldId id="257" r:id="rId5"/>
    <p:sldId id="258" r:id="rId6"/>
    <p:sldId id="282" r:id="rId7"/>
    <p:sldId id="288" r:id="rId8"/>
    <p:sldId id="300" r:id="rId9"/>
    <p:sldId id="301" r:id="rId10"/>
    <p:sldId id="302" r:id="rId11"/>
    <p:sldId id="303" r:id="rId12"/>
    <p:sldId id="305" r:id="rId13"/>
    <p:sldId id="284" r:id="rId14"/>
    <p:sldId id="275" r:id="rId15"/>
    <p:sldId id="306" r:id="rId16"/>
    <p:sldId id="307" r:id="rId17"/>
    <p:sldId id="264" r:id="rId18"/>
    <p:sldId id="261" r:id="rId19"/>
    <p:sldId id="287" r:id="rId20"/>
    <p:sldId id="290" r:id="rId21"/>
    <p:sldId id="265" r:id="rId22"/>
    <p:sldId id="308" r:id="rId23"/>
    <p:sldId id="267" r:id="rId24"/>
    <p:sldId id="309" r:id="rId25"/>
    <p:sldId id="268" r:id="rId26"/>
    <p:sldId id="3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had Akbar (LCL)" initials="FA(" lastIdx="3" clrIdx="0">
    <p:extLst>
      <p:ext uri="{19B8F6BF-5375-455C-9EA6-DF929625EA0E}">
        <p15:presenceInfo xmlns:p15="http://schemas.microsoft.com/office/powerpoint/2012/main" userId="S::Fahad.Akbar@loblaw.ca::57238f3d-c821-4be9-8fa4-68e6781051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23T13:17:26.515" idx="1">
    <p:pos x="4180" y="1201"/>
    <p:text>Text Preprocessing is done to clean data from noise, checking spellings, replacing substitute words, eliminating grammatical mistakes, removing redundant words etc</p:text>
    <p:extLst>
      <p:ext uri="{C676402C-5697-4E1C-873F-D02D1690AC5C}">
        <p15:threadingInfo xmlns:p15="http://schemas.microsoft.com/office/powerpoint/2012/main" timeZoneBias="300"/>
      </p:ext>
    </p:extLst>
  </p:cm>
  <p:cm authorId="1" dt="2022-01-23T13:17:59.325" idx="2">
    <p:pos x="5627" y="1316"/>
    <p:text>EDA is done to explore and analyze data to generate insights and verify assumptions</p:text>
    <p:extLst>
      <p:ext uri="{C676402C-5697-4E1C-873F-D02D1690AC5C}">
        <p15:threadingInfo xmlns:p15="http://schemas.microsoft.com/office/powerpoint/2012/main" timeZoneBias="300"/>
      </p:ext>
    </p:extLst>
  </p:cm>
  <p:cm authorId="1" dt="2022-01-23T13:18:24.717" idx="3">
    <p:pos x="7152" y="2517"/>
    <p:text>Text Normalization refers to dividing the text into tokens and abstract word forms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A9BF-D00E-49CC-B3EE-2DD79D24C372}"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9C34E-455F-4BA0-A22E-C8FE60F8ECBB}" type="slidenum">
              <a:rPr lang="en-US" smtClean="0"/>
              <a:t>‹#›</a:t>
            </a:fld>
            <a:endParaRPr lang="en-US"/>
          </a:p>
        </p:txBody>
      </p:sp>
    </p:spTree>
    <p:extLst>
      <p:ext uri="{BB962C8B-B14F-4D97-AF65-F5344CB8AC3E}">
        <p14:creationId xmlns:p14="http://schemas.microsoft.com/office/powerpoint/2010/main" val="90252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FDE9C34E-455F-4BA0-A22E-C8FE60F8ECBB}" type="slidenum">
              <a:rPr lang="en-US" smtClean="0"/>
              <a:t>2</a:t>
            </a:fld>
            <a:endParaRPr lang="en-US"/>
          </a:p>
        </p:txBody>
      </p:sp>
    </p:spTree>
    <p:extLst>
      <p:ext uri="{BB962C8B-B14F-4D97-AF65-F5344CB8AC3E}">
        <p14:creationId xmlns:p14="http://schemas.microsoft.com/office/powerpoint/2010/main" val="4046985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9C34E-455F-4BA0-A22E-C8FE60F8ECBB}" type="slidenum">
              <a:rPr lang="en-US" smtClean="0"/>
              <a:t>6</a:t>
            </a:fld>
            <a:endParaRPr lang="en-US"/>
          </a:p>
        </p:txBody>
      </p:sp>
    </p:spTree>
    <p:extLst>
      <p:ext uri="{BB962C8B-B14F-4D97-AF65-F5344CB8AC3E}">
        <p14:creationId xmlns:p14="http://schemas.microsoft.com/office/powerpoint/2010/main" val="2166182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E936-F927-4E82-B537-51614E4AE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59B45-7361-404A-9BF2-C83009D1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7633FD-975F-4D0F-9D8F-974EB1E4B320}"/>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5" name="Footer Placeholder 4">
            <a:extLst>
              <a:ext uri="{FF2B5EF4-FFF2-40B4-BE49-F238E27FC236}">
                <a16:creationId xmlns:a16="http://schemas.microsoft.com/office/drawing/2014/main" id="{5D4D185B-D957-4924-92EF-1FFF2546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9D63-21B1-4304-B48D-E61342B2401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57080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A569-ADD5-4A83-91D9-43861D9C43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B07D4-EFAA-4DCD-83FB-F24D9B3D9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BD3-9772-4F8B-BF45-41D7FE330D3A}"/>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5" name="Footer Placeholder 4">
            <a:extLst>
              <a:ext uri="{FF2B5EF4-FFF2-40B4-BE49-F238E27FC236}">
                <a16:creationId xmlns:a16="http://schemas.microsoft.com/office/drawing/2014/main" id="{9A4CA5B4-E7BC-4A3F-9D75-6B207337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D2C09-ACB8-4141-BCDC-1920079DBBF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5622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C749B-006D-4982-8ACF-0E1D7F0DF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F9D1F-7F27-4842-BEE8-6B2BC3BC3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3BE8A-CC3D-4964-9775-B39033EC5816}"/>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5" name="Footer Placeholder 4">
            <a:extLst>
              <a:ext uri="{FF2B5EF4-FFF2-40B4-BE49-F238E27FC236}">
                <a16:creationId xmlns:a16="http://schemas.microsoft.com/office/drawing/2014/main" id="{FF5A096F-C609-4735-B5E7-CCD644C54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E1EBA-FAD7-4F91-A3B7-187EF0CBD1CB}"/>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480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A2B-8F91-4A31-918E-2E5F952F3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7E189-BBE0-4B05-9A15-39D74A03E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79C4-FC46-4E21-AD3E-F7726982BB50}"/>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5" name="Footer Placeholder 4">
            <a:extLst>
              <a:ext uri="{FF2B5EF4-FFF2-40B4-BE49-F238E27FC236}">
                <a16:creationId xmlns:a16="http://schemas.microsoft.com/office/drawing/2014/main" id="{52DF597F-66BB-4542-9624-85C6C334F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D9A91-3E4A-4732-80F7-129DBA917D0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2944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CC47-5240-4F05-920D-1A47AE6B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C96B9-09DD-4A97-8E01-78A93D50B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E66B8-EB87-4764-94C5-E5863D0D3493}"/>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5" name="Footer Placeholder 4">
            <a:extLst>
              <a:ext uri="{FF2B5EF4-FFF2-40B4-BE49-F238E27FC236}">
                <a16:creationId xmlns:a16="http://schemas.microsoft.com/office/drawing/2014/main" id="{05CC036C-4B85-47CE-97FA-11BCA983A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70DDE-5619-44E8-9445-6E88D719426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0554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297F-0403-4F4D-89EB-A92787346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03009-6D3C-4D73-B986-801F399E4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85428-D707-431D-9359-D95D9C1BB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10645-2834-4DA4-AFC3-86CB9AE51866}"/>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6" name="Footer Placeholder 5">
            <a:extLst>
              <a:ext uri="{FF2B5EF4-FFF2-40B4-BE49-F238E27FC236}">
                <a16:creationId xmlns:a16="http://schemas.microsoft.com/office/drawing/2014/main" id="{BDD46B69-E6C7-49E4-91AB-8DA6D2877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0FB3C-511C-4108-B8E1-066C6D924F83}"/>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92280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66DB-14B1-4002-B7BE-BAA8F5D7EA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E0213-E195-4B0B-913B-1558D17BA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7EE89-0014-43D6-AD92-411F924C0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1D9C2-5699-4DBB-9D26-0525DF5FE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CED32-5649-4F0B-BFC2-F79BC4EFB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C777E-AA51-4787-9F34-E974EC254A37}"/>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8" name="Footer Placeholder 7">
            <a:extLst>
              <a:ext uri="{FF2B5EF4-FFF2-40B4-BE49-F238E27FC236}">
                <a16:creationId xmlns:a16="http://schemas.microsoft.com/office/drawing/2014/main" id="{85132942-DFA7-4262-AF3B-60723C81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B7D4D-8F8A-40AF-ABBA-59FDA71A7E4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1934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47BC-BF63-40A6-8CA1-3D6BC7AF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449AE-E45B-4D33-A412-B1CFFD172B5B}"/>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4" name="Footer Placeholder 3">
            <a:extLst>
              <a:ext uri="{FF2B5EF4-FFF2-40B4-BE49-F238E27FC236}">
                <a16:creationId xmlns:a16="http://schemas.microsoft.com/office/drawing/2014/main" id="{A2130139-F1A5-4771-940C-2A9C8F295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2C1BE-8035-42CB-BAFF-F00BB85960B2}"/>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90030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7FF8C-63C1-4DBA-B634-F4BC318141FA}"/>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3" name="Footer Placeholder 2">
            <a:extLst>
              <a:ext uri="{FF2B5EF4-FFF2-40B4-BE49-F238E27FC236}">
                <a16:creationId xmlns:a16="http://schemas.microsoft.com/office/drawing/2014/main" id="{4546452D-3ED2-42BD-A43D-586CB32B9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AEC8C-4CCB-4F41-9ACD-590A4287FC5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60490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96C-0D41-4260-A374-B00F56316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4739D-742A-4062-9EF9-3AFDDFFDD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5AE77-0C2C-4FDF-9F0C-DC48C449F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81D66-6084-44B5-9BE4-8762475D27F7}"/>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6" name="Footer Placeholder 5">
            <a:extLst>
              <a:ext uri="{FF2B5EF4-FFF2-40B4-BE49-F238E27FC236}">
                <a16:creationId xmlns:a16="http://schemas.microsoft.com/office/drawing/2014/main" id="{FE979AAC-90D1-494B-ADF7-381E07AE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8E2E8-B7D8-4C5D-A58B-BFB21EFCAAF4}"/>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4345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5C1-87DE-447C-9022-B829DC96B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82226-69CD-4E1D-B114-5BC734792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474FC-5034-4246-8452-F9E81955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54F82-1D6B-49CB-9C10-219C205DEF2F}"/>
              </a:ext>
            </a:extLst>
          </p:cNvPr>
          <p:cNvSpPr>
            <a:spLocks noGrp="1"/>
          </p:cNvSpPr>
          <p:nvPr>
            <p:ph type="dt" sz="half" idx="10"/>
          </p:nvPr>
        </p:nvSpPr>
        <p:spPr/>
        <p:txBody>
          <a:bodyPr/>
          <a:lstStyle/>
          <a:p>
            <a:fld id="{CC6A944C-F636-42DA-9472-AC8A51E60643}" type="datetimeFigureOut">
              <a:rPr lang="en-US" smtClean="0"/>
              <a:t>1/26/2022</a:t>
            </a:fld>
            <a:endParaRPr lang="en-US"/>
          </a:p>
        </p:txBody>
      </p:sp>
      <p:sp>
        <p:nvSpPr>
          <p:cNvPr id="6" name="Footer Placeholder 5">
            <a:extLst>
              <a:ext uri="{FF2B5EF4-FFF2-40B4-BE49-F238E27FC236}">
                <a16:creationId xmlns:a16="http://schemas.microsoft.com/office/drawing/2014/main" id="{79837BEA-703D-4310-85B1-8427D24B8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DEC79-9E14-40EB-99C6-CFCB8AAEA728}"/>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1324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4A9F4-FCBA-4101-8E83-87A2F092D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CD21E-D100-413F-9A01-AC03FCDC7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A68D4-5853-40C0-9249-C3FB2BB5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A944C-F636-42DA-9472-AC8A51E60643}" type="datetimeFigureOut">
              <a:rPr lang="en-US" smtClean="0"/>
              <a:t>1/26/2022</a:t>
            </a:fld>
            <a:endParaRPr lang="en-US"/>
          </a:p>
        </p:txBody>
      </p:sp>
      <p:sp>
        <p:nvSpPr>
          <p:cNvPr id="5" name="Footer Placeholder 4">
            <a:extLst>
              <a:ext uri="{FF2B5EF4-FFF2-40B4-BE49-F238E27FC236}">
                <a16:creationId xmlns:a16="http://schemas.microsoft.com/office/drawing/2014/main" id="{20798E12-C4D8-4300-A15F-F70AAF4D8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1C179-D568-4B4D-AC44-2227198BB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8E3BC-1CD8-4B4C-BC71-362DA009F6D5}" type="slidenum">
              <a:rPr lang="en-US" smtClean="0"/>
              <a:t>‹#›</a:t>
            </a:fld>
            <a:endParaRPr lang="en-US"/>
          </a:p>
        </p:txBody>
      </p:sp>
    </p:spTree>
    <p:extLst>
      <p:ext uri="{BB962C8B-B14F-4D97-AF65-F5344CB8AC3E}">
        <p14:creationId xmlns:p14="http://schemas.microsoft.com/office/powerpoint/2010/main" val="116160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tutorial.net/python-regex/python-regex-cheat-shee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E9BE-BC14-43E8-A476-EDA48F155347}"/>
              </a:ext>
            </a:extLst>
          </p:cNvPr>
          <p:cNvSpPr>
            <a:spLocks noGrp="1"/>
          </p:cNvSpPr>
          <p:nvPr>
            <p:ph type="title"/>
          </p:nvPr>
        </p:nvSpPr>
        <p:spPr>
          <a:xfrm>
            <a:off x="952500" y="2422525"/>
            <a:ext cx="10515600" cy="1325563"/>
          </a:xfrm>
        </p:spPr>
        <p:txBody>
          <a:bodyPr/>
          <a:lstStyle/>
          <a:p>
            <a:r>
              <a:rPr lang="en-US" sz="4400" dirty="0">
                <a:latin typeface="Times New Roman" panose="02020603050405020304" pitchFamily="18" charset="0"/>
                <a:cs typeface="Times New Roman" panose="02020603050405020304" pitchFamily="18" charset="0"/>
              </a:rPr>
              <a:t>AML-2304 Natural Language Processing</a:t>
            </a:r>
            <a:endParaRPr lang="en-US" dirty="0"/>
          </a:p>
        </p:txBody>
      </p:sp>
    </p:spTree>
    <p:extLst>
      <p:ext uri="{BB962C8B-B14F-4D97-AF65-F5344CB8AC3E}">
        <p14:creationId xmlns:p14="http://schemas.microsoft.com/office/powerpoint/2010/main" val="403583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059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Regular Expressions</a:t>
            </a:r>
          </a:p>
        </p:txBody>
      </p:sp>
      <p:sp>
        <p:nvSpPr>
          <p:cNvPr id="3" name="TextBox 2">
            <a:extLst>
              <a:ext uri="{FF2B5EF4-FFF2-40B4-BE49-F238E27FC236}">
                <a16:creationId xmlns:a16="http://schemas.microsoft.com/office/drawing/2014/main" id="{3E91156E-BBAF-4BF8-9FAE-A682BE851FE0}"/>
              </a:ext>
            </a:extLst>
          </p:cNvPr>
          <p:cNvSpPr txBox="1"/>
          <p:nvPr/>
        </p:nvSpPr>
        <p:spPr>
          <a:xfrm>
            <a:off x="512635" y="1207122"/>
            <a:ext cx="7803472"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More Special “tools” such as [] , {} , () </a:t>
            </a:r>
            <a:r>
              <a:rPr lang="en-US" dirty="0" err="1">
                <a:solidFill>
                  <a:srgbClr val="222222"/>
                </a:solidFill>
                <a:latin typeface="Times New Roman" panose="02020603050405020304" pitchFamily="18" charset="0"/>
                <a:cs typeface="Times New Roman" panose="02020603050405020304" pitchFamily="18" charset="0"/>
              </a:rPr>
              <a:t>etc</a:t>
            </a:r>
            <a:endParaRPr lang="en-US" dirty="0">
              <a:solidFill>
                <a:srgbClr val="22222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69BBC34-BEFC-4834-B127-BDD7996630C2}"/>
              </a:ext>
            </a:extLst>
          </p:cNvPr>
          <p:cNvSpPr txBox="1"/>
          <p:nvPr/>
        </p:nvSpPr>
        <p:spPr>
          <a:xfrm>
            <a:off x="326029" y="3008359"/>
            <a:ext cx="3674944"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String = “my email is </a:t>
            </a:r>
            <a:r>
              <a:rPr lang="en-US" dirty="0" err="1">
                <a:solidFill>
                  <a:srgbClr val="222222"/>
                </a:solidFill>
                <a:latin typeface="Times New Roman" panose="02020603050405020304" pitchFamily="18" charset="0"/>
                <a:cs typeface="Times New Roman" panose="02020603050405020304" pitchFamily="18" charset="0"/>
              </a:rPr>
              <a:t>abc@com</a:t>
            </a:r>
            <a:r>
              <a:rPr lang="en-US" dirty="0">
                <a:solidFill>
                  <a:srgbClr val="222222"/>
                </a:solidFill>
                <a:latin typeface="Times New Roman" panose="02020603050405020304" pitchFamily="18" charset="0"/>
                <a:cs typeface="Times New Roman" panose="02020603050405020304" pitchFamily="18" charset="0"/>
              </a:rPr>
              <a:t> !”  </a:t>
            </a:r>
          </a:p>
        </p:txBody>
      </p:sp>
      <p:sp>
        <p:nvSpPr>
          <p:cNvPr id="11" name="TextBox 10">
            <a:extLst>
              <a:ext uri="{FF2B5EF4-FFF2-40B4-BE49-F238E27FC236}">
                <a16:creationId xmlns:a16="http://schemas.microsoft.com/office/drawing/2014/main" id="{A5F2B0EC-D90D-4E38-93F2-77FB983CD31B}"/>
              </a:ext>
            </a:extLst>
          </p:cNvPr>
          <p:cNvSpPr txBox="1"/>
          <p:nvPr/>
        </p:nvSpPr>
        <p:spPr>
          <a:xfrm>
            <a:off x="4269470" y="2886778"/>
            <a:ext cx="2015919" cy="873572"/>
          </a:xfrm>
          <a:prstGeom prst="rect">
            <a:avLst/>
          </a:prstGeom>
          <a:noFill/>
        </p:spPr>
        <p:txBody>
          <a:bodyPr wrap="square" rtlCol="0">
            <a:spAutoFit/>
          </a:bodyPr>
          <a:lstStyle/>
          <a:p>
            <a:pPr algn="ctr">
              <a:lnSpc>
                <a:spcPct val="150000"/>
              </a:lnSpc>
            </a:pPr>
            <a:r>
              <a:rPr lang="en-US" dirty="0">
                <a:solidFill>
                  <a:srgbClr val="222222"/>
                </a:solidFill>
                <a:latin typeface="Times New Roman" panose="02020603050405020304" pitchFamily="18" charset="0"/>
                <a:cs typeface="Times New Roman" panose="02020603050405020304" pitchFamily="18" charset="0"/>
              </a:rPr>
              <a:t> Find Pattern </a:t>
            </a:r>
          </a:p>
          <a:p>
            <a:pPr algn="ctr">
              <a:lnSpc>
                <a:spcPct val="150000"/>
              </a:lnSpc>
            </a:pPr>
            <a:r>
              <a:rPr lang="en-US" dirty="0">
                <a:solidFill>
                  <a:srgbClr val="222222"/>
                </a:solidFill>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E984C545-D5BD-46F1-81E8-14045426040E}"/>
              </a:ext>
            </a:extLst>
          </p:cNvPr>
          <p:cNvSpPr txBox="1"/>
          <p:nvPr/>
        </p:nvSpPr>
        <p:spPr>
          <a:xfrm>
            <a:off x="8748943" y="2800610"/>
            <a:ext cx="3005092" cy="873572"/>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Result</a:t>
            </a:r>
          </a:p>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“my email is </a:t>
            </a:r>
            <a:r>
              <a:rPr lang="en-US" dirty="0" err="1">
                <a:solidFill>
                  <a:srgbClr val="222222"/>
                </a:solidFill>
                <a:latin typeface="Times New Roman" panose="02020603050405020304" pitchFamily="18" charset="0"/>
                <a:cs typeface="Times New Roman" panose="02020603050405020304" pitchFamily="18" charset="0"/>
              </a:rPr>
              <a:t>abc^com</a:t>
            </a:r>
            <a:r>
              <a:rPr lang="en-US" dirty="0">
                <a:solidFill>
                  <a:srgbClr val="222222"/>
                </a:solidFill>
                <a:latin typeface="Times New Roman" panose="02020603050405020304" pitchFamily="18" charset="0"/>
                <a:cs typeface="Times New Roman" panose="02020603050405020304" pitchFamily="18" charset="0"/>
              </a:rPr>
              <a:t> ^”   </a:t>
            </a:r>
          </a:p>
        </p:txBody>
      </p:sp>
      <p:sp>
        <p:nvSpPr>
          <p:cNvPr id="13" name="TextBox 12">
            <a:extLst>
              <a:ext uri="{FF2B5EF4-FFF2-40B4-BE49-F238E27FC236}">
                <a16:creationId xmlns:a16="http://schemas.microsoft.com/office/drawing/2014/main" id="{985CF48D-ACA0-4EEC-9922-CBCB1040A627}"/>
              </a:ext>
            </a:extLst>
          </p:cNvPr>
          <p:cNvSpPr txBox="1"/>
          <p:nvPr/>
        </p:nvSpPr>
        <p:spPr>
          <a:xfrm>
            <a:off x="6493225" y="2873167"/>
            <a:ext cx="1822882" cy="873572"/>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Replace</a:t>
            </a:r>
          </a:p>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Pattern  with “^”</a:t>
            </a:r>
          </a:p>
        </p:txBody>
      </p:sp>
      <p:sp>
        <p:nvSpPr>
          <p:cNvPr id="5" name="Rectangle 4">
            <a:extLst>
              <a:ext uri="{FF2B5EF4-FFF2-40B4-BE49-F238E27FC236}">
                <a16:creationId xmlns:a16="http://schemas.microsoft.com/office/drawing/2014/main" id="{BE211646-1BC0-4363-B8A3-E38C59248272}"/>
              </a:ext>
            </a:extLst>
          </p:cNvPr>
          <p:cNvSpPr/>
          <p:nvPr/>
        </p:nvSpPr>
        <p:spPr>
          <a:xfrm>
            <a:off x="2301990" y="4631828"/>
            <a:ext cx="6474849" cy="458074"/>
          </a:xfrm>
          <a:prstGeom prst="rect">
            <a:avLst/>
          </a:prstGeom>
        </p:spPr>
        <p:txBody>
          <a:bodyPr wrap="none">
            <a:spAutoFit/>
          </a:bodyPr>
          <a:lstStyle/>
          <a:p>
            <a:pPr algn="just">
              <a:lnSpc>
                <a:spcPct val="150000"/>
              </a:lnSpc>
            </a:pPr>
            <a:r>
              <a:rPr lang="en-US" dirty="0">
                <a:latin typeface="Times New Roman" panose="02020603050405020304" pitchFamily="18" charset="0"/>
                <a:cs typeface="Times New Roman" panose="02020603050405020304" pitchFamily="18" charset="0"/>
              </a:rPr>
              <a:t>[] : matches any character inside the [] , one by one, with “or” logic </a:t>
            </a:r>
          </a:p>
        </p:txBody>
      </p:sp>
    </p:spTree>
    <p:extLst>
      <p:ext uri="{BB962C8B-B14F-4D97-AF65-F5344CB8AC3E}">
        <p14:creationId xmlns:p14="http://schemas.microsoft.com/office/powerpoint/2010/main" val="5024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059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Regular Expressions</a:t>
            </a:r>
          </a:p>
        </p:txBody>
      </p:sp>
      <p:sp>
        <p:nvSpPr>
          <p:cNvPr id="3" name="TextBox 2">
            <a:extLst>
              <a:ext uri="{FF2B5EF4-FFF2-40B4-BE49-F238E27FC236}">
                <a16:creationId xmlns:a16="http://schemas.microsoft.com/office/drawing/2014/main" id="{3E91156E-BBAF-4BF8-9FAE-A682BE851FE0}"/>
              </a:ext>
            </a:extLst>
          </p:cNvPr>
          <p:cNvSpPr txBox="1"/>
          <p:nvPr/>
        </p:nvSpPr>
        <p:spPr>
          <a:xfrm>
            <a:off x="512635" y="1207122"/>
            <a:ext cx="7803472"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More Special “tools” for sequences \d , \w </a:t>
            </a:r>
            <a:r>
              <a:rPr lang="en-US" dirty="0" err="1">
                <a:solidFill>
                  <a:srgbClr val="222222"/>
                </a:solidFill>
                <a:latin typeface="Times New Roman" panose="02020603050405020304" pitchFamily="18" charset="0"/>
                <a:cs typeface="Times New Roman" panose="02020603050405020304" pitchFamily="18" charset="0"/>
              </a:rPr>
              <a:t>etc</a:t>
            </a:r>
            <a:endParaRPr lang="en-US" dirty="0">
              <a:solidFill>
                <a:srgbClr val="22222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69BBC34-BEFC-4834-B127-BDD7996630C2}"/>
              </a:ext>
            </a:extLst>
          </p:cNvPr>
          <p:cNvSpPr txBox="1"/>
          <p:nvPr/>
        </p:nvSpPr>
        <p:spPr>
          <a:xfrm>
            <a:off x="227447" y="3008359"/>
            <a:ext cx="4032907"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String = “I have 3 brothers and 2 sisters”</a:t>
            </a:r>
          </a:p>
        </p:txBody>
      </p:sp>
      <p:sp>
        <p:nvSpPr>
          <p:cNvPr id="11" name="TextBox 10">
            <a:extLst>
              <a:ext uri="{FF2B5EF4-FFF2-40B4-BE49-F238E27FC236}">
                <a16:creationId xmlns:a16="http://schemas.microsoft.com/office/drawing/2014/main" id="{A5F2B0EC-D90D-4E38-93F2-77FB983CD31B}"/>
              </a:ext>
            </a:extLst>
          </p:cNvPr>
          <p:cNvSpPr txBox="1"/>
          <p:nvPr/>
        </p:nvSpPr>
        <p:spPr>
          <a:xfrm>
            <a:off x="4269470" y="2886778"/>
            <a:ext cx="2015919" cy="873572"/>
          </a:xfrm>
          <a:prstGeom prst="rect">
            <a:avLst/>
          </a:prstGeom>
          <a:noFill/>
        </p:spPr>
        <p:txBody>
          <a:bodyPr wrap="square" rtlCol="0">
            <a:spAutoFit/>
          </a:bodyPr>
          <a:lstStyle/>
          <a:p>
            <a:pPr algn="ctr">
              <a:lnSpc>
                <a:spcPct val="150000"/>
              </a:lnSpc>
            </a:pPr>
            <a:r>
              <a:rPr lang="en-US" dirty="0">
                <a:solidFill>
                  <a:srgbClr val="222222"/>
                </a:solidFill>
                <a:latin typeface="Times New Roman" panose="02020603050405020304" pitchFamily="18" charset="0"/>
                <a:cs typeface="Times New Roman" panose="02020603050405020304" pitchFamily="18" charset="0"/>
              </a:rPr>
              <a:t> find all digits</a:t>
            </a:r>
          </a:p>
          <a:p>
            <a:pPr algn="ctr">
              <a:lnSpc>
                <a:spcPct val="150000"/>
              </a:lnSpc>
            </a:pPr>
            <a:r>
              <a:rPr lang="en-US" dirty="0">
                <a:solidFill>
                  <a:srgbClr val="222222"/>
                </a:solidFill>
                <a:latin typeface="Times New Roman" panose="02020603050405020304" pitchFamily="18" charset="0"/>
                <a:cs typeface="Times New Roman" panose="02020603050405020304" pitchFamily="18" charset="0"/>
              </a:rPr>
              <a:t>/d</a:t>
            </a:r>
          </a:p>
        </p:txBody>
      </p:sp>
      <p:sp>
        <p:nvSpPr>
          <p:cNvPr id="12" name="TextBox 11">
            <a:extLst>
              <a:ext uri="{FF2B5EF4-FFF2-40B4-BE49-F238E27FC236}">
                <a16:creationId xmlns:a16="http://schemas.microsoft.com/office/drawing/2014/main" id="{E984C545-D5BD-46F1-81E8-14045426040E}"/>
              </a:ext>
            </a:extLst>
          </p:cNvPr>
          <p:cNvSpPr txBox="1"/>
          <p:nvPr/>
        </p:nvSpPr>
        <p:spPr>
          <a:xfrm>
            <a:off x="8748942" y="2800610"/>
            <a:ext cx="3298055" cy="873572"/>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Result</a:t>
            </a:r>
          </a:p>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“I have ^ brothers and ^ sisters</a:t>
            </a:r>
          </a:p>
        </p:txBody>
      </p:sp>
      <p:sp>
        <p:nvSpPr>
          <p:cNvPr id="13" name="TextBox 12">
            <a:extLst>
              <a:ext uri="{FF2B5EF4-FFF2-40B4-BE49-F238E27FC236}">
                <a16:creationId xmlns:a16="http://schemas.microsoft.com/office/drawing/2014/main" id="{985CF48D-ACA0-4EEC-9922-CBCB1040A627}"/>
              </a:ext>
            </a:extLst>
          </p:cNvPr>
          <p:cNvSpPr txBox="1"/>
          <p:nvPr/>
        </p:nvSpPr>
        <p:spPr>
          <a:xfrm>
            <a:off x="6493225" y="2873167"/>
            <a:ext cx="1822882" cy="873572"/>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Replace</a:t>
            </a:r>
          </a:p>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Pattern  with “^”</a:t>
            </a:r>
          </a:p>
        </p:txBody>
      </p:sp>
      <p:sp>
        <p:nvSpPr>
          <p:cNvPr id="4" name="Rectangle 3">
            <a:extLst>
              <a:ext uri="{FF2B5EF4-FFF2-40B4-BE49-F238E27FC236}">
                <a16:creationId xmlns:a16="http://schemas.microsoft.com/office/drawing/2014/main" id="{DE38B978-EE47-4612-88FC-657C5F46A96F}"/>
              </a:ext>
            </a:extLst>
          </p:cNvPr>
          <p:cNvSpPr/>
          <p:nvPr/>
        </p:nvSpPr>
        <p:spPr>
          <a:xfrm>
            <a:off x="3335805" y="4496636"/>
            <a:ext cx="4455066" cy="458074"/>
          </a:xfrm>
          <a:prstGeom prst="rect">
            <a:avLst/>
          </a:prstGeom>
        </p:spPr>
        <p:txBody>
          <a:bodyPr wrap="none">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\d : matches sequence of digits (numbers 0-9).</a:t>
            </a:r>
          </a:p>
        </p:txBody>
      </p:sp>
    </p:spTree>
    <p:extLst>
      <p:ext uri="{BB962C8B-B14F-4D97-AF65-F5344CB8AC3E}">
        <p14:creationId xmlns:p14="http://schemas.microsoft.com/office/powerpoint/2010/main" val="87322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059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Regular Expressions</a:t>
            </a:r>
          </a:p>
        </p:txBody>
      </p:sp>
      <p:sp>
        <p:nvSpPr>
          <p:cNvPr id="3" name="TextBox 2">
            <a:extLst>
              <a:ext uri="{FF2B5EF4-FFF2-40B4-BE49-F238E27FC236}">
                <a16:creationId xmlns:a16="http://schemas.microsoft.com/office/drawing/2014/main" id="{3E91156E-BBAF-4BF8-9FAE-A682BE851FE0}"/>
              </a:ext>
            </a:extLst>
          </p:cNvPr>
          <p:cNvSpPr txBox="1"/>
          <p:nvPr/>
        </p:nvSpPr>
        <p:spPr>
          <a:xfrm>
            <a:off x="512635" y="1207122"/>
            <a:ext cx="2026379"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Cheat Sheet :</a:t>
            </a:r>
          </a:p>
        </p:txBody>
      </p:sp>
      <p:pic>
        <p:nvPicPr>
          <p:cNvPr id="5" name="Picture 4">
            <a:extLst>
              <a:ext uri="{FF2B5EF4-FFF2-40B4-BE49-F238E27FC236}">
                <a16:creationId xmlns:a16="http://schemas.microsoft.com/office/drawing/2014/main" id="{7A308EBE-D0B8-4FF6-BA6C-8DE5D3974826}"/>
              </a:ext>
            </a:extLst>
          </p:cNvPr>
          <p:cNvPicPr>
            <a:picLocks noChangeAspect="1"/>
          </p:cNvPicPr>
          <p:nvPr/>
        </p:nvPicPr>
        <p:blipFill>
          <a:blip r:embed="rId2"/>
          <a:stretch>
            <a:fillRect/>
          </a:stretch>
        </p:blipFill>
        <p:spPr>
          <a:xfrm>
            <a:off x="3202440" y="1761321"/>
            <a:ext cx="5932229" cy="3335357"/>
          </a:xfrm>
          <a:prstGeom prst="rect">
            <a:avLst/>
          </a:prstGeom>
        </p:spPr>
      </p:pic>
      <p:sp>
        <p:nvSpPr>
          <p:cNvPr id="6" name="Rectangle 5">
            <a:extLst>
              <a:ext uri="{FF2B5EF4-FFF2-40B4-BE49-F238E27FC236}">
                <a16:creationId xmlns:a16="http://schemas.microsoft.com/office/drawing/2014/main" id="{29C265E5-0939-4FCE-BE42-D57FCD3F4C47}"/>
              </a:ext>
            </a:extLst>
          </p:cNvPr>
          <p:cNvSpPr/>
          <p:nvPr/>
        </p:nvSpPr>
        <p:spPr>
          <a:xfrm>
            <a:off x="5190670" y="5421840"/>
            <a:ext cx="2264490" cy="369332"/>
          </a:xfrm>
          <a:prstGeom prst="rect">
            <a:avLst/>
          </a:prstGeom>
        </p:spPr>
        <p:txBody>
          <a:bodyPr wrap="square">
            <a:spAutoFit/>
          </a:bodyPr>
          <a:lstStyle/>
          <a:p>
            <a:r>
              <a:rPr lang="en-US" dirty="0">
                <a:hlinkClick r:id="rId3"/>
              </a:rPr>
              <a:t>Full Cheat Sheet Here </a:t>
            </a:r>
            <a:endParaRPr lang="en-US" dirty="0"/>
          </a:p>
        </p:txBody>
      </p:sp>
    </p:spTree>
    <p:extLst>
      <p:ext uri="{BB962C8B-B14F-4D97-AF65-F5344CB8AC3E}">
        <p14:creationId xmlns:p14="http://schemas.microsoft.com/office/powerpoint/2010/main" val="287448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52646" y="26026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Regular Expressions</a:t>
            </a:r>
          </a:p>
        </p:txBody>
      </p:sp>
      <p:sp>
        <p:nvSpPr>
          <p:cNvPr id="4" name="TextBox 3">
            <a:extLst>
              <a:ext uri="{FF2B5EF4-FFF2-40B4-BE49-F238E27FC236}">
                <a16:creationId xmlns:a16="http://schemas.microsoft.com/office/drawing/2014/main" id="{2540ECFA-BADB-4BE0-AC8A-C9580C23B1CD}"/>
              </a:ext>
            </a:extLst>
          </p:cNvPr>
          <p:cNvSpPr txBox="1"/>
          <p:nvPr/>
        </p:nvSpPr>
        <p:spPr>
          <a:xfrm>
            <a:off x="941034" y="2272683"/>
            <a:ext cx="5805995" cy="369332"/>
          </a:xfrm>
          <a:prstGeom prst="rect">
            <a:avLst/>
          </a:prstGeom>
          <a:noFill/>
        </p:spPr>
        <p:txBody>
          <a:bodyPr wrap="square" rtlCol="0">
            <a:spAutoFit/>
          </a:bodyPr>
          <a:lstStyle/>
          <a:p>
            <a:r>
              <a:rPr lang="en-US" dirty="0"/>
              <a:t>“You can reach me at +1-123-456-7890 or +1-321-789-1238” </a:t>
            </a:r>
          </a:p>
        </p:txBody>
      </p:sp>
      <p:sp>
        <p:nvSpPr>
          <p:cNvPr id="6" name="TextBox 5">
            <a:extLst>
              <a:ext uri="{FF2B5EF4-FFF2-40B4-BE49-F238E27FC236}">
                <a16:creationId xmlns:a16="http://schemas.microsoft.com/office/drawing/2014/main" id="{26B44095-A72D-4B46-A426-A7D95FC88888}"/>
              </a:ext>
            </a:extLst>
          </p:cNvPr>
          <p:cNvSpPr txBox="1"/>
          <p:nvPr/>
        </p:nvSpPr>
        <p:spPr>
          <a:xfrm>
            <a:off x="6096000" y="5480796"/>
            <a:ext cx="5805995" cy="369332"/>
          </a:xfrm>
          <a:prstGeom prst="rect">
            <a:avLst/>
          </a:prstGeom>
          <a:noFill/>
        </p:spPr>
        <p:txBody>
          <a:bodyPr wrap="square" rtlCol="0">
            <a:spAutoFit/>
          </a:bodyPr>
          <a:lstStyle/>
          <a:p>
            <a:r>
              <a:rPr lang="en-US" dirty="0"/>
              <a:t>“You can reach me at </a:t>
            </a:r>
            <a:r>
              <a:rPr lang="en-US" dirty="0" err="1"/>
              <a:t>phone_number</a:t>
            </a:r>
            <a:r>
              <a:rPr lang="en-US" dirty="0"/>
              <a:t> or </a:t>
            </a:r>
            <a:r>
              <a:rPr lang="en-US" dirty="0" err="1"/>
              <a:t>phone_number</a:t>
            </a:r>
            <a:r>
              <a:rPr lang="en-US" dirty="0"/>
              <a:t>”</a:t>
            </a:r>
          </a:p>
        </p:txBody>
      </p:sp>
      <p:sp>
        <p:nvSpPr>
          <p:cNvPr id="7" name="TextBox 6">
            <a:extLst>
              <a:ext uri="{FF2B5EF4-FFF2-40B4-BE49-F238E27FC236}">
                <a16:creationId xmlns:a16="http://schemas.microsoft.com/office/drawing/2014/main" id="{30789891-3A7F-45E7-97F0-0FA930950A7D}"/>
              </a:ext>
            </a:extLst>
          </p:cNvPr>
          <p:cNvSpPr txBox="1"/>
          <p:nvPr/>
        </p:nvSpPr>
        <p:spPr>
          <a:xfrm>
            <a:off x="818226" y="1485698"/>
            <a:ext cx="5805995" cy="369332"/>
          </a:xfrm>
          <a:prstGeom prst="rect">
            <a:avLst/>
          </a:prstGeom>
          <a:noFill/>
        </p:spPr>
        <p:txBody>
          <a:bodyPr wrap="square" rtlCol="0">
            <a:spAutoFit/>
          </a:bodyPr>
          <a:lstStyle/>
          <a:p>
            <a:r>
              <a:rPr lang="en-US" dirty="0"/>
              <a:t>Complicated Pattern </a:t>
            </a:r>
          </a:p>
        </p:txBody>
      </p:sp>
      <p:sp>
        <p:nvSpPr>
          <p:cNvPr id="8" name="Rectangle 7">
            <a:extLst>
              <a:ext uri="{FF2B5EF4-FFF2-40B4-BE49-F238E27FC236}">
                <a16:creationId xmlns:a16="http://schemas.microsoft.com/office/drawing/2014/main" id="{D54878F8-27A3-4902-B312-C55E8752E479}"/>
              </a:ext>
            </a:extLst>
          </p:cNvPr>
          <p:cNvSpPr/>
          <p:nvPr/>
        </p:nvSpPr>
        <p:spPr>
          <a:xfrm>
            <a:off x="3456715" y="3490886"/>
            <a:ext cx="4251485" cy="769441"/>
          </a:xfrm>
          <a:prstGeom prst="rect">
            <a:avLst/>
          </a:prstGeom>
        </p:spPr>
        <p:txBody>
          <a:bodyPr wrap="none">
            <a:spAutoFit/>
          </a:bodyPr>
          <a:lstStyle/>
          <a:p>
            <a:r>
              <a:rPr lang="en-US" sz="4400" dirty="0"/>
              <a:t>+1-123-456-7890 </a:t>
            </a:r>
          </a:p>
        </p:txBody>
      </p:sp>
    </p:spTree>
    <p:extLst>
      <p:ext uri="{BB962C8B-B14F-4D97-AF65-F5344CB8AC3E}">
        <p14:creationId xmlns:p14="http://schemas.microsoft.com/office/powerpoint/2010/main" val="110344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Text Wrangling </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1942738"/>
          </a:xfrm>
        </p:spPr>
        <p:txBody>
          <a:bodyPr>
            <a:normAutofit fontScale="85000" lnSpcReduction="2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Tokenization: </a:t>
            </a:r>
          </a:p>
          <a:p>
            <a:pPr marL="0" indent="0">
              <a:lnSpc>
                <a:spcPct val="150000"/>
              </a:lnSpc>
              <a:buNone/>
            </a:pPr>
            <a:r>
              <a:rPr lang="en-US" sz="2400" dirty="0">
                <a:latin typeface="Times New Roman" panose="02020603050405020304" pitchFamily="18" charset="0"/>
                <a:cs typeface="Times New Roman" panose="02020603050405020304" pitchFamily="18" charset="0"/>
              </a:rPr>
              <a:t>Tokens can be words, clauses, phrases or sentences which are part of an actual text. Textual data is divided into classified set of tokens which cause significant advantage to business use case.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0249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Text Wrangling </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194273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Sentence Tokenization: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5509442D-A71C-4208-940A-DDF2DD1528F6}"/>
              </a:ext>
            </a:extLst>
          </p:cNvPr>
          <p:cNvSpPr txBox="1"/>
          <p:nvPr/>
        </p:nvSpPr>
        <p:spPr>
          <a:xfrm>
            <a:off x="527112" y="2959963"/>
            <a:ext cx="712876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Code:</a:t>
            </a:r>
          </a:p>
        </p:txBody>
      </p:sp>
      <p:sp>
        <p:nvSpPr>
          <p:cNvPr id="6" name="TextBox 5">
            <a:extLst>
              <a:ext uri="{FF2B5EF4-FFF2-40B4-BE49-F238E27FC236}">
                <a16:creationId xmlns:a16="http://schemas.microsoft.com/office/drawing/2014/main" id="{3FD45B37-43B6-4ACA-9DB7-70D9137E966A}"/>
              </a:ext>
            </a:extLst>
          </p:cNvPr>
          <p:cNvSpPr txBox="1"/>
          <p:nvPr/>
        </p:nvSpPr>
        <p:spPr>
          <a:xfrm>
            <a:off x="527111" y="4159929"/>
            <a:ext cx="712876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Output:</a:t>
            </a:r>
          </a:p>
        </p:txBody>
      </p:sp>
      <p:sp>
        <p:nvSpPr>
          <p:cNvPr id="8" name="Rectangle 7">
            <a:extLst>
              <a:ext uri="{FF2B5EF4-FFF2-40B4-BE49-F238E27FC236}">
                <a16:creationId xmlns:a16="http://schemas.microsoft.com/office/drawing/2014/main" id="{FAAF8084-9980-4D4E-9B9D-FF5E128615E4}"/>
              </a:ext>
            </a:extLst>
          </p:cNvPr>
          <p:cNvSpPr/>
          <p:nvPr/>
        </p:nvSpPr>
        <p:spPr>
          <a:xfrm>
            <a:off x="545967" y="3290319"/>
            <a:ext cx="8651299" cy="369332"/>
          </a:xfrm>
          <a:prstGeom prst="rect">
            <a:avLst/>
          </a:prstGeom>
        </p:spPr>
        <p:txBody>
          <a:bodyPr wrap="square">
            <a:spAutoFit/>
          </a:bodyPr>
          <a:lstStyle/>
          <a:p>
            <a:r>
              <a:rPr lang="en-US" dirty="0" err="1">
                <a:solidFill>
                  <a:srgbClr val="000000"/>
                </a:solidFill>
                <a:latin typeface="Courier New" panose="02070309020205020404" pitchFamily="49" charset="0"/>
              </a:rPr>
              <a:t>nltk.tokenize.sent_tokenize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"hello everyone. how are you"</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9" name="Rectangle 8">
            <a:extLst>
              <a:ext uri="{FF2B5EF4-FFF2-40B4-BE49-F238E27FC236}">
                <a16:creationId xmlns:a16="http://schemas.microsoft.com/office/drawing/2014/main" id="{D28BC150-F375-4D50-973B-5CD92ED41428}"/>
              </a:ext>
            </a:extLst>
          </p:cNvPr>
          <p:cNvSpPr/>
          <p:nvPr/>
        </p:nvSpPr>
        <p:spPr>
          <a:xfrm>
            <a:off x="446359" y="4490285"/>
            <a:ext cx="4871847" cy="369332"/>
          </a:xfrm>
          <a:prstGeom prst="rect">
            <a:avLst/>
          </a:prstGeom>
        </p:spPr>
        <p:txBody>
          <a:bodyPr wrap="none">
            <a:spAutoFit/>
          </a:bodyPr>
          <a:lstStyle/>
          <a:p>
            <a:r>
              <a:rPr lang="en-US" dirty="0">
                <a:solidFill>
                  <a:srgbClr val="212121"/>
                </a:solidFill>
                <a:latin typeface="Courier New" panose="02070309020205020404" pitchFamily="49" charset="0"/>
              </a:rPr>
              <a:t>['hello everyone.', 'how are you']</a:t>
            </a:r>
            <a:endParaRPr lang="en-US" dirty="0"/>
          </a:p>
        </p:txBody>
      </p:sp>
    </p:spTree>
    <p:extLst>
      <p:ext uri="{BB962C8B-B14F-4D97-AF65-F5344CB8AC3E}">
        <p14:creationId xmlns:p14="http://schemas.microsoft.com/office/powerpoint/2010/main" val="769368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Text Wrangling </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194273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Word Tokenization: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5509442D-A71C-4208-940A-DDF2DD1528F6}"/>
              </a:ext>
            </a:extLst>
          </p:cNvPr>
          <p:cNvSpPr txBox="1"/>
          <p:nvPr/>
        </p:nvSpPr>
        <p:spPr>
          <a:xfrm>
            <a:off x="527112" y="2959963"/>
            <a:ext cx="712876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Code:</a:t>
            </a:r>
          </a:p>
        </p:txBody>
      </p:sp>
      <p:sp>
        <p:nvSpPr>
          <p:cNvPr id="6" name="TextBox 5">
            <a:extLst>
              <a:ext uri="{FF2B5EF4-FFF2-40B4-BE49-F238E27FC236}">
                <a16:creationId xmlns:a16="http://schemas.microsoft.com/office/drawing/2014/main" id="{3FD45B37-43B6-4ACA-9DB7-70D9137E966A}"/>
              </a:ext>
            </a:extLst>
          </p:cNvPr>
          <p:cNvSpPr txBox="1"/>
          <p:nvPr/>
        </p:nvSpPr>
        <p:spPr>
          <a:xfrm>
            <a:off x="527111" y="4159929"/>
            <a:ext cx="712876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Output:</a:t>
            </a:r>
          </a:p>
        </p:txBody>
      </p:sp>
      <p:sp>
        <p:nvSpPr>
          <p:cNvPr id="4" name="Rectangle 3">
            <a:extLst>
              <a:ext uri="{FF2B5EF4-FFF2-40B4-BE49-F238E27FC236}">
                <a16:creationId xmlns:a16="http://schemas.microsoft.com/office/drawing/2014/main" id="{0D1AAA8F-35B3-441C-85C9-6AEB601DA33A}"/>
              </a:ext>
            </a:extLst>
          </p:cNvPr>
          <p:cNvSpPr/>
          <p:nvPr/>
        </p:nvSpPr>
        <p:spPr>
          <a:xfrm>
            <a:off x="545967" y="3375280"/>
            <a:ext cx="9504656" cy="369332"/>
          </a:xfrm>
          <a:prstGeom prst="rect">
            <a:avLst/>
          </a:prstGeom>
        </p:spPr>
        <p:txBody>
          <a:bodyPr wrap="square">
            <a:spAutoFit/>
          </a:bodyPr>
          <a:lstStyle/>
          <a:p>
            <a:r>
              <a:rPr lang="en-US" dirty="0" err="1">
                <a:solidFill>
                  <a:srgbClr val="000000"/>
                </a:solidFill>
                <a:latin typeface="Courier New" panose="02070309020205020404" pitchFamily="49" charset="0"/>
              </a:rPr>
              <a:t>nltk.tokenize.word_tokenize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"hello everyone, how are you"</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7" name="Rectangle 6">
            <a:extLst>
              <a:ext uri="{FF2B5EF4-FFF2-40B4-BE49-F238E27FC236}">
                <a16:creationId xmlns:a16="http://schemas.microsoft.com/office/drawing/2014/main" id="{C687C22E-0623-4166-A812-AED359CFBA47}"/>
              </a:ext>
            </a:extLst>
          </p:cNvPr>
          <p:cNvSpPr/>
          <p:nvPr/>
        </p:nvSpPr>
        <p:spPr>
          <a:xfrm>
            <a:off x="446358" y="4625702"/>
            <a:ext cx="6815575" cy="369332"/>
          </a:xfrm>
          <a:prstGeom prst="rect">
            <a:avLst/>
          </a:prstGeom>
        </p:spPr>
        <p:txBody>
          <a:bodyPr wrap="square">
            <a:spAutoFit/>
          </a:bodyPr>
          <a:lstStyle/>
          <a:p>
            <a:r>
              <a:rPr lang="en-US" dirty="0">
                <a:solidFill>
                  <a:srgbClr val="212121"/>
                </a:solidFill>
                <a:latin typeface="Courier New" panose="02070309020205020404" pitchFamily="49" charset="0"/>
              </a:rPr>
              <a:t>['hello', '</a:t>
            </a:r>
            <a:r>
              <a:rPr lang="en-US" dirty="0" err="1">
                <a:solidFill>
                  <a:srgbClr val="212121"/>
                </a:solidFill>
                <a:latin typeface="Courier New" panose="02070309020205020404" pitchFamily="49" charset="0"/>
              </a:rPr>
              <a:t>fahad</a:t>
            </a:r>
            <a:r>
              <a:rPr lang="en-US" dirty="0">
                <a:solidFill>
                  <a:srgbClr val="212121"/>
                </a:solidFill>
                <a:latin typeface="Courier New" panose="02070309020205020404" pitchFamily="49" charset="0"/>
              </a:rPr>
              <a:t>', ',', 'how', 'are', 'you']</a:t>
            </a:r>
            <a:endParaRPr lang="en-US" dirty="0"/>
          </a:p>
        </p:txBody>
      </p:sp>
    </p:spTree>
    <p:extLst>
      <p:ext uri="{BB962C8B-B14F-4D97-AF65-F5344CB8AC3E}">
        <p14:creationId xmlns:p14="http://schemas.microsoft.com/office/powerpoint/2010/main" val="26037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Word Tokenization </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549283"/>
            <a:ext cx="10963374" cy="57996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There are other Tokenizers as well</a:t>
            </a:r>
          </a:p>
        </p:txBody>
      </p:sp>
      <p:sp>
        <p:nvSpPr>
          <p:cNvPr id="3" name="Rectangle 2">
            <a:extLst>
              <a:ext uri="{FF2B5EF4-FFF2-40B4-BE49-F238E27FC236}">
                <a16:creationId xmlns:a16="http://schemas.microsoft.com/office/drawing/2014/main" id="{499815B4-43B3-4BD0-92DC-19D1FA7EC974}"/>
              </a:ext>
            </a:extLst>
          </p:cNvPr>
          <p:cNvSpPr/>
          <p:nvPr/>
        </p:nvSpPr>
        <p:spPr>
          <a:xfrm>
            <a:off x="313677" y="2512984"/>
            <a:ext cx="6096000" cy="2345963"/>
          </a:xfrm>
          <a:prstGeom prst="rect">
            <a:avLst/>
          </a:prstGeom>
        </p:spPr>
        <p:txBody>
          <a:bodyPr>
            <a:spAutoFit/>
          </a:bodyPr>
          <a:lstStyle/>
          <a:p>
            <a:pPr marL="742950" lvl="1" indent="-28575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TreeBankWordTokenizer</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PunktWordTokenizer</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WordPunctTokenizer</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RegExpTokenizer</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TweetTokenizer</a:t>
            </a:r>
            <a:r>
              <a:rPr lang="en-US" sz="2000" dirty="0">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2FBC63B4-AB00-4215-A7F8-06800ED4447F}"/>
              </a:ext>
            </a:extLst>
          </p:cNvPr>
          <p:cNvSpPr/>
          <p:nvPr/>
        </p:nvSpPr>
        <p:spPr>
          <a:xfrm rot="21161661">
            <a:off x="7012313" y="2026495"/>
            <a:ext cx="3156634"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Activity Alert! </a:t>
            </a:r>
          </a:p>
        </p:txBody>
      </p:sp>
      <p:sp>
        <p:nvSpPr>
          <p:cNvPr id="11" name="Rectangle 10">
            <a:extLst>
              <a:ext uri="{FF2B5EF4-FFF2-40B4-BE49-F238E27FC236}">
                <a16:creationId xmlns:a16="http://schemas.microsoft.com/office/drawing/2014/main" id="{A439E118-703E-4875-B4E4-CDA41425338C}"/>
              </a:ext>
            </a:extLst>
          </p:cNvPr>
          <p:cNvSpPr/>
          <p:nvPr/>
        </p:nvSpPr>
        <p:spPr>
          <a:xfrm>
            <a:off x="7408748" y="2920092"/>
            <a:ext cx="2940870" cy="923330"/>
          </a:xfrm>
          <a:prstGeom prst="rect">
            <a:avLst/>
          </a:prstGeom>
        </p:spPr>
        <p:txBody>
          <a:bodyPr wrap="none">
            <a:spAutoFit/>
          </a:bodyPr>
          <a:lstStyle/>
          <a:p>
            <a:r>
              <a:rPr lang="en-US" dirty="0"/>
              <a:t>What do these tokenizer do ?</a:t>
            </a:r>
          </a:p>
          <a:p>
            <a:r>
              <a:rPr lang="en-US" dirty="0"/>
              <a:t>Fire up your IDE and explore </a:t>
            </a:r>
          </a:p>
          <a:p>
            <a:r>
              <a:rPr lang="en-US" dirty="0"/>
              <a:t>With examples</a:t>
            </a:r>
          </a:p>
        </p:txBody>
      </p:sp>
    </p:spTree>
    <p:extLst>
      <p:ext uri="{BB962C8B-B14F-4D97-AF65-F5344CB8AC3E}">
        <p14:creationId xmlns:p14="http://schemas.microsoft.com/office/powerpoint/2010/main" val="408544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655941"/>
            <a:ext cx="10878532" cy="132556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Stop words are the words which are used most by humans and add less significance to the business use case in hand.  </a:t>
            </a:r>
          </a:p>
        </p:txBody>
      </p:sp>
    </p:spTree>
    <p:extLst>
      <p:ext uri="{BB962C8B-B14F-4D97-AF65-F5344CB8AC3E}">
        <p14:creationId xmlns:p14="http://schemas.microsoft.com/office/powerpoint/2010/main" val="136531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Removal of 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655941"/>
            <a:ext cx="10878532" cy="198390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 list of stop words can be obtained from the </a:t>
            </a:r>
            <a:r>
              <a:rPr lang="en-US" sz="2400" dirty="0" err="1">
                <a:latin typeface="Times New Roman" panose="02020603050405020304" pitchFamily="18" charset="0"/>
                <a:cs typeface="Times New Roman" panose="02020603050405020304" pitchFamily="18" charset="0"/>
              </a:rPr>
              <a:t>nltk</a:t>
            </a:r>
            <a:r>
              <a:rPr lang="en-US" sz="2400" dirty="0">
                <a:latin typeface="Times New Roman" panose="02020603050405020304" pitchFamily="18" charset="0"/>
                <a:cs typeface="Times New Roman" panose="02020603050405020304" pitchFamily="18" charset="0"/>
              </a:rPr>
              <a:t> library. We can then use a loop to remove the stop words from the text. </a:t>
            </a:r>
          </a:p>
          <a:p>
            <a:pPr algn="just">
              <a:lnSpc>
                <a:spcPct val="150000"/>
              </a:lnSpc>
            </a:pPr>
            <a:r>
              <a:rPr lang="en-US" sz="2400" dirty="0">
                <a:latin typeface="Times New Roman" panose="02020603050405020304" pitchFamily="18" charset="0"/>
                <a:cs typeface="Times New Roman" panose="02020603050405020304" pitchFamily="18" charset="0"/>
              </a:rPr>
              <a:t>Remember: Text first needs to be tokenized by words</a:t>
            </a:r>
          </a:p>
        </p:txBody>
      </p:sp>
      <p:sp>
        <p:nvSpPr>
          <p:cNvPr id="5" name="Rectangle 4">
            <a:extLst>
              <a:ext uri="{FF2B5EF4-FFF2-40B4-BE49-F238E27FC236}">
                <a16:creationId xmlns:a16="http://schemas.microsoft.com/office/drawing/2014/main" id="{68F7D36B-2C32-4C4F-B8A0-170EB7FAF4E7}"/>
              </a:ext>
            </a:extLst>
          </p:cNvPr>
          <p:cNvSpPr/>
          <p:nvPr/>
        </p:nvSpPr>
        <p:spPr>
          <a:xfrm>
            <a:off x="784193" y="3800045"/>
            <a:ext cx="7907045" cy="1200329"/>
          </a:xfrm>
          <a:prstGeom prst="rect">
            <a:avLst/>
          </a:prstGeom>
        </p:spPr>
        <p:txBody>
          <a:bodyPr wrap="square">
            <a:spAutoFit/>
          </a:bodyPr>
          <a:lstStyle/>
          <a:p>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nltk</a:t>
            </a:r>
            <a:endParaRPr lang="en-US" dirty="0">
              <a:solidFill>
                <a:srgbClr val="000000"/>
              </a:solidFill>
              <a:latin typeface="Courier New" panose="02070309020205020404" pitchFamily="49" charset="0"/>
            </a:endParaRPr>
          </a:p>
          <a:p>
            <a:r>
              <a:rPr lang="en-US" dirty="0">
                <a:solidFill>
                  <a:srgbClr val="AF00DB"/>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nltk.corpus</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stopwords</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nltk.download</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stopwords</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list_of_stop_words</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stopwords.words</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english</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A70FBD16-7FFF-4538-9805-4DCDA28D723E}"/>
              </a:ext>
            </a:extLst>
          </p:cNvPr>
          <p:cNvSpPr/>
          <p:nvPr/>
        </p:nvSpPr>
        <p:spPr>
          <a:xfrm>
            <a:off x="784193" y="5277320"/>
            <a:ext cx="3355406" cy="369332"/>
          </a:xfrm>
          <a:prstGeom prst="rect">
            <a:avLst/>
          </a:prstGeom>
        </p:spPr>
        <p:txBody>
          <a:bodyPr wrap="none">
            <a:spAutoFit/>
          </a:bodyPr>
          <a:lstStyle/>
          <a:p>
            <a:r>
              <a:rPr lang="en-US" dirty="0" err="1">
                <a:solidFill>
                  <a:srgbClr val="000000"/>
                </a:solidFill>
                <a:latin typeface="Courier New" panose="02070309020205020404" pitchFamily="49" charset="0"/>
              </a:rPr>
              <a:t>list_of_stop_words</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0</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5</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7" name="Rectangle 6">
            <a:extLst>
              <a:ext uri="{FF2B5EF4-FFF2-40B4-BE49-F238E27FC236}">
                <a16:creationId xmlns:a16="http://schemas.microsoft.com/office/drawing/2014/main" id="{BEC98EB4-4A05-4500-81D4-47D650696E31}"/>
              </a:ext>
            </a:extLst>
          </p:cNvPr>
          <p:cNvSpPr/>
          <p:nvPr/>
        </p:nvSpPr>
        <p:spPr>
          <a:xfrm>
            <a:off x="784193" y="6014167"/>
            <a:ext cx="4733988" cy="369332"/>
          </a:xfrm>
          <a:prstGeom prst="rect">
            <a:avLst/>
          </a:prstGeom>
        </p:spPr>
        <p:txBody>
          <a:bodyPr wrap="none">
            <a:spAutoFit/>
          </a:bodyPr>
          <a:lstStyle/>
          <a:p>
            <a:r>
              <a:rPr lang="en-US" dirty="0">
                <a:solidFill>
                  <a:srgbClr val="212121"/>
                </a:solidFill>
                <a:latin typeface="Courier New" panose="02070309020205020404" pitchFamily="49" charset="0"/>
              </a:rPr>
              <a:t>['</a:t>
            </a:r>
            <a:r>
              <a:rPr lang="en-US" dirty="0" err="1">
                <a:solidFill>
                  <a:srgbClr val="212121"/>
                </a:solidFill>
                <a:latin typeface="Courier New" panose="02070309020205020404" pitchFamily="49" charset="0"/>
              </a:rPr>
              <a:t>i</a:t>
            </a:r>
            <a:r>
              <a:rPr lang="en-US" dirty="0">
                <a:solidFill>
                  <a:srgbClr val="212121"/>
                </a:solidFill>
                <a:latin typeface="Courier New" panose="02070309020205020404" pitchFamily="49" charset="0"/>
              </a:rPr>
              <a:t>', 'me', 'my', 'myself', 'we']</a:t>
            </a:r>
            <a:endParaRPr lang="en-US" dirty="0"/>
          </a:p>
        </p:txBody>
      </p:sp>
    </p:spTree>
    <p:extLst>
      <p:ext uri="{BB962C8B-B14F-4D97-AF65-F5344CB8AC3E}">
        <p14:creationId xmlns:p14="http://schemas.microsoft.com/office/powerpoint/2010/main" val="258007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6351-2D84-484B-83D4-25E6BBE01B08}"/>
              </a:ext>
            </a:extLst>
          </p:cNvPr>
          <p:cNvSpPr>
            <a:spLocks noGrp="1"/>
          </p:cNvSpPr>
          <p:nvPr>
            <p:ph type="ctrTitle"/>
          </p:nvPr>
        </p:nvSpPr>
        <p:spPr>
          <a:xfrm>
            <a:off x="1194059" y="1706825"/>
            <a:ext cx="9618482" cy="2387600"/>
          </a:xfrm>
        </p:spPr>
        <p:txBody>
          <a:bodyPr>
            <a:normAutofit fontScale="90000"/>
          </a:bodyPr>
          <a:lstStyle/>
          <a:p>
            <a:pPr>
              <a:lnSpc>
                <a:spcPct val="150000"/>
              </a:lnSpc>
            </a:pPr>
            <a:r>
              <a:rPr lang="en-US" sz="5800" dirty="0">
                <a:latin typeface="Times New Roman" panose="02020603050405020304" pitchFamily="18" charset="0"/>
                <a:cs typeface="Times New Roman" panose="02020603050405020304" pitchFamily="18" charset="0"/>
              </a:rPr>
              <a:t>Natural Language Processing</a:t>
            </a:r>
            <a:br>
              <a:rPr lang="en-US" sz="5800" dirty="0">
                <a:latin typeface="Times New Roman" panose="02020603050405020304" pitchFamily="18" charset="0"/>
                <a:cs typeface="Times New Roman" panose="02020603050405020304" pitchFamily="18" charset="0"/>
              </a:rPr>
            </a:br>
            <a:r>
              <a:rPr lang="en-US" sz="5800" dirty="0">
                <a:latin typeface="Times New Roman" panose="02020603050405020304" pitchFamily="18" charset="0"/>
                <a:cs typeface="Times New Roman" panose="02020603050405020304" pitchFamily="18" charset="0"/>
              </a:rPr>
              <a:t>     - Text Wrangling and Cleaning </a:t>
            </a:r>
          </a:p>
        </p:txBody>
      </p:sp>
    </p:spTree>
    <p:extLst>
      <p:ext uri="{BB962C8B-B14F-4D97-AF65-F5344CB8AC3E}">
        <p14:creationId xmlns:p14="http://schemas.microsoft.com/office/powerpoint/2010/main" val="284198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5757"/>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Removal of Stop Words</a:t>
            </a:r>
          </a:p>
        </p:txBody>
      </p:sp>
      <p:sp>
        <p:nvSpPr>
          <p:cNvPr id="8" name="Rectangle 7">
            <a:extLst>
              <a:ext uri="{FF2B5EF4-FFF2-40B4-BE49-F238E27FC236}">
                <a16:creationId xmlns:a16="http://schemas.microsoft.com/office/drawing/2014/main" id="{E3A518C8-6E4A-4AD4-8EEB-D6761B098CCA}"/>
              </a:ext>
            </a:extLst>
          </p:cNvPr>
          <p:cNvSpPr/>
          <p:nvPr/>
        </p:nvSpPr>
        <p:spPr>
          <a:xfrm>
            <a:off x="393576" y="1287664"/>
            <a:ext cx="10907697" cy="1200329"/>
          </a:xfrm>
          <a:prstGeom prst="rect">
            <a:avLst/>
          </a:prstGeom>
        </p:spPr>
        <p:txBody>
          <a:bodyPr wrap="square">
            <a:spAutoFit/>
          </a:bodyPr>
          <a:lstStyle/>
          <a:p>
            <a:r>
              <a:rPr lang="en-US" dirty="0">
                <a:solidFill>
                  <a:srgbClr val="008000"/>
                </a:solidFill>
                <a:latin typeface="Courier New" panose="02070309020205020404" pitchFamily="49" charset="0"/>
              </a:rPr>
              <a:t># removing stop words</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first , tokenize</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tokens = </a:t>
            </a:r>
            <a:r>
              <a:rPr lang="en-US" dirty="0" err="1">
                <a:solidFill>
                  <a:srgbClr val="000000"/>
                </a:solidFill>
                <a:latin typeface="Courier New" panose="02070309020205020404" pitchFamily="49" charset="0"/>
              </a:rPr>
              <a:t>nltk.tokenize.word_tokenize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"hello there, how is every one doing"</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Print(tokens)</a:t>
            </a:r>
            <a:endParaRPr lang="en-US" b="0" dirty="0">
              <a:solidFill>
                <a:srgbClr val="000000"/>
              </a:solidFill>
              <a:effectLst/>
              <a:latin typeface="Courier New" panose="02070309020205020404" pitchFamily="49" charset="0"/>
            </a:endParaRPr>
          </a:p>
        </p:txBody>
      </p:sp>
      <p:sp>
        <p:nvSpPr>
          <p:cNvPr id="10" name="Rectangle 9">
            <a:extLst>
              <a:ext uri="{FF2B5EF4-FFF2-40B4-BE49-F238E27FC236}">
                <a16:creationId xmlns:a16="http://schemas.microsoft.com/office/drawing/2014/main" id="{DEB91A40-4ED5-4325-A694-9583503C4CE3}"/>
              </a:ext>
            </a:extLst>
          </p:cNvPr>
          <p:cNvSpPr/>
          <p:nvPr/>
        </p:nvSpPr>
        <p:spPr>
          <a:xfrm>
            <a:off x="393576" y="2613227"/>
            <a:ext cx="8972365" cy="369332"/>
          </a:xfrm>
          <a:prstGeom prst="rect">
            <a:avLst/>
          </a:prstGeom>
        </p:spPr>
        <p:txBody>
          <a:bodyPr wrap="square">
            <a:spAutoFit/>
          </a:bodyPr>
          <a:lstStyle/>
          <a:p>
            <a:r>
              <a:rPr lang="en-US" dirty="0">
                <a:solidFill>
                  <a:srgbClr val="212121"/>
                </a:solidFill>
                <a:latin typeface="Courier New" panose="02070309020205020404" pitchFamily="49" charset="0"/>
              </a:rPr>
              <a:t>['hello', 'there', ',', 'how', 'is', 'everyone', 'one', 'doing']</a:t>
            </a:r>
            <a:endParaRPr lang="en-US" dirty="0"/>
          </a:p>
        </p:txBody>
      </p:sp>
      <p:sp>
        <p:nvSpPr>
          <p:cNvPr id="11" name="Rectangle 10">
            <a:extLst>
              <a:ext uri="{FF2B5EF4-FFF2-40B4-BE49-F238E27FC236}">
                <a16:creationId xmlns:a16="http://schemas.microsoft.com/office/drawing/2014/main" id="{7BBF8303-D2C8-436C-98E1-5174B0BFC080}"/>
              </a:ext>
            </a:extLst>
          </p:cNvPr>
          <p:cNvSpPr/>
          <p:nvPr/>
        </p:nvSpPr>
        <p:spPr>
          <a:xfrm>
            <a:off x="393575" y="3429000"/>
            <a:ext cx="10827799" cy="923330"/>
          </a:xfrm>
          <a:prstGeom prst="rect">
            <a:avLst/>
          </a:prstGeom>
        </p:spPr>
        <p:txBody>
          <a:bodyPr wrap="square">
            <a:spAutoFit/>
          </a:bodyPr>
          <a:lstStyle/>
          <a:p>
            <a:r>
              <a:rPr lang="en-US" dirty="0">
                <a:solidFill>
                  <a:srgbClr val="008000"/>
                </a:solidFill>
                <a:latin typeface="Courier New" panose="02070309020205020404" pitchFamily="49" charset="0"/>
              </a:rPr>
              <a:t># remove stop words using for loop or a list comprehension</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token_without_stopwords</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for</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a:t>
            </a:r>
            <a:r>
              <a:rPr lang="en-US" dirty="0">
                <a:solidFill>
                  <a:srgbClr val="000000"/>
                </a:solidFill>
                <a:latin typeface="Courier New" panose="02070309020205020404" pitchFamily="49" charset="0"/>
              </a:rPr>
              <a:t> tokens </a:t>
            </a:r>
            <a:r>
              <a:rPr lang="en-US" dirty="0">
                <a:solidFill>
                  <a:srgbClr val="AF00DB"/>
                </a:solidFill>
                <a:latin typeface="Courier New" panose="02070309020205020404" pitchFamily="49" charset="0"/>
              </a:rPr>
              <a:t>if</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not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list_of_stop_words</a:t>
            </a:r>
            <a:r>
              <a:rPr lang="en-US" dirty="0">
                <a:solidFill>
                  <a:srgbClr val="000000"/>
                </a:solidFill>
                <a:latin typeface="Courier New" panose="02070309020205020404" pitchFamily="49" charset="0"/>
              </a:rPr>
              <a:t>]</a:t>
            </a:r>
          </a:p>
          <a:p>
            <a:r>
              <a:rPr lang="en-US" b="0" dirty="0">
                <a:solidFill>
                  <a:srgbClr val="000000"/>
                </a:solidFill>
                <a:effectLst/>
                <a:latin typeface="Courier New" panose="02070309020205020404" pitchFamily="49" charset="0"/>
              </a:rPr>
              <a:t>Print(</a:t>
            </a:r>
            <a:r>
              <a:rPr lang="en-US" dirty="0" err="1">
                <a:solidFill>
                  <a:srgbClr val="000000"/>
                </a:solidFill>
                <a:latin typeface="Courier New" panose="02070309020205020404" pitchFamily="49" charset="0"/>
              </a:rPr>
              <a:t>token_without_stopwords</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12" name="Rectangle 11">
            <a:extLst>
              <a:ext uri="{FF2B5EF4-FFF2-40B4-BE49-F238E27FC236}">
                <a16:creationId xmlns:a16="http://schemas.microsoft.com/office/drawing/2014/main" id="{D98233C1-4221-4D33-AB47-A9DEC692DB1C}"/>
              </a:ext>
            </a:extLst>
          </p:cNvPr>
          <p:cNvSpPr/>
          <p:nvPr/>
        </p:nvSpPr>
        <p:spPr>
          <a:xfrm>
            <a:off x="393575" y="4614105"/>
            <a:ext cx="4733988" cy="369332"/>
          </a:xfrm>
          <a:prstGeom prst="rect">
            <a:avLst/>
          </a:prstGeom>
        </p:spPr>
        <p:txBody>
          <a:bodyPr wrap="none">
            <a:spAutoFit/>
          </a:bodyPr>
          <a:lstStyle/>
          <a:p>
            <a:r>
              <a:rPr lang="en-US" dirty="0">
                <a:solidFill>
                  <a:srgbClr val="212121"/>
                </a:solidFill>
                <a:latin typeface="Courier New" panose="02070309020205020404" pitchFamily="49" charset="0"/>
              </a:rPr>
              <a:t>['hello', ',', 'everyone', 'one']</a:t>
            </a:r>
            <a:endParaRPr lang="en-US" dirty="0"/>
          </a:p>
        </p:txBody>
      </p:sp>
      <p:sp>
        <p:nvSpPr>
          <p:cNvPr id="13" name="Rectangle 12">
            <a:extLst>
              <a:ext uri="{FF2B5EF4-FFF2-40B4-BE49-F238E27FC236}">
                <a16:creationId xmlns:a16="http://schemas.microsoft.com/office/drawing/2014/main" id="{213CD90C-709B-48D3-8A66-E0F829983C06}"/>
              </a:ext>
            </a:extLst>
          </p:cNvPr>
          <p:cNvSpPr/>
          <p:nvPr/>
        </p:nvSpPr>
        <p:spPr>
          <a:xfrm rot="21161661">
            <a:off x="6603941" y="4550160"/>
            <a:ext cx="3156634"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Activity Alert! </a:t>
            </a:r>
          </a:p>
        </p:txBody>
      </p:sp>
      <p:sp>
        <p:nvSpPr>
          <p:cNvPr id="14" name="Rectangle 13">
            <a:extLst>
              <a:ext uri="{FF2B5EF4-FFF2-40B4-BE49-F238E27FC236}">
                <a16:creationId xmlns:a16="http://schemas.microsoft.com/office/drawing/2014/main" id="{88BD6C98-EF0A-409C-A92C-87607C39E83E}"/>
              </a:ext>
            </a:extLst>
          </p:cNvPr>
          <p:cNvSpPr/>
          <p:nvPr/>
        </p:nvSpPr>
        <p:spPr>
          <a:xfrm>
            <a:off x="7488647" y="5328510"/>
            <a:ext cx="4485202" cy="923330"/>
          </a:xfrm>
          <a:prstGeom prst="rect">
            <a:avLst/>
          </a:prstGeom>
        </p:spPr>
        <p:txBody>
          <a:bodyPr wrap="none">
            <a:spAutoFit/>
          </a:bodyPr>
          <a:lstStyle/>
          <a:p>
            <a:r>
              <a:rPr lang="en-US" dirty="0"/>
              <a:t>Can you find stop words for other languages ?</a:t>
            </a:r>
            <a:br>
              <a:rPr lang="en-US" dirty="0"/>
            </a:br>
            <a:r>
              <a:rPr lang="en-US" dirty="0"/>
              <a:t>What if you want to remove a word from a </a:t>
            </a:r>
            <a:br>
              <a:rPr lang="en-US" dirty="0"/>
            </a:br>
            <a:r>
              <a:rPr lang="en-US" dirty="0"/>
              <a:t>stop word list ?</a:t>
            </a:r>
          </a:p>
        </p:txBody>
      </p:sp>
    </p:spTree>
    <p:extLst>
      <p:ext uri="{BB962C8B-B14F-4D97-AF65-F5344CB8AC3E}">
        <p14:creationId xmlns:p14="http://schemas.microsoft.com/office/powerpoint/2010/main" val="330594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80" y="1272620"/>
            <a:ext cx="10983012" cy="1325564"/>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Stemming:</a:t>
            </a:r>
          </a:p>
          <a:p>
            <a:pPr marL="0" indent="0">
              <a:lnSpc>
                <a:spcPct val="150000"/>
              </a:lnSpc>
              <a:buNone/>
            </a:pPr>
            <a:r>
              <a:rPr lang="en-US" sz="2000" dirty="0">
                <a:latin typeface="Times New Roman" panose="02020603050405020304" pitchFamily="18" charset="0"/>
                <a:cs typeface="Times New Roman" panose="02020603050405020304" pitchFamily="18" charset="0"/>
              </a:rPr>
              <a:t>Stemming is a technique which reduces a word to its stem or root format, by using a set of rule </a:t>
            </a:r>
          </a:p>
        </p:txBody>
      </p:sp>
      <p:sp>
        <p:nvSpPr>
          <p:cNvPr id="4" name="Rectangle 3">
            <a:extLst>
              <a:ext uri="{FF2B5EF4-FFF2-40B4-BE49-F238E27FC236}">
                <a16:creationId xmlns:a16="http://schemas.microsoft.com/office/drawing/2014/main" id="{C5017E23-8395-4015-8C87-D852305252F5}"/>
              </a:ext>
            </a:extLst>
          </p:cNvPr>
          <p:cNvSpPr/>
          <p:nvPr/>
        </p:nvSpPr>
        <p:spPr>
          <a:xfrm>
            <a:off x="140156" y="2612965"/>
            <a:ext cx="8794331" cy="498663"/>
          </a:xfrm>
          <a:prstGeom prst="rect">
            <a:avLst/>
          </a:prstGeom>
        </p:spPr>
        <p:txBody>
          <a:bodyPr wrap="none">
            <a:spAutoFit/>
          </a:bodyPr>
          <a:lstStyle/>
          <a:p>
            <a:pPr lvl="1" algn="just">
              <a:lnSpc>
                <a:spcPct val="150000"/>
              </a:lnSpc>
            </a:pPr>
            <a:r>
              <a:rPr lang="en-US" sz="2000" dirty="0">
                <a:latin typeface="Times New Roman" panose="02020603050405020304" pitchFamily="18" charset="0"/>
                <a:cs typeface="Times New Roman" panose="02020603050405020304" pitchFamily="18" charset="0"/>
              </a:rPr>
              <a:t>We can use </a:t>
            </a:r>
            <a:r>
              <a:rPr lang="en-US" sz="2000" dirty="0" err="1">
                <a:latin typeface="Times New Roman" panose="02020603050405020304" pitchFamily="18" charset="0"/>
                <a:cs typeface="Times New Roman" panose="02020603050405020304" pitchFamily="18" charset="0"/>
              </a:rPr>
              <a:t>PorterStemmer</a:t>
            </a:r>
            <a:r>
              <a:rPr lang="en-US" sz="2000" dirty="0">
                <a:latin typeface="Times New Roman" panose="02020603050405020304" pitchFamily="18" charset="0"/>
                <a:cs typeface="Times New Roman" panose="02020603050405020304" pitchFamily="18" charset="0"/>
              </a:rPr>
              <a:t> from the </a:t>
            </a:r>
            <a:r>
              <a:rPr lang="en-US" sz="2000" dirty="0" err="1">
                <a:latin typeface="Times New Roman" panose="02020603050405020304" pitchFamily="18" charset="0"/>
                <a:cs typeface="Times New Roman" panose="02020603050405020304" pitchFamily="18" charset="0"/>
              </a:rPr>
              <a:t>nltk</a:t>
            </a:r>
            <a:r>
              <a:rPr lang="en-US" sz="2000" dirty="0">
                <a:latin typeface="Times New Roman" panose="02020603050405020304" pitchFamily="18" charset="0"/>
                <a:cs typeface="Times New Roman" panose="02020603050405020304" pitchFamily="18" charset="0"/>
              </a:rPr>
              <a:t> library, it’s a basic and simple stemmer</a:t>
            </a:r>
          </a:p>
        </p:txBody>
      </p:sp>
    </p:spTree>
    <p:extLst>
      <p:ext uri="{BB962C8B-B14F-4D97-AF65-F5344CB8AC3E}">
        <p14:creationId xmlns:p14="http://schemas.microsoft.com/office/powerpoint/2010/main" val="172863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08257" y="1281497"/>
            <a:ext cx="10983012" cy="60056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How to use </a:t>
            </a:r>
            <a:r>
              <a:rPr lang="en-US" sz="2000" dirty="0" err="1">
                <a:latin typeface="Times New Roman" panose="02020603050405020304" pitchFamily="18" charset="0"/>
                <a:cs typeface="Times New Roman" panose="02020603050405020304" pitchFamily="18" charset="0"/>
              </a:rPr>
              <a:t>PorterStemmer</a:t>
            </a:r>
            <a:r>
              <a:rPr lang="en-US" sz="2000" dirty="0">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B145CE9E-A6A2-40B6-8730-0C27509E8487}"/>
              </a:ext>
            </a:extLst>
          </p:cNvPr>
          <p:cNvSpPr/>
          <p:nvPr/>
        </p:nvSpPr>
        <p:spPr>
          <a:xfrm>
            <a:off x="508257" y="1951672"/>
            <a:ext cx="9532387" cy="1200329"/>
          </a:xfrm>
          <a:prstGeom prst="rect">
            <a:avLst/>
          </a:prstGeom>
        </p:spPr>
        <p:txBody>
          <a:bodyPr wrap="square">
            <a:spAutoFit/>
          </a:bodyPr>
          <a:lstStyle/>
          <a:p>
            <a:r>
              <a:rPr lang="en-US" dirty="0">
                <a:solidFill>
                  <a:srgbClr val="008000"/>
                </a:solidFill>
                <a:latin typeface="Courier New" panose="02070309020205020404" pitchFamily="49" charset="0"/>
              </a:rPr>
              <a:t># import the </a:t>
            </a:r>
            <a:r>
              <a:rPr lang="en-US" dirty="0" err="1">
                <a:solidFill>
                  <a:srgbClr val="008000"/>
                </a:solidFill>
                <a:latin typeface="Courier New" panose="02070309020205020404" pitchFamily="49" charset="0"/>
              </a:rPr>
              <a:t>PorterStemmer</a:t>
            </a:r>
            <a:endParaRPr lang="en-US" dirty="0">
              <a:solidFill>
                <a:srgbClr val="000000"/>
              </a:solidFill>
              <a:latin typeface="Courier New" panose="02070309020205020404" pitchFamily="49" charset="0"/>
            </a:endParaRPr>
          </a:p>
          <a:p>
            <a:r>
              <a:rPr lang="en-US" dirty="0">
                <a:solidFill>
                  <a:srgbClr val="AF00DB"/>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nltk.stem</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PorterStemmer</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make an instance of the </a:t>
            </a:r>
            <a:r>
              <a:rPr lang="en-US" dirty="0" err="1">
                <a:solidFill>
                  <a:srgbClr val="008000"/>
                </a:solidFill>
                <a:latin typeface="Courier New" panose="02070309020205020404" pitchFamily="49" charset="0"/>
              </a:rPr>
              <a:t>PorterStemmer</a:t>
            </a:r>
            <a:r>
              <a:rPr lang="en-US" dirty="0">
                <a:solidFill>
                  <a:srgbClr val="008000"/>
                </a:solidFill>
                <a:latin typeface="Courier New" panose="02070309020205020404" pitchFamily="49" charset="0"/>
              </a:rPr>
              <a:t> class</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ps</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PorterStemmer</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407BBD46-72A7-4901-9621-12D0D1E6AF6D}"/>
              </a:ext>
            </a:extLst>
          </p:cNvPr>
          <p:cNvSpPr/>
          <p:nvPr/>
        </p:nvSpPr>
        <p:spPr>
          <a:xfrm>
            <a:off x="508256" y="3634913"/>
            <a:ext cx="9221669" cy="1200329"/>
          </a:xfrm>
          <a:prstGeom prst="rect">
            <a:avLst/>
          </a:prstGeom>
        </p:spPr>
        <p:txBody>
          <a:bodyPr wrap="square">
            <a:spAutoFit/>
          </a:bodyPr>
          <a:lstStyle/>
          <a:p>
            <a:r>
              <a:rPr lang="en-US" dirty="0">
                <a:solidFill>
                  <a:srgbClr val="008000"/>
                </a:solidFill>
                <a:latin typeface="Courier New" panose="02070309020205020404" pitchFamily="49" charset="0"/>
              </a:rPr>
              <a:t># use a for loop or list comprehension to stem every word</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Remember to Tokenize the text first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tokens = [</a:t>
            </a:r>
            <a:r>
              <a:rPr lang="en-US" dirty="0">
                <a:solidFill>
                  <a:srgbClr val="A31515"/>
                </a:solidFill>
                <a:latin typeface="Courier New" panose="02070309020205020404" pitchFamily="49" charset="0"/>
              </a:rPr>
              <a:t>'programs’ </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'programmer’ </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'programming’ </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'program'</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ps.stem</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for</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a:t>
            </a:r>
            <a:r>
              <a:rPr lang="en-US" dirty="0">
                <a:solidFill>
                  <a:srgbClr val="000000"/>
                </a:solidFill>
                <a:latin typeface="Courier New" panose="02070309020205020404" pitchFamily="49" charset="0"/>
              </a:rPr>
              <a:t> tokens]</a:t>
            </a:r>
            <a:endParaRPr lang="en-US" b="0" dirty="0">
              <a:solidFill>
                <a:srgbClr val="000000"/>
              </a:solidFill>
              <a:effectLst/>
              <a:latin typeface="Courier New" panose="02070309020205020404" pitchFamily="49" charset="0"/>
            </a:endParaRPr>
          </a:p>
        </p:txBody>
      </p:sp>
      <p:sp>
        <p:nvSpPr>
          <p:cNvPr id="7" name="Rectangle 6">
            <a:extLst>
              <a:ext uri="{FF2B5EF4-FFF2-40B4-BE49-F238E27FC236}">
                <a16:creationId xmlns:a16="http://schemas.microsoft.com/office/drawing/2014/main" id="{49CA1F61-8E38-40B6-A1BC-81784BF3FACD}"/>
              </a:ext>
            </a:extLst>
          </p:cNvPr>
          <p:cNvSpPr/>
          <p:nvPr/>
        </p:nvSpPr>
        <p:spPr>
          <a:xfrm>
            <a:off x="508256" y="5494322"/>
            <a:ext cx="7088881" cy="369332"/>
          </a:xfrm>
          <a:prstGeom prst="rect">
            <a:avLst/>
          </a:prstGeom>
        </p:spPr>
        <p:txBody>
          <a:bodyPr wrap="square">
            <a:spAutoFit/>
          </a:bodyPr>
          <a:lstStyle/>
          <a:p>
            <a:r>
              <a:rPr lang="en-US" dirty="0">
                <a:solidFill>
                  <a:srgbClr val="212121"/>
                </a:solidFill>
                <a:latin typeface="Courier New" panose="02070309020205020404" pitchFamily="49" charset="0"/>
              </a:rPr>
              <a:t>['program', '</a:t>
            </a:r>
            <a:r>
              <a:rPr lang="en-US" dirty="0" err="1">
                <a:solidFill>
                  <a:srgbClr val="212121"/>
                </a:solidFill>
                <a:latin typeface="Courier New" panose="02070309020205020404" pitchFamily="49" charset="0"/>
              </a:rPr>
              <a:t>programm</a:t>
            </a:r>
            <a:r>
              <a:rPr lang="en-US" dirty="0">
                <a:solidFill>
                  <a:srgbClr val="212121"/>
                </a:solidFill>
                <a:latin typeface="Courier New" panose="02070309020205020404" pitchFamily="49" charset="0"/>
              </a:rPr>
              <a:t>', 'program', 'program']</a:t>
            </a:r>
            <a:endParaRPr lang="en-US" dirty="0"/>
          </a:p>
        </p:txBody>
      </p:sp>
      <p:sp>
        <p:nvSpPr>
          <p:cNvPr id="8" name="Rectangle 7">
            <a:extLst>
              <a:ext uri="{FF2B5EF4-FFF2-40B4-BE49-F238E27FC236}">
                <a16:creationId xmlns:a16="http://schemas.microsoft.com/office/drawing/2014/main" id="{1E34866D-568B-460F-BFF6-1EE38F1D6BC6}"/>
              </a:ext>
            </a:extLst>
          </p:cNvPr>
          <p:cNvSpPr/>
          <p:nvPr/>
        </p:nvSpPr>
        <p:spPr>
          <a:xfrm rot="21161661">
            <a:off x="7917836" y="4550906"/>
            <a:ext cx="3156634"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Activity Alert! </a:t>
            </a:r>
          </a:p>
        </p:txBody>
      </p:sp>
      <p:sp>
        <p:nvSpPr>
          <p:cNvPr id="9" name="Rectangle 8">
            <a:extLst>
              <a:ext uri="{FF2B5EF4-FFF2-40B4-BE49-F238E27FC236}">
                <a16:creationId xmlns:a16="http://schemas.microsoft.com/office/drawing/2014/main" id="{6A73D6DF-1D67-4D3A-B95C-FDD0AC8CBF47}"/>
              </a:ext>
            </a:extLst>
          </p:cNvPr>
          <p:cNvSpPr/>
          <p:nvPr/>
        </p:nvSpPr>
        <p:spPr>
          <a:xfrm>
            <a:off x="7488647" y="5328510"/>
            <a:ext cx="4236673" cy="923330"/>
          </a:xfrm>
          <a:prstGeom prst="rect">
            <a:avLst/>
          </a:prstGeom>
        </p:spPr>
        <p:txBody>
          <a:bodyPr wrap="none">
            <a:spAutoFit/>
          </a:bodyPr>
          <a:lstStyle/>
          <a:p>
            <a:r>
              <a:rPr lang="en-US" dirty="0"/>
              <a:t>Why did we get ‘</a:t>
            </a:r>
            <a:r>
              <a:rPr lang="en-US" dirty="0" err="1"/>
              <a:t>programm</a:t>
            </a:r>
            <a:r>
              <a:rPr lang="en-US" dirty="0"/>
              <a:t>’ for token</a:t>
            </a:r>
            <a:br>
              <a:rPr lang="en-US" dirty="0"/>
            </a:br>
            <a:r>
              <a:rPr lang="en-US" dirty="0"/>
              <a:t> programmer ?</a:t>
            </a:r>
            <a:br>
              <a:rPr lang="en-US" dirty="0"/>
            </a:br>
            <a:r>
              <a:rPr lang="en-US" dirty="0"/>
              <a:t>Can you use any other stemmer to fix that?</a:t>
            </a:r>
          </a:p>
        </p:txBody>
      </p:sp>
    </p:spTree>
    <p:extLst>
      <p:ext uri="{BB962C8B-B14F-4D97-AF65-F5344CB8AC3E}">
        <p14:creationId xmlns:p14="http://schemas.microsoft.com/office/powerpoint/2010/main" val="206605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Lemmatization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80" y="1272620"/>
            <a:ext cx="10983012" cy="1710278"/>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Lemmatization:</a:t>
            </a:r>
          </a:p>
          <a:p>
            <a:pPr marL="0" indent="0">
              <a:lnSpc>
                <a:spcPct val="150000"/>
              </a:lnSpc>
              <a:buNone/>
            </a:pPr>
            <a:r>
              <a:rPr lang="en-US" sz="2000" dirty="0">
                <a:latin typeface="Times New Roman" panose="02020603050405020304" pitchFamily="18" charset="0"/>
                <a:cs typeface="Times New Roman" panose="02020603050405020304" pitchFamily="18" charset="0"/>
              </a:rPr>
              <a:t>It is a technique like stemming which reduces a word to its root format, but by using a dictionary instead of rules. </a:t>
            </a:r>
          </a:p>
        </p:txBody>
      </p:sp>
      <p:sp>
        <p:nvSpPr>
          <p:cNvPr id="4" name="Rectangle 3">
            <a:extLst>
              <a:ext uri="{FF2B5EF4-FFF2-40B4-BE49-F238E27FC236}">
                <a16:creationId xmlns:a16="http://schemas.microsoft.com/office/drawing/2014/main" id="{34F8C4F8-89EB-4355-9DA9-1B470C1975B9}"/>
              </a:ext>
            </a:extLst>
          </p:cNvPr>
          <p:cNvSpPr/>
          <p:nvPr/>
        </p:nvSpPr>
        <p:spPr>
          <a:xfrm>
            <a:off x="124288" y="3179668"/>
            <a:ext cx="6180731" cy="498663"/>
          </a:xfrm>
          <a:prstGeom prst="rect">
            <a:avLst/>
          </a:prstGeom>
        </p:spPr>
        <p:txBody>
          <a:bodyPr wrap="none">
            <a:spAutoFit/>
          </a:bodyPr>
          <a:lstStyle/>
          <a:p>
            <a:pPr lvl="1" algn="just">
              <a:lnSpc>
                <a:spcPct val="150000"/>
              </a:lnSpc>
            </a:pPr>
            <a:r>
              <a:rPr lang="en-US" sz="2000" dirty="0">
                <a:latin typeface="Times New Roman" panose="02020603050405020304" pitchFamily="18" charset="0"/>
                <a:cs typeface="Times New Roman" panose="02020603050405020304" pitchFamily="18" charset="0"/>
              </a:rPr>
              <a:t>We can use </a:t>
            </a:r>
            <a:r>
              <a:rPr lang="en-US" sz="2000" dirty="0" err="1">
                <a:latin typeface="Times New Roman" panose="02020603050405020304" pitchFamily="18" charset="0"/>
                <a:cs typeface="Times New Roman" panose="02020603050405020304" pitchFamily="18" charset="0"/>
              </a:rPr>
              <a:t>WordNetLemmatizer</a:t>
            </a:r>
            <a:r>
              <a:rPr lang="en-US" sz="2000" dirty="0">
                <a:latin typeface="Times New Roman" panose="02020603050405020304" pitchFamily="18" charset="0"/>
                <a:cs typeface="Times New Roman" panose="02020603050405020304" pitchFamily="18" charset="0"/>
              </a:rPr>
              <a:t> from the </a:t>
            </a:r>
            <a:r>
              <a:rPr lang="en-US" sz="2000" dirty="0" err="1">
                <a:latin typeface="Times New Roman" panose="02020603050405020304" pitchFamily="18" charset="0"/>
                <a:cs typeface="Times New Roman" panose="02020603050405020304" pitchFamily="18" charset="0"/>
              </a:rPr>
              <a:t>nltk</a:t>
            </a:r>
            <a:r>
              <a:rPr lang="en-US" sz="2000" dirty="0">
                <a:latin typeface="Times New Roman" panose="02020603050405020304" pitchFamily="18" charset="0"/>
                <a:cs typeface="Times New Roman" panose="02020603050405020304" pitchFamily="18" charset="0"/>
              </a:rPr>
              <a:t> library</a:t>
            </a:r>
          </a:p>
        </p:txBody>
      </p:sp>
    </p:spTree>
    <p:extLst>
      <p:ext uri="{BB962C8B-B14F-4D97-AF65-F5344CB8AC3E}">
        <p14:creationId xmlns:p14="http://schemas.microsoft.com/office/powerpoint/2010/main" val="4109228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Lemmatization</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80" y="1272620"/>
            <a:ext cx="10983012" cy="680467"/>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How to do Lemmatization?</a:t>
            </a:r>
          </a:p>
        </p:txBody>
      </p:sp>
      <p:sp>
        <p:nvSpPr>
          <p:cNvPr id="5" name="Rectangle 4">
            <a:extLst>
              <a:ext uri="{FF2B5EF4-FFF2-40B4-BE49-F238E27FC236}">
                <a16:creationId xmlns:a16="http://schemas.microsoft.com/office/drawing/2014/main" id="{3483828E-ACBF-4902-8BA2-CCE7A1106741}"/>
              </a:ext>
            </a:extLst>
          </p:cNvPr>
          <p:cNvSpPr/>
          <p:nvPr/>
        </p:nvSpPr>
        <p:spPr>
          <a:xfrm>
            <a:off x="621380" y="2070691"/>
            <a:ext cx="6096000" cy="923330"/>
          </a:xfrm>
          <a:prstGeom prst="rect">
            <a:avLst/>
          </a:prstGeom>
        </p:spPr>
        <p:txBody>
          <a:bodyPr>
            <a:spAutoFit/>
          </a:bodyPr>
          <a:lstStyle/>
          <a:p>
            <a:r>
              <a:rPr lang="en-US" dirty="0">
                <a:solidFill>
                  <a:srgbClr val="008000"/>
                </a:solidFill>
                <a:latin typeface="Courier New" panose="02070309020205020404" pitchFamily="49" charset="0"/>
              </a:rPr>
              <a:t># import the </a:t>
            </a:r>
            <a:r>
              <a:rPr lang="en-US" dirty="0" err="1">
                <a:solidFill>
                  <a:srgbClr val="008000"/>
                </a:solidFill>
                <a:latin typeface="Courier New" panose="02070309020205020404" pitchFamily="49" charset="0"/>
              </a:rPr>
              <a:t>Lemmatizer</a:t>
            </a:r>
            <a:endParaRPr lang="en-US" dirty="0">
              <a:solidFill>
                <a:srgbClr val="000000"/>
              </a:solidFill>
              <a:latin typeface="Courier New" panose="02070309020205020404" pitchFamily="49" charset="0"/>
            </a:endParaRPr>
          </a:p>
          <a:p>
            <a:r>
              <a:rPr lang="en-US" dirty="0">
                <a:solidFill>
                  <a:srgbClr val="AF00DB"/>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nltk.stem</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WordNetLemmatizer</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lem</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WordNetLemmatizer</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5340BF4C-D5A7-4ECE-9CFA-1C17876FBA83}"/>
              </a:ext>
            </a:extLst>
          </p:cNvPr>
          <p:cNvSpPr/>
          <p:nvPr/>
        </p:nvSpPr>
        <p:spPr>
          <a:xfrm>
            <a:off x="621379" y="3461536"/>
            <a:ext cx="8274045" cy="1200329"/>
          </a:xfrm>
          <a:prstGeom prst="rect">
            <a:avLst/>
          </a:prstGeom>
        </p:spPr>
        <p:txBody>
          <a:bodyPr wrap="square">
            <a:spAutoFit/>
          </a:bodyPr>
          <a:lstStyle/>
          <a:p>
            <a:r>
              <a:rPr lang="en-US" dirty="0">
                <a:solidFill>
                  <a:srgbClr val="008000"/>
                </a:solidFill>
                <a:latin typeface="Courier New" panose="02070309020205020404" pitchFamily="49" charset="0"/>
              </a:rPr>
              <a:t># use a for loop or list comprehension to </a:t>
            </a:r>
            <a:r>
              <a:rPr lang="en-US" dirty="0" err="1">
                <a:solidFill>
                  <a:srgbClr val="008000"/>
                </a:solidFill>
                <a:latin typeface="Courier New" panose="02070309020205020404" pitchFamily="49" charset="0"/>
              </a:rPr>
              <a:t>lemm</a:t>
            </a:r>
            <a:r>
              <a:rPr lang="en-US" dirty="0">
                <a:solidFill>
                  <a:srgbClr val="008000"/>
                </a:solidFill>
                <a:latin typeface="Courier New" panose="02070309020205020404" pitchFamily="49" charset="0"/>
              </a:rPr>
              <a:t> every word</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Remember to Tokenize the text first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tokens = [</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programs'</a:t>
            </a:r>
            <a:r>
              <a:rPr lang="en-US" dirty="0" err="1">
                <a:solidFill>
                  <a:srgbClr val="000000"/>
                </a:solidFill>
                <a:latin typeface="Courier New" panose="02070309020205020404" pitchFamily="49" charset="0"/>
              </a:rPr>
              <a:t>,</a:t>
            </a:r>
            <a:r>
              <a:rPr lang="en-US" dirty="0" err="1">
                <a:solidFill>
                  <a:srgbClr val="A31515"/>
                </a:solidFill>
                <a:latin typeface="Courier New" panose="02070309020205020404" pitchFamily="49" charset="0"/>
              </a:rPr>
              <a:t>'programmer'</a:t>
            </a:r>
            <a:r>
              <a:rPr lang="en-US" dirty="0" err="1">
                <a:solidFill>
                  <a:srgbClr val="000000"/>
                </a:solidFill>
                <a:latin typeface="Courier New" panose="02070309020205020404" pitchFamily="49" charset="0"/>
              </a:rPr>
              <a:t>,</a:t>
            </a:r>
            <a:r>
              <a:rPr lang="en-US" dirty="0" err="1">
                <a:solidFill>
                  <a:srgbClr val="A31515"/>
                </a:solidFill>
                <a:latin typeface="Courier New" panose="02070309020205020404" pitchFamily="49" charset="0"/>
              </a:rPr>
              <a:t>'programming'</a:t>
            </a:r>
            <a:r>
              <a:rPr lang="en-US" dirty="0" err="1">
                <a:solidFill>
                  <a:srgbClr val="000000"/>
                </a:solidFill>
                <a:latin typeface="Courier New" panose="02070309020205020404" pitchFamily="49" charset="0"/>
              </a:rPr>
              <a:t>,</a:t>
            </a:r>
            <a:r>
              <a:rPr lang="en-US" dirty="0" err="1">
                <a:solidFill>
                  <a:srgbClr val="A31515"/>
                </a:solidFill>
                <a:latin typeface="Courier New" panose="02070309020205020404" pitchFamily="49" charset="0"/>
              </a:rPr>
              <a:t>'program</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lem.lemmatize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for</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a:t>
            </a:r>
            <a:r>
              <a:rPr lang="en-US" dirty="0">
                <a:solidFill>
                  <a:srgbClr val="000000"/>
                </a:solidFill>
                <a:latin typeface="Courier New" panose="02070309020205020404" pitchFamily="49" charset="0"/>
              </a:rPr>
              <a:t> tokens]</a:t>
            </a:r>
            <a:endParaRPr lang="en-US" b="0" dirty="0">
              <a:solidFill>
                <a:srgbClr val="000000"/>
              </a:solidFill>
              <a:effectLst/>
              <a:latin typeface="Courier New" panose="02070309020205020404" pitchFamily="49" charset="0"/>
            </a:endParaRPr>
          </a:p>
        </p:txBody>
      </p:sp>
      <p:sp>
        <p:nvSpPr>
          <p:cNvPr id="7" name="Rectangle 6">
            <a:extLst>
              <a:ext uri="{FF2B5EF4-FFF2-40B4-BE49-F238E27FC236}">
                <a16:creationId xmlns:a16="http://schemas.microsoft.com/office/drawing/2014/main" id="{4E8F5878-CD65-4C1D-AB67-1A33C61705DF}"/>
              </a:ext>
            </a:extLst>
          </p:cNvPr>
          <p:cNvSpPr/>
          <p:nvPr/>
        </p:nvSpPr>
        <p:spPr>
          <a:xfrm rot="21161661">
            <a:off x="8290697" y="4307921"/>
            <a:ext cx="3156634"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Activity Alert! </a:t>
            </a:r>
          </a:p>
        </p:txBody>
      </p:sp>
      <p:sp>
        <p:nvSpPr>
          <p:cNvPr id="8" name="Rectangle 7">
            <a:extLst>
              <a:ext uri="{FF2B5EF4-FFF2-40B4-BE49-F238E27FC236}">
                <a16:creationId xmlns:a16="http://schemas.microsoft.com/office/drawing/2014/main" id="{FBED5B38-D4EF-4D9B-BAE1-7DC7049F12E8}"/>
              </a:ext>
            </a:extLst>
          </p:cNvPr>
          <p:cNvSpPr/>
          <p:nvPr/>
        </p:nvSpPr>
        <p:spPr>
          <a:xfrm>
            <a:off x="7879264" y="5145222"/>
            <a:ext cx="4044312" cy="646331"/>
          </a:xfrm>
          <a:prstGeom prst="rect">
            <a:avLst/>
          </a:prstGeom>
        </p:spPr>
        <p:txBody>
          <a:bodyPr wrap="none">
            <a:spAutoFit/>
          </a:bodyPr>
          <a:lstStyle/>
          <a:p>
            <a:r>
              <a:rPr lang="en-US" dirty="0"/>
              <a:t>There are other </a:t>
            </a:r>
            <a:r>
              <a:rPr lang="en-US" dirty="0" err="1"/>
              <a:t>Lemmatizers</a:t>
            </a:r>
            <a:r>
              <a:rPr lang="en-US" dirty="0"/>
              <a:t> as well. </a:t>
            </a:r>
            <a:br>
              <a:rPr lang="en-US" dirty="0"/>
            </a:br>
            <a:r>
              <a:rPr lang="en-US" dirty="0"/>
              <a:t>Can you find out how they are different? </a:t>
            </a:r>
          </a:p>
        </p:txBody>
      </p:sp>
    </p:spTree>
    <p:extLst>
      <p:ext uri="{BB962C8B-B14F-4D97-AF65-F5344CB8AC3E}">
        <p14:creationId xmlns:p14="http://schemas.microsoft.com/office/powerpoint/2010/main" val="13931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6AFB-5153-40BA-A038-BE5DDADFE8A6}"/>
              </a:ext>
            </a:extLst>
          </p:cNvPr>
          <p:cNvSpPr>
            <a:spLocks noGrp="1"/>
          </p:cNvSpPr>
          <p:nvPr>
            <p:ph type="title"/>
          </p:nvPr>
        </p:nvSpPr>
        <p:spPr>
          <a:xfrm>
            <a:off x="536540" y="131975"/>
            <a:ext cx="10515600" cy="989816"/>
          </a:xfrm>
        </p:spPr>
        <p:txBody>
          <a:bodyPr>
            <a:normAutofit/>
          </a:bodyPr>
          <a:lstStyle/>
          <a:p>
            <a:r>
              <a:rPr lang="en-US" sz="3600" b="1" dirty="0">
                <a:latin typeface="Times New Roman" panose="02020603050405020304" pitchFamily="18" charset="0"/>
                <a:cs typeface="Times New Roman" panose="02020603050405020304" pitchFamily="18" charset="0"/>
              </a:rPr>
              <a:t>Assignment on Text wrangling and cleaning</a:t>
            </a:r>
          </a:p>
        </p:txBody>
      </p:sp>
      <p:sp>
        <p:nvSpPr>
          <p:cNvPr id="3" name="Content Placeholder 2">
            <a:extLst>
              <a:ext uri="{FF2B5EF4-FFF2-40B4-BE49-F238E27FC236}">
                <a16:creationId xmlns:a16="http://schemas.microsoft.com/office/drawing/2014/main" id="{298CAEAB-BE3A-4437-A0CF-4A45E5542896}"/>
              </a:ext>
            </a:extLst>
          </p:cNvPr>
          <p:cNvSpPr>
            <a:spLocks noGrp="1"/>
          </p:cNvSpPr>
          <p:nvPr>
            <p:ph idx="1"/>
          </p:nvPr>
        </p:nvSpPr>
        <p:spPr>
          <a:xfrm>
            <a:off x="536540" y="1121790"/>
            <a:ext cx="10817260" cy="349459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Sample of text we are processing: </a:t>
            </a:r>
          </a:p>
          <a:p>
            <a:pPr lvl="1" algn="just">
              <a:lnSpc>
                <a:spcPct val="150000"/>
              </a:lnSpc>
            </a:pPr>
            <a:r>
              <a:rPr lang="en-US" sz="2000" i="1" dirty="0">
                <a:latin typeface="Times New Roman" panose="02020603050405020304" pitchFamily="18" charset="0"/>
                <a:cs typeface="Times New Roman" panose="02020603050405020304" pitchFamily="18" charset="0"/>
              </a:rPr>
              <a:t>This movie made it into one of my top 10 most awful movies. Horrible. I don’t care if  it makes 1 million, 10 M , or 100. There wasn't a continuous minute where there wasn't a fight with one monster or another. There was no chance for any character development, they were too busy running from one sword fight to another. I had no emotional attachment ( except to the big bad machine ## that wanted to destroy them). If you disagree with me, you can send your thoughts to idonotcare@leavemealone.com</a:t>
            </a:r>
          </a:p>
        </p:txBody>
      </p:sp>
    </p:spTree>
    <p:extLst>
      <p:ext uri="{BB962C8B-B14F-4D97-AF65-F5344CB8AC3E}">
        <p14:creationId xmlns:p14="http://schemas.microsoft.com/office/powerpoint/2010/main" val="276264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6AFB-5153-40BA-A038-BE5DDADFE8A6}"/>
              </a:ext>
            </a:extLst>
          </p:cNvPr>
          <p:cNvSpPr>
            <a:spLocks noGrp="1"/>
          </p:cNvSpPr>
          <p:nvPr>
            <p:ph type="title"/>
          </p:nvPr>
        </p:nvSpPr>
        <p:spPr>
          <a:xfrm>
            <a:off x="536540" y="131975"/>
            <a:ext cx="10515600" cy="989816"/>
          </a:xfrm>
        </p:spPr>
        <p:txBody>
          <a:bodyPr>
            <a:normAutofit/>
          </a:bodyPr>
          <a:lstStyle/>
          <a:p>
            <a:r>
              <a:rPr lang="en-US" sz="3600" b="1" dirty="0">
                <a:latin typeface="Times New Roman" panose="02020603050405020304" pitchFamily="18" charset="0"/>
                <a:cs typeface="Times New Roman" panose="02020603050405020304" pitchFamily="18" charset="0"/>
              </a:rPr>
              <a:t>Assignment on Text wrangling and cleaning</a:t>
            </a:r>
          </a:p>
        </p:txBody>
      </p:sp>
      <p:sp>
        <p:nvSpPr>
          <p:cNvPr id="4" name="Rectangle 3">
            <a:extLst>
              <a:ext uri="{FF2B5EF4-FFF2-40B4-BE49-F238E27FC236}">
                <a16:creationId xmlns:a16="http://schemas.microsoft.com/office/drawing/2014/main" id="{08880380-40E6-4834-A5C1-C8759AE009F3}"/>
              </a:ext>
            </a:extLst>
          </p:cNvPr>
          <p:cNvSpPr/>
          <p:nvPr/>
        </p:nvSpPr>
        <p:spPr>
          <a:xfrm>
            <a:off x="673405" y="1582440"/>
            <a:ext cx="9358362" cy="280698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Write python code to apply the following on above text and return the final text</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Removal of special characters and extra spaces and expanding Contractions</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 regular expression to simplify digits and emails </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Tokenization</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Removal of Stop words</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Stemming / Lemmatization</a:t>
            </a:r>
          </a:p>
        </p:txBody>
      </p:sp>
    </p:spTree>
    <p:extLst>
      <p:ext uri="{BB962C8B-B14F-4D97-AF65-F5344CB8AC3E}">
        <p14:creationId xmlns:p14="http://schemas.microsoft.com/office/powerpoint/2010/main" val="381913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A3509-D6A2-4F5C-9664-432116F84438}"/>
              </a:ext>
            </a:extLst>
          </p:cNvPr>
          <p:cNvSpPr>
            <a:spLocks noGrp="1"/>
          </p:cNvSpPr>
          <p:nvPr>
            <p:ph type="title"/>
          </p:nvPr>
        </p:nvSpPr>
        <p:spPr>
          <a:xfrm>
            <a:off x="965200" y="69095"/>
            <a:ext cx="5130795" cy="1461778"/>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AB9D64B-B686-4DC7-B22D-A394AB13F9EF}"/>
              </a:ext>
            </a:extLst>
          </p:cNvPr>
          <p:cNvSpPr>
            <a:spLocks noGrp="1"/>
          </p:cNvSpPr>
          <p:nvPr>
            <p:ph idx="1"/>
          </p:nvPr>
        </p:nvSpPr>
        <p:spPr>
          <a:xfrm>
            <a:off x="965199" y="1427177"/>
            <a:ext cx="4389225" cy="478669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Understanding NLP</a:t>
            </a:r>
          </a:p>
          <a:p>
            <a:pPr>
              <a:lnSpc>
                <a:spcPct val="150000"/>
              </a:lnSpc>
            </a:pPr>
            <a:r>
              <a:rPr lang="en-US" sz="2400" dirty="0">
                <a:latin typeface="Times New Roman" panose="02020603050405020304" pitchFamily="18" charset="0"/>
                <a:cs typeface="Times New Roman" panose="02020603050405020304" pitchFamily="18" charset="0"/>
              </a:rPr>
              <a:t>NLP Workflow</a:t>
            </a:r>
          </a:p>
          <a:p>
            <a:pPr>
              <a:lnSpc>
                <a:spcPct val="150000"/>
              </a:lnSpc>
            </a:pPr>
            <a:r>
              <a:rPr lang="en-US" sz="2400" dirty="0">
                <a:latin typeface="Times New Roman" panose="02020603050405020304" pitchFamily="18" charset="0"/>
                <a:cs typeface="Times New Roman" panose="02020603050405020304" pitchFamily="18" charset="0"/>
              </a:rPr>
              <a:t>Sentence Splitting</a:t>
            </a:r>
          </a:p>
          <a:p>
            <a:pPr>
              <a:lnSpc>
                <a:spcPct val="150000"/>
              </a:lnSpc>
            </a:pPr>
            <a:r>
              <a:rPr lang="en-US" sz="2400" dirty="0">
                <a:latin typeface="Times New Roman" panose="02020603050405020304" pitchFamily="18" charset="0"/>
                <a:cs typeface="Times New Roman" panose="02020603050405020304" pitchFamily="18" charset="0"/>
              </a:rPr>
              <a:t>Word Tokenization</a:t>
            </a:r>
          </a:p>
          <a:p>
            <a:pPr>
              <a:lnSpc>
                <a:spcPct val="150000"/>
              </a:lnSpc>
            </a:pPr>
            <a:r>
              <a:rPr lang="en-US" sz="2400" dirty="0">
                <a:latin typeface="Times New Roman" panose="02020603050405020304" pitchFamily="18" charset="0"/>
                <a:cs typeface="Times New Roman" panose="02020603050405020304" pitchFamily="18" charset="0"/>
              </a:rPr>
              <a:t>Regular Expressions</a:t>
            </a:r>
          </a:p>
          <a:p>
            <a:pPr>
              <a:lnSpc>
                <a:spcPct val="150000"/>
              </a:lnSpc>
            </a:pPr>
            <a:r>
              <a:rPr lang="en-US" sz="2400" dirty="0">
                <a:latin typeface="Times New Roman" panose="02020603050405020304" pitchFamily="18" charset="0"/>
                <a:cs typeface="Times New Roman" panose="02020603050405020304" pitchFamily="18" charset="0"/>
              </a:rPr>
              <a:t>Removal of Stop Words</a:t>
            </a:r>
          </a:p>
          <a:p>
            <a:pPr>
              <a:lnSpc>
                <a:spcPct val="150000"/>
              </a:lnSpc>
            </a:pPr>
            <a:r>
              <a:rPr lang="en-US" sz="2400" dirty="0">
                <a:latin typeface="Times New Roman" panose="02020603050405020304" pitchFamily="18" charset="0"/>
                <a:cs typeface="Times New Roman" panose="02020603050405020304" pitchFamily="18" charset="0"/>
              </a:rPr>
              <a:t>Stemming and Lemmatization</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Natural Language Processing Icon - Download Natural Language Processing Icon  3261011 | Noun Project">
            <a:extLst>
              <a:ext uri="{FF2B5EF4-FFF2-40B4-BE49-F238E27FC236}">
                <a16:creationId xmlns:a16="http://schemas.microsoft.com/office/drawing/2014/main" id="{F4ED609A-1CE2-4D3E-B7FE-F3BBDF3C16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5330" y="2105470"/>
            <a:ext cx="3217333"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8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59324"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Understanding NLP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345338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Natural Language Processing (NLP) is a subfield of Artificial Intelligence dealing with human natural language and the computerized text’s interactions. NLP is mainly regarding processing and analyzing large amounts of natural language data.</a:t>
            </a:r>
          </a:p>
        </p:txBody>
      </p:sp>
    </p:spTree>
    <p:extLst>
      <p:ext uri="{BB962C8B-B14F-4D97-AF65-F5344CB8AC3E}">
        <p14:creationId xmlns:p14="http://schemas.microsoft.com/office/powerpoint/2010/main" val="323767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4486-9314-47C9-9EA3-8CE445000FFA}"/>
              </a:ext>
            </a:extLst>
          </p:cNvPr>
          <p:cNvSpPr>
            <a:spLocks noGrp="1"/>
          </p:cNvSpPr>
          <p:nvPr>
            <p:ph type="title"/>
          </p:nvPr>
        </p:nvSpPr>
        <p:spPr>
          <a:xfrm>
            <a:off x="564817" y="22372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NLP Workflow</a:t>
            </a:r>
          </a:p>
        </p:txBody>
      </p:sp>
      <p:sp>
        <p:nvSpPr>
          <p:cNvPr id="4" name="Flowchart: Process 3">
            <a:extLst>
              <a:ext uri="{FF2B5EF4-FFF2-40B4-BE49-F238E27FC236}">
                <a16:creationId xmlns:a16="http://schemas.microsoft.com/office/drawing/2014/main" id="{9C2A2661-83E1-4BC3-B5C8-0EC4ED95601E}"/>
              </a:ext>
            </a:extLst>
          </p:cNvPr>
          <p:cNvSpPr/>
          <p:nvPr/>
        </p:nvSpPr>
        <p:spPr>
          <a:xfrm>
            <a:off x="1234911" y="1906644"/>
            <a:ext cx="2205872" cy="933254"/>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Textual Data Collection</a:t>
            </a:r>
          </a:p>
        </p:txBody>
      </p:sp>
      <p:sp>
        <p:nvSpPr>
          <p:cNvPr id="5" name="Flowchart: Process 4">
            <a:extLst>
              <a:ext uri="{FF2B5EF4-FFF2-40B4-BE49-F238E27FC236}">
                <a16:creationId xmlns:a16="http://schemas.microsoft.com/office/drawing/2014/main" id="{30D3C931-2297-4AF3-80DA-02F44C25A966}"/>
              </a:ext>
            </a:extLst>
          </p:cNvPr>
          <p:cNvSpPr/>
          <p:nvPr/>
        </p:nvSpPr>
        <p:spPr>
          <a:xfrm>
            <a:off x="4506011" y="1906644"/>
            <a:ext cx="2130457" cy="93325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Text Preprocessing</a:t>
            </a:r>
          </a:p>
        </p:txBody>
      </p:sp>
      <p:sp>
        <p:nvSpPr>
          <p:cNvPr id="6" name="Flowchart: Process 5">
            <a:extLst>
              <a:ext uri="{FF2B5EF4-FFF2-40B4-BE49-F238E27FC236}">
                <a16:creationId xmlns:a16="http://schemas.microsoft.com/office/drawing/2014/main" id="{04C863E7-9E47-4C83-9C8B-FB718F27BEA8}"/>
              </a:ext>
            </a:extLst>
          </p:cNvPr>
          <p:cNvSpPr/>
          <p:nvPr/>
        </p:nvSpPr>
        <p:spPr>
          <a:xfrm>
            <a:off x="7685198" y="1906644"/>
            <a:ext cx="2130457" cy="933254"/>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Exploratory Data Analysis</a:t>
            </a:r>
          </a:p>
        </p:txBody>
      </p:sp>
      <p:sp>
        <p:nvSpPr>
          <p:cNvPr id="7" name="Flowchart: Process 6">
            <a:extLst>
              <a:ext uri="{FF2B5EF4-FFF2-40B4-BE49-F238E27FC236}">
                <a16:creationId xmlns:a16="http://schemas.microsoft.com/office/drawing/2014/main" id="{4CAFC0D9-3D06-41DC-9669-A6A12C52157F}"/>
              </a:ext>
            </a:extLst>
          </p:cNvPr>
          <p:cNvSpPr/>
          <p:nvPr/>
        </p:nvSpPr>
        <p:spPr>
          <a:xfrm>
            <a:off x="9223337" y="3996107"/>
            <a:ext cx="2130457" cy="933254"/>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Text Normalization</a:t>
            </a:r>
          </a:p>
        </p:txBody>
      </p:sp>
      <p:sp>
        <p:nvSpPr>
          <p:cNvPr id="8" name="Flowchart: Process 7">
            <a:extLst>
              <a:ext uri="{FF2B5EF4-FFF2-40B4-BE49-F238E27FC236}">
                <a16:creationId xmlns:a16="http://schemas.microsoft.com/office/drawing/2014/main" id="{FCD8E555-EE2D-4B55-B1C5-D06472A28E37}"/>
              </a:ext>
            </a:extLst>
          </p:cNvPr>
          <p:cNvSpPr/>
          <p:nvPr/>
        </p:nvSpPr>
        <p:spPr>
          <a:xfrm>
            <a:off x="6287678" y="3996107"/>
            <a:ext cx="2212546" cy="933254"/>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Vectorization and Feature Engineering</a:t>
            </a:r>
          </a:p>
        </p:txBody>
      </p:sp>
      <p:sp>
        <p:nvSpPr>
          <p:cNvPr id="9" name="Flowchart: Process 8">
            <a:extLst>
              <a:ext uri="{FF2B5EF4-FFF2-40B4-BE49-F238E27FC236}">
                <a16:creationId xmlns:a16="http://schemas.microsoft.com/office/drawing/2014/main" id="{5CA2D659-3663-4C85-A15F-65C20144C5AF}"/>
              </a:ext>
            </a:extLst>
          </p:cNvPr>
          <p:cNvSpPr/>
          <p:nvPr/>
        </p:nvSpPr>
        <p:spPr>
          <a:xfrm>
            <a:off x="3440783" y="3998391"/>
            <a:ext cx="2130457" cy="933254"/>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Modelling or Pattern Mining</a:t>
            </a:r>
          </a:p>
        </p:txBody>
      </p:sp>
      <p:sp>
        <p:nvSpPr>
          <p:cNvPr id="10" name="Flowchart: Process 9">
            <a:extLst>
              <a:ext uri="{FF2B5EF4-FFF2-40B4-BE49-F238E27FC236}">
                <a16:creationId xmlns:a16="http://schemas.microsoft.com/office/drawing/2014/main" id="{FB128969-C1C7-45AB-B771-700DD2A48A7E}"/>
              </a:ext>
            </a:extLst>
          </p:cNvPr>
          <p:cNvSpPr/>
          <p:nvPr/>
        </p:nvSpPr>
        <p:spPr>
          <a:xfrm>
            <a:off x="657905" y="3988965"/>
            <a:ext cx="2130457" cy="933254"/>
          </a:xfrm>
          <a:prstGeom prst="flowChartProcess">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dirty="0"/>
              <a:t>Evaluation and Deployment</a:t>
            </a:r>
          </a:p>
        </p:txBody>
      </p:sp>
      <p:cxnSp>
        <p:nvCxnSpPr>
          <p:cNvPr id="12" name="Straight Arrow Connector 11">
            <a:extLst>
              <a:ext uri="{FF2B5EF4-FFF2-40B4-BE49-F238E27FC236}">
                <a16:creationId xmlns:a16="http://schemas.microsoft.com/office/drawing/2014/main" id="{9D789457-A4A9-4B6A-A257-78A037C5CE23}"/>
              </a:ext>
            </a:extLst>
          </p:cNvPr>
          <p:cNvCxnSpPr>
            <a:stCxn id="4" idx="3"/>
            <a:endCxn id="5" idx="1"/>
          </p:cNvCxnSpPr>
          <p:nvPr/>
        </p:nvCxnSpPr>
        <p:spPr>
          <a:xfrm>
            <a:off x="3440783" y="2373271"/>
            <a:ext cx="1065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9C9DA92-1B03-484C-9A36-AE41E929E94C}"/>
              </a:ext>
            </a:extLst>
          </p:cNvPr>
          <p:cNvCxnSpPr>
            <a:stCxn id="5" idx="3"/>
            <a:endCxn id="6" idx="1"/>
          </p:cNvCxnSpPr>
          <p:nvPr/>
        </p:nvCxnSpPr>
        <p:spPr>
          <a:xfrm>
            <a:off x="6636468" y="2373271"/>
            <a:ext cx="1048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FCABD76-B7C1-4F7C-B8BC-6AC63498D543}"/>
              </a:ext>
            </a:extLst>
          </p:cNvPr>
          <p:cNvCxnSpPr>
            <a:stCxn id="6" idx="3"/>
            <a:endCxn id="7" idx="0"/>
          </p:cNvCxnSpPr>
          <p:nvPr/>
        </p:nvCxnSpPr>
        <p:spPr>
          <a:xfrm>
            <a:off x="9815655" y="2373271"/>
            <a:ext cx="472911" cy="16228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5B10D56-4B95-4992-AEE8-5CAD23A70B56}"/>
              </a:ext>
            </a:extLst>
          </p:cNvPr>
          <p:cNvCxnSpPr>
            <a:cxnSpLocks/>
            <a:stCxn id="7" idx="1"/>
            <a:endCxn id="8" idx="3"/>
          </p:cNvCxnSpPr>
          <p:nvPr/>
        </p:nvCxnSpPr>
        <p:spPr>
          <a:xfrm flipH="1">
            <a:off x="8500224" y="4462734"/>
            <a:ext cx="723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5B09A39-9864-4F1E-812A-E95DDBB6DE5F}"/>
              </a:ext>
            </a:extLst>
          </p:cNvPr>
          <p:cNvCxnSpPr>
            <a:stCxn id="8" idx="1"/>
            <a:endCxn id="9" idx="3"/>
          </p:cNvCxnSpPr>
          <p:nvPr/>
        </p:nvCxnSpPr>
        <p:spPr>
          <a:xfrm flipH="1">
            <a:off x="5571240" y="4462734"/>
            <a:ext cx="716438" cy="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4CF1243-CBAB-49C3-A4A0-410F2A2669C1}"/>
              </a:ext>
            </a:extLst>
          </p:cNvPr>
          <p:cNvCxnSpPr>
            <a:stCxn id="9" idx="1"/>
            <a:endCxn id="10" idx="3"/>
          </p:cNvCxnSpPr>
          <p:nvPr/>
        </p:nvCxnSpPr>
        <p:spPr>
          <a:xfrm flipH="1" flipV="1">
            <a:off x="2788362" y="4455592"/>
            <a:ext cx="652421" cy="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8601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Regular Expressions</a:t>
            </a:r>
          </a:p>
        </p:txBody>
      </p:sp>
      <p:sp>
        <p:nvSpPr>
          <p:cNvPr id="4" name="TextBox 3">
            <a:extLst>
              <a:ext uri="{FF2B5EF4-FFF2-40B4-BE49-F238E27FC236}">
                <a16:creationId xmlns:a16="http://schemas.microsoft.com/office/drawing/2014/main" id="{769302C5-293D-4F08-A1BF-814FAD786C28}"/>
              </a:ext>
            </a:extLst>
          </p:cNvPr>
          <p:cNvSpPr txBox="1"/>
          <p:nvPr/>
        </p:nvSpPr>
        <p:spPr>
          <a:xfrm>
            <a:off x="665825" y="1384917"/>
            <a:ext cx="39150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Basically it is “Text Preprocessing”</a:t>
            </a:r>
            <a:endParaRPr lang="en-US" dirty="0"/>
          </a:p>
        </p:txBody>
      </p:sp>
      <p:sp>
        <p:nvSpPr>
          <p:cNvPr id="5" name="TextBox 4">
            <a:extLst>
              <a:ext uri="{FF2B5EF4-FFF2-40B4-BE49-F238E27FC236}">
                <a16:creationId xmlns:a16="http://schemas.microsoft.com/office/drawing/2014/main" id="{F577DCCB-CCB8-4463-924B-A807EAD58E48}"/>
              </a:ext>
            </a:extLst>
          </p:cNvPr>
          <p:cNvSpPr txBox="1"/>
          <p:nvPr/>
        </p:nvSpPr>
        <p:spPr>
          <a:xfrm>
            <a:off x="818225" y="2768488"/>
            <a:ext cx="75105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regular expression we can find and replace such patterns </a:t>
            </a:r>
            <a:endParaRPr lang="en-US" dirty="0"/>
          </a:p>
        </p:txBody>
      </p:sp>
      <p:sp>
        <p:nvSpPr>
          <p:cNvPr id="6" name="TextBox 5">
            <a:extLst>
              <a:ext uri="{FF2B5EF4-FFF2-40B4-BE49-F238E27FC236}">
                <a16:creationId xmlns:a16="http://schemas.microsoft.com/office/drawing/2014/main" id="{734188C9-345F-4AAC-8563-5775E94AC165}"/>
              </a:ext>
            </a:extLst>
          </p:cNvPr>
          <p:cNvSpPr txBox="1"/>
          <p:nvPr/>
        </p:nvSpPr>
        <p:spPr>
          <a:xfrm>
            <a:off x="818225" y="2077393"/>
            <a:ext cx="75105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e.g. txt = “you can contact me at 647-123-456 or 647-987-321 </a:t>
            </a:r>
            <a:endParaRPr lang="en-US" dirty="0"/>
          </a:p>
        </p:txBody>
      </p:sp>
      <p:sp>
        <p:nvSpPr>
          <p:cNvPr id="7" name="TextBox 6">
            <a:extLst>
              <a:ext uri="{FF2B5EF4-FFF2-40B4-BE49-F238E27FC236}">
                <a16:creationId xmlns:a16="http://schemas.microsoft.com/office/drawing/2014/main" id="{4011002B-64C1-4E3E-859C-AE5ABE1F1446}"/>
              </a:ext>
            </a:extLst>
          </p:cNvPr>
          <p:cNvSpPr txBox="1"/>
          <p:nvPr/>
        </p:nvSpPr>
        <p:spPr>
          <a:xfrm>
            <a:off x="825623" y="3560256"/>
            <a:ext cx="75105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can use a python module called: re</a:t>
            </a:r>
            <a:endParaRPr lang="en-US" dirty="0"/>
          </a:p>
        </p:txBody>
      </p:sp>
      <p:sp>
        <p:nvSpPr>
          <p:cNvPr id="8" name="TextBox 7">
            <a:extLst>
              <a:ext uri="{FF2B5EF4-FFF2-40B4-BE49-F238E27FC236}">
                <a16:creationId xmlns:a16="http://schemas.microsoft.com/office/drawing/2014/main" id="{6B96DC02-238E-471A-93A0-E36D0BEF94EC}"/>
              </a:ext>
            </a:extLst>
          </p:cNvPr>
          <p:cNvSpPr txBox="1"/>
          <p:nvPr/>
        </p:nvSpPr>
        <p:spPr>
          <a:xfrm>
            <a:off x="3746376" y="4475650"/>
            <a:ext cx="438556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Do you what is text indexing in python ?</a:t>
            </a:r>
            <a:endParaRPr lang="en-US" dirty="0"/>
          </a:p>
        </p:txBody>
      </p:sp>
      <p:sp>
        <p:nvSpPr>
          <p:cNvPr id="9" name="TextBox 8">
            <a:extLst>
              <a:ext uri="{FF2B5EF4-FFF2-40B4-BE49-F238E27FC236}">
                <a16:creationId xmlns:a16="http://schemas.microsoft.com/office/drawing/2014/main" id="{7868C65B-B66C-47B3-BF89-D890FC60762A}"/>
              </a:ext>
            </a:extLst>
          </p:cNvPr>
          <p:cNvSpPr txBox="1"/>
          <p:nvPr/>
        </p:nvSpPr>
        <p:spPr>
          <a:xfrm>
            <a:off x="3573273" y="5288417"/>
            <a:ext cx="438556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Do you know what is a raw text in python ?</a:t>
            </a:r>
            <a:endParaRPr lang="en-US" dirty="0"/>
          </a:p>
        </p:txBody>
      </p:sp>
    </p:spTree>
    <p:extLst>
      <p:ext uri="{BB962C8B-B14F-4D97-AF65-F5344CB8AC3E}">
        <p14:creationId xmlns:p14="http://schemas.microsoft.com/office/powerpoint/2010/main" val="324320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059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Regular Expressions</a:t>
            </a:r>
          </a:p>
        </p:txBody>
      </p:sp>
      <p:sp>
        <p:nvSpPr>
          <p:cNvPr id="3" name="TextBox 2">
            <a:extLst>
              <a:ext uri="{FF2B5EF4-FFF2-40B4-BE49-F238E27FC236}">
                <a16:creationId xmlns:a16="http://schemas.microsoft.com/office/drawing/2014/main" id="{3E91156E-BBAF-4BF8-9FAE-A682BE851FE0}"/>
              </a:ext>
            </a:extLst>
          </p:cNvPr>
          <p:cNvSpPr txBox="1"/>
          <p:nvPr/>
        </p:nvSpPr>
        <p:spPr>
          <a:xfrm>
            <a:off x="3832337" y="1599797"/>
            <a:ext cx="4130932" cy="579967"/>
          </a:xfrm>
          <a:prstGeom prst="rect">
            <a:avLst/>
          </a:prstGeom>
          <a:noFill/>
        </p:spPr>
        <p:txBody>
          <a:bodyPr wrap="square" rtlCol="0">
            <a:spAutoFit/>
          </a:bodyPr>
          <a:lstStyle/>
          <a:p>
            <a:pPr algn="just">
              <a:lnSpc>
                <a:spcPct val="150000"/>
              </a:lnSpc>
            </a:pPr>
            <a:r>
              <a:rPr lang="en-US" sz="2400" dirty="0" err="1">
                <a:solidFill>
                  <a:srgbClr val="222222"/>
                </a:solidFill>
                <a:latin typeface="Times New Roman" panose="02020603050405020304" pitchFamily="18" charset="0"/>
                <a:cs typeface="Times New Roman" panose="02020603050405020304" pitchFamily="18" charset="0"/>
              </a:rPr>
              <a:t>finditer</a:t>
            </a:r>
            <a:r>
              <a:rPr lang="en-US" sz="2400" dirty="0">
                <a:solidFill>
                  <a:srgbClr val="222222"/>
                </a:solidFill>
                <a:latin typeface="Times New Roman" panose="02020603050405020304" pitchFamily="18" charset="0"/>
                <a:cs typeface="Times New Roman" panose="02020603050405020304" pitchFamily="18" charset="0"/>
              </a:rPr>
              <a:t> , </a:t>
            </a:r>
            <a:r>
              <a:rPr lang="en-US" sz="2400" dirty="0" err="1">
                <a:solidFill>
                  <a:srgbClr val="222222"/>
                </a:solidFill>
                <a:latin typeface="Times New Roman" panose="02020603050405020304" pitchFamily="18" charset="0"/>
                <a:cs typeface="Times New Roman" panose="02020603050405020304" pitchFamily="18" charset="0"/>
              </a:rPr>
              <a:t>findall</a:t>
            </a:r>
            <a:r>
              <a:rPr lang="en-US" sz="2400" dirty="0">
                <a:solidFill>
                  <a:srgbClr val="222222"/>
                </a:solidFill>
                <a:latin typeface="Times New Roman" panose="02020603050405020304" pitchFamily="18" charset="0"/>
                <a:cs typeface="Times New Roman" panose="02020603050405020304" pitchFamily="18" charset="0"/>
              </a:rPr>
              <a:t>, search, match</a:t>
            </a:r>
          </a:p>
        </p:txBody>
      </p:sp>
      <p:sp>
        <p:nvSpPr>
          <p:cNvPr id="4" name="TextBox 3">
            <a:extLst>
              <a:ext uri="{FF2B5EF4-FFF2-40B4-BE49-F238E27FC236}">
                <a16:creationId xmlns:a16="http://schemas.microsoft.com/office/drawing/2014/main" id="{333B39C1-CA5D-440C-BAD1-8AEB4F04243D}"/>
              </a:ext>
            </a:extLst>
          </p:cNvPr>
          <p:cNvSpPr txBox="1"/>
          <p:nvPr/>
        </p:nvSpPr>
        <p:spPr>
          <a:xfrm>
            <a:off x="674703" y="1189608"/>
            <a:ext cx="3932808" cy="369332"/>
          </a:xfrm>
          <a:prstGeom prst="rect">
            <a:avLst/>
          </a:prstGeom>
          <a:noFill/>
        </p:spPr>
        <p:txBody>
          <a:bodyPr wrap="square" rtlCol="0">
            <a:spAutoFit/>
          </a:bodyPr>
          <a:lstStyle/>
          <a:p>
            <a:r>
              <a:rPr lang="en-US" dirty="0"/>
              <a:t>What can you do with “re” module ?</a:t>
            </a:r>
          </a:p>
        </p:txBody>
      </p:sp>
      <p:sp>
        <p:nvSpPr>
          <p:cNvPr id="5" name="TextBox 4">
            <a:extLst>
              <a:ext uri="{FF2B5EF4-FFF2-40B4-BE49-F238E27FC236}">
                <a16:creationId xmlns:a16="http://schemas.microsoft.com/office/drawing/2014/main" id="{AE5D31B0-543E-49CD-8D72-A69F31F78E65}"/>
              </a:ext>
            </a:extLst>
          </p:cNvPr>
          <p:cNvSpPr txBox="1"/>
          <p:nvPr/>
        </p:nvSpPr>
        <p:spPr>
          <a:xfrm>
            <a:off x="557085" y="2679465"/>
            <a:ext cx="4572000" cy="369332"/>
          </a:xfrm>
          <a:prstGeom prst="rect">
            <a:avLst/>
          </a:prstGeom>
          <a:noFill/>
        </p:spPr>
        <p:txBody>
          <a:bodyPr wrap="square" rtlCol="0">
            <a:spAutoFit/>
          </a:bodyPr>
          <a:lstStyle/>
          <a:p>
            <a:r>
              <a:rPr lang="en-US" dirty="0"/>
              <a:t>You can split text by using “split” function</a:t>
            </a:r>
          </a:p>
        </p:txBody>
      </p:sp>
      <p:sp>
        <p:nvSpPr>
          <p:cNvPr id="6" name="TextBox 5">
            <a:extLst>
              <a:ext uri="{FF2B5EF4-FFF2-40B4-BE49-F238E27FC236}">
                <a16:creationId xmlns:a16="http://schemas.microsoft.com/office/drawing/2014/main" id="{E1B08972-2498-4EA3-A943-29E4FFFCBA7A}"/>
              </a:ext>
            </a:extLst>
          </p:cNvPr>
          <p:cNvSpPr txBox="1"/>
          <p:nvPr/>
        </p:nvSpPr>
        <p:spPr>
          <a:xfrm>
            <a:off x="557085" y="4719094"/>
            <a:ext cx="4998128" cy="369332"/>
          </a:xfrm>
          <a:prstGeom prst="rect">
            <a:avLst/>
          </a:prstGeom>
          <a:noFill/>
        </p:spPr>
        <p:txBody>
          <a:bodyPr wrap="square" rtlCol="0">
            <a:spAutoFit/>
          </a:bodyPr>
          <a:lstStyle/>
          <a:p>
            <a:r>
              <a:rPr lang="en-US" dirty="0"/>
              <a:t>You can replace text by using “sub” function</a:t>
            </a:r>
          </a:p>
        </p:txBody>
      </p:sp>
    </p:spTree>
    <p:extLst>
      <p:ext uri="{BB962C8B-B14F-4D97-AF65-F5344CB8AC3E}">
        <p14:creationId xmlns:p14="http://schemas.microsoft.com/office/powerpoint/2010/main" val="398413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059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Regular Expressions</a:t>
            </a:r>
          </a:p>
        </p:txBody>
      </p:sp>
      <p:sp>
        <p:nvSpPr>
          <p:cNvPr id="3" name="TextBox 2">
            <a:extLst>
              <a:ext uri="{FF2B5EF4-FFF2-40B4-BE49-F238E27FC236}">
                <a16:creationId xmlns:a16="http://schemas.microsoft.com/office/drawing/2014/main" id="{3E91156E-BBAF-4BF8-9FAE-A682BE851FE0}"/>
              </a:ext>
            </a:extLst>
          </p:cNvPr>
          <p:cNvSpPr txBox="1"/>
          <p:nvPr/>
        </p:nvSpPr>
        <p:spPr>
          <a:xfrm>
            <a:off x="674703" y="2053068"/>
            <a:ext cx="1405488"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Import re</a:t>
            </a:r>
          </a:p>
        </p:txBody>
      </p:sp>
      <p:sp>
        <p:nvSpPr>
          <p:cNvPr id="4" name="TextBox 3">
            <a:extLst>
              <a:ext uri="{FF2B5EF4-FFF2-40B4-BE49-F238E27FC236}">
                <a16:creationId xmlns:a16="http://schemas.microsoft.com/office/drawing/2014/main" id="{333B39C1-CA5D-440C-BAD1-8AEB4F04243D}"/>
              </a:ext>
            </a:extLst>
          </p:cNvPr>
          <p:cNvSpPr txBox="1"/>
          <p:nvPr/>
        </p:nvSpPr>
        <p:spPr>
          <a:xfrm>
            <a:off x="674703" y="1189608"/>
            <a:ext cx="3932808" cy="369332"/>
          </a:xfrm>
          <a:prstGeom prst="rect">
            <a:avLst/>
          </a:prstGeom>
          <a:noFill/>
        </p:spPr>
        <p:txBody>
          <a:bodyPr wrap="square" rtlCol="0">
            <a:spAutoFit/>
          </a:bodyPr>
          <a:lstStyle/>
          <a:p>
            <a:r>
              <a:rPr lang="en-US" dirty="0"/>
              <a:t>How to use the “re” module  ?</a:t>
            </a:r>
          </a:p>
        </p:txBody>
      </p:sp>
      <p:sp>
        <p:nvSpPr>
          <p:cNvPr id="7" name="TextBox 6">
            <a:extLst>
              <a:ext uri="{FF2B5EF4-FFF2-40B4-BE49-F238E27FC236}">
                <a16:creationId xmlns:a16="http://schemas.microsoft.com/office/drawing/2014/main" id="{E0B3F47D-B3D4-4F4A-8F88-D52B3ADB6A8B}"/>
              </a:ext>
            </a:extLst>
          </p:cNvPr>
          <p:cNvSpPr txBox="1"/>
          <p:nvPr/>
        </p:nvSpPr>
        <p:spPr>
          <a:xfrm>
            <a:off x="674703" y="2622523"/>
            <a:ext cx="5928804"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Create an </a:t>
            </a:r>
            <a:r>
              <a:rPr lang="en-US" dirty="0" err="1">
                <a:solidFill>
                  <a:srgbClr val="222222"/>
                </a:solidFill>
                <a:latin typeface="Times New Roman" panose="02020603050405020304" pitchFamily="18" charset="0"/>
                <a:cs typeface="Times New Roman" panose="02020603050405020304" pitchFamily="18" charset="0"/>
              </a:rPr>
              <a:t>re.compile</a:t>
            </a:r>
            <a:r>
              <a:rPr lang="en-US" dirty="0">
                <a:solidFill>
                  <a:srgbClr val="222222"/>
                </a:solidFill>
                <a:latin typeface="Times New Roman" panose="02020603050405020304" pitchFamily="18" charset="0"/>
                <a:cs typeface="Times New Roman" panose="02020603050405020304" pitchFamily="18" charset="0"/>
              </a:rPr>
              <a:t> object , by providing the target </a:t>
            </a:r>
            <a:r>
              <a:rPr lang="en-US" b="1" dirty="0">
                <a:solidFill>
                  <a:srgbClr val="222222"/>
                </a:solidFill>
                <a:latin typeface="Times New Roman" panose="02020603050405020304" pitchFamily="18" charset="0"/>
                <a:cs typeface="Times New Roman" panose="02020603050405020304" pitchFamily="18" charset="0"/>
              </a:rPr>
              <a:t>pattern</a:t>
            </a:r>
          </a:p>
        </p:txBody>
      </p:sp>
      <p:sp>
        <p:nvSpPr>
          <p:cNvPr id="8" name="TextBox 7">
            <a:extLst>
              <a:ext uri="{FF2B5EF4-FFF2-40B4-BE49-F238E27FC236}">
                <a16:creationId xmlns:a16="http://schemas.microsoft.com/office/drawing/2014/main" id="{A4F1CED9-475B-4141-A65D-455A9887ADEB}"/>
              </a:ext>
            </a:extLst>
          </p:cNvPr>
          <p:cNvSpPr txBox="1"/>
          <p:nvPr/>
        </p:nvSpPr>
        <p:spPr>
          <a:xfrm>
            <a:off x="674703" y="3345688"/>
            <a:ext cx="9241654"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Call the required function (e.g. sub) from the compile object by providing the target text </a:t>
            </a:r>
          </a:p>
        </p:txBody>
      </p:sp>
    </p:spTree>
    <p:extLst>
      <p:ext uri="{BB962C8B-B14F-4D97-AF65-F5344CB8AC3E}">
        <p14:creationId xmlns:p14="http://schemas.microsoft.com/office/powerpoint/2010/main" val="315936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20000"/>
                <a:lumOff val="80000"/>
              </a:schemeClr>
            </a:gs>
            <a:gs pos="83000">
              <a:schemeClr val="accent4">
                <a:lumMod val="40000"/>
                <a:lumOff val="6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059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Regular Expressions</a:t>
            </a:r>
          </a:p>
        </p:txBody>
      </p:sp>
      <p:sp>
        <p:nvSpPr>
          <p:cNvPr id="3" name="TextBox 2">
            <a:extLst>
              <a:ext uri="{FF2B5EF4-FFF2-40B4-BE49-F238E27FC236}">
                <a16:creationId xmlns:a16="http://schemas.microsoft.com/office/drawing/2014/main" id="{3E91156E-BBAF-4BF8-9FAE-A682BE851FE0}"/>
              </a:ext>
            </a:extLst>
          </p:cNvPr>
          <p:cNvSpPr txBox="1"/>
          <p:nvPr/>
        </p:nvSpPr>
        <p:spPr>
          <a:xfrm>
            <a:off x="652508" y="1661537"/>
            <a:ext cx="7803472"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Special “tools” for special tasks..  + , ^ , $ , *  </a:t>
            </a:r>
            <a:r>
              <a:rPr lang="en-US" dirty="0" err="1">
                <a:solidFill>
                  <a:srgbClr val="222222"/>
                </a:solidFill>
                <a:latin typeface="Times New Roman" panose="02020603050405020304" pitchFamily="18" charset="0"/>
                <a:cs typeface="Times New Roman" panose="02020603050405020304" pitchFamily="18" charset="0"/>
              </a:rPr>
              <a:t>etc</a:t>
            </a:r>
            <a:r>
              <a:rPr lang="en-US" dirty="0">
                <a:solidFill>
                  <a:srgbClr val="222222"/>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333B39C1-CA5D-440C-BAD1-8AEB4F04243D}"/>
              </a:ext>
            </a:extLst>
          </p:cNvPr>
          <p:cNvSpPr txBox="1"/>
          <p:nvPr/>
        </p:nvSpPr>
        <p:spPr>
          <a:xfrm>
            <a:off x="674703" y="1189608"/>
            <a:ext cx="3932808" cy="369332"/>
          </a:xfrm>
          <a:prstGeom prst="rect">
            <a:avLst/>
          </a:prstGeom>
          <a:noFill/>
        </p:spPr>
        <p:txBody>
          <a:bodyPr wrap="square" rtlCol="0">
            <a:spAutoFit/>
          </a:bodyPr>
          <a:lstStyle/>
          <a:p>
            <a:r>
              <a:rPr lang="en-US" dirty="0"/>
              <a:t>How to find patterns ?</a:t>
            </a:r>
          </a:p>
        </p:txBody>
      </p:sp>
      <p:sp>
        <p:nvSpPr>
          <p:cNvPr id="9" name="TextBox 8">
            <a:extLst>
              <a:ext uri="{FF2B5EF4-FFF2-40B4-BE49-F238E27FC236}">
                <a16:creationId xmlns:a16="http://schemas.microsoft.com/office/drawing/2014/main" id="{569BBC34-BEFC-4834-B127-BDD7996630C2}"/>
              </a:ext>
            </a:extLst>
          </p:cNvPr>
          <p:cNvSpPr txBox="1"/>
          <p:nvPr/>
        </p:nvSpPr>
        <p:spPr>
          <a:xfrm>
            <a:off x="674703" y="3527213"/>
            <a:ext cx="3005092" cy="458074"/>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String = “hi </a:t>
            </a:r>
            <a:r>
              <a:rPr lang="en-US" dirty="0" err="1">
                <a:solidFill>
                  <a:srgbClr val="222222"/>
                </a:solidFill>
                <a:latin typeface="Times New Roman" panose="02020603050405020304" pitchFamily="18" charset="0"/>
                <a:cs typeface="Times New Roman" panose="02020603050405020304" pitchFamily="18" charset="0"/>
              </a:rPr>
              <a:t>hii</a:t>
            </a:r>
            <a:r>
              <a:rPr lang="en-US" dirty="0">
                <a:solidFill>
                  <a:srgbClr val="222222"/>
                </a:solidFill>
                <a:latin typeface="Times New Roman" panose="02020603050405020304" pitchFamily="18" charset="0"/>
                <a:cs typeface="Times New Roman" panose="02020603050405020304" pitchFamily="18" charset="0"/>
              </a:rPr>
              <a:t> </a:t>
            </a:r>
            <a:r>
              <a:rPr lang="en-US" dirty="0" err="1">
                <a:solidFill>
                  <a:srgbClr val="222222"/>
                </a:solidFill>
                <a:latin typeface="Times New Roman" panose="02020603050405020304" pitchFamily="18" charset="0"/>
                <a:cs typeface="Times New Roman" panose="02020603050405020304" pitchFamily="18" charset="0"/>
              </a:rPr>
              <a:t>hiiiiii</a:t>
            </a:r>
            <a:r>
              <a:rPr lang="en-US" dirty="0">
                <a:solidFill>
                  <a:srgbClr val="222222"/>
                </a:solidFill>
                <a:latin typeface="Times New Roman" panose="02020603050405020304" pitchFamily="18" charset="0"/>
                <a:cs typeface="Times New Roman" panose="02020603050405020304" pitchFamily="18" charset="0"/>
              </a:rPr>
              <a:t> to you”  </a:t>
            </a:r>
          </a:p>
        </p:txBody>
      </p:sp>
      <p:sp>
        <p:nvSpPr>
          <p:cNvPr id="11" name="TextBox 10">
            <a:extLst>
              <a:ext uri="{FF2B5EF4-FFF2-40B4-BE49-F238E27FC236}">
                <a16:creationId xmlns:a16="http://schemas.microsoft.com/office/drawing/2014/main" id="{A5F2B0EC-D90D-4E38-93F2-77FB983CD31B}"/>
              </a:ext>
            </a:extLst>
          </p:cNvPr>
          <p:cNvSpPr txBox="1"/>
          <p:nvPr/>
        </p:nvSpPr>
        <p:spPr>
          <a:xfrm>
            <a:off x="4079300" y="3315544"/>
            <a:ext cx="1686758" cy="873572"/>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Find</a:t>
            </a:r>
          </a:p>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Pattern  = “hi+”  </a:t>
            </a:r>
          </a:p>
        </p:txBody>
      </p:sp>
      <p:sp>
        <p:nvSpPr>
          <p:cNvPr id="12" name="TextBox 11">
            <a:extLst>
              <a:ext uri="{FF2B5EF4-FFF2-40B4-BE49-F238E27FC236}">
                <a16:creationId xmlns:a16="http://schemas.microsoft.com/office/drawing/2014/main" id="{E984C545-D5BD-46F1-81E8-14045426040E}"/>
              </a:ext>
            </a:extLst>
          </p:cNvPr>
          <p:cNvSpPr txBox="1"/>
          <p:nvPr/>
        </p:nvSpPr>
        <p:spPr>
          <a:xfrm>
            <a:off x="8455980" y="3286130"/>
            <a:ext cx="3005092" cy="873572"/>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Result</a:t>
            </a:r>
          </a:p>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“x </a:t>
            </a:r>
            <a:r>
              <a:rPr lang="en-US" dirty="0" err="1">
                <a:solidFill>
                  <a:srgbClr val="222222"/>
                </a:solidFill>
                <a:latin typeface="Times New Roman" panose="02020603050405020304" pitchFamily="18" charset="0"/>
                <a:cs typeface="Times New Roman" panose="02020603050405020304" pitchFamily="18" charset="0"/>
              </a:rPr>
              <a:t>x</a:t>
            </a:r>
            <a:r>
              <a:rPr lang="en-US" dirty="0">
                <a:solidFill>
                  <a:srgbClr val="222222"/>
                </a:solidFill>
                <a:latin typeface="Times New Roman" panose="02020603050405020304" pitchFamily="18" charset="0"/>
                <a:cs typeface="Times New Roman" panose="02020603050405020304" pitchFamily="18" charset="0"/>
              </a:rPr>
              <a:t> </a:t>
            </a:r>
            <a:r>
              <a:rPr lang="en-US" dirty="0" err="1">
                <a:solidFill>
                  <a:srgbClr val="222222"/>
                </a:solidFill>
                <a:latin typeface="Times New Roman" panose="02020603050405020304" pitchFamily="18" charset="0"/>
                <a:cs typeface="Times New Roman" panose="02020603050405020304" pitchFamily="18" charset="0"/>
              </a:rPr>
              <a:t>x</a:t>
            </a:r>
            <a:r>
              <a:rPr lang="en-US" dirty="0">
                <a:solidFill>
                  <a:srgbClr val="222222"/>
                </a:solidFill>
                <a:latin typeface="Times New Roman" panose="02020603050405020304" pitchFamily="18" charset="0"/>
                <a:cs typeface="Times New Roman" panose="02020603050405020304" pitchFamily="18" charset="0"/>
              </a:rPr>
              <a:t> to you”  </a:t>
            </a:r>
          </a:p>
        </p:txBody>
      </p:sp>
      <p:sp>
        <p:nvSpPr>
          <p:cNvPr id="13" name="TextBox 12">
            <a:extLst>
              <a:ext uri="{FF2B5EF4-FFF2-40B4-BE49-F238E27FC236}">
                <a16:creationId xmlns:a16="http://schemas.microsoft.com/office/drawing/2014/main" id="{985CF48D-ACA0-4EEC-9922-CBCB1040A627}"/>
              </a:ext>
            </a:extLst>
          </p:cNvPr>
          <p:cNvSpPr txBox="1"/>
          <p:nvPr/>
        </p:nvSpPr>
        <p:spPr>
          <a:xfrm>
            <a:off x="6493225" y="3281957"/>
            <a:ext cx="1822882" cy="873572"/>
          </a:xfrm>
          <a:prstGeom prst="rect">
            <a:avLst/>
          </a:prstGeom>
          <a:noFill/>
        </p:spPr>
        <p:txBody>
          <a:bodyPr wrap="square" rtlCol="0">
            <a:spAutoFit/>
          </a:bodyPr>
          <a:lstStyle/>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Replace</a:t>
            </a:r>
          </a:p>
          <a:p>
            <a:pPr algn="just">
              <a:lnSpc>
                <a:spcPct val="150000"/>
              </a:lnSpc>
            </a:pPr>
            <a:r>
              <a:rPr lang="en-US" dirty="0">
                <a:solidFill>
                  <a:srgbClr val="222222"/>
                </a:solidFill>
                <a:latin typeface="Times New Roman" panose="02020603050405020304" pitchFamily="18" charset="0"/>
                <a:cs typeface="Times New Roman" panose="02020603050405020304" pitchFamily="18" charset="0"/>
              </a:rPr>
              <a:t> Pattern  with “x”</a:t>
            </a:r>
          </a:p>
        </p:txBody>
      </p:sp>
      <p:sp>
        <p:nvSpPr>
          <p:cNvPr id="5" name="Rectangle 4">
            <a:extLst>
              <a:ext uri="{FF2B5EF4-FFF2-40B4-BE49-F238E27FC236}">
                <a16:creationId xmlns:a16="http://schemas.microsoft.com/office/drawing/2014/main" id="{5336BF11-0BFF-4158-A05A-79BC0A54D115}"/>
              </a:ext>
            </a:extLst>
          </p:cNvPr>
          <p:cNvSpPr/>
          <p:nvPr/>
        </p:nvSpPr>
        <p:spPr>
          <a:xfrm>
            <a:off x="2740938" y="4687150"/>
            <a:ext cx="5662127" cy="458074"/>
          </a:xfrm>
          <a:prstGeom prst="rect">
            <a:avLst/>
          </a:prstGeom>
        </p:spPr>
        <p:txBody>
          <a:bodyPr wrap="none">
            <a:spAutoFit/>
          </a:bodyPr>
          <a:lstStyle/>
          <a:p>
            <a:pPr algn="just">
              <a:lnSpc>
                <a:spcPct val="150000"/>
              </a:lnSpc>
            </a:pPr>
            <a:r>
              <a:rPr lang="en-US" dirty="0">
                <a:latin typeface="Times New Roman" panose="02020603050405020304" pitchFamily="18" charset="0"/>
                <a:cs typeface="Times New Roman" panose="02020603050405020304" pitchFamily="18" charset="0"/>
              </a:rPr>
              <a:t>+ : matches one or more occurrences of the pattern left to it</a:t>
            </a:r>
          </a:p>
        </p:txBody>
      </p:sp>
    </p:spTree>
    <p:extLst>
      <p:ext uri="{BB962C8B-B14F-4D97-AF65-F5344CB8AC3E}">
        <p14:creationId xmlns:p14="http://schemas.microsoft.com/office/powerpoint/2010/main" val="351767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P spid="12" grpId="0"/>
      <p:bldP spid="13"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7975</TotalTime>
  <Words>1018</Words>
  <Application>Microsoft Office PowerPoint</Application>
  <PresentationFormat>Widescreen</PresentationFormat>
  <Paragraphs>173</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Times New Roman</vt:lpstr>
      <vt:lpstr>Office Theme</vt:lpstr>
      <vt:lpstr>AML-2304 Natural Language Processing</vt:lpstr>
      <vt:lpstr>Natural Language Processing      - Text Wrangling and Cleaning </vt:lpstr>
      <vt:lpstr>Contents</vt:lpstr>
      <vt:lpstr>Understanding NLP </vt:lpstr>
      <vt:lpstr>NLP Workflow</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Text Wrangling </vt:lpstr>
      <vt:lpstr>Text Wrangling </vt:lpstr>
      <vt:lpstr>Text Wrangling </vt:lpstr>
      <vt:lpstr>Word Tokenization </vt:lpstr>
      <vt:lpstr>Stop Words</vt:lpstr>
      <vt:lpstr>Removal of Stop Words</vt:lpstr>
      <vt:lpstr>Removal of Stop Words</vt:lpstr>
      <vt:lpstr>Stemming</vt:lpstr>
      <vt:lpstr>Stemming</vt:lpstr>
      <vt:lpstr>Lemmatization</vt:lpstr>
      <vt:lpstr>Lemmatization</vt:lpstr>
      <vt:lpstr>Assignment on Text wrangling and cleaning</vt:lpstr>
      <vt:lpstr>Assignment on Text wrangling and cleaning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 Text Wrangling and Cleaning </dc:title>
  <cp:lastModifiedBy>Fahad Akbar (LCL)</cp:lastModifiedBy>
  <cp:revision>41</cp:revision>
  <dcterms:created xsi:type="dcterms:W3CDTF">2021-12-27T10:33:22Z</dcterms:created>
  <dcterms:modified xsi:type="dcterms:W3CDTF">2022-01-28T02:14:18Z</dcterms:modified>
</cp:coreProperties>
</file>