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5" r:id="rId3"/>
    <p:sldId id="263" r:id="rId4"/>
    <p:sldId id="324" r:id="rId5"/>
    <p:sldId id="357" r:id="rId6"/>
    <p:sldId id="328" r:id="rId7"/>
    <p:sldId id="343" r:id="rId8"/>
    <p:sldId id="358" r:id="rId9"/>
    <p:sldId id="336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A9BF-D00E-49CC-B3EE-2DD79D24C37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C34E-455F-4BA0-A22E-C8FE60F8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E936-F927-4E82-B537-51614E4A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9B45-7361-404A-9BF2-C83009D1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33FD-975F-4D0F-9D8F-974EB1E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185B-D957-4924-92EF-1FFF254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9D63-21B1-4304-B48D-E61342B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569-ADD5-4A83-91D9-43861D9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07D4-EFAA-4DCD-83FB-F24D9B3D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9BD3-9772-4F8B-BF45-41D7FE3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A5B4-E7BC-4A3F-9D75-6B20733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C09-ACB8-4141-BCDC-1920079D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C749B-006D-4982-8ACF-0E1D7F0D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9D1F-7F27-4842-BEE8-6B2BC3BC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BE8A-CC3D-4964-9775-B39033EC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096F-C609-4735-B5E7-CCD644C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1EBA-FAD7-4F91-A3B7-187EF0C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9A2B-8F91-4A31-918E-2E5F952F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E189-BBE0-4B05-9A15-39D74A03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79C4-FC46-4E21-AD3E-F772698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597F-66BB-4542-9624-85C6C334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9A91-3E4A-4732-80F7-129DBA91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C47-5240-4F05-920D-1A47AE6B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96B9-09DD-4A97-8E01-78A93D50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6B8-EB87-4764-94C5-E5863D0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036C-4B85-47CE-97FA-11BCA98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DDE-5619-44E8-9445-6E88D71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297F-0403-4F4D-89EB-A927873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3009-6D3C-4D73-B986-801F399E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5428-D707-431D-9359-D95D9C1B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0645-2834-4DA4-AFC3-86CB9AE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6B69-E6C7-49E4-91AB-8DA6D28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FB3C-511C-4108-B8E1-066C6D9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6DB-14B1-4002-B7BE-BAA8F5D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0213-E195-4B0B-913B-1558D17B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EE89-0014-43D6-AD92-411F924C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1D9C2-5699-4DBB-9D26-0525DF5F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ED32-5649-4F0B-BFC2-F79BC4EF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C777E-AA51-4787-9F34-E974EC2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32942-DFA7-4262-AF3B-60723C8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B7D4D-8F8A-40AF-ABBA-59FDA71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C-BF63-40A6-8CA1-3D6BC7A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49AE-E45B-4D33-A412-B1CFFD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0139-F1A5-4771-940C-2A9C8F2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C1BE-8035-42CB-BAFF-F00BB85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FF8C-63C1-4DBA-B634-F4BC318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452D-3ED2-42BD-A43D-586CB32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EC8C-4CCB-4F41-9ACD-590A428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96C-0D41-4260-A374-B00F5631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739D-742A-4062-9EF9-3AFDDFFD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5AE77-0C2C-4FDF-9F0C-DC48C449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D66-6084-44B5-9BE4-8762475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9AAC-90D1-494B-ADF7-381E07A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E2E8-B7D8-4C5D-A58B-BFB21EF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5C1-87DE-447C-9022-B829DC96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2226-69CD-4E1D-B114-5BC734792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74FC-5034-4246-8452-F9E81955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4F82-1D6B-49CB-9C10-219C205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7BEA-703D-4310-85B1-8427D24B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EC79-9E14-40EB-99C6-CFCB8A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4A9F4-FCBA-4101-8E83-87A2F092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D21E-D100-413F-9A01-AC03FCDC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8D4-5853-40C0-9249-C3FB2BB5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944C-F636-42DA-9472-AC8A51E6064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E12-C4D8-4300-A15F-F70AAF4D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179-D568-4B4D-AC44-2227198B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pos-tagging-chunking-nlt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477" y="2537926"/>
            <a:ext cx="10320524" cy="209938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Text Preprocessing: Replacing and Correcting Words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623-4631-4705-95E8-60D308E2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Spell Correction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52A6-1F85-46F8-9E4F-8975E9A1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10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popular methods &amp; libraries that you can use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C5345-DCDF-4D04-BEE8-CD38BBF8B602}"/>
              </a:ext>
            </a:extLst>
          </p:cNvPr>
          <p:cNvSpPr/>
          <p:nvPr/>
        </p:nvSpPr>
        <p:spPr>
          <a:xfrm>
            <a:off x="838200" y="2392078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Editable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D4F24-F04B-4710-98F1-61B48D479DB9}"/>
              </a:ext>
            </a:extLst>
          </p:cNvPr>
          <p:cNvSpPr/>
          <p:nvPr/>
        </p:nvSpPr>
        <p:spPr>
          <a:xfrm>
            <a:off x="4301072" y="3244334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Delete &amp; Replace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96B1D8-81DC-4A99-B2D2-85B5865E91F3}"/>
              </a:ext>
            </a:extLst>
          </p:cNvPr>
          <p:cNvSpPr/>
          <p:nvPr/>
        </p:nvSpPr>
        <p:spPr>
          <a:xfrm>
            <a:off x="5185929" y="40739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plsy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96C23-C874-4D0C-A7CD-2846821B5EE7}"/>
              </a:ext>
            </a:extLst>
          </p:cNvPr>
          <p:cNvSpPr/>
          <p:nvPr/>
        </p:nvSpPr>
        <p:spPr>
          <a:xfrm>
            <a:off x="5173105" y="528272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CCB6C9-7F3A-4B08-A84E-CC597647C92B}"/>
              </a:ext>
            </a:extLst>
          </p:cNvPr>
          <p:cNvSpPr/>
          <p:nvPr/>
        </p:nvSpPr>
        <p:spPr>
          <a:xfrm>
            <a:off x="7092162" y="407394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plenty</a:t>
            </a:r>
          </a:p>
        </p:txBody>
      </p:sp>
    </p:spTree>
    <p:extLst>
      <p:ext uri="{BB962C8B-B14F-4D97-AF65-F5344CB8AC3E}">
        <p14:creationId xmlns:p14="http://schemas.microsoft.com/office/powerpoint/2010/main" val="12584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3EEC-0BA9-46DA-9FDC-55A1D344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084082"/>
            <a:ext cx="11321592" cy="530729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Text Preprocessing: Replacing and Correcting Words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Parts of Speech Tagging (POS)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Named Entity Recognition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Collocation Extraction and Synonyms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use of Word Lengthening to detect sentiment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Spell Correction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4F36EA-4C40-46EA-94A1-A94E7F47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9095"/>
            <a:ext cx="5130795" cy="10822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5433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9095"/>
            <a:ext cx="5130795" cy="10822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35" y="1381532"/>
            <a:ext cx="6570131" cy="4094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Parts of Speech Tagging (POS)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Named Entity Recognition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Collocation Extraction and Synonyms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use of Word Lengthening to detect sentiment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Spell Correction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3EF69-8630-493B-8D6D-0E9745C758A5}"/>
              </a:ext>
            </a:extLst>
          </p:cNvPr>
          <p:cNvSpPr txBox="1"/>
          <p:nvPr/>
        </p:nvSpPr>
        <p:spPr>
          <a:xfrm>
            <a:off x="625151" y="1499244"/>
            <a:ext cx="9162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grammatical nature of a term /word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“grammatical tagging”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in giving meaning to a “term” w.r.t its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AD55D8-D2F9-495E-BE70-4F599BE3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185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Parts of Speech Tagging (POS)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73B58-99D9-422F-9047-2758AD9FF70B}"/>
              </a:ext>
            </a:extLst>
          </p:cNvPr>
          <p:cNvSpPr txBox="1"/>
          <p:nvPr/>
        </p:nvSpPr>
        <p:spPr>
          <a:xfrm>
            <a:off x="2815491" y="5809644"/>
            <a:ext cx="675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more here :</a:t>
            </a:r>
          </a:p>
          <a:p>
            <a:r>
              <a:rPr lang="en-US" dirty="0">
                <a:hlinkClick r:id="rId2"/>
              </a:rPr>
              <a:t>https://www.guru99.com/pos-tagging-chunking-nltk.html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A9113-B8FB-4DDF-8C64-BF1847ABD1AA}"/>
              </a:ext>
            </a:extLst>
          </p:cNvPr>
          <p:cNvSpPr/>
          <p:nvPr/>
        </p:nvSpPr>
        <p:spPr>
          <a:xfrm>
            <a:off x="3188526" y="3419765"/>
            <a:ext cx="6382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“They </a:t>
            </a:r>
            <a:r>
              <a:rPr lang="en-US" dirty="0">
                <a:solidFill>
                  <a:srgbClr val="FF0000"/>
                </a:solidFill>
              </a:rPr>
              <a:t>refuse</a:t>
            </a:r>
            <a:r>
              <a:rPr lang="en-US" dirty="0"/>
              <a:t> to permit us to obtain the </a:t>
            </a:r>
            <a:r>
              <a:rPr lang="en-US" dirty="0">
                <a:solidFill>
                  <a:schemeClr val="accent6"/>
                </a:solidFill>
              </a:rPr>
              <a:t>refuse</a:t>
            </a:r>
            <a:r>
              <a:rPr lang="en-US" dirty="0"/>
              <a:t> permit.”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31F490-B7F2-4465-9E06-273E8220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72163"/>
              </p:ext>
            </p:extLst>
          </p:nvPr>
        </p:nvGraphicFramePr>
        <p:xfrm>
          <a:off x="2085303" y="4632416"/>
          <a:ext cx="8021394" cy="365760"/>
        </p:xfrm>
        <a:graphic>
          <a:graphicData uri="http://schemas.openxmlformats.org/drawingml/2006/table">
            <a:tbl>
              <a:tblPr/>
              <a:tblGrid>
                <a:gridCol w="4010697">
                  <a:extLst>
                    <a:ext uri="{9D8B030D-6E8A-4147-A177-3AD203B41FA5}">
                      <a16:colId xmlns:a16="http://schemas.microsoft.com/office/drawing/2014/main" val="2309882348"/>
                    </a:ext>
                  </a:extLst>
                </a:gridCol>
                <a:gridCol w="4010697">
                  <a:extLst>
                    <a:ext uri="{9D8B030D-6E8A-4147-A177-3AD203B41FA5}">
                      <a16:colId xmlns:a16="http://schemas.microsoft.com/office/drawing/2014/main" val="1847895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noun, singular (cat, tree)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427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39D095-D1B2-4195-9F7B-69F19C6F0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38151"/>
              </p:ext>
            </p:extLst>
          </p:nvPr>
        </p:nvGraphicFramePr>
        <p:xfrm>
          <a:off x="2085303" y="5134971"/>
          <a:ext cx="8021394" cy="365760"/>
        </p:xfrm>
        <a:graphic>
          <a:graphicData uri="http://schemas.openxmlformats.org/drawingml/2006/table">
            <a:tbl>
              <a:tblPr/>
              <a:tblGrid>
                <a:gridCol w="4010697">
                  <a:extLst>
                    <a:ext uri="{9D8B030D-6E8A-4147-A177-3AD203B41FA5}">
                      <a16:colId xmlns:a16="http://schemas.microsoft.com/office/drawing/2014/main" val="3897559344"/>
                    </a:ext>
                  </a:extLst>
                </a:gridCol>
                <a:gridCol w="4010697">
                  <a:extLst>
                    <a:ext uri="{9D8B030D-6E8A-4147-A177-3AD203B41FA5}">
                      <a16:colId xmlns:a16="http://schemas.microsoft.com/office/drawing/2014/main" val="2933762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verb (ask)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25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0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3EF69-8630-493B-8D6D-0E9745C758A5}"/>
              </a:ext>
            </a:extLst>
          </p:cNvPr>
          <p:cNvSpPr txBox="1"/>
          <p:nvPr/>
        </p:nvSpPr>
        <p:spPr>
          <a:xfrm>
            <a:off x="625151" y="1499244"/>
            <a:ext cx="916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use it?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AD55D8-D2F9-495E-BE70-4F599BE3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185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Parts of Speech Tagging (POS)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A9113-B8FB-4DDF-8C64-BF1847ABD1AA}"/>
              </a:ext>
            </a:extLst>
          </p:cNvPr>
          <p:cNvSpPr/>
          <p:nvPr/>
        </p:nvSpPr>
        <p:spPr>
          <a:xfrm>
            <a:off x="2904836" y="2191741"/>
            <a:ext cx="6382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many separate use cases of POS, it turns out we can cleverly use it as a feature with BOW &amp; TF-IDF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21103-F836-4ED8-8889-D66770E406CF}"/>
              </a:ext>
            </a:extLst>
          </p:cNvPr>
          <p:cNvSpPr/>
          <p:nvPr/>
        </p:nvSpPr>
        <p:spPr>
          <a:xfrm>
            <a:off x="2629300" y="4977940"/>
            <a:ext cx="627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“They </a:t>
            </a:r>
            <a:r>
              <a:rPr lang="en-US" dirty="0" err="1">
                <a:solidFill>
                  <a:srgbClr val="FF0000"/>
                </a:solidFill>
              </a:rPr>
              <a:t>refuse_VBP</a:t>
            </a:r>
            <a:r>
              <a:rPr lang="en-US" dirty="0"/>
              <a:t> to permit us to obtain the </a:t>
            </a:r>
            <a:r>
              <a:rPr lang="en-US" dirty="0" err="1">
                <a:solidFill>
                  <a:schemeClr val="accent6"/>
                </a:solidFill>
              </a:rPr>
              <a:t>refuse_NN</a:t>
            </a:r>
            <a:r>
              <a:rPr lang="en-US" dirty="0"/>
              <a:t> permit.”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B64D01-3AAF-4DFC-AD63-8AFF6DACB318}"/>
              </a:ext>
            </a:extLst>
          </p:cNvPr>
          <p:cNvSpPr/>
          <p:nvPr/>
        </p:nvSpPr>
        <p:spPr>
          <a:xfrm>
            <a:off x="3081347" y="3244334"/>
            <a:ext cx="536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“They </a:t>
            </a:r>
            <a:r>
              <a:rPr lang="en-US" dirty="0">
                <a:solidFill>
                  <a:srgbClr val="FF0000"/>
                </a:solidFill>
              </a:rPr>
              <a:t>refuse</a:t>
            </a:r>
            <a:r>
              <a:rPr lang="en-US" dirty="0"/>
              <a:t> to permit us to obtain the </a:t>
            </a:r>
            <a:r>
              <a:rPr lang="en-US" dirty="0">
                <a:solidFill>
                  <a:schemeClr val="accent6"/>
                </a:solidFill>
              </a:rPr>
              <a:t>refuse</a:t>
            </a:r>
            <a:r>
              <a:rPr lang="en-US" dirty="0"/>
              <a:t> permit.”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E66E9B-BAED-4189-88CB-1C798F66A43E}"/>
              </a:ext>
            </a:extLst>
          </p:cNvPr>
          <p:cNvCxnSpPr/>
          <p:nvPr/>
        </p:nvCxnSpPr>
        <p:spPr>
          <a:xfrm>
            <a:off x="5391154" y="3879273"/>
            <a:ext cx="0" cy="8497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DF6178-EC1D-4065-8F11-C8644433971F}"/>
              </a:ext>
            </a:extLst>
          </p:cNvPr>
          <p:cNvSpPr/>
          <p:nvPr/>
        </p:nvSpPr>
        <p:spPr>
          <a:xfrm>
            <a:off x="2738934" y="6093384"/>
            <a:ext cx="605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not use “stop words” if you opt for this technique</a:t>
            </a:r>
          </a:p>
        </p:txBody>
      </p:sp>
    </p:spTree>
    <p:extLst>
      <p:ext uri="{BB962C8B-B14F-4D97-AF65-F5344CB8AC3E}">
        <p14:creationId xmlns:p14="http://schemas.microsoft.com/office/powerpoint/2010/main" val="425468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724DB-6ECC-434A-A0AC-E7561FC87C65}"/>
              </a:ext>
            </a:extLst>
          </p:cNvPr>
          <p:cNvSpPr txBox="1"/>
          <p:nvPr/>
        </p:nvSpPr>
        <p:spPr>
          <a:xfrm>
            <a:off x="1502229" y="177282"/>
            <a:ext cx="922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Entity Recognition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54286-9BCC-47C9-9365-78084AD63297}"/>
              </a:ext>
            </a:extLst>
          </p:cNvPr>
          <p:cNvSpPr txBox="1"/>
          <p:nvPr/>
        </p:nvSpPr>
        <p:spPr>
          <a:xfrm>
            <a:off x="1007706" y="1567543"/>
            <a:ext cx="1056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nothing but classifying “term” into predefined categories, like name, place, numbers,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6E7D2-894F-45F9-B681-8BFB23A54067}"/>
              </a:ext>
            </a:extLst>
          </p:cNvPr>
          <p:cNvSpPr/>
          <p:nvPr/>
        </p:nvSpPr>
        <p:spPr>
          <a:xfrm>
            <a:off x="2222471" y="3059668"/>
            <a:ext cx="774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machine learning translation …. You don’t need to translate a “name” !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5B83B-62AC-46B5-BC90-80224756BCF1}"/>
              </a:ext>
            </a:extLst>
          </p:cNvPr>
          <p:cNvSpPr/>
          <p:nvPr/>
        </p:nvSpPr>
        <p:spPr>
          <a:xfrm>
            <a:off x="3266718" y="409012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think of other clever ways to use NE as a feature 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B627-FE90-4223-A591-20F585E60AEF}"/>
              </a:ext>
            </a:extLst>
          </p:cNvPr>
          <p:cNvSpPr/>
          <p:nvPr/>
        </p:nvSpPr>
        <p:spPr>
          <a:xfrm>
            <a:off x="3354464" y="5544855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Note! NER is performed on top of POS tagging</a:t>
            </a:r>
          </a:p>
        </p:txBody>
      </p:sp>
    </p:spTree>
    <p:extLst>
      <p:ext uri="{BB962C8B-B14F-4D97-AF65-F5344CB8AC3E}">
        <p14:creationId xmlns:p14="http://schemas.microsoft.com/office/powerpoint/2010/main" val="11510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09106-4327-4A09-99A8-06E7EE4E1986}"/>
              </a:ext>
            </a:extLst>
          </p:cNvPr>
          <p:cNvSpPr txBox="1"/>
          <p:nvPr/>
        </p:nvSpPr>
        <p:spPr>
          <a:xfrm>
            <a:off x="1446243" y="438539"/>
            <a:ext cx="9937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Collocation Extraction and Synonyms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7310E-3FA5-4082-95A3-E3DD72BF5FB7}"/>
              </a:ext>
            </a:extLst>
          </p:cNvPr>
          <p:cNvSpPr txBox="1"/>
          <p:nvPr/>
        </p:nvSpPr>
        <p:spPr>
          <a:xfrm>
            <a:off x="1156996" y="1530220"/>
            <a:ext cx="933061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Collocation are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words together which are meaningful.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A296-CC51-4B46-81B3-7D14ED67EB4C}"/>
              </a:ext>
            </a:extLst>
          </p:cNvPr>
          <p:cNvSpPr/>
          <p:nvPr/>
        </p:nvSpPr>
        <p:spPr>
          <a:xfrm>
            <a:off x="3431749" y="2272628"/>
            <a:ext cx="396134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play indoor stadium and eat fast food”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DDE4A-1A49-4F98-893F-669D3B60CC33}"/>
              </a:ext>
            </a:extLst>
          </p:cNvPr>
          <p:cNvSpPr/>
          <p:nvPr/>
        </p:nvSpPr>
        <p:spPr>
          <a:xfrm>
            <a:off x="3112152" y="2893143"/>
            <a:ext cx="474841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| play | indoor | stadium | and | eat | fast | food”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5870F-3881-4375-A7FF-FAA4270A7557}"/>
              </a:ext>
            </a:extLst>
          </p:cNvPr>
          <p:cNvSpPr/>
          <p:nvPr/>
        </p:nvSpPr>
        <p:spPr>
          <a:xfrm>
            <a:off x="2022222" y="3676099"/>
            <a:ext cx="760015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play | play indoor | indoor stadium | stadium and | and eat | eat fast | fast food”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FB8AA-3128-4334-AC68-980FA70F2183}"/>
              </a:ext>
            </a:extLst>
          </p:cNvPr>
          <p:cNvSpPr/>
          <p:nvPr/>
        </p:nvSpPr>
        <p:spPr>
          <a:xfrm>
            <a:off x="938591" y="4459055"/>
            <a:ext cx="976741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play indoor | play indoor stadium | indoor stadium and | stadium and eat | and eat fast | eat fast food 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04CDED-00CA-4EC5-8158-539C58589FD5}"/>
              </a:ext>
            </a:extLst>
          </p:cNvPr>
          <p:cNvSpPr/>
          <p:nvPr/>
        </p:nvSpPr>
        <p:spPr>
          <a:xfrm>
            <a:off x="5304208" y="5515419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  <p:bldP spid="6" grpId="0"/>
      <p:bldP spid="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09106-4327-4A09-99A8-06E7EE4E1986}"/>
              </a:ext>
            </a:extLst>
          </p:cNvPr>
          <p:cNvSpPr txBox="1"/>
          <p:nvPr/>
        </p:nvSpPr>
        <p:spPr>
          <a:xfrm>
            <a:off x="1446243" y="438539"/>
            <a:ext cx="9937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Collocation Extraction and Synonyms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7310E-3FA5-4082-95A3-E3DD72BF5FB7}"/>
              </a:ext>
            </a:extLst>
          </p:cNvPr>
          <p:cNvSpPr txBox="1"/>
          <p:nvPr/>
        </p:nvSpPr>
        <p:spPr>
          <a:xfrm>
            <a:off x="1156996" y="1530220"/>
            <a:ext cx="933061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A296-CC51-4B46-81B3-7D14ED67EB4C}"/>
              </a:ext>
            </a:extLst>
          </p:cNvPr>
          <p:cNvSpPr/>
          <p:nvPr/>
        </p:nvSpPr>
        <p:spPr>
          <a:xfrm>
            <a:off x="4949302" y="2308083"/>
            <a:ext cx="161262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 / TF-IDF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04CDED-00CA-4EC5-8158-539C58589FD5}"/>
              </a:ext>
            </a:extLst>
          </p:cNvPr>
          <p:cNvSpPr/>
          <p:nvPr/>
        </p:nvSpPr>
        <p:spPr>
          <a:xfrm>
            <a:off x="4002837" y="3180425"/>
            <a:ext cx="4013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Generation: Probabilistic Modeling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DABAB-C426-4081-B0D0-A51AE177BFCF}"/>
              </a:ext>
            </a:extLst>
          </p:cNvPr>
          <p:cNvSpPr/>
          <p:nvPr/>
        </p:nvSpPr>
        <p:spPr>
          <a:xfrm>
            <a:off x="4571010" y="4528666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am -&gt;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21B75-51C3-43B3-8057-3ECE4667B195}"/>
              </a:ext>
            </a:extLst>
          </p:cNvPr>
          <p:cNvSpPr/>
          <p:nvPr/>
        </p:nvSpPr>
        <p:spPr>
          <a:xfrm>
            <a:off x="5806778" y="4068030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“fine”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A801A-644C-4B8D-94D1-6C8E18F2C4A8}"/>
              </a:ext>
            </a:extLst>
          </p:cNvPr>
          <p:cNvSpPr/>
          <p:nvPr/>
        </p:nvSpPr>
        <p:spPr>
          <a:xfrm>
            <a:off x="5805950" y="4528666"/>
            <a:ext cx="71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“sick”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F6D38-88EE-489F-9646-6F4217C5AA0B}"/>
              </a:ext>
            </a:extLst>
          </p:cNvPr>
          <p:cNvSpPr/>
          <p:nvPr/>
        </p:nvSpPr>
        <p:spPr>
          <a:xfrm>
            <a:off x="5805950" y="5046939"/>
            <a:ext cx="67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“big”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44ACB-DEA0-486F-8705-A80E5EC80631}"/>
              </a:ext>
            </a:extLst>
          </p:cNvPr>
          <p:cNvSpPr/>
          <p:nvPr/>
        </p:nvSpPr>
        <p:spPr>
          <a:xfrm>
            <a:off x="9565560" y="4068030"/>
            <a:ext cx="184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Vocab: 1000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1C62B-4E5C-4746-BA7F-4EB2A34C7069}"/>
              </a:ext>
            </a:extLst>
          </p:cNvPr>
          <p:cNvSpPr/>
          <p:nvPr/>
        </p:nvSpPr>
        <p:spPr>
          <a:xfrm>
            <a:off x="9136981" y="4528666"/>
            <a:ext cx="2587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count of “I am”: 100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9E9417-E4CA-4431-81E2-32D0FFF03E7A}"/>
              </a:ext>
            </a:extLst>
          </p:cNvPr>
          <p:cNvSpPr/>
          <p:nvPr/>
        </p:nvSpPr>
        <p:spPr>
          <a:xfrm>
            <a:off x="9136981" y="5032980"/>
            <a:ext cx="270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Within “I am” count of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E3FFB-50AE-4945-9214-D1939D0BA322}"/>
              </a:ext>
            </a:extLst>
          </p:cNvPr>
          <p:cNvSpPr/>
          <p:nvPr/>
        </p:nvSpPr>
        <p:spPr>
          <a:xfrm>
            <a:off x="9048431" y="5433634"/>
            <a:ext cx="103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”fine”:85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954568-A9AB-4228-905A-21DC3A712888}"/>
              </a:ext>
            </a:extLst>
          </p:cNvPr>
          <p:cNvSpPr/>
          <p:nvPr/>
        </p:nvSpPr>
        <p:spPr>
          <a:xfrm>
            <a:off x="10118155" y="5416271"/>
            <a:ext cx="100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”sick”:10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9066CC-5E46-451B-A7E8-9DBB5E517414}"/>
              </a:ext>
            </a:extLst>
          </p:cNvPr>
          <p:cNvSpPr/>
          <p:nvPr/>
        </p:nvSpPr>
        <p:spPr>
          <a:xfrm>
            <a:off x="11157743" y="5419195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”big”:5</a:t>
            </a:r>
          </a:p>
        </p:txBody>
      </p:sp>
    </p:spTree>
    <p:extLst>
      <p:ext uri="{BB962C8B-B14F-4D97-AF65-F5344CB8AC3E}">
        <p14:creationId xmlns:p14="http://schemas.microsoft.com/office/powerpoint/2010/main" val="41770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E1324-7C0A-4138-A620-78EE62F4600E}"/>
              </a:ext>
            </a:extLst>
          </p:cNvPr>
          <p:cNvSpPr txBox="1"/>
          <p:nvPr/>
        </p:nvSpPr>
        <p:spPr>
          <a:xfrm>
            <a:off x="2640563" y="242596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61FC1-395F-4A8F-B0BC-0EEB5DE33C33}"/>
              </a:ext>
            </a:extLst>
          </p:cNvPr>
          <p:cNvSpPr txBox="1"/>
          <p:nvPr/>
        </p:nvSpPr>
        <p:spPr>
          <a:xfrm>
            <a:off x="783771" y="1511559"/>
            <a:ext cx="1046894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word with similar meanings: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E4B39-01CA-49BC-8A1E-7DF0A66ADE10}"/>
              </a:ext>
            </a:extLst>
          </p:cNvPr>
          <p:cNvSpPr/>
          <p:nvPr/>
        </p:nvSpPr>
        <p:spPr>
          <a:xfrm>
            <a:off x="5045476" y="2992214"/>
            <a:ext cx="188798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“She is happy”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“She is glad”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AE3CA-F101-43A2-BD6B-404D54210154}"/>
              </a:ext>
            </a:extLst>
          </p:cNvPr>
          <p:cNvSpPr/>
          <p:nvPr/>
        </p:nvSpPr>
        <p:spPr>
          <a:xfrm>
            <a:off x="3688314" y="4295959"/>
            <a:ext cx="4174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can use wordnet (database) from </a:t>
            </a:r>
            <a:r>
              <a:rPr lang="en-US" dirty="0" err="1"/>
              <a:t>nltk</a:t>
            </a:r>
            <a:r>
              <a:rPr lang="en-US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605AC-D04C-4F32-8086-A3E98B9B7E8D}"/>
              </a:ext>
            </a:extLst>
          </p:cNvPr>
          <p:cNvSpPr/>
          <p:nvPr/>
        </p:nvSpPr>
        <p:spPr>
          <a:xfrm>
            <a:off x="2543224" y="5346441"/>
            <a:ext cx="646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Apart from many other use cases, we can use it with BOW / TF-IDF </a:t>
            </a:r>
          </a:p>
        </p:txBody>
      </p:sp>
    </p:spTree>
    <p:extLst>
      <p:ext uri="{BB962C8B-B14F-4D97-AF65-F5344CB8AC3E}">
        <p14:creationId xmlns:p14="http://schemas.microsoft.com/office/powerpoint/2010/main" val="37752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480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NLP Demonstrate Text Preprocessing: Replacing and Correcting Words</vt:lpstr>
      <vt:lpstr>Course outline</vt:lpstr>
      <vt:lpstr>Contents</vt:lpstr>
      <vt:lpstr>Use Parts of Speech Tagging (POS)</vt:lpstr>
      <vt:lpstr>Use Parts of Speech Tagging (POS)</vt:lpstr>
      <vt:lpstr>PowerPoint Presentation</vt:lpstr>
      <vt:lpstr>PowerPoint Presentation</vt:lpstr>
      <vt:lpstr>PowerPoint Presentation</vt:lpstr>
      <vt:lpstr>PowerPoint Presentation</vt:lpstr>
      <vt:lpstr>Apply Spell Correction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Demonstrate Text Preprocessing: Replacing and Correcting Words</dc:title>
  <dc:creator>Precision</dc:creator>
  <cp:lastModifiedBy>Fahad Akbar (LCL)</cp:lastModifiedBy>
  <cp:revision>24</cp:revision>
  <dcterms:created xsi:type="dcterms:W3CDTF">2021-12-27T10:33:22Z</dcterms:created>
  <dcterms:modified xsi:type="dcterms:W3CDTF">2022-02-10T16:35:21Z</dcterms:modified>
</cp:coreProperties>
</file>