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3" r:id="rId3"/>
    <p:sldId id="258" r:id="rId4"/>
    <p:sldId id="296" r:id="rId5"/>
    <p:sldId id="275" r:id="rId6"/>
    <p:sldId id="297" r:id="rId7"/>
    <p:sldId id="355" r:id="rId8"/>
    <p:sldId id="375" r:id="rId9"/>
    <p:sldId id="324" r:id="rId10"/>
    <p:sldId id="325" r:id="rId11"/>
    <p:sldId id="359" r:id="rId12"/>
    <p:sldId id="362" r:id="rId13"/>
    <p:sldId id="364" r:id="rId14"/>
    <p:sldId id="369" r:id="rId15"/>
    <p:sldId id="370" r:id="rId16"/>
    <p:sldId id="374" r:id="rId17"/>
    <p:sldId id="35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C9968-3077-4184-9D5A-A00B721A25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112636-ECEF-44E5-8E08-91579A6BAB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703EF6-3300-4FED-8937-AE32FD8CB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8DC87-9092-4A43-B312-180C23642914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B04C1B-7A4F-4CDC-8D99-31F45F10E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9BA93C-00FF-48B4-9466-F49B0F518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B71F-D457-44F2-BA89-A7DA93205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145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5F3A5-AB4D-439B-8A95-EFDD365BC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D4072E-D8FD-4A07-AFF2-5F563216C4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25EA2E-770D-4BD1-9A16-B7273D0CD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8DC87-9092-4A43-B312-180C23642914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884228-A5A9-4661-B1C6-84F7D02F1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087CE0-723C-48E3-BBDE-778885F30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B71F-D457-44F2-BA89-A7DA93205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218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11EF5B-3410-4CDF-91E4-CDF0CC922F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3CEFCF-2AB6-491B-941A-2C05467F7F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692C96-2887-498D-9ECE-028EF8462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8DC87-9092-4A43-B312-180C23642914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3CBADC-E8B2-4EF2-AE88-54DBF3095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99E00F-01AB-401D-913D-EE4E370DC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B71F-D457-44F2-BA89-A7DA93205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746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2AF39-DFA5-4CFF-83F9-B69FD5DB0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0E7EC7-5762-4A88-B9CD-8C9A135DAD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296DC-6E5E-41DA-8B30-3D4790F63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8DC87-9092-4A43-B312-180C23642914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4C360B-3F1D-4597-8F05-D397E1409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86A560-2EF0-47F0-A239-A1C2E48DB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B71F-D457-44F2-BA89-A7DA93205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850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7CC1A-A403-48BE-9E3A-38B232302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12E8E0-136B-4939-875B-EA229FA1B5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3A6580-0AC3-40A1-B044-FE2AA1F2A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8DC87-9092-4A43-B312-180C23642914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C84095-5926-431C-BC9B-C3FD94DB9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48277C-630D-49D3-9E67-1E92BBBBC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B71F-D457-44F2-BA89-A7DA93205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717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A5DB7-2530-4034-B068-DE1857A1B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495A02-DCC8-485F-B1D5-815DD5FAB7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9ACABA-3B48-456D-9D8F-7549032F64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D4F2B6-1C73-4592-B544-9BB35E4D0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8DC87-9092-4A43-B312-180C23642914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392E10-17F8-4A73-A1D9-05E585D23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39F78B-894E-4A33-BD8B-A265D78CF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B71F-D457-44F2-BA89-A7DA93205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738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7C961-C635-467C-B230-C6C7D18B7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7A6522-A69F-4B81-A7FB-9AB25DE49F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AD11C9-6C67-457A-9F7B-30D31824B4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1F1DFE-4FA0-4505-86D0-FEFE7C584E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802381-AF54-4E76-99C2-25A4CC9CCA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182444-D663-4F2A-BD88-365958F93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8DC87-9092-4A43-B312-180C23642914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D97B53-49D4-4FF2-BA9F-2E17AD2D1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3FDE89-27CD-4E4A-8D1A-D43C8BEA5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B71F-D457-44F2-BA89-A7DA93205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804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0AA6D-1E92-4BD6-B203-53F833B52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9E7915-7117-4461-8824-9F10C05B7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8DC87-9092-4A43-B312-180C23642914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9FBADF-D658-4C71-921A-015471D71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3DD3B9-19F3-4C84-915E-7340D9499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B71F-D457-44F2-BA89-A7DA93205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88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5881EB-7423-4C56-A575-D06D10768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8DC87-9092-4A43-B312-180C23642914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629C0A-BB90-4802-B8A4-E78A607BD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06270A-BF99-43A6-8E19-C4152BA2E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B71F-D457-44F2-BA89-A7DA93205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226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29980-47F0-4661-8C94-E739C1359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F9CE9C-5D99-45E1-BBA3-28CC52F246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7D65E1-170C-4DE9-A299-DFFEFA85A8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A20B88-C210-4DAB-8D44-ECB8F869C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8DC87-9092-4A43-B312-180C23642914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46CE1A-69CD-49AA-8B8D-96769B277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4D7A3F-83CB-4FC8-8BBD-84EDC298F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B71F-D457-44F2-BA89-A7DA93205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046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576D7-0746-420A-9E10-362F966B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D2D34F-731D-46E5-B06C-7552C4A48B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2304C0-4C37-4D92-820E-3C0C26FC3B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55AC52-B30B-41ED-A54B-CE959CEA1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8DC87-9092-4A43-B312-180C23642914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199003-F1B6-45E4-9EC5-1F7CD1E86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73917D-722C-4CDB-9A84-FB2DC1167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B71F-D457-44F2-BA89-A7DA93205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650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FA6304-19B0-4985-9A9A-2966D8ED6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0E0FB1-A4D7-449A-A088-C78E193F65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EF9C28-1FF7-4CC2-85FA-AC4DD3E1AF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A8DC87-9092-4A43-B312-180C23642914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7685F3-1CA2-4895-A30E-9D34B5F8F3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E8B498-C86C-4136-B3B7-F1DB03E3CD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27B71F-D457-44F2-BA89-A7DA93205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156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prashant111/naive-bayes-classifier-in-python/data?select=adult.csv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archive.ics.uci.edu/ml/datasets/sms+spam+collection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4">
                <a:lumMod val="40000"/>
                <a:lumOff val="60000"/>
              </a:schemeClr>
            </a:gs>
            <a:gs pos="83000">
              <a:schemeClr val="accent4">
                <a:lumMod val="40000"/>
                <a:lumOff val="60000"/>
              </a:schemeClr>
            </a:gs>
            <a:gs pos="100000">
              <a:schemeClr val="accent4">
                <a:lumMod val="40000"/>
                <a:lumOff val="6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26351-2D84-484B-83D4-25E6BBE01B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5738" y="1634412"/>
            <a:ext cx="10320524" cy="209938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5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NLP - Text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2841985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4">
                <a:lumMod val="40000"/>
                <a:lumOff val="60000"/>
              </a:schemeClr>
            </a:gs>
            <a:gs pos="83000">
              <a:schemeClr val="accent4">
                <a:lumMod val="40000"/>
                <a:lumOff val="60000"/>
              </a:schemeClr>
            </a:gs>
            <a:gs pos="100000">
              <a:schemeClr val="accent4">
                <a:lumMod val="40000"/>
                <a:lumOff val="6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1947A8E-0485-41D0-8909-E008145CEBBA}"/>
              </a:ext>
            </a:extLst>
          </p:cNvPr>
          <p:cNvSpPr txBox="1"/>
          <p:nvPr/>
        </p:nvSpPr>
        <p:spPr>
          <a:xfrm>
            <a:off x="884076" y="1948904"/>
            <a:ext cx="10709210" cy="3349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following pre-processing steps have to be performed: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 Normalization: Convert the All the capital letters to small letters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Normalization: Remove all the numbers present in the text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Punctuation removal: Remove all the punctuation present in the text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Stop word removal: Remove all the stop words like ‘and’ etc. from the text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Stemming/lemmatization: Either Stemming or lemmatization must be performed</a:t>
            </a:r>
          </a:p>
        </p:txBody>
      </p:sp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F21216BE-4D7C-4636-9688-746B86824FE3}"/>
              </a:ext>
            </a:extLst>
          </p:cNvPr>
          <p:cNvSpPr/>
          <p:nvPr/>
        </p:nvSpPr>
        <p:spPr>
          <a:xfrm>
            <a:off x="3063104" y="304347"/>
            <a:ext cx="2130457" cy="933254"/>
          </a:xfrm>
          <a:prstGeom prst="flowChart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Text Preprocessing</a:t>
            </a:r>
          </a:p>
        </p:txBody>
      </p:sp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77EADC23-4272-4993-BB89-D2D0629BB298}"/>
              </a:ext>
            </a:extLst>
          </p:cNvPr>
          <p:cNvSpPr/>
          <p:nvPr/>
        </p:nvSpPr>
        <p:spPr>
          <a:xfrm>
            <a:off x="6238681" y="304347"/>
            <a:ext cx="2130457" cy="933254"/>
          </a:xfrm>
          <a:prstGeom prst="flowChartProcess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Text Normalization</a:t>
            </a:r>
          </a:p>
        </p:txBody>
      </p:sp>
      <p:sp>
        <p:nvSpPr>
          <p:cNvPr id="2" name="Cross 1">
            <a:extLst>
              <a:ext uri="{FF2B5EF4-FFF2-40B4-BE49-F238E27FC236}">
                <a16:creationId xmlns:a16="http://schemas.microsoft.com/office/drawing/2014/main" id="{5B6A44A0-8373-462D-A3D5-0C045F4AD962}"/>
              </a:ext>
            </a:extLst>
          </p:cNvPr>
          <p:cNvSpPr/>
          <p:nvPr/>
        </p:nvSpPr>
        <p:spPr>
          <a:xfrm>
            <a:off x="5519956" y="590204"/>
            <a:ext cx="360727" cy="361540"/>
          </a:xfrm>
          <a:prstGeom prst="plu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6612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4">
                <a:lumMod val="40000"/>
                <a:lumOff val="60000"/>
              </a:schemeClr>
            </a:gs>
            <a:gs pos="83000">
              <a:schemeClr val="accent4">
                <a:lumMod val="40000"/>
                <a:lumOff val="60000"/>
              </a:schemeClr>
            </a:gs>
            <a:gs pos="100000">
              <a:schemeClr val="accent4">
                <a:lumMod val="40000"/>
                <a:lumOff val="6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8E8A6DD-38AD-4E91-872E-DCD30918A592}"/>
              </a:ext>
            </a:extLst>
          </p:cNvPr>
          <p:cNvSpPr txBox="1"/>
          <p:nvPr/>
        </p:nvSpPr>
        <p:spPr>
          <a:xfrm>
            <a:off x="765596" y="1834055"/>
            <a:ext cx="6281057" cy="1133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 the list of unique words</a:t>
            </a:r>
          </a:p>
          <a:p>
            <a:pPr marL="457200" indent="-457200" algn="just">
              <a:lnSpc>
                <a:spcPct val="150000"/>
              </a:lnSpc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 the Frequency of every word</a:t>
            </a:r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0831434A-5FBF-41A6-A01D-0D23F31E2E4A}"/>
              </a:ext>
            </a:extLst>
          </p:cNvPr>
          <p:cNvSpPr/>
          <p:nvPr/>
        </p:nvSpPr>
        <p:spPr>
          <a:xfrm>
            <a:off x="1368526" y="304347"/>
            <a:ext cx="2130457" cy="933254"/>
          </a:xfrm>
          <a:prstGeom prst="flowChart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Text Preprocessing</a:t>
            </a:r>
          </a:p>
        </p:txBody>
      </p:sp>
      <p:sp>
        <p:nvSpPr>
          <p:cNvPr id="9" name="Flowchart: Process 8">
            <a:extLst>
              <a:ext uri="{FF2B5EF4-FFF2-40B4-BE49-F238E27FC236}">
                <a16:creationId xmlns:a16="http://schemas.microsoft.com/office/drawing/2014/main" id="{10B2B67A-8A8C-4AAA-966B-5EB106D1BCA0}"/>
              </a:ext>
            </a:extLst>
          </p:cNvPr>
          <p:cNvSpPr/>
          <p:nvPr/>
        </p:nvSpPr>
        <p:spPr>
          <a:xfrm>
            <a:off x="4393101" y="304347"/>
            <a:ext cx="2130457" cy="933254"/>
          </a:xfrm>
          <a:prstGeom prst="flowChartProcess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Text Normalization</a:t>
            </a:r>
          </a:p>
        </p:txBody>
      </p:sp>
      <p:sp>
        <p:nvSpPr>
          <p:cNvPr id="11" name="Flowchart: Process 10">
            <a:extLst>
              <a:ext uri="{FF2B5EF4-FFF2-40B4-BE49-F238E27FC236}">
                <a16:creationId xmlns:a16="http://schemas.microsoft.com/office/drawing/2014/main" id="{21223886-142B-4389-A4DB-A83E8C759B87}"/>
              </a:ext>
            </a:extLst>
          </p:cNvPr>
          <p:cNvSpPr/>
          <p:nvPr/>
        </p:nvSpPr>
        <p:spPr>
          <a:xfrm>
            <a:off x="7259468" y="304347"/>
            <a:ext cx="2130457" cy="933254"/>
          </a:xfrm>
          <a:prstGeom prst="flowChartProcess">
            <a:avLst/>
          </a:prstGeom>
          <a:solidFill>
            <a:schemeClr val="accent4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Exploratory Data Analysis</a:t>
            </a:r>
          </a:p>
        </p:txBody>
      </p:sp>
    </p:spTree>
    <p:extLst>
      <p:ext uri="{BB962C8B-B14F-4D97-AF65-F5344CB8AC3E}">
        <p14:creationId xmlns:p14="http://schemas.microsoft.com/office/powerpoint/2010/main" val="33143080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4">
                <a:lumMod val="40000"/>
                <a:lumOff val="60000"/>
              </a:schemeClr>
            </a:gs>
            <a:gs pos="83000">
              <a:schemeClr val="accent4">
                <a:lumMod val="40000"/>
                <a:lumOff val="60000"/>
              </a:schemeClr>
            </a:gs>
            <a:gs pos="100000">
              <a:schemeClr val="accent4">
                <a:lumMod val="40000"/>
                <a:lumOff val="6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A94F0A7-554D-4D35-A333-D475A79095CB}"/>
              </a:ext>
            </a:extLst>
          </p:cNvPr>
          <p:cNvSpPr txBox="1"/>
          <p:nvPr/>
        </p:nvSpPr>
        <p:spPr>
          <a:xfrm>
            <a:off x="2659359" y="2422764"/>
            <a:ext cx="6873282" cy="5799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Generate BOW from the vocabulary – use Sklearn  </a:t>
            </a:r>
          </a:p>
        </p:txBody>
      </p:sp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962ECE56-3607-48C3-95AD-C6BE3A67745F}"/>
              </a:ext>
            </a:extLst>
          </p:cNvPr>
          <p:cNvSpPr/>
          <p:nvPr/>
        </p:nvSpPr>
        <p:spPr>
          <a:xfrm>
            <a:off x="4609879" y="330118"/>
            <a:ext cx="2212546" cy="933254"/>
          </a:xfrm>
          <a:prstGeom prst="flowChartProcess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Vectorization and Feature Engineering</a:t>
            </a:r>
          </a:p>
        </p:txBody>
      </p:sp>
    </p:spTree>
    <p:extLst>
      <p:ext uri="{BB962C8B-B14F-4D97-AF65-F5344CB8AC3E}">
        <p14:creationId xmlns:p14="http://schemas.microsoft.com/office/powerpoint/2010/main" val="30994957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4">
                <a:lumMod val="40000"/>
                <a:lumOff val="60000"/>
              </a:schemeClr>
            </a:gs>
            <a:gs pos="83000">
              <a:schemeClr val="accent4">
                <a:lumMod val="40000"/>
                <a:lumOff val="60000"/>
              </a:schemeClr>
            </a:gs>
            <a:gs pos="100000">
              <a:schemeClr val="accent4">
                <a:lumMod val="40000"/>
                <a:lumOff val="6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8351C2-67C6-461E-8B17-8D1D1064FE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184313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Naïve Bayes algorithm is classification algorithm depending on the Bayes theorem </a:t>
            </a:r>
          </a:p>
          <a:p>
            <a:pPr algn="just">
              <a:lnSpc>
                <a:spcPct val="150000"/>
              </a:lnSpc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assumptions which are made are:</a:t>
            </a:r>
          </a:p>
          <a:p>
            <a:pPr algn="just">
              <a:lnSpc>
                <a:spcPct val="150000"/>
              </a:lnSpc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Naïve Bayes is a concept of probability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4A49E8-B2B9-4149-B0AA-C3C1FB0AA0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6358" y="4253733"/>
            <a:ext cx="1847850" cy="935588"/>
          </a:xfrm>
          <a:prstGeom prst="rect">
            <a:avLst/>
          </a:prstGeom>
        </p:spPr>
      </p:pic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4A52AF38-D6FD-4B1A-A1C7-5C9D7A2089C0}"/>
              </a:ext>
            </a:extLst>
          </p:cNvPr>
          <p:cNvSpPr/>
          <p:nvPr/>
        </p:nvSpPr>
        <p:spPr>
          <a:xfrm>
            <a:off x="4014744" y="374347"/>
            <a:ext cx="3371078" cy="933254"/>
          </a:xfrm>
          <a:prstGeom prst="flowChartProcess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Modelling or Pattern Mining</a:t>
            </a:r>
          </a:p>
        </p:txBody>
      </p:sp>
    </p:spTree>
    <p:extLst>
      <p:ext uri="{BB962C8B-B14F-4D97-AF65-F5344CB8AC3E}">
        <p14:creationId xmlns:p14="http://schemas.microsoft.com/office/powerpoint/2010/main" val="39895117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4">
                <a:lumMod val="40000"/>
                <a:lumOff val="60000"/>
              </a:schemeClr>
            </a:gs>
            <a:gs pos="83000">
              <a:schemeClr val="accent4">
                <a:lumMod val="40000"/>
                <a:lumOff val="60000"/>
              </a:schemeClr>
            </a:gs>
            <a:gs pos="100000">
              <a:schemeClr val="accent4">
                <a:lumMod val="40000"/>
                <a:lumOff val="6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4FCC9B1-DC5D-4D55-8217-C0813C248888}"/>
              </a:ext>
            </a:extLst>
          </p:cNvPr>
          <p:cNvSpPr txBox="1"/>
          <p:nvPr/>
        </p:nvSpPr>
        <p:spPr>
          <a:xfrm>
            <a:off x="3430398" y="2429420"/>
            <a:ext cx="5858881" cy="5799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 predictions against the actual label ! </a:t>
            </a:r>
          </a:p>
        </p:txBody>
      </p: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928CD9C0-BA9D-4E30-B27F-566DB92C67C2}"/>
              </a:ext>
            </a:extLst>
          </p:cNvPr>
          <p:cNvSpPr/>
          <p:nvPr/>
        </p:nvSpPr>
        <p:spPr>
          <a:xfrm>
            <a:off x="4567892" y="406865"/>
            <a:ext cx="3056216" cy="93325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Evaluation and Deployment</a:t>
            </a:r>
          </a:p>
        </p:txBody>
      </p:sp>
    </p:spTree>
    <p:extLst>
      <p:ext uri="{BB962C8B-B14F-4D97-AF65-F5344CB8AC3E}">
        <p14:creationId xmlns:p14="http://schemas.microsoft.com/office/powerpoint/2010/main" val="29855899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4">
                <a:lumMod val="40000"/>
                <a:lumOff val="60000"/>
              </a:schemeClr>
            </a:gs>
            <a:gs pos="83000">
              <a:schemeClr val="accent4">
                <a:lumMod val="40000"/>
                <a:lumOff val="60000"/>
              </a:schemeClr>
            </a:gs>
            <a:gs pos="100000">
              <a:schemeClr val="accent4">
                <a:lumMod val="40000"/>
                <a:lumOff val="6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1764C06-6C2E-41F6-B008-03E2E4924698}"/>
              </a:ext>
            </a:extLst>
          </p:cNvPr>
          <p:cNvSpPr/>
          <p:nvPr/>
        </p:nvSpPr>
        <p:spPr>
          <a:xfrm>
            <a:off x="2942152" y="2757773"/>
            <a:ext cx="59811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Save the model , Reload the model to be used on other dataset </a:t>
            </a:r>
            <a:endParaRPr lang="en-US" dirty="0"/>
          </a:p>
        </p:txBody>
      </p:sp>
      <p:sp>
        <p:nvSpPr>
          <p:cNvPr id="10" name="Flowchart: Process 9">
            <a:extLst>
              <a:ext uri="{FF2B5EF4-FFF2-40B4-BE49-F238E27FC236}">
                <a16:creationId xmlns:a16="http://schemas.microsoft.com/office/drawing/2014/main" id="{5FA6ED0E-AEB3-40F3-8EEA-AA77D79D0934}"/>
              </a:ext>
            </a:extLst>
          </p:cNvPr>
          <p:cNvSpPr/>
          <p:nvPr/>
        </p:nvSpPr>
        <p:spPr>
          <a:xfrm>
            <a:off x="4404606" y="448809"/>
            <a:ext cx="3056216" cy="93325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Evaluation and Deployment</a:t>
            </a:r>
          </a:p>
        </p:txBody>
      </p:sp>
    </p:spTree>
    <p:extLst>
      <p:ext uri="{BB962C8B-B14F-4D97-AF65-F5344CB8AC3E}">
        <p14:creationId xmlns:p14="http://schemas.microsoft.com/office/powerpoint/2010/main" val="28814682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4">
                <a:lumMod val="40000"/>
                <a:lumOff val="60000"/>
              </a:schemeClr>
            </a:gs>
            <a:gs pos="83000">
              <a:schemeClr val="accent4">
                <a:lumMod val="40000"/>
                <a:lumOff val="60000"/>
              </a:schemeClr>
            </a:gs>
            <a:gs pos="100000">
              <a:schemeClr val="accent4">
                <a:lumMod val="40000"/>
                <a:lumOff val="6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E56CE-CF53-475F-8A0C-E3050B0EA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2474" y="254226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Q&amp;A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2998491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4">
                <a:lumMod val="40000"/>
                <a:lumOff val="60000"/>
              </a:schemeClr>
            </a:gs>
            <a:gs pos="83000">
              <a:schemeClr val="accent4">
                <a:lumMod val="40000"/>
                <a:lumOff val="60000"/>
              </a:schemeClr>
            </a:gs>
            <a:gs pos="100000">
              <a:schemeClr val="accent4">
                <a:lumMod val="40000"/>
                <a:lumOff val="6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F566A-E6E7-42ED-8E4D-11604C42A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F22F7-846C-4D59-A271-9E61018C7D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2845" y="1690688"/>
            <a:ext cx="10515600" cy="470272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 on the below dataset based on the work which was demonstrated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https://www.kaggle.com/prashant111/naive-bayes-classifier-in-python/data?select=adult.csv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the Naïve Bayes classifier using the python modules which were used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and evaluate the model and save the classifier using pickle module as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‘naïve_bayes.pickle’ and load the module and test whether it has been loaded </a:t>
            </a:r>
          </a:p>
        </p:txBody>
      </p:sp>
    </p:spTree>
    <p:extLst>
      <p:ext uri="{BB962C8B-B14F-4D97-AF65-F5344CB8AC3E}">
        <p14:creationId xmlns:p14="http://schemas.microsoft.com/office/powerpoint/2010/main" val="373270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4">
                <a:lumMod val="40000"/>
                <a:lumOff val="60000"/>
              </a:schemeClr>
            </a:gs>
            <a:gs pos="83000">
              <a:schemeClr val="accent4">
                <a:lumMod val="40000"/>
                <a:lumOff val="60000"/>
              </a:schemeClr>
            </a:gs>
            <a:gs pos="100000">
              <a:schemeClr val="accent4">
                <a:lumMod val="40000"/>
                <a:lumOff val="6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A3509-D6A2-4F5C-9664-432116F84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0" y="69095"/>
            <a:ext cx="5130795" cy="1082224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B9D64B-B686-4DC7-B22D-A394AB13F9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5199" y="1151320"/>
            <a:ext cx="6570131" cy="543082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Libraries and the dataset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 Preprocessing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extraction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 Test Split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Text Classification Model (Naïve Bayes)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Analyze the results on test set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Evaluate the Model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Saving and loading the Model</a:t>
            </a:r>
          </a:p>
        </p:txBody>
      </p:sp>
      <p:pic>
        <p:nvPicPr>
          <p:cNvPr id="1026" name="Picture 2" descr="Natural Language Processing Icon - Download Natural Language Processing Icon  3261011 | Noun Project">
            <a:extLst>
              <a:ext uri="{FF2B5EF4-FFF2-40B4-BE49-F238E27FC236}">
                <a16:creationId xmlns:a16="http://schemas.microsoft.com/office/drawing/2014/main" id="{F4ED609A-1CE2-4D3E-B7FE-F3BBDF3C16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35330" y="2105470"/>
            <a:ext cx="3217333" cy="3217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6686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4">
                <a:lumMod val="40000"/>
                <a:lumOff val="60000"/>
              </a:schemeClr>
            </a:gs>
            <a:gs pos="83000">
              <a:schemeClr val="accent4">
                <a:lumMod val="40000"/>
                <a:lumOff val="60000"/>
              </a:schemeClr>
            </a:gs>
            <a:gs pos="100000">
              <a:schemeClr val="accent4">
                <a:lumMod val="40000"/>
                <a:lumOff val="6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14486-9314-47C9-9EA3-8CE445000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17" y="223720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NLP Workflow</a:t>
            </a:r>
          </a:p>
        </p:txBody>
      </p:sp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9C2A2661-83E1-4BC3-B5C8-0EC4ED95601E}"/>
              </a:ext>
            </a:extLst>
          </p:cNvPr>
          <p:cNvSpPr/>
          <p:nvPr/>
        </p:nvSpPr>
        <p:spPr>
          <a:xfrm>
            <a:off x="1234911" y="1906644"/>
            <a:ext cx="2205872" cy="933254"/>
          </a:xfrm>
          <a:prstGeom prst="flowChart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Textual Data Collection</a:t>
            </a:r>
          </a:p>
        </p:txBody>
      </p:sp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30D3C931-2297-4AF3-80DA-02F44C25A966}"/>
              </a:ext>
            </a:extLst>
          </p:cNvPr>
          <p:cNvSpPr/>
          <p:nvPr/>
        </p:nvSpPr>
        <p:spPr>
          <a:xfrm>
            <a:off x="4506011" y="1906644"/>
            <a:ext cx="2130457" cy="933254"/>
          </a:xfrm>
          <a:prstGeom prst="flowChart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Text Preprocessing</a:t>
            </a:r>
          </a:p>
        </p:txBody>
      </p:sp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04C863E7-9E47-4C83-9C8B-FB718F27BEA8}"/>
              </a:ext>
            </a:extLst>
          </p:cNvPr>
          <p:cNvSpPr/>
          <p:nvPr/>
        </p:nvSpPr>
        <p:spPr>
          <a:xfrm>
            <a:off x="7685198" y="1906644"/>
            <a:ext cx="2130457" cy="933254"/>
          </a:xfrm>
          <a:prstGeom prst="flowChartProcess">
            <a:avLst/>
          </a:prstGeom>
          <a:solidFill>
            <a:schemeClr val="accent4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Exploratory Data Analysis</a:t>
            </a:r>
          </a:p>
        </p:txBody>
      </p: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4CAFC0D9-3D06-41DC-9669-A6A12C52157F}"/>
              </a:ext>
            </a:extLst>
          </p:cNvPr>
          <p:cNvSpPr/>
          <p:nvPr/>
        </p:nvSpPr>
        <p:spPr>
          <a:xfrm>
            <a:off x="9223337" y="3996107"/>
            <a:ext cx="2130457" cy="933254"/>
          </a:xfrm>
          <a:prstGeom prst="flowChartProcess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Text Normalization</a:t>
            </a:r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FCD8E555-EE2D-4B55-B1C5-D06472A28E37}"/>
              </a:ext>
            </a:extLst>
          </p:cNvPr>
          <p:cNvSpPr/>
          <p:nvPr/>
        </p:nvSpPr>
        <p:spPr>
          <a:xfrm>
            <a:off x="6287678" y="3996107"/>
            <a:ext cx="2212546" cy="933254"/>
          </a:xfrm>
          <a:prstGeom prst="flowChartProcess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Vectorization and Feature Engineering</a:t>
            </a:r>
          </a:p>
        </p:txBody>
      </p:sp>
      <p:sp>
        <p:nvSpPr>
          <p:cNvPr id="9" name="Flowchart: Process 8">
            <a:extLst>
              <a:ext uri="{FF2B5EF4-FFF2-40B4-BE49-F238E27FC236}">
                <a16:creationId xmlns:a16="http://schemas.microsoft.com/office/drawing/2014/main" id="{5CA2D659-3663-4C85-A15F-65C20144C5AF}"/>
              </a:ext>
            </a:extLst>
          </p:cNvPr>
          <p:cNvSpPr/>
          <p:nvPr/>
        </p:nvSpPr>
        <p:spPr>
          <a:xfrm>
            <a:off x="3440783" y="3998391"/>
            <a:ext cx="2130457" cy="933254"/>
          </a:xfrm>
          <a:prstGeom prst="flowChartProcess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Modelling or Pattern Mining</a:t>
            </a:r>
          </a:p>
        </p:txBody>
      </p:sp>
      <p:sp>
        <p:nvSpPr>
          <p:cNvPr id="10" name="Flowchart: Process 9">
            <a:extLst>
              <a:ext uri="{FF2B5EF4-FFF2-40B4-BE49-F238E27FC236}">
                <a16:creationId xmlns:a16="http://schemas.microsoft.com/office/drawing/2014/main" id="{FB128969-C1C7-45AB-B771-700DD2A48A7E}"/>
              </a:ext>
            </a:extLst>
          </p:cNvPr>
          <p:cNvSpPr/>
          <p:nvPr/>
        </p:nvSpPr>
        <p:spPr>
          <a:xfrm>
            <a:off x="657905" y="3988965"/>
            <a:ext cx="2130457" cy="93325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Evaluation and Deployment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D789457-A4A9-4B6A-A257-78A037C5CE23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3440783" y="2373271"/>
            <a:ext cx="10652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9C9DA92-1B03-484C-9A36-AE41E929E94C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6636468" y="2373271"/>
            <a:ext cx="10487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9FCABD76-B7C1-4F7C-B8BC-6AC63498D543}"/>
              </a:ext>
            </a:extLst>
          </p:cNvPr>
          <p:cNvCxnSpPr>
            <a:stCxn id="6" idx="3"/>
            <a:endCxn id="7" idx="0"/>
          </p:cNvCxnSpPr>
          <p:nvPr/>
        </p:nvCxnSpPr>
        <p:spPr>
          <a:xfrm>
            <a:off x="9815655" y="2373271"/>
            <a:ext cx="472911" cy="162283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5B10D56-4B95-4992-AEE8-5CAD23A70B56}"/>
              </a:ext>
            </a:extLst>
          </p:cNvPr>
          <p:cNvCxnSpPr>
            <a:cxnSpLocks/>
            <a:stCxn id="7" idx="1"/>
            <a:endCxn id="8" idx="3"/>
          </p:cNvCxnSpPr>
          <p:nvPr/>
        </p:nvCxnSpPr>
        <p:spPr>
          <a:xfrm flipH="1">
            <a:off x="8500224" y="4462734"/>
            <a:ext cx="7231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5B09A39-9864-4F1E-812A-E95DDBB6DE5F}"/>
              </a:ext>
            </a:extLst>
          </p:cNvPr>
          <p:cNvCxnSpPr>
            <a:stCxn id="8" idx="1"/>
            <a:endCxn id="9" idx="3"/>
          </p:cNvCxnSpPr>
          <p:nvPr/>
        </p:nvCxnSpPr>
        <p:spPr>
          <a:xfrm flipH="1">
            <a:off x="5571240" y="4462734"/>
            <a:ext cx="716438" cy="2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4CF1243-CBAB-49C3-A4A0-410F2A2669C1}"/>
              </a:ext>
            </a:extLst>
          </p:cNvPr>
          <p:cNvCxnSpPr>
            <a:stCxn id="9" idx="1"/>
            <a:endCxn id="10" idx="3"/>
          </p:cNvCxnSpPr>
          <p:nvPr/>
        </p:nvCxnSpPr>
        <p:spPr>
          <a:xfrm flipH="1" flipV="1">
            <a:off x="2788362" y="4455592"/>
            <a:ext cx="652421" cy="94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033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4">
                <a:lumMod val="40000"/>
                <a:lumOff val="60000"/>
              </a:schemeClr>
            </a:gs>
            <a:gs pos="83000">
              <a:schemeClr val="accent4">
                <a:lumMod val="40000"/>
                <a:lumOff val="60000"/>
              </a:schemeClr>
            </a:gs>
            <a:gs pos="100000">
              <a:schemeClr val="accent4">
                <a:lumMod val="40000"/>
                <a:lumOff val="6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962B8-71F5-49D7-981F-7D4FFC890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967" y="129453"/>
            <a:ext cx="10515600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Libraries and the dataset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BDC6A4-F07C-49F4-B6DF-FFDBFAD01EF6}"/>
              </a:ext>
            </a:extLst>
          </p:cNvPr>
          <p:cNvSpPr txBox="1"/>
          <p:nvPr/>
        </p:nvSpPr>
        <p:spPr>
          <a:xfrm>
            <a:off x="785201" y="1618302"/>
            <a:ext cx="10420865" cy="3349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libraries which must be imported are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NumPy for mathematical computations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Pandas for operating on data frames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Nltk for natural language processing kit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PyCaret for modeling and evaluation</a:t>
            </a:r>
          </a:p>
          <a:p>
            <a:pPr algn="just">
              <a:lnSpc>
                <a:spcPct val="150000"/>
              </a:lnSpc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3006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4">
                <a:lumMod val="40000"/>
                <a:lumOff val="60000"/>
              </a:schemeClr>
            </a:gs>
            <a:gs pos="83000">
              <a:schemeClr val="accent4">
                <a:lumMod val="40000"/>
                <a:lumOff val="60000"/>
              </a:schemeClr>
            </a:gs>
            <a:gs pos="100000">
              <a:schemeClr val="accent4">
                <a:lumMod val="40000"/>
                <a:lumOff val="6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0D694CB-44DA-4D12-B682-5A2AB4DFFC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5764" y="2450915"/>
            <a:ext cx="5944321" cy="330971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7BD01E1-E3EB-432D-835C-368F79B0E86F}"/>
              </a:ext>
            </a:extLst>
          </p:cNvPr>
          <p:cNvSpPr txBox="1"/>
          <p:nvPr/>
        </p:nvSpPr>
        <p:spPr>
          <a:xfrm>
            <a:off x="688194" y="5760634"/>
            <a:ext cx="10231143" cy="5799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Click on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‘Data Folder’ 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beside Download option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A8286F2-F0DC-417B-A695-FD1600EA5D33}"/>
              </a:ext>
            </a:extLst>
          </p:cNvPr>
          <p:cNvSpPr/>
          <p:nvPr/>
        </p:nvSpPr>
        <p:spPr>
          <a:xfrm>
            <a:off x="2755764" y="1380932"/>
            <a:ext cx="6096000" cy="458074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https://archive.ics.uci.edu/ml/datasets/sms+spam+collection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2326E07D-0CD1-4783-A117-E54C65123D89}"/>
              </a:ext>
            </a:extLst>
          </p:cNvPr>
          <p:cNvSpPr/>
          <p:nvPr/>
        </p:nvSpPr>
        <p:spPr>
          <a:xfrm>
            <a:off x="4700828" y="447678"/>
            <a:ext cx="2205872" cy="933254"/>
          </a:xfrm>
          <a:prstGeom prst="flowChart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Textual Data Collection</a:t>
            </a:r>
          </a:p>
        </p:txBody>
      </p:sp>
    </p:spTree>
    <p:extLst>
      <p:ext uri="{BB962C8B-B14F-4D97-AF65-F5344CB8AC3E}">
        <p14:creationId xmlns:p14="http://schemas.microsoft.com/office/powerpoint/2010/main" val="36024920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4">
                <a:lumMod val="40000"/>
                <a:lumOff val="60000"/>
              </a:schemeClr>
            </a:gs>
            <a:gs pos="83000">
              <a:schemeClr val="accent4">
                <a:lumMod val="40000"/>
                <a:lumOff val="60000"/>
              </a:schemeClr>
            </a:gs>
            <a:gs pos="100000">
              <a:schemeClr val="accent4">
                <a:lumMod val="40000"/>
                <a:lumOff val="6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D668589-198C-4D18-B7E0-3911A8EF37A9}"/>
              </a:ext>
            </a:extLst>
          </p:cNvPr>
          <p:cNvSpPr txBox="1"/>
          <p:nvPr/>
        </p:nvSpPr>
        <p:spPr>
          <a:xfrm>
            <a:off x="838200" y="4188802"/>
            <a:ext cx="10515600" cy="5799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Click on the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‘smssspamcollection.zip’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download the zip file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8506293-FA53-4C79-8B2A-49508E1B13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7876" y="1806116"/>
            <a:ext cx="8036248" cy="1726163"/>
          </a:xfrm>
          <a:prstGeom prst="rect">
            <a:avLst/>
          </a:prstGeom>
        </p:spPr>
      </p:pic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243EE793-055C-4E88-A8C0-2857CB41041C}"/>
              </a:ext>
            </a:extLst>
          </p:cNvPr>
          <p:cNvSpPr/>
          <p:nvPr/>
        </p:nvSpPr>
        <p:spPr>
          <a:xfrm>
            <a:off x="4993064" y="544737"/>
            <a:ext cx="2205872" cy="933254"/>
          </a:xfrm>
          <a:prstGeom prst="flowChart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Textual Data Collection</a:t>
            </a:r>
          </a:p>
        </p:txBody>
      </p:sp>
    </p:spTree>
    <p:extLst>
      <p:ext uri="{BB962C8B-B14F-4D97-AF65-F5344CB8AC3E}">
        <p14:creationId xmlns:p14="http://schemas.microsoft.com/office/powerpoint/2010/main" val="28256951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4">
                <a:lumMod val="40000"/>
                <a:lumOff val="60000"/>
              </a:schemeClr>
            </a:gs>
            <a:gs pos="83000">
              <a:schemeClr val="accent4">
                <a:lumMod val="40000"/>
                <a:lumOff val="60000"/>
              </a:schemeClr>
            </a:gs>
            <a:gs pos="100000">
              <a:schemeClr val="accent4">
                <a:lumMod val="40000"/>
                <a:lumOff val="6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CC289E1-4AB1-4711-9EFB-B4DA298D56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870" y="1756002"/>
            <a:ext cx="7810259" cy="235934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7C0C9EA-F956-4BF2-8A59-3CECC3DB8CB1}"/>
              </a:ext>
            </a:extLst>
          </p:cNvPr>
          <p:cNvSpPr txBox="1"/>
          <p:nvPr/>
        </p:nvSpPr>
        <p:spPr>
          <a:xfrm>
            <a:off x="838201" y="4544603"/>
            <a:ext cx="10367866" cy="5799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 we need to find whether the message sent is a spam or a ham </a:t>
            </a:r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65AAA145-E729-45BE-AB83-2784DE59E792}"/>
              </a:ext>
            </a:extLst>
          </p:cNvPr>
          <p:cNvSpPr/>
          <p:nvPr/>
        </p:nvSpPr>
        <p:spPr>
          <a:xfrm>
            <a:off x="4993063" y="262402"/>
            <a:ext cx="2205872" cy="933254"/>
          </a:xfrm>
          <a:prstGeom prst="flowChart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Textual Data Collection</a:t>
            </a:r>
          </a:p>
        </p:txBody>
      </p:sp>
    </p:spTree>
    <p:extLst>
      <p:ext uri="{BB962C8B-B14F-4D97-AF65-F5344CB8AC3E}">
        <p14:creationId xmlns:p14="http://schemas.microsoft.com/office/powerpoint/2010/main" val="24928462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4">
                <a:lumMod val="40000"/>
                <a:lumOff val="60000"/>
              </a:schemeClr>
            </a:gs>
            <a:gs pos="83000">
              <a:schemeClr val="accent4">
                <a:lumMod val="40000"/>
                <a:lumOff val="60000"/>
              </a:schemeClr>
            </a:gs>
            <a:gs pos="100000">
              <a:schemeClr val="accent4">
                <a:lumMod val="40000"/>
                <a:lumOff val="6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1C1888D-482F-4B95-BB2A-66AD4DE75580}"/>
              </a:ext>
            </a:extLst>
          </p:cNvPr>
          <p:cNvSpPr txBox="1"/>
          <p:nvPr/>
        </p:nvSpPr>
        <p:spPr>
          <a:xfrm>
            <a:off x="1940328" y="2502615"/>
            <a:ext cx="7807679" cy="1133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Know Your Data</a:t>
            </a:r>
          </a:p>
          <a:p>
            <a:pPr algn="ctr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--Exploratory Data Analysis--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4C4966-2CDB-4AD3-8525-142EA5B7EF01}"/>
              </a:ext>
            </a:extLst>
          </p:cNvPr>
          <p:cNvSpPr txBox="1"/>
          <p:nvPr/>
        </p:nvSpPr>
        <p:spPr>
          <a:xfrm rot="21183982">
            <a:off x="838200" y="4298918"/>
            <a:ext cx="10515600" cy="426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600" dirty="0">
                <a:solidFill>
                  <a:srgbClr val="FF0000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Note! Do not perform the EDA on Test/Holdout data</a:t>
            </a:r>
            <a:endParaRPr lang="en-US" sz="1600" b="1" dirty="0">
              <a:solidFill>
                <a:srgbClr val="FF0000"/>
              </a:solidFill>
              <a:latin typeface="Stencil" panose="040409050D0802020404" pitchFamily="82" charset="0"/>
              <a:cs typeface="Times New Roman" panose="02020603050405020304" pitchFamily="18" charset="0"/>
            </a:endParaRPr>
          </a:p>
        </p:txBody>
      </p:sp>
      <p:sp>
        <p:nvSpPr>
          <p:cNvPr id="9" name="Flowchart: Process 8">
            <a:extLst>
              <a:ext uri="{FF2B5EF4-FFF2-40B4-BE49-F238E27FC236}">
                <a16:creationId xmlns:a16="http://schemas.microsoft.com/office/drawing/2014/main" id="{5CF558BC-80AA-4B89-BBBE-5BE621773C8B}"/>
              </a:ext>
            </a:extLst>
          </p:cNvPr>
          <p:cNvSpPr/>
          <p:nvPr/>
        </p:nvSpPr>
        <p:spPr>
          <a:xfrm>
            <a:off x="4778938" y="480515"/>
            <a:ext cx="2130457" cy="933254"/>
          </a:xfrm>
          <a:prstGeom prst="flowChartProcess">
            <a:avLst/>
          </a:prstGeom>
          <a:solidFill>
            <a:schemeClr val="accent4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Exploratory Data Analysis</a:t>
            </a:r>
          </a:p>
        </p:txBody>
      </p:sp>
    </p:spTree>
    <p:extLst>
      <p:ext uri="{BB962C8B-B14F-4D97-AF65-F5344CB8AC3E}">
        <p14:creationId xmlns:p14="http://schemas.microsoft.com/office/powerpoint/2010/main" val="16911484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4">
                <a:lumMod val="40000"/>
                <a:lumOff val="60000"/>
              </a:schemeClr>
            </a:gs>
            <a:gs pos="83000">
              <a:schemeClr val="accent4">
                <a:lumMod val="40000"/>
                <a:lumOff val="60000"/>
              </a:schemeClr>
            </a:gs>
            <a:gs pos="100000">
              <a:schemeClr val="accent4">
                <a:lumMod val="40000"/>
                <a:lumOff val="6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B74665A-C260-4D87-9FD3-446968B8C3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0958" y="2143125"/>
            <a:ext cx="5895975" cy="2571750"/>
          </a:xfrm>
          <a:prstGeom prst="rect">
            <a:avLst/>
          </a:prstGeom>
        </p:spPr>
      </p:pic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76B3988A-5C0E-4DF5-BBDC-23DD456ABAA6}"/>
              </a:ext>
            </a:extLst>
          </p:cNvPr>
          <p:cNvSpPr/>
          <p:nvPr/>
        </p:nvSpPr>
        <p:spPr>
          <a:xfrm>
            <a:off x="4700828" y="270791"/>
            <a:ext cx="2130457" cy="933254"/>
          </a:xfrm>
          <a:prstGeom prst="flowChartProcess">
            <a:avLst/>
          </a:prstGeom>
          <a:solidFill>
            <a:schemeClr val="accent4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Exploratory Data Analysis</a:t>
            </a:r>
          </a:p>
        </p:txBody>
      </p:sp>
    </p:spTree>
    <p:extLst>
      <p:ext uri="{BB962C8B-B14F-4D97-AF65-F5344CB8AC3E}">
        <p14:creationId xmlns:p14="http://schemas.microsoft.com/office/powerpoint/2010/main" val="12080432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3073</TotalTime>
  <Words>427</Words>
  <Application>Microsoft Office PowerPoint</Application>
  <PresentationFormat>Widescreen</PresentationFormat>
  <Paragraphs>66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Stencil</vt:lpstr>
      <vt:lpstr>Times New Roman</vt:lpstr>
      <vt:lpstr>Office Theme</vt:lpstr>
      <vt:lpstr>NLP - Text Classification</vt:lpstr>
      <vt:lpstr>Contents</vt:lpstr>
      <vt:lpstr>NLP Workflow</vt:lpstr>
      <vt:lpstr>Import Libraries and the dataset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Q&amp;A</vt:lpstr>
      <vt:lpstr>Assignment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NLP - Text Classification</dc:title>
  <dc:creator>pedram h</dc:creator>
  <cp:lastModifiedBy>Fahad Akbar (LCL)</cp:lastModifiedBy>
  <cp:revision>11</cp:revision>
  <dcterms:created xsi:type="dcterms:W3CDTF">2022-01-25T12:50:22Z</dcterms:created>
  <dcterms:modified xsi:type="dcterms:W3CDTF">2022-02-19T00:09:41Z</dcterms:modified>
</cp:coreProperties>
</file>