
<file path=[Content_Types].xml><?xml version="1.0" encoding="utf-8"?>
<Types xmlns="http://schemas.openxmlformats.org/package/2006/content-types">
  <Default Extension="png" ContentType="image/png"/>
  <Default Extension="jpeg" ContentType="image/jpe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8" r:id="rId5"/>
    <p:sldId id="259" r:id="rId6"/>
    <p:sldId id="260" r:id="rId7"/>
    <p:sldId id="261" r:id="rId8"/>
    <p:sldId id="276" r:id="rId9"/>
    <p:sldId id="277" r:id="rId10"/>
    <p:sldId id="278" r:id="rId11"/>
    <p:sldId id="279" r:id="rId12"/>
  </p:sldIdLst>
  <p:sldSz cx="9144000" cy="5143500" type="screen16x9"/>
  <p:notesSz cx="6858000" cy="9144000"/>
  <p:embeddedFontLst>
    <p:embeddedFont>
      <p:font typeface="Roboto Slab"/>
      <p:regular r:id="rId17"/>
    </p:embeddedFont>
    <p:embeddedFont>
      <p:font typeface="Source Sans Pro" panose="020B0503030403090204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2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4384D-5D87-4720-A45F-3026A59125C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E6E23-0BAF-4C0C-9B12-D2FB582B5CD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 1">
    <p:bg>
      <p:bgPr>
        <a:blipFill dpi="0" rotWithShape="1">
          <a:blip r:embed="rId2">
            <a:lum/>
          </a:blip>
          <a:srcRect/>
          <a:stretch>
            <a:fillRect b="9000"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matchingName="Blank">
  <p:cSld name="Blank 2">
    <p:bg>
      <p:bgPr>
        <a:blipFill dpi="0" rotWithShape="1">
          <a:blip r:embed="rId2">
            <a:lum/>
          </a:blip>
          <a:srcRect/>
          <a:stretch>
            <a:fillRect b="9000"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/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bg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 userDrawn="1"/>
        </p:nvPicPr>
        <p:blipFill rotWithShape="1">
          <a:blip r:embed="rId2"/>
          <a:srcRect l="19" t="21481" r="19"/>
          <a:stretch>
            <a:fillRect/>
          </a:stretch>
        </p:blipFill>
        <p:spPr>
          <a:xfrm rot="10800000" flipH="1">
            <a:off x="5952" y="0"/>
            <a:ext cx="9140602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0" b="1">
                  <a:solidFill>
                    <a:schemeClr val="accent1"/>
                  </a:solidFill>
                  <a:latin typeface="Source Sans Pro" panose="020B0503030403090204"/>
                  <a:ea typeface="Source Sans Pro" panose="020B0503030403090204"/>
                  <a:cs typeface="Source Sans Pro" panose="020B0503030403090204"/>
                  <a:sym typeface="Source Sans Pro" panose="020B0503030403090204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 panose="020B0503030403090204"/>
                <a:ea typeface="Source Sans Pro" panose="020B0503030403090204"/>
                <a:cs typeface="Source Sans Pro" panose="020B0503030403090204"/>
                <a:sym typeface="Source Sans Pro" panose="020B0503030403090204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bg>
      <p:bgPr>
        <a:blipFill dpi="0" rotWithShape="1">
          <a:blip r:embed="rId2">
            <a:lum/>
          </a:blip>
          <a:srcRect/>
          <a:stretch>
            <a:fillRect b="9000"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pic>
        <p:nvPicPr>
          <p:cNvPr id="5" name="Picture 5" descr="A picture containing text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65042" cy="50198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bg>
      <p:bgPr>
        <a:blipFill dpi="0" rotWithShape="1">
          <a:blip r:embed="rId2">
            <a:lum/>
          </a:blip>
          <a:srcRect/>
          <a:stretch>
            <a:fillRect b="9000"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 dpi="0" rotWithShape="1">
          <a:blip r:embed="rId2">
            <a:lum/>
          </a:blip>
          <a:srcRect/>
          <a:stretch>
            <a:fillRect b="9000"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blipFill dpi="0" rotWithShape="1">
          <a:blip r:embed="rId2">
            <a:lum/>
          </a:blip>
          <a:srcRect/>
          <a:stretch>
            <a:fillRect t="-9000" b="9000"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 dpi="0" rotWithShape="1">
          <a:blip r:embed="rId2">
            <a:lum/>
          </a:blip>
          <a:srcRect/>
          <a:stretch>
            <a:fillRect t="-9000" b="9000"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3608776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0" y="-14850"/>
            <a:ext cx="9144000" cy="467191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8.jpeg"/><Relationship Id="rId16" Type="http://schemas.openxmlformats.org/officeDocument/2006/relationships/image" Target="../media/image4.jpeg"/><Relationship Id="rId15" Type="http://schemas.microsoft.com/office/2007/relationships/hdphoto" Target="../media/image7.wdp"/><Relationship Id="rId14" Type="http://schemas.openxmlformats.org/officeDocument/2006/relationships/image" Target="../media/image6.pn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657060"/>
            <a:ext cx="9144000" cy="5661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16080000" algn="ctr" rotWithShape="0">
              <a:schemeClr val="bg1">
                <a:lumMod val="65000"/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 panose="020B0503030403090204"/>
              <a:buChar char="◎"/>
              <a:defRPr sz="3000">
                <a:solidFill>
                  <a:schemeClr val="dk1"/>
                </a:solidFill>
                <a:latin typeface="Source Sans Pro" panose="020B0503030403090204"/>
                <a:ea typeface="Source Sans Pro" panose="020B0503030403090204"/>
                <a:cs typeface="Source Sans Pro" panose="020B0503030403090204"/>
                <a:sym typeface="Source Sans Pro" panose="020B0503030403090204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 panose="020B0503030403090204"/>
              <a:buChar char="○"/>
              <a:defRPr sz="2400">
                <a:solidFill>
                  <a:schemeClr val="dk1"/>
                </a:solidFill>
                <a:latin typeface="Source Sans Pro" panose="020B0503030403090204"/>
                <a:ea typeface="Source Sans Pro" panose="020B0503030403090204"/>
                <a:cs typeface="Source Sans Pro" panose="020B0503030403090204"/>
                <a:sym typeface="Source Sans Pro" panose="020B0503030403090204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 panose="020B0503030403090204"/>
              <a:buChar char="◉"/>
              <a:defRPr sz="2400">
                <a:solidFill>
                  <a:schemeClr val="dk1"/>
                </a:solidFill>
                <a:latin typeface="Source Sans Pro" panose="020B0503030403090204"/>
                <a:ea typeface="Source Sans Pro" panose="020B0503030403090204"/>
                <a:cs typeface="Source Sans Pro" panose="020B0503030403090204"/>
                <a:sym typeface="Source Sans Pro" panose="020B0503030403090204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90204"/>
              <a:buChar char="●"/>
              <a:defRPr sz="1800">
                <a:solidFill>
                  <a:schemeClr val="dk1"/>
                </a:solidFill>
                <a:latin typeface="Source Sans Pro" panose="020B0503030403090204"/>
                <a:ea typeface="Source Sans Pro" panose="020B0503030403090204"/>
                <a:cs typeface="Source Sans Pro" panose="020B0503030403090204"/>
                <a:sym typeface="Source Sans Pro" panose="020B0503030403090204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90204"/>
              <a:buChar char="○"/>
              <a:defRPr sz="1800">
                <a:solidFill>
                  <a:schemeClr val="dk1"/>
                </a:solidFill>
                <a:latin typeface="Source Sans Pro" panose="020B0503030403090204"/>
                <a:ea typeface="Source Sans Pro" panose="020B0503030403090204"/>
                <a:cs typeface="Source Sans Pro" panose="020B0503030403090204"/>
                <a:sym typeface="Source Sans Pro" panose="020B0503030403090204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90204"/>
              <a:buChar char="■"/>
              <a:defRPr sz="1800">
                <a:solidFill>
                  <a:schemeClr val="dk1"/>
                </a:solidFill>
                <a:latin typeface="Source Sans Pro" panose="020B0503030403090204"/>
                <a:ea typeface="Source Sans Pro" panose="020B0503030403090204"/>
                <a:cs typeface="Source Sans Pro" panose="020B0503030403090204"/>
                <a:sym typeface="Source Sans Pro" panose="020B0503030403090204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90204"/>
              <a:buChar char="●"/>
              <a:defRPr sz="1800">
                <a:solidFill>
                  <a:schemeClr val="dk1"/>
                </a:solidFill>
                <a:latin typeface="Source Sans Pro" panose="020B0503030403090204"/>
                <a:ea typeface="Source Sans Pro" panose="020B0503030403090204"/>
                <a:cs typeface="Source Sans Pro" panose="020B0503030403090204"/>
                <a:sym typeface="Source Sans Pro" panose="020B0503030403090204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90204"/>
              <a:buChar char="○"/>
              <a:defRPr sz="1800">
                <a:solidFill>
                  <a:schemeClr val="dk1"/>
                </a:solidFill>
                <a:latin typeface="Source Sans Pro" panose="020B0503030403090204"/>
                <a:ea typeface="Source Sans Pro" panose="020B0503030403090204"/>
                <a:cs typeface="Source Sans Pro" panose="020B0503030403090204"/>
                <a:sym typeface="Source Sans Pro" panose="020B0503030403090204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90204"/>
              <a:buChar char="■"/>
              <a:defRPr sz="1800">
                <a:solidFill>
                  <a:schemeClr val="dk1"/>
                </a:solidFill>
                <a:latin typeface="Source Sans Pro" panose="020B0503030403090204"/>
                <a:ea typeface="Source Sans Pro" panose="020B0503030403090204"/>
                <a:cs typeface="Source Sans Pro" panose="020B0503030403090204"/>
                <a:sym typeface="Source Sans Pro" panose="020B0503030403090204"/>
              </a:defRPr>
            </a:lvl9pPr>
          </a:lstStyle>
          <a:p>
            <a:endParaRPr dirty="0"/>
          </a:p>
        </p:txBody>
      </p:sp>
      <p:pic>
        <p:nvPicPr>
          <p:cNvPr id="3" name="Picture 2" descr="A picture containing chart&#10;&#10;Description automatically generated"/>
          <p:cNvPicPr>
            <a:picLocks noChangeAspect="1"/>
          </p:cNvPicPr>
          <p:nvPr userDrawn="1"/>
        </p:nvPicPr>
        <p:blipFill>
          <a:blip r:embed="rId14">
            <a:alphaModFix amt="1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9469" y="1695450"/>
            <a:ext cx="7165062" cy="1930072"/>
          </a:xfrm>
          <a:prstGeom prst="rect">
            <a:avLst/>
          </a:prstGeom>
        </p:spPr>
      </p:pic>
      <p:pic>
        <p:nvPicPr>
          <p:cNvPr id="11" name="Picture 5" descr="A picture containing text&#10;&#10;Description automatically generated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278958" y="4676003"/>
            <a:ext cx="1865042" cy="50198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" y="4732304"/>
            <a:ext cx="1411432" cy="46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en-GB" dirty="0"/>
              <a:t>Big Data</a:t>
            </a:r>
            <a:endParaRPr lang="en-US" altLang="en-GB" dirty="0"/>
          </a:p>
        </p:txBody>
      </p:sp>
      <p:sp>
        <p:nvSpPr>
          <p:cNvPr id="2" name="Google Shape;70;p12"/>
          <p:cNvSpPr txBox="1"/>
          <p:nvPr/>
        </p:nvSpPr>
        <p:spPr>
          <a:xfrm>
            <a:off x="1700185" y="1412451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en-GB" sz="4800" dirty="0"/>
              <a:t>BDM</a:t>
            </a:r>
            <a:r>
              <a:rPr lang="en-GB" sz="4800" dirty="0"/>
              <a:t>- </a:t>
            </a:r>
            <a:r>
              <a:rPr lang="en-US" altLang="en-GB" sz="4800" dirty="0"/>
              <a:t>1034</a:t>
            </a:r>
            <a:endParaRPr lang="en-US" altLang="en-GB" sz="4800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sz="3600" b="1" dirty="0"/>
              <a:t>I am </a:t>
            </a:r>
            <a:r>
              <a:rPr lang="en-US" altLang="en-GB" sz="3600" b="1" dirty="0"/>
              <a:t>Teresa Zhu</a:t>
            </a:r>
            <a:endParaRPr lang="en-US" altLang="en-GB"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E-mail</a:t>
            </a:r>
            <a:endParaRPr lang="en-GB" sz="2600" dirty="0"/>
          </a:p>
          <a:p>
            <a:pPr marL="0" indent="0">
              <a:buNone/>
            </a:pPr>
            <a:r>
              <a:rPr lang="en-GB" sz="2600" dirty="0"/>
              <a:t>-</a:t>
            </a:r>
            <a:r>
              <a:rPr lang="en-US" altLang="en-GB" sz="2000" i="1" dirty="0"/>
              <a:t>teresaz</a:t>
            </a:r>
            <a:r>
              <a:rPr lang="en-GB" sz="2000" i="1" dirty="0"/>
              <a:t>@</a:t>
            </a:r>
            <a:r>
              <a:rPr lang="en-US" altLang="en-GB" sz="2000" i="1" dirty="0"/>
              <a:t>queenscollege</a:t>
            </a:r>
            <a:r>
              <a:rPr lang="en-GB" sz="2000" i="1" dirty="0"/>
              <a:t>.ca</a:t>
            </a:r>
            <a:endParaRPr lang="en-GB" sz="2000" i="1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6000" dirty="0">
                <a:solidFill>
                  <a:schemeClr val="accent4"/>
                </a:solidFill>
              </a:rPr>
              <a:t>Week 1</a:t>
            </a:r>
            <a:endParaRPr lang="en-GB" sz="6000" dirty="0">
              <a:solidFill>
                <a:schemeClr val="accent4"/>
              </a:solidFill>
            </a:endParaRPr>
          </a:p>
          <a:p>
            <a:r>
              <a:rPr lang="en-US" altLang="en-GB" dirty="0"/>
              <a:t>Introduction to Big Data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/>
              <a:t>Data is life. Data is process. 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 is the key to: </a:t>
            </a:r>
            <a:endParaRPr lang="en-US" altLang="en-GB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GB" dirty="0"/>
              <a:t>understanding exactly what happened </a:t>
            </a:r>
            <a:endParaRPr lang="en-US" altLang="en-GB" dirty="0"/>
          </a:p>
          <a:p>
            <a:r>
              <a:rPr lang="en-US" altLang="en-GB" dirty="0"/>
              <a:t>making better decisions</a:t>
            </a:r>
            <a:endParaRPr lang="en-US" altLang="en-GB" dirty="0"/>
          </a:p>
          <a:p>
            <a:r>
              <a:rPr lang="en-US" altLang="en-GB" dirty="0"/>
              <a:t>competitiveness </a:t>
            </a:r>
            <a:endParaRPr lang="en-US" altLang="en-GB" dirty="0"/>
          </a:p>
          <a:p>
            <a:r>
              <a:rPr lang="en-US" altLang="en-GB" dirty="0"/>
              <a:t>artificial intelligence  </a:t>
            </a:r>
            <a:endParaRPr lang="en-US" altLang="en-GB" dirty="0"/>
          </a:p>
          <a:p>
            <a:r>
              <a:rPr lang="en-US" altLang="en-GB" dirty="0"/>
              <a:t>digital transformation</a:t>
            </a:r>
            <a:endParaRPr lang="en-US" altLang="en-GB" dirty="0"/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gave rise to big data?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increasing data volumes </a:t>
            </a:r>
            <a:endParaRPr lang="en-US"/>
          </a:p>
          <a:p>
            <a:r>
              <a:rPr lang="en-US"/>
              <a:t>higher-powered compute </a:t>
            </a:r>
            <a:endParaRPr lang="en-US"/>
          </a:p>
          <a:p>
            <a:r>
              <a:rPr lang="en-US"/>
              <a:t>much cheaper storage</a:t>
            </a:r>
            <a:endParaRPr lang="en-US"/>
          </a:p>
          <a:p>
            <a:r>
              <a:rPr lang="en-US"/>
              <a:t>open source technology </a:t>
            </a:r>
            <a:endParaRPr lang="en-US"/>
          </a:p>
          <a:p>
            <a:r>
              <a:rPr lang="en-US"/>
              <a:t>cloud  </a:t>
            </a:r>
            <a:endParaRPr lang="en-US"/>
          </a:p>
          <a:p>
            <a:r>
              <a:rPr lang="en-US"/>
              <a:t>self perpeturating: better analytics begets more data which begets more and better analytics </a:t>
            </a:r>
            <a:endParaRPr lang="en-US"/>
          </a:p>
          <a:p>
            <a:r>
              <a:rPr lang="en-US"/>
              <a:t>AI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3 V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volume </a:t>
            </a:r>
            <a:endParaRPr lang="en-US"/>
          </a:p>
          <a:p>
            <a:r>
              <a:rPr lang="en-US"/>
              <a:t>velocity </a:t>
            </a:r>
            <a:endParaRPr lang="en-US"/>
          </a:p>
          <a:p>
            <a:r>
              <a:rPr lang="en-US"/>
              <a:t>variety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30" y="0"/>
            <a:ext cx="8486140" cy="465899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Professional roles in big data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analyst </a:t>
            </a:r>
            <a:endParaRPr lang="en-US"/>
          </a:p>
          <a:p>
            <a:r>
              <a:rPr lang="en-US"/>
              <a:t>data engineer</a:t>
            </a:r>
            <a:endParaRPr lang="en-US"/>
          </a:p>
          <a:p>
            <a:r>
              <a:rPr lang="en-US"/>
              <a:t>data steward</a:t>
            </a:r>
            <a:endParaRPr lang="en-US"/>
          </a:p>
          <a:p>
            <a:r>
              <a:rPr lang="en-US"/>
              <a:t>data scientist </a:t>
            </a:r>
            <a:endParaRPr lang="en-US"/>
          </a:p>
          <a:p>
            <a:r>
              <a:rPr lang="en-US"/>
              <a:t>machine learning engineer </a:t>
            </a:r>
            <a:endParaRPr lang="en-US"/>
          </a:p>
          <a:p>
            <a:r>
              <a:rPr lang="en-US"/>
              <a:t>chief data / analytics / data and analytics officer 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Lambton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WPS Writer</Application>
  <PresentationFormat>On-screen Show (16:9)</PresentationFormat>
  <Paragraphs>51</Paragraphs>
  <Slides>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SimSun</vt:lpstr>
      <vt:lpstr>Wingdings</vt:lpstr>
      <vt:lpstr>Arial</vt:lpstr>
      <vt:lpstr>Roboto Slab</vt:lpstr>
      <vt:lpstr>Source Sans Pro</vt:lpstr>
      <vt:lpstr>Source Sans Pro,Sans-Serif</vt:lpstr>
      <vt:lpstr>Thonburi</vt:lpstr>
      <vt:lpstr>微软雅黑</vt:lpstr>
      <vt:lpstr>汉仪旗黑</vt:lpstr>
      <vt:lpstr>Arial Unicode MS</vt:lpstr>
      <vt:lpstr>Wingdings</vt:lpstr>
      <vt:lpstr>宋体-简</vt:lpstr>
      <vt:lpstr>汉仪书宋二KW</vt:lpstr>
      <vt:lpstr>Calibri</vt:lpstr>
      <vt:lpstr>Helvetica Neue</vt:lpstr>
      <vt:lpstr>Calibri Light</vt:lpstr>
      <vt:lpstr>Lambton template</vt:lpstr>
      <vt:lpstr>COURSE NAME</vt:lpstr>
      <vt:lpstr>Hello!</vt:lpstr>
      <vt:lpstr>Module Title</vt:lpstr>
      <vt:lpstr>PowerPoint 演示文稿</vt:lpstr>
      <vt:lpstr>This is a slide title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Anton Praveen Pulle</dc:creator>
  <cp:lastModifiedBy>sihaoran</cp:lastModifiedBy>
  <cp:revision>112</cp:revision>
  <dcterms:created xsi:type="dcterms:W3CDTF">2022-01-22T16:58:21Z</dcterms:created>
  <dcterms:modified xsi:type="dcterms:W3CDTF">2022-01-22T16:58:21Z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1033-3.6.0.5672</vt:lpwstr>
  </property>
</Properties>
</file>