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7" r:id="rId4"/>
    <p:sldId id="278" r:id="rId5"/>
    <p:sldId id="279" r:id="rId6"/>
    <p:sldId id="280"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1/4/2022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1/4/2022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BDM 2053</a:t>
            </a:r>
            <a:endParaRPr lang="en-US" dirty="0"/>
          </a:p>
        </p:txBody>
      </p:sp>
      <p:sp>
        <p:nvSpPr>
          <p:cNvPr id="3" name="Subtitle 2"/>
          <p:cNvSpPr>
            <a:spLocks noGrp="1"/>
          </p:cNvSpPr>
          <p:nvPr>
            <p:ph type="subTitle" idx="1"/>
          </p:nvPr>
        </p:nvSpPr>
        <p:spPr/>
        <p:txBody>
          <a:bodyPr/>
          <a:lstStyle/>
          <a:p>
            <a:r>
              <a:rPr lang="en-US" dirty="0" smtClean="0"/>
              <a:t>Big Data Algorithms and Statistics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200" b="1" dirty="0" smtClean="0"/>
              <a:t>Variance and standard deviation</a:t>
            </a:r>
            <a:endParaRPr lang="en-US" sz="3200" dirty="0"/>
          </a:p>
        </p:txBody>
      </p:sp>
      <p:sp>
        <p:nvSpPr>
          <p:cNvPr id="3" name="Content Placeholder 2"/>
          <p:cNvSpPr>
            <a:spLocks noGrp="1"/>
          </p:cNvSpPr>
          <p:nvPr>
            <p:ph idx="1"/>
          </p:nvPr>
        </p:nvSpPr>
        <p:spPr>
          <a:xfrm>
            <a:off x="457200" y="1447800"/>
            <a:ext cx="8229600" cy="4678363"/>
          </a:xfrm>
        </p:spPr>
        <p:txBody>
          <a:bodyPr>
            <a:normAutofit/>
          </a:bodyPr>
          <a:lstStyle/>
          <a:p>
            <a:r>
              <a:rPr lang="en-US" sz="2200" dirty="0" smtClean="0">
                <a:latin typeface="+mj-lt"/>
              </a:rPr>
              <a:t>Variance and standard deviation measure the dispersion of a set of data points around its mean value</a:t>
            </a:r>
          </a:p>
          <a:p>
            <a:r>
              <a:rPr lang="en-US" sz="2200" dirty="0" smtClean="0">
                <a:latin typeface="+mj-lt"/>
              </a:rPr>
              <a:t>There are different formulas for population and sample variance standard deviation This is due to the fact that the sample formulas are the unbiased estimators of the population formulas</a:t>
            </a:r>
          </a:p>
          <a:p>
            <a:r>
              <a:rPr lang="en-US" sz="2200" dirty="0" smtClean="0">
                <a:latin typeface="+mj-lt"/>
              </a:rPr>
              <a:t>Sample variance</a:t>
            </a:r>
            <a:r>
              <a:rPr lang="en-US" sz="2200" dirty="0" smtClean="0">
                <a:latin typeface="+mj-lt"/>
              </a:rPr>
              <a:t>:=VAR.S()</a:t>
            </a:r>
          </a:p>
          <a:p>
            <a:r>
              <a:rPr lang="en-US" sz="2200" dirty="0" smtClean="0">
                <a:latin typeface="+mj-lt"/>
              </a:rPr>
              <a:t>Population variance</a:t>
            </a:r>
            <a:r>
              <a:rPr lang="en-US" sz="2200" dirty="0" smtClean="0">
                <a:latin typeface="+mj-lt"/>
              </a:rPr>
              <a:t>:=VAR.P()</a:t>
            </a:r>
          </a:p>
          <a:p>
            <a:r>
              <a:rPr lang="en-US" sz="2200" dirty="0" smtClean="0">
                <a:latin typeface="+mj-lt"/>
              </a:rPr>
              <a:t>Sample standard deviation</a:t>
            </a:r>
            <a:r>
              <a:rPr lang="en-US" sz="2200" dirty="0" smtClean="0">
                <a:latin typeface="+mj-lt"/>
              </a:rPr>
              <a:t>:=STDEV.S()</a:t>
            </a:r>
          </a:p>
          <a:p>
            <a:r>
              <a:rPr lang="en-US" sz="2200" dirty="0" smtClean="0">
                <a:latin typeface="+mj-lt"/>
              </a:rPr>
              <a:t>Population standard deviation</a:t>
            </a:r>
            <a:r>
              <a:rPr lang="en-US" sz="2200" dirty="0" smtClean="0">
                <a:latin typeface="+mj-lt"/>
              </a:rPr>
              <a:t>:=STDEV.P()</a:t>
            </a:r>
            <a:endParaRPr lang="en-US" sz="22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200" b="1" dirty="0" smtClean="0"/>
              <a:t>Variance and standard deviation</a:t>
            </a:r>
            <a:endParaRPr lang="en-US" sz="3200" dirty="0"/>
          </a:p>
        </p:txBody>
      </p:sp>
      <p:pic>
        <p:nvPicPr>
          <p:cNvPr id="2050" name="Picture 2"/>
          <p:cNvPicPr>
            <a:picLocks noGrp="1" noChangeAspect="1" noChangeArrowheads="1"/>
          </p:cNvPicPr>
          <p:nvPr>
            <p:ph idx="1"/>
          </p:nvPr>
        </p:nvPicPr>
        <p:blipFill>
          <a:blip r:embed="rId2"/>
          <a:stretch>
            <a:fillRect/>
          </a:stretch>
        </p:blipFill>
        <p:spPr bwMode="auto">
          <a:xfrm>
            <a:off x="1190625" y="2024856"/>
            <a:ext cx="6762750" cy="42100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r>
              <a:rPr lang="en-US" sz="3200" dirty="0" smtClean="0"/>
              <a:t>IQR</a:t>
            </a:r>
            <a:endParaRPr lang="en-US" sz="3200"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3200" dirty="0" smtClean="0"/>
              <a:t>Covariance</a:t>
            </a:r>
            <a:endParaRPr lang="en-US" sz="3200" dirty="0"/>
          </a:p>
        </p:txBody>
      </p:sp>
      <p:sp>
        <p:nvSpPr>
          <p:cNvPr id="3" name="Content Placeholder 2"/>
          <p:cNvSpPr>
            <a:spLocks noGrp="1"/>
          </p:cNvSpPr>
          <p:nvPr>
            <p:ph idx="1"/>
          </p:nvPr>
        </p:nvSpPr>
        <p:spPr>
          <a:xfrm>
            <a:off x="457200" y="1371600"/>
            <a:ext cx="8229600" cy="5029200"/>
          </a:xfrm>
        </p:spPr>
        <p:txBody>
          <a:bodyPr>
            <a:noAutofit/>
          </a:bodyPr>
          <a:lstStyle/>
          <a:p>
            <a:r>
              <a:rPr lang="en-US" sz="2200" dirty="0" smtClean="0">
                <a:latin typeface="+mj-lt"/>
              </a:rPr>
              <a:t>Covariance is a measure of the joint variability of two </a:t>
            </a:r>
            <a:r>
              <a:rPr lang="en-US" sz="2200" dirty="0" smtClean="0">
                <a:latin typeface="+mj-lt"/>
              </a:rPr>
              <a:t>variables</a:t>
            </a:r>
            <a:endParaRPr lang="en-US" sz="2200" dirty="0" smtClean="0">
              <a:latin typeface="+mj-lt"/>
            </a:endParaRPr>
          </a:p>
          <a:p>
            <a:r>
              <a:rPr lang="en-US" sz="2200" dirty="0" smtClean="0">
                <a:latin typeface="+mj-lt"/>
              </a:rPr>
              <a:t>A positive covariance means that the two variables move together</a:t>
            </a:r>
          </a:p>
          <a:p>
            <a:r>
              <a:rPr lang="en-US" sz="2200" dirty="0" smtClean="0">
                <a:latin typeface="+mj-lt"/>
              </a:rPr>
              <a:t>A covariance of 0 means that the two variables are independent</a:t>
            </a:r>
          </a:p>
          <a:p>
            <a:r>
              <a:rPr lang="en-US" sz="2200" dirty="0" smtClean="0">
                <a:latin typeface="+mj-lt"/>
              </a:rPr>
              <a:t>A negative covariance means that the two variables move in opposite </a:t>
            </a:r>
            <a:r>
              <a:rPr lang="en-US" sz="2200" dirty="0" smtClean="0">
                <a:latin typeface="+mj-lt"/>
              </a:rPr>
              <a:t>directions</a:t>
            </a:r>
            <a:endParaRPr lang="en-US" sz="2200" dirty="0" smtClean="0">
              <a:latin typeface="+mj-lt"/>
            </a:endParaRPr>
          </a:p>
          <a:p>
            <a:r>
              <a:rPr lang="en-US" sz="2200" dirty="0" smtClean="0">
                <a:latin typeface="+mj-lt"/>
              </a:rPr>
              <a:t>Covariance can take on values from to This is a problem as it is very hard to put such numbers into perspective</a:t>
            </a:r>
          </a:p>
          <a:p>
            <a:r>
              <a:rPr lang="en-US" sz="2200" dirty="0" err="1" smtClean="0">
                <a:latin typeface="+mj-lt"/>
              </a:rPr>
              <a:t>InExcel,thecovarianceiscalculatedby</a:t>
            </a:r>
            <a:r>
              <a:rPr lang="en-US" sz="2200" dirty="0" smtClean="0">
                <a:latin typeface="+mj-lt"/>
              </a:rPr>
              <a:t>:</a:t>
            </a:r>
          </a:p>
          <a:p>
            <a:r>
              <a:rPr lang="en-US" sz="2200" dirty="0" err="1" smtClean="0">
                <a:latin typeface="+mj-lt"/>
              </a:rPr>
              <a:t>Samplecovariance</a:t>
            </a:r>
            <a:r>
              <a:rPr lang="en-US" sz="2200" dirty="0" smtClean="0">
                <a:latin typeface="+mj-lt"/>
              </a:rPr>
              <a:t>:=COVARIANCE.S()</a:t>
            </a:r>
          </a:p>
          <a:p>
            <a:r>
              <a:rPr lang="en-US" sz="2200" dirty="0" err="1" smtClean="0">
                <a:latin typeface="+mj-lt"/>
              </a:rPr>
              <a:t>Populationcovariance</a:t>
            </a:r>
            <a:r>
              <a:rPr lang="en-US" sz="2200" dirty="0" smtClean="0">
                <a:latin typeface="+mj-lt"/>
              </a:rPr>
              <a:t>:=COVARIANCE.P()</a:t>
            </a:r>
            <a:endParaRPr lang="en-US" sz="2200"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09600"/>
          </a:xfrm>
        </p:spPr>
        <p:txBody>
          <a:bodyPr>
            <a:normAutofit/>
          </a:bodyPr>
          <a:lstStyle/>
          <a:p>
            <a:r>
              <a:rPr lang="en-US" sz="3200" dirty="0" smtClean="0"/>
              <a:t>Correlation</a:t>
            </a:r>
            <a:endParaRPr lang="en-US" sz="3200" dirty="0"/>
          </a:p>
        </p:txBody>
      </p:sp>
      <p:sp>
        <p:nvSpPr>
          <p:cNvPr id="3" name="Content Placeholder 2"/>
          <p:cNvSpPr>
            <a:spLocks noGrp="1"/>
          </p:cNvSpPr>
          <p:nvPr>
            <p:ph idx="1"/>
          </p:nvPr>
        </p:nvSpPr>
        <p:spPr>
          <a:xfrm>
            <a:off x="457200" y="1676400"/>
            <a:ext cx="8229600" cy="4648200"/>
          </a:xfrm>
        </p:spPr>
        <p:txBody>
          <a:bodyPr>
            <a:noAutofit/>
          </a:bodyPr>
          <a:lstStyle/>
          <a:p>
            <a:r>
              <a:rPr lang="en-US" sz="2200" dirty="0" smtClean="0">
                <a:latin typeface="+mj-lt"/>
              </a:rPr>
              <a:t>Correlation is a measure of the joint variability of two variables Unlike covariance, correlation could be thought of as a standardized measure It takes on values between 1 and 1 thus it is easy for us to interpret the result</a:t>
            </a:r>
          </a:p>
          <a:p>
            <a:r>
              <a:rPr lang="en-US" sz="2200" dirty="0" smtClean="0">
                <a:latin typeface="+mj-lt"/>
              </a:rPr>
              <a:t>A correlation of 1 known as perfect positive correlation, means that one variable is perfectly explained by the other </a:t>
            </a:r>
          </a:p>
          <a:p>
            <a:r>
              <a:rPr lang="en-US" sz="2200" dirty="0" smtClean="0">
                <a:latin typeface="+mj-lt"/>
              </a:rPr>
              <a:t>A correlation of 0 means that the variables are independent</a:t>
            </a:r>
          </a:p>
          <a:p>
            <a:r>
              <a:rPr lang="en-US" sz="2200" dirty="0" smtClean="0">
                <a:latin typeface="+mj-lt"/>
              </a:rPr>
              <a:t>A correlation of 1 known as perfect negative correlation, means that one variable is explaining the other one perfectly, but they move in opposite directions</a:t>
            </a:r>
          </a:p>
          <a:p>
            <a:r>
              <a:rPr lang="en-US" sz="2200" dirty="0" smtClean="0">
                <a:latin typeface="+mj-lt"/>
              </a:rPr>
              <a:t>InExcel,correlationiscalculatedby:</a:t>
            </a:r>
          </a:p>
          <a:p>
            <a:r>
              <a:rPr lang="en-US" sz="2200" dirty="0" smtClean="0">
                <a:latin typeface="+mj-lt"/>
              </a:rPr>
              <a:t>=CORREL()</a:t>
            </a:r>
            <a:endParaRPr lang="en-US" sz="2200"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Numerical variables. Frequency distribution table and histogram</a:t>
            </a:r>
            <a:endParaRPr lang="en-US" sz="3200" dirty="0"/>
          </a:p>
        </p:txBody>
      </p:sp>
      <p:sp>
        <p:nvSpPr>
          <p:cNvPr id="3" name="Content Placeholder 2"/>
          <p:cNvSpPr>
            <a:spLocks noGrp="1"/>
          </p:cNvSpPr>
          <p:nvPr>
            <p:ph idx="1"/>
          </p:nvPr>
        </p:nvSpPr>
        <p:spPr/>
        <p:txBody>
          <a:bodyPr>
            <a:normAutofit/>
          </a:bodyPr>
          <a:lstStyle/>
          <a:p>
            <a:r>
              <a:rPr lang="en-US" sz="2200" dirty="0" smtClean="0">
                <a:latin typeface="+mj-lt"/>
              </a:rPr>
              <a:t>Frequency distribution tables for numerical variables are different than the ones for categorical Usually, they are divided into intervals of equal (or unequal) length The tables show the interval, the absolute frequency and sometimes it is useful to also include the relative (and cumulative) frequencies.</a:t>
            </a:r>
          </a:p>
          <a:p>
            <a:r>
              <a:rPr lang="en-US" sz="2200" dirty="0" smtClean="0">
                <a:latin typeface="+mj-lt"/>
              </a:rPr>
              <a:t>The interval width is calculated using the following formula</a:t>
            </a:r>
          </a:p>
          <a:p>
            <a:r>
              <a:rPr lang="en-US" sz="2400" dirty="0" smtClean="0">
                <a:latin typeface="+mj-lt"/>
              </a:rPr>
              <a:t>𝐼𝑛𝑡𝑒𝑟𝑎𝑙𝑤𝑖𝑑𝑡ℎ=𝐿𝑎𝑟𝑔𝑒𝑠𝑡𝑛𝑢𝑚𝑏𝑒𝑟−𝑠𝑚𝑎𝑙𝑙𝑒𝑠𝑡𝑛𝑢𝑚𝑏𝑒𝑟/</a:t>
            </a:r>
            <a:r>
              <a:rPr lang="en-US" sz="2400" dirty="0" smtClean="0">
                <a:solidFill>
                  <a:srgbClr val="56555A"/>
                </a:solidFill>
                <a:latin typeface="+mj-lt"/>
              </a:rPr>
              <a:t>𝑁𝑢𝑚𝑏𝑒𝑟𝑜𝑓𝑑𝑒𝑠𝑖𝑟𝑒𝑑𝑖𝑛𝑡𝑒𝑟𝑣𝑎𝑙𝑠</a:t>
            </a:r>
            <a:endParaRPr lang="en-US" sz="2400" dirty="0" smtClean="0">
              <a:latin typeface="+mj-lt"/>
            </a:endParaRPr>
          </a:p>
          <a:p>
            <a:pPr>
              <a:buNone/>
            </a:pPr>
            <a:endParaRPr lang="en-US"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2000" b="1" dirty="0" smtClean="0"/>
              <a:t>Numerical variables. Frequency distribution table and histogram</a:t>
            </a:r>
            <a:endParaRPr lang="en-US" sz="2000" b="1" dirty="0"/>
          </a:p>
        </p:txBody>
      </p:sp>
      <p:sp>
        <p:nvSpPr>
          <p:cNvPr id="3" name="Content Placeholder 2"/>
          <p:cNvSpPr>
            <a:spLocks noGrp="1"/>
          </p:cNvSpPr>
          <p:nvPr>
            <p:ph idx="1"/>
          </p:nvPr>
        </p:nvSpPr>
        <p:spPr>
          <a:xfrm>
            <a:off x="457200" y="1447800"/>
            <a:ext cx="8229600" cy="5105400"/>
          </a:xfrm>
        </p:spPr>
        <p:txBody>
          <a:bodyPr>
            <a:noAutofit/>
          </a:bodyPr>
          <a:lstStyle/>
          <a:p>
            <a:pPr>
              <a:buNone/>
            </a:pPr>
            <a:r>
              <a:rPr lang="en-US" sz="1800" dirty="0" smtClean="0"/>
              <a:t>1. </a:t>
            </a:r>
            <a:r>
              <a:rPr lang="en-US" sz="1600" dirty="0" smtClean="0">
                <a:latin typeface="+mj-lt"/>
              </a:rPr>
              <a:t>Decide on the number of intervals you would like to use</a:t>
            </a:r>
          </a:p>
          <a:p>
            <a:pPr>
              <a:buNone/>
            </a:pPr>
            <a:r>
              <a:rPr lang="en-US" sz="1600" dirty="0" smtClean="0">
                <a:latin typeface="+mj-lt"/>
              </a:rPr>
              <a:t>2. Find the interval width (using a the formula above)</a:t>
            </a:r>
          </a:p>
          <a:p>
            <a:pPr>
              <a:buNone/>
            </a:pPr>
            <a:r>
              <a:rPr lang="en-US" sz="1600" dirty="0" smtClean="0">
                <a:latin typeface="+mj-lt"/>
              </a:rPr>
              <a:t>3. Start your 1 </a:t>
            </a:r>
            <a:r>
              <a:rPr lang="en-US" sz="1600" dirty="0" err="1" smtClean="0">
                <a:latin typeface="+mj-lt"/>
              </a:rPr>
              <a:t>st</a:t>
            </a:r>
            <a:r>
              <a:rPr lang="en-US" sz="1600" dirty="0" smtClean="0">
                <a:latin typeface="+mj-lt"/>
              </a:rPr>
              <a:t> interval at the lowest value in your dataset</a:t>
            </a:r>
          </a:p>
          <a:p>
            <a:pPr>
              <a:buNone/>
            </a:pPr>
            <a:r>
              <a:rPr lang="en-US" sz="1600" dirty="0" smtClean="0">
                <a:latin typeface="+mj-lt"/>
              </a:rPr>
              <a:t>4. Finish your 1 </a:t>
            </a:r>
            <a:r>
              <a:rPr lang="en-US" sz="1600" dirty="0" err="1" smtClean="0">
                <a:latin typeface="+mj-lt"/>
              </a:rPr>
              <a:t>st</a:t>
            </a:r>
            <a:r>
              <a:rPr lang="en-US" sz="1600" dirty="0" smtClean="0">
                <a:latin typeface="+mj-lt"/>
              </a:rPr>
              <a:t> interval at the lowest value the interval width start_interval_cell interval_width_cell</a:t>
            </a:r>
          </a:p>
          <a:p>
            <a:pPr>
              <a:buNone/>
            </a:pPr>
            <a:r>
              <a:rPr lang="en-US" sz="1600" dirty="0" smtClean="0">
                <a:latin typeface="+mj-lt"/>
              </a:rPr>
              <a:t>5. Start your 2 </a:t>
            </a:r>
            <a:r>
              <a:rPr lang="en-US" sz="1600" dirty="0" err="1" smtClean="0">
                <a:latin typeface="+mj-lt"/>
              </a:rPr>
              <a:t>nd</a:t>
            </a:r>
            <a:r>
              <a:rPr lang="en-US" sz="1600" dirty="0" smtClean="0">
                <a:latin typeface="+mj-lt"/>
              </a:rPr>
              <a:t> interval where the 1 </a:t>
            </a:r>
            <a:r>
              <a:rPr lang="en-US" sz="1600" dirty="0" err="1" smtClean="0">
                <a:latin typeface="+mj-lt"/>
              </a:rPr>
              <a:t>st</a:t>
            </a:r>
            <a:r>
              <a:rPr lang="en-US" sz="1600" dirty="0" smtClean="0">
                <a:latin typeface="+mj-lt"/>
              </a:rPr>
              <a:t> stops (that's a formula as well just make the starting cell of interval 2 the ending of interval 1</a:t>
            </a:r>
          </a:p>
          <a:p>
            <a:pPr>
              <a:buNone/>
            </a:pPr>
            <a:r>
              <a:rPr lang="en-US" sz="1600" dirty="0" smtClean="0">
                <a:latin typeface="+mj-lt"/>
              </a:rPr>
              <a:t>6. Continue in this way until you have created the desired number of intervals</a:t>
            </a:r>
          </a:p>
          <a:p>
            <a:pPr>
              <a:buNone/>
            </a:pPr>
            <a:r>
              <a:rPr lang="en-US" sz="1600" dirty="0" smtClean="0">
                <a:latin typeface="+mj-lt"/>
              </a:rPr>
              <a:t>7. Count the absolute frequencies using the following COUNTIF formula</a:t>
            </a:r>
          </a:p>
          <a:p>
            <a:pPr>
              <a:buNone/>
            </a:pPr>
            <a:r>
              <a:rPr lang="en-US" sz="1600" dirty="0" smtClean="0">
                <a:latin typeface="+mj-lt"/>
              </a:rPr>
              <a:t>    =COUNTIF(</a:t>
            </a:r>
            <a:r>
              <a:rPr lang="en-US" sz="1600" dirty="0" err="1" smtClean="0">
                <a:latin typeface="+mj-lt"/>
              </a:rPr>
              <a:t>dataset_range</a:t>
            </a:r>
            <a:r>
              <a:rPr lang="en-US" sz="1600" dirty="0" smtClean="0">
                <a:latin typeface="+mj-lt"/>
              </a:rPr>
              <a:t> ,"&gt;=“&amp;interval start) COUNTIF( </a:t>
            </a:r>
            <a:r>
              <a:rPr lang="en-US" sz="1600" dirty="0" err="1" smtClean="0">
                <a:latin typeface="+mj-lt"/>
              </a:rPr>
              <a:t>dataset_range</a:t>
            </a:r>
            <a:r>
              <a:rPr lang="en-US" sz="1600" dirty="0" smtClean="0">
                <a:latin typeface="+mj-lt"/>
              </a:rPr>
              <a:t> ,"&gt;“&amp;interval end)</a:t>
            </a:r>
          </a:p>
          <a:p>
            <a:pPr>
              <a:buNone/>
            </a:pPr>
            <a:r>
              <a:rPr lang="en-US" sz="1600" dirty="0" smtClean="0">
                <a:latin typeface="+mj-lt"/>
              </a:rPr>
              <a:t>8. In order to calculate the relative frequencies, use the following formula absolute_frequency_cell number_of_observations</a:t>
            </a:r>
          </a:p>
          <a:p>
            <a:pPr>
              <a:buNone/>
            </a:pPr>
            <a:r>
              <a:rPr lang="en-US" sz="1600" dirty="0" smtClean="0">
                <a:latin typeface="+mj-lt"/>
              </a:rPr>
              <a:t>9. In order to calculate the cumulative frequencies</a:t>
            </a:r>
          </a:p>
          <a:p>
            <a:pPr>
              <a:buNone/>
            </a:pPr>
            <a:r>
              <a:rPr lang="en-US" sz="1600" dirty="0" err="1" smtClean="0">
                <a:latin typeface="+mj-lt"/>
              </a:rPr>
              <a:t>i</a:t>
            </a:r>
            <a:r>
              <a:rPr lang="en-US" sz="1600" dirty="0" smtClean="0">
                <a:latin typeface="+mj-lt"/>
              </a:rPr>
              <a:t>. The first cumulative frequency is equal to the relative frequency</a:t>
            </a:r>
          </a:p>
          <a:p>
            <a:pPr>
              <a:buNone/>
            </a:pPr>
            <a:r>
              <a:rPr lang="en-US" sz="1600" dirty="0" smtClean="0">
                <a:latin typeface="+mj-lt"/>
              </a:rPr>
              <a:t>ii. Each </a:t>
            </a:r>
            <a:r>
              <a:rPr lang="en-US" sz="1600" dirty="0" smtClean="0">
                <a:latin typeface="+mj-lt"/>
              </a:rPr>
              <a:t>consecutive </a:t>
            </a:r>
            <a:r>
              <a:rPr lang="en-US" sz="1600" dirty="0" smtClean="0">
                <a:latin typeface="+mj-lt"/>
              </a:rPr>
              <a:t>cumulative frequency previous cumulative frequency the respective relative frequency</a:t>
            </a:r>
          </a:p>
          <a:p>
            <a:pPr>
              <a:buNone/>
            </a:pPr>
            <a:r>
              <a:rPr lang="en-US" sz="1600" dirty="0" smtClean="0">
                <a:latin typeface="+mj-lt"/>
              </a:rPr>
              <a:t>Note that all formulas could be found in the lesson Excel files and the solutions of the exercises provided with each lesson</a:t>
            </a:r>
            <a:endParaRPr lang="en-US" sz="16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a:bodyPr>
          <a:lstStyle/>
          <a:p>
            <a:r>
              <a:rPr lang="en-US" sz="3200" b="1" dirty="0" smtClean="0"/>
              <a:t>Histogram</a:t>
            </a:r>
            <a:endParaRPr lang="en-US" sz="3200" b="1" dirty="0"/>
          </a:p>
        </p:txBody>
      </p:sp>
      <p:sp>
        <p:nvSpPr>
          <p:cNvPr id="3" name="Content Placeholder 2"/>
          <p:cNvSpPr>
            <a:spLocks noGrp="1"/>
          </p:cNvSpPr>
          <p:nvPr>
            <p:ph idx="1"/>
          </p:nvPr>
        </p:nvSpPr>
        <p:spPr/>
        <p:txBody>
          <a:bodyPr/>
          <a:lstStyle/>
          <a:p>
            <a:r>
              <a:rPr lang="en-US" sz="2400" dirty="0" smtClean="0">
                <a:latin typeface="+mj-lt"/>
              </a:rPr>
              <a:t>Histograms are the one of the most common ways to represent numerical data Each bar has width equal to the width of the interval. The bars are touching as there is continuation between intervals where one ends the other </a:t>
            </a:r>
            <a:r>
              <a:rPr lang="en-US" sz="2400" dirty="0" smtClean="0"/>
              <a:t>begins.</a:t>
            </a:r>
          </a:p>
          <a:p>
            <a:endParaRPr lang="en-US" dirty="0"/>
          </a:p>
        </p:txBody>
      </p:sp>
      <p:pic>
        <p:nvPicPr>
          <p:cNvPr id="6" name="Picture 5" descr="hist1.JPG"/>
          <p:cNvPicPr>
            <a:picLocks noChangeAspect="1"/>
          </p:cNvPicPr>
          <p:nvPr/>
        </p:nvPicPr>
        <p:blipFill>
          <a:blip r:embed="rId2"/>
          <a:stretch>
            <a:fillRect/>
          </a:stretch>
        </p:blipFill>
        <p:spPr>
          <a:xfrm>
            <a:off x="685800" y="3505200"/>
            <a:ext cx="7239000" cy="31432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a:bodyPr>
          <a:lstStyle/>
          <a:p>
            <a:r>
              <a:rPr lang="en-US" sz="3200" b="1" dirty="0" smtClean="0"/>
              <a:t>Creating a histogram in Excel:</a:t>
            </a:r>
            <a:endParaRPr lang="en-US" sz="3200" b="1" dirty="0"/>
          </a:p>
        </p:txBody>
      </p:sp>
      <p:sp>
        <p:nvSpPr>
          <p:cNvPr id="3" name="Content Placeholder 2"/>
          <p:cNvSpPr>
            <a:spLocks noGrp="1"/>
          </p:cNvSpPr>
          <p:nvPr>
            <p:ph idx="1"/>
          </p:nvPr>
        </p:nvSpPr>
        <p:spPr/>
        <p:txBody>
          <a:bodyPr>
            <a:normAutofit/>
          </a:bodyPr>
          <a:lstStyle/>
          <a:p>
            <a:pPr>
              <a:buNone/>
            </a:pPr>
            <a:r>
              <a:rPr lang="en-US" sz="2200" dirty="0" smtClean="0">
                <a:latin typeface="+mj-lt"/>
              </a:rPr>
              <a:t>Creating a histogram in Excel:</a:t>
            </a:r>
          </a:p>
          <a:p>
            <a:pPr>
              <a:buNone/>
            </a:pPr>
            <a:r>
              <a:rPr lang="en-US" sz="2200" dirty="0" smtClean="0">
                <a:latin typeface="+mj-lt"/>
              </a:rPr>
              <a:t>1. Choose your data</a:t>
            </a:r>
          </a:p>
          <a:p>
            <a:pPr>
              <a:buNone/>
            </a:pPr>
            <a:r>
              <a:rPr lang="en-US" sz="2200" dirty="0" smtClean="0">
                <a:latin typeface="+mj-lt"/>
              </a:rPr>
              <a:t>2. Insert-&gt;Charts-&gt;Histogram</a:t>
            </a:r>
          </a:p>
          <a:p>
            <a:pPr>
              <a:buNone/>
            </a:pPr>
            <a:r>
              <a:rPr lang="en-US" sz="2200" dirty="0" smtClean="0">
                <a:latin typeface="+mj-lt"/>
              </a:rPr>
              <a:t>3. To change the number of bins(intervals):</a:t>
            </a:r>
          </a:p>
          <a:p>
            <a:r>
              <a:rPr lang="en-US" sz="2200" dirty="0" smtClean="0">
                <a:latin typeface="+mj-lt"/>
              </a:rPr>
              <a:t>1.Select the x-axis</a:t>
            </a:r>
          </a:p>
          <a:p>
            <a:r>
              <a:rPr lang="en-US" sz="2200" dirty="0" smtClean="0">
                <a:latin typeface="+mj-lt"/>
              </a:rPr>
              <a:t>2.Click Chart Tools-&gt;Format-&gt;Axis options</a:t>
            </a:r>
          </a:p>
          <a:p>
            <a:r>
              <a:rPr lang="en-US" sz="2200" dirty="0" smtClean="0">
                <a:latin typeface="+mj-lt"/>
              </a:rPr>
              <a:t>3.You can select the bin width(interval width),number of </a:t>
            </a:r>
            <a:r>
              <a:rPr lang="en-US" sz="2200" dirty="0" err="1" smtClean="0">
                <a:latin typeface="+mj-lt"/>
              </a:rPr>
              <a:t>bins,etc</a:t>
            </a:r>
            <a:r>
              <a:rPr lang="en-US" sz="2200" dirty="0" smtClean="0">
                <a:latin typeface="+mj-lt"/>
              </a:rPr>
              <a:t>.</a:t>
            </a:r>
          </a:p>
          <a:p>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Histogram Relative Frequency</a:t>
            </a:r>
            <a:endParaRPr lang="en-US" sz="3200" b="1" dirty="0"/>
          </a:p>
        </p:txBody>
      </p:sp>
      <p:pic>
        <p:nvPicPr>
          <p:cNvPr id="4" name="Content Placeholder 3" descr="hist2.jpg"/>
          <p:cNvPicPr>
            <a:picLocks noGrp="1" noChangeAspect="1"/>
          </p:cNvPicPr>
          <p:nvPr>
            <p:ph idx="1"/>
          </p:nvPr>
        </p:nvPicPr>
        <p:blipFill>
          <a:blip r:embed="rId2"/>
          <a:stretch>
            <a:fillRect/>
          </a:stretch>
        </p:blipFill>
        <p:spPr>
          <a:xfrm>
            <a:off x="381000" y="2057400"/>
            <a:ext cx="8229600" cy="289249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Course Objectives</a:t>
            </a:r>
            <a:endParaRPr lang="en-US" sz="3200" b="1" dirty="0"/>
          </a:p>
        </p:txBody>
      </p:sp>
      <p:sp>
        <p:nvSpPr>
          <p:cNvPr id="3" name="Content Placeholder 2"/>
          <p:cNvSpPr>
            <a:spLocks noGrp="1"/>
          </p:cNvSpPr>
          <p:nvPr>
            <p:ph idx="1"/>
          </p:nvPr>
        </p:nvSpPr>
        <p:spPr/>
        <p:txBody>
          <a:bodyPr>
            <a:normAutofit/>
          </a:bodyPr>
          <a:lstStyle/>
          <a:p>
            <a:r>
              <a:rPr lang="en-US" sz="2400" dirty="0" smtClean="0"/>
              <a:t>Discuss statistical analysis and measures of central tendency (mean, median, mode).</a:t>
            </a:r>
          </a:p>
          <a:p>
            <a:r>
              <a:rPr lang="en-US" sz="2400" dirty="0" smtClean="0"/>
              <a:t>Describe </a:t>
            </a:r>
            <a:r>
              <a:rPr lang="en-US" sz="2400" dirty="0" smtClean="0"/>
              <a:t>statistical concepts of dispersion, i.e. variance, standard deviation and Inter Quartile</a:t>
            </a:r>
          </a:p>
          <a:p>
            <a:r>
              <a:rPr lang="en-US" sz="2400" dirty="0" smtClean="0"/>
              <a:t>Range (IQR).</a:t>
            </a:r>
          </a:p>
          <a:p>
            <a:r>
              <a:rPr lang="en-US" sz="2400" dirty="0" smtClean="0"/>
              <a:t>Explore </a:t>
            </a:r>
            <a:r>
              <a:rPr lang="en-US" sz="2400" dirty="0" smtClean="0"/>
              <a:t>frequency table and histogram.</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1400" y="2895600"/>
            <a:ext cx="5105400" cy="1219200"/>
          </a:xfrm>
        </p:spPr>
        <p:txBody>
          <a:bodyPr/>
          <a:lstStyle/>
          <a:p>
            <a:endParaRPr lang="en-US" dirty="0" smtClean="0"/>
          </a:p>
          <a:p>
            <a:pPr>
              <a:buNone/>
            </a:pPr>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3200" b="1" dirty="0" smtClean="0"/>
              <a:t>Types of data</a:t>
            </a:r>
            <a:endParaRPr lang="en-US" sz="3200"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752600"/>
            <a:ext cx="8229600" cy="3409849"/>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sz="3200" b="1" dirty="0" smtClean="0"/>
              <a:t>Types of data</a:t>
            </a:r>
            <a:endParaRPr lang="en-US" sz="3200" dirty="0"/>
          </a:p>
        </p:txBody>
      </p:sp>
      <p:sp>
        <p:nvSpPr>
          <p:cNvPr id="3" name="Content Placeholder 2"/>
          <p:cNvSpPr>
            <a:spLocks noGrp="1"/>
          </p:cNvSpPr>
          <p:nvPr>
            <p:ph idx="1"/>
          </p:nvPr>
        </p:nvSpPr>
        <p:spPr/>
        <p:txBody>
          <a:bodyPr>
            <a:normAutofit/>
          </a:bodyPr>
          <a:lstStyle/>
          <a:p>
            <a:pPr>
              <a:buNone/>
            </a:pPr>
            <a:r>
              <a:rPr lang="en-US" sz="2200" dirty="0" smtClean="0">
                <a:latin typeface="+mj-lt"/>
              </a:rPr>
              <a:t>Categorical data represents groups or categories. </a:t>
            </a:r>
          </a:p>
          <a:p>
            <a:pPr>
              <a:buNone/>
            </a:pPr>
            <a:r>
              <a:rPr lang="en-US" sz="2200" dirty="0" smtClean="0">
                <a:latin typeface="+mj-lt"/>
              </a:rPr>
              <a:t>Examples:</a:t>
            </a:r>
          </a:p>
          <a:p>
            <a:r>
              <a:rPr lang="en-US" sz="2200" dirty="0" smtClean="0">
                <a:latin typeface="+mj-lt"/>
              </a:rPr>
              <a:t>1. Car brands: Audi, BMW and Mercedes. </a:t>
            </a:r>
          </a:p>
          <a:p>
            <a:r>
              <a:rPr lang="en-US" sz="2200" dirty="0" smtClean="0">
                <a:latin typeface="+mj-lt"/>
              </a:rPr>
              <a:t>2. Answers to yes/no questions: yes and no</a:t>
            </a:r>
          </a:p>
          <a:p>
            <a:pPr>
              <a:buNone/>
            </a:pPr>
            <a:endParaRPr lang="en-US" sz="2200" dirty="0" smtClean="0">
              <a:latin typeface="+mj-lt"/>
            </a:endParaRPr>
          </a:p>
          <a:p>
            <a:pPr>
              <a:buNone/>
            </a:pPr>
            <a:r>
              <a:rPr lang="en-US" sz="2200" dirty="0" smtClean="0">
                <a:latin typeface="+mj-lt"/>
              </a:rPr>
              <a:t>Numerical data represents numbers It is divided into two groups discrete and continuous. Discrete data can be usually counted in a finite matter, while continuous is infinite and impossible to count</a:t>
            </a:r>
          </a:p>
          <a:p>
            <a:pPr>
              <a:buNone/>
            </a:pPr>
            <a:r>
              <a:rPr lang="en-US" sz="2200" dirty="0" smtClean="0">
                <a:latin typeface="+mj-lt"/>
              </a:rPr>
              <a:t>Examples</a:t>
            </a:r>
          </a:p>
          <a:p>
            <a:r>
              <a:rPr lang="en-US" sz="2200" dirty="0" smtClean="0">
                <a:latin typeface="+mj-lt"/>
              </a:rPr>
              <a:t>Discrete: #children you want to have, SAT score</a:t>
            </a:r>
          </a:p>
          <a:p>
            <a:r>
              <a:rPr lang="en-US" sz="2200" dirty="0" smtClean="0">
                <a:latin typeface="+mj-lt"/>
              </a:rPr>
              <a:t>Continuous: weight, height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Levels of measurement</a:t>
            </a:r>
            <a:endParaRPr lang="en-US" sz="3200" dirty="0"/>
          </a:p>
        </p:txBody>
      </p:sp>
      <p:pic>
        <p:nvPicPr>
          <p:cNvPr id="4098" name="Picture 2"/>
          <p:cNvPicPr>
            <a:picLocks noGrp="1" noChangeAspect="1" noChangeArrowheads="1"/>
          </p:cNvPicPr>
          <p:nvPr>
            <p:ph idx="1"/>
          </p:nvPr>
        </p:nvPicPr>
        <p:blipFill>
          <a:blip r:embed="rId2"/>
          <a:srcRect/>
          <a:stretch>
            <a:fillRect/>
          </a:stretch>
        </p:blipFill>
        <p:spPr bwMode="auto">
          <a:xfrm>
            <a:off x="457200" y="1981200"/>
            <a:ext cx="8229600" cy="312353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a:bodyPr>
          <a:lstStyle/>
          <a:p>
            <a:r>
              <a:rPr lang="en-US" sz="3200" b="1" dirty="0" smtClean="0"/>
              <a:t>Levels of measurement</a:t>
            </a:r>
            <a:endParaRPr lang="en-US" sz="3200" dirty="0"/>
          </a:p>
        </p:txBody>
      </p:sp>
      <p:sp>
        <p:nvSpPr>
          <p:cNvPr id="3" name="Content Placeholder 2"/>
          <p:cNvSpPr>
            <a:spLocks noGrp="1"/>
          </p:cNvSpPr>
          <p:nvPr>
            <p:ph idx="1"/>
          </p:nvPr>
        </p:nvSpPr>
        <p:spPr/>
        <p:txBody>
          <a:bodyPr>
            <a:normAutofit fontScale="55000" lnSpcReduction="20000"/>
          </a:bodyPr>
          <a:lstStyle/>
          <a:p>
            <a:pPr>
              <a:buNone/>
            </a:pPr>
            <a:r>
              <a:rPr lang="en-US" sz="3500" dirty="0" smtClean="0">
                <a:latin typeface="+mj-lt"/>
              </a:rPr>
              <a:t>There are two qualitative levels nominal and ordinal. The nominal level </a:t>
            </a:r>
            <a:r>
              <a:rPr lang="en-US" sz="3500" dirty="0" smtClean="0">
                <a:latin typeface="+mj-lt"/>
              </a:rPr>
              <a:t>represents categories </a:t>
            </a:r>
            <a:r>
              <a:rPr lang="en-US" sz="3500" dirty="0" smtClean="0">
                <a:latin typeface="+mj-lt"/>
              </a:rPr>
              <a:t>that cannot be put in any order, while ordinal represents categories that can be ordered</a:t>
            </a:r>
          </a:p>
          <a:p>
            <a:pPr>
              <a:buNone/>
            </a:pPr>
            <a:endParaRPr lang="en-US" sz="3500" dirty="0" smtClean="0">
              <a:latin typeface="+mj-lt"/>
            </a:endParaRPr>
          </a:p>
          <a:p>
            <a:pPr>
              <a:buNone/>
            </a:pPr>
            <a:r>
              <a:rPr lang="en-US" sz="3500" dirty="0" smtClean="0">
                <a:latin typeface="+mj-lt"/>
              </a:rPr>
              <a:t>Examples:</a:t>
            </a:r>
          </a:p>
          <a:p>
            <a:pPr>
              <a:buNone/>
            </a:pPr>
            <a:r>
              <a:rPr lang="en-US" sz="3500" dirty="0" smtClean="0">
                <a:latin typeface="+mj-lt"/>
              </a:rPr>
              <a:t>Nominal: four seasons ( spring, summer, autumn)</a:t>
            </a:r>
          </a:p>
          <a:p>
            <a:pPr>
              <a:buNone/>
            </a:pPr>
            <a:r>
              <a:rPr lang="en-US" sz="3500" dirty="0" smtClean="0">
                <a:latin typeface="+mj-lt"/>
              </a:rPr>
              <a:t>Ordinal: rating your meal ( unappetizing, neutral, tasty, and delicious)</a:t>
            </a:r>
          </a:p>
          <a:p>
            <a:pPr>
              <a:buNone/>
            </a:pPr>
            <a:endParaRPr lang="en-US" sz="3500" dirty="0" smtClean="0">
              <a:latin typeface="+mj-lt"/>
            </a:endParaRPr>
          </a:p>
          <a:p>
            <a:pPr>
              <a:buNone/>
            </a:pPr>
            <a:r>
              <a:rPr lang="en-US" sz="3500" dirty="0" smtClean="0">
                <a:latin typeface="+mj-lt"/>
              </a:rPr>
              <a:t>There are two quantitative levels interval and ratio. They both represent “ however, ratios have a true zero, while intervals don’t.</a:t>
            </a:r>
          </a:p>
          <a:p>
            <a:pPr>
              <a:buNone/>
            </a:pPr>
            <a:endParaRPr lang="en-US" sz="3500" dirty="0" smtClean="0">
              <a:latin typeface="+mj-lt"/>
            </a:endParaRPr>
          </a:p>
          <a:p>
            <a:pPr>
              <a:buNone/>
            </a:pPr>
            <a:r>
              <a:rPr lang="en-US" sz="3500" dirty="0" smtClean="0">
                <a:latin typeface="+mj-lt"/>
              </a:rPr>
              <a:t>Examples:</a:t>
            </a:r>
          </a:p>
          <a:p>
            <a:pPr>
              <a:buNone/>
            </a:pPr>
            <a:r>
              <a:rPr lang="en-US" sz="3500" dirty="0" smtClean="0">
                <a:latin typeface="+mj-lt"/>
              </a:rPr>
              <a:t>Interval: degrees Celsius and Fahrenheit</a:t>
            </a:r>
          </a:p>
          <a:p>
            <a:pPr>
              <a:buNone/>
            </a:pPr>
            <a:r>
              <a:rPr lang="en-US" sz="3500" dirty="0" smtClean="0">
                <a:latin typeface="+mj-lt"/>
              </a:rPr>
              <a:t>Ratio: degrees Kelvin, length</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Mean</a:t>
            </a:r>
            <a:endParaRPr lang="en-US" sz="3200" b="1" dirty="0"/>
          </a:p>
        </p:txBody>
      </p:sp>
      <p:sp>
        <p:nvSpPr>
          <p:cNvPr id="3" name="Content Placeholder 2"/>
          <p:cNvSpPr>
            <a:spLocks noGrp="1"/>
          </p:cNvSpPr>
          <p:nvPr>
            <p:ph idx="1"/>
          </p:nvPr>
        </p:nvSpPr>
        <p:spPr/>
        <p:txBody>
          <a:bodyPr/>
          <a:lstStyle/>
          <a:p>
            <a:r>
              <a:rPr lang="en-US" sz="2200" dirty="0" smtClean="0">
                <a:latin typeface="+mj-lt"/>
              </a:rPr>
              <a:t>The mean is the most widely spread measure of central tendency. It is the simple average of the dataset.</a:t>
            </a:r>
          </a:p>
          <a:p>
            <a:r>
              <a:rPr lang="en-US" sz="2200" dirty="0" smtClean="0">
                <a:latin typeface="+mj-lt"/>
              </a:rPr>
              <a:t>Note: easily affected by outliers</a:t>
            </a:r>
          </a:p>
          <a:p>
            <a:r>
              <a:rPr lang="en-US" sz="2200" dirty="0" smtClean="0">
                <a:latin typeface="+mj-lt"/>
              </a:rPr>
              <a:t>The formula to calculate the mean is:</a:t>
            </a:r>
          </a:p>
          <a:p>
            <a:endParaRPr lang="en-US" sz="2200" dirty="0" smtClean="0">
              <a:latin typeface="+mj-lt"/>
            </a:endParaRPr>
          </a:p>
          <a:p>
            <a:endParaRPr lang="en-US" sz="2200" dirty="0" smtClean="0">
              <a:latin typeface="+mj-lt"/>
            </a:endParaRPr>
          </a:p>
          <a:p>
            <a:r>
              <a:rPr lang="en-US" sz="2200" dirty="0" smtClean="0">
                <a:latin typeface="+mj-lt"/>
              </a:rPr>
              <a:t>In Excel, the mean is calculated by:</a:t>
            </a:r>
          </a:p>
          <a:p>
            <a:pPr>
              <a:buNone/>
            </a:pPr>
            <a:r>
              <a:rPr lang="en-US" sz="2200" dirty="0" smtClean="0">
                <a:latin typeface="+mj-lt"/>
              </a:rPr>
              <a:t>	=AVERAGE()</a:t>
            </a:r>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Median</a:t>
            </a:r>
            <a:endParaRPr lang="en-US" sz="3200" b="1" dirty="0"/>
          </a:p>
        </p:txBody>
      </p:sp>
      <p:sp>
        <p:nvSpPr>
          <p:cNvPr id="3" name="Content Placeholder 2"/>
          <p:cNvSpPr>
            <a:spLocks noGrp="1"/>
          </p:cNvSpPr>
          <p:nvPr>
            <p:ph idx="1"/>
          </p:nvPr>
        </p:nvSpPr>
        <p:spPr/>
        <p:txBody>
          <a:bodyPr>
            <a:normAutofit/>
          </a:bodyPr>
          <a:lstStyle/>
          <a:p>
            <a:r>
              <a:rPr lang="en-US" sz="2200" dirty="0" smtClean="0">
                <a:latin typeface="+mj-lt"/>
              </a:rPr>
              <a:t>the median is the midpoint of the ordered dataset. It is not as popular as the mean, but is often used in academia and data science. That is since it is not affected by outliers.</a:t>
            </a:r>
          </a:p>
          <a:p>
            <a:r>
              <a:rPr lang="en-US" sz="2200" dirty="0" smtClean="0">
                <a:latin typeface="+mj-lt"/>
              </a:rPr>
              <a:t>In an ordered dataset, the median is the number at position</a:t>
            </a:r>
          </a:p>
          <a:p>
            <a:endParaRPr lang="en-US" sz="2200" dirty="0" smtClean="0">
              <a:latin typeface="+mj-lt"/>
            </a:endParaRPr>
          </a:p>
          <a:p>
            <a:r>
              <a:rPr lang="en-US" sz="2200" dirty="0" smtClean="0">
                <a:latin typeface="+mj-lt"/>
              </a:rPr>
              <a:t>If this position is not a whole number, it, the median is the simple average of the two numbers at positions closest to the calculated value.</a:t>
            </a:r>
          </a:p>
          <a:p>
            <a:r>
              <a:rPr lang="en-US" sz="2200" dirty="0" smtClean="0">
                <a:latin typeface="+mj-lt"/>
              </a:rPr>
              <a:t>In Excel, the median is calculated by:</a:t>
            </a:r>
          </a:p>
          <a:p>
            <a:r>
              <a:rPr lang="en-US" sz="2200" dirty="0" smtClean="0">
                <a:latin typeface="+mj-lt"/>
              </a:rPr>
              <a:t>=MEDIAN()</a:t>
            </a:r>
            <a:endParaRPr lang="en-US" sz="22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Mode</a:t>
            </a:r>
            <a:endParaRPr lang="en-US" sz="3200" b="1" dirty="0"/>
          </a:p>
        </p:txBody>
      </p:sp>
      <p:sp>
        <p:nvSpPr>
          <p:cNvPr id="3" name="Content Placeholder 2"/>
          <p:cNvSpPr>
            <a:spLocks noGrp="1"/>
          </p:cNvSpPr>
          <p:nvPr>
            <p:ph idx="1"/>
          </p:nvPr>
        </p:nvSpPr>
        <p:spPr/>
        <p:txBody>
          <a:bodyPr>
            <a:normAutofit/>
          </a:bodyPr>
          <a:lstStyle/>
          <a:p>
            <a:r>
              <a:rPr lang="en-US" sz="2200" dirty="0" smtClean="0">
                <a:latin typeface="+mj-lt"/>
              </a:rPr>
              <a:t>The mode is the value that occurs most often. A dataset can have 0 modes, 1 mode or multiple modes.</a:t>
            </a:r>
          </a:p>
          <a:p>
            <a:r>
              <a:rPr lang="en-US" sz="2200" dirty="0" smtClean="0">
                <a:latin typeface="+mj-lt"/>
              </a:rPr>
              <a:t>The mode is calculated simply by finding the value with the highest frequency.</a:t>
            </a:r>
          </a:p>
          <a:p>
            <a:r>
              <a:rPr lang="en-US" sz="2200" dirty="0" smtClean="0">
                <a:latin typeface="+mj-lt"/>
              </a:rPr>
              <a:t>In Excel, the mode is calculated by:</a:t>
            </a:r>
          </a:p>
          <a:p>
            <a:r>
              <a:rPr lang="en-US" sz="2200" dirty="0" smtClean="0">
                <a:latin typeface="+mj-lt"/>
              </a:rPr>
              <a:t>=MODE.SNGL() -&gt; returns one mode</a:t>
            </a:r>
          </a:p>
          <a:p>
            <a:r>
              <a:rPr lang="en-US" sz="2200" dirty="0" smtClean="0">
                <a:latin typeface="+mj-lt"/>
              </a:rPr>
              <a:t>=MODE.MULT() -&gt; returns an array with the modes. It is used when we have more than 1 mode.</a:t>
            </a:r>
            <a:endParaRPr lang="en-US" sz="2200" dirty="0">
              <a:latin typeface="+mj-l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TotalTime>
  <Words>1098</Words>
  <Application>Microsoft Office PowerPoint</Application>
  <PresentationFormat>On-screen Show (4:3)</PresentationFormat>
  <Paragraphs>108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BDM 2053</vt:lpstr>
      <vt:lpstr>Course Objectives</vt:lpstr>
      <vt:lpstr>Types of data</vt:lpstr>
      <vt:lpstr>Types of data</vt:lpstr>
      <vt:lpstr>Levels of measurement</vt:lpstr>
      <vt:lpstr>Levels of measurement</vt:lpstr>
      <vt:lpstr>Mean</vt:lpstr>
      <vt:lpstr>Median</vt:lpstr>
      <vt:lpstr>Mode</vt:lpstr>
      <vt:lpstr>Variance and standard deviation</vt:lpstr>
      <vt:lpstr>Variance and standard deviation</vt:lpstr>
      <vt:lpstr>IQR</vt:lpstr>
      <vt:lpstr>Covariance</vt:lpstr>
      <vt:lpstr>Correlation</vt:lpstr>
      <vt:lpstr>Numerical variables. Frequency distribution table and histogram</vt:lpstr>
      <vt:lpstr>Numerical variables. Frequency distribution table and histogram</vt:lpstr>
      <vt:lpstr>Histogram</vt:lpstr>
      <vt:lpstr>Creating a histogram in Excel:</vt:lpstr>
      <vt:lpstr>Histogram Relative Frequency</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10</cp:revision>
  <dcterms:created xsi:type="dcterms:W3CDTF">2006-08-16T00:00:00Z</dcterms:created>
  <dcterms:modified xsi:type="dcterms:W3CDTF">2022-01-05T00:19:52Z</dcterms:modified>
</cp:coreProperties>
</file>