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78" r:id="rId5"/>
    <p:sldId id="279" r:id="rId6"/>
    <p:sldId id="280" r:id="rId7"/>
    <p:sldId id="281" r:id="rId8"/>
    <p:sldId id="295"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rporatefinanceinstitute.com/resources/knowledge/other/statist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rporatefinanceinstitute.com/resources/knowledge/other/stratified-random-sampl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BDM 2053</a:t>
            </a:r>
            <a:endParaRPr lang="en-US" dirty="0"/>
          </a:p>
        </p:txBody>
      </p:sp>
      <p:sp>
        <p:nvSpPr>
          <p:cNvPr id="3" name="Subtitle 2"/>
          <p:cNvSpPr>
            <a:spLocks noGrp="1"/>
          </p:cNvSpPr>
          <p:nvPr>
            <p:ph type="subTitle" idx="1"/>
          </p:nvPr>
        </p:nvSpPr>
        <p:spPr/>
        <p:txBody>
          <a:bodyPr/>
          <a:lstStyle/>
          <a:p>
            <a:r>
              <a:rPr lang="en-US" dirty="0" smtClean="0"/>
              <a:t>Big Data Algorithms and Statistics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r>
              <a:rPr lang="en-US" sz="2400" dirty="0" smtClean="0">
                <a:latin typeface="+mj-lt"/>
              </a:rPr>
              <a:t>The mean and variance of a random variable X which is said to be normally distributed is given by:</a:t>
            </a:r>
          </a:p>
          <a:p>
            <a:r>
              <a:rPr lang="en-US" sz="2400" dirty="0" smtClean="0">
                <a:latin typeface="+mj-lt"/>
              </a:rPr>
              <a:t>Mean -&gt; E(X) = µ</a:t>
            </a:r>
          </a:p>
          <a:p>
            <a:r>
              <a:rPr lang="en-US" sz="2400" dirty="0" smtClean="0">
                <a:latin typeface="+mj-lt"/>
              </a:rPr>
              <a:t>Variance -&gt; </a:t>
            </a:r>
            <a:r>
              <a:rPr lang="en-US" sz="2400" dirty="0" err="1" smtClean="0">
                <a:latin typeface="+mj-lt"/>
              </a:rPr>
              <a:t>Var</a:t>
            </a:r>
            <a:r>
              <a:rPr lang="en-US" sz="2400" dirty="0" smtClean="0">
                <a:latin typeface="+mj-lt"/>
              </a:rPr>
              <a:t>(X) = σ^2</a:t>
            </a:r>
          </a:p>
          <a:p>
            <a:r>
              <a:rPr lang="en-US" sz="2400" dirty="0" smtClean="0">
                <a:latin typeface="+mj-lt"/>
              </a:rPr>
              <a:t>Here, µ (mean) and σ (standard deviation) are the parameters.</a:t>
            </a:r>
            <a:br>
              <a:rPr lang="en-US" sz="2400" dirty="0" smtClean="0">
                <a:latin typeface="+mj-lt"/>
              </a:rPr>
            </a:br>
            <a:r>
              <a:rPr lang="en-US" sz="2400" dirty="0" smtClean="0">
                <a:latin typeface="+mj-lt"/>
              </a:rPr>
              <a:t>The graph of a random variable X ~ N (µ, σ) is shown below.</a:t>
            </a:r>
          </a:p>
          <a:p>
            <a:endParaRPr lang="en-US" dirty="0"/>
          </a:p>
        </p:txBody>
      </p:sp>
      <p:pic>
        <p:nvPicPr>
          <p:cNvPr id="5122" name="Picture 2" descr="C:\Users\Dell\Desktop\5.JPG"/>
          <p:cNvPicPr>
            <a:picLocks noChangeAspect="1" noChangeArrowheads="1"/>
          </p:cNvPicPr>
          <p:nvPr/>
        </p:nvPicPr>
        <p:blipFill>
          <a:blip r:embed="rId2"/>
          <a:srcRect/>
          <a:stretch>
            <a:fillRect/>
          </a:stretch>
        </p:blipFill>
        <p:spPr bwMode="auto">
          <a:xfrm>
            <a:off x="762000" y="3962400"/>
            <a:ext cx="6629400" cy="21431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sz="2400" dirty="0" smtClean="0">
                <a:latin typeface="+mj-lt"/>
              </a:rPr>
              <a:t>A standard normal distribution is defined as the distribution with mean 0 and standard </a:t>
            </a:r>
            <a:r>
              <a:rPr lang="en-US" sz="2400" dirty="0" smtClean="0">
                <a:latin typeface="+mj-lt"/>
              </a:rPr>
              <a:t>deviation</a:t>
            </a:r>
            <a:endParaRPr lang="en-US" sz="2400" dirty="0" smtClean="0">
              <a:latin typeface="+mj-lt"/>
            </a:endParaRPr>
          </a:p>
          <a:p>
            <a:pPr>
              <a:buNone/>
            </a:pPr>
            <a:r>
              <a:rPr lang="en-US" dirty="0" smtClean="0"/>
              <a:t/>
            </a:r>
            <a:br>
              <a:rPr lang="en-US" dirty="0" smtClean="0"/>
            </a:br>
            <a:endParaRPr lang="en-US" dirty="0"/>
          </a:p>
        </p:txBody>
      </p:sp>
      <p:pic>
        <p:nvPicPr>
          <p:cNvPr id="7170" name="Picture 2" descr="C:\Users\Dell\Desktop\7.JPG"/>
          <p:cNvPicPr>
            <a:picLocks noChangeAspect="1" noChangeArrowheads="1"/>
          </p:cNvPicPr>
          <p:nvPr/>
        </p:nvPicPr>
        <p:blipFill>
          <a:blip r:embed="rId2"/>
          <a:srcRect/>
          <a:stretch>
            <a:fillRect/>
          </a:stretch>
        </p:blipFill>
        <p:spPr bwMode="auto">
          <a:xfrm>
            <a:off x="838200" y="1905000"/>
            <a:ext cx="7543800" cy="3657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3200" dirty="0" smtClean="0"/>
              <a:t>Poisson </a:t>
            </a:r>
            <a:r>
              <a:rPr lang="en-US" sz="3200" dirty="0" smtClean="0"/>
              <a:t>Distribution</a:t>
            </a:r>
            <a:br>
              <a:rPr lang="en-US" sz="3200" dirty="0" smtClean="0"/>
            </a:br>
            <a:endParaRPr lang="en-US" sz="3200" dirty="0"/>
          </a:p>
        </p:txBody>
      </p:sp>
      <p:sp>
        <p:nvSpPr>
          <p:cNvPr id="3" name="Content Placeholder 2"/>
          <p:cNvSpPr>
            <a:spLocks noGrp="1"/>
          </p:cNvSpPr>
          <p:nvPr>
            <p:ph idx="1"/>
          </p:nvPr>
        </p:nvSpPr>
        <p:spPr>
          <a:xfrm>
            <a:off x="457200" y="1143000"/>
            <a:ext cx="8229600" cy="5562600"/>
          </a:xfrm>
        </p:spPr>
        <p:txBody>
          <a:bodyPr>
            <a:normAutofit fontScale="40000" lnSpcReduction="20000"/>
          </a:bodyPr>
          <a:lstStyle/>
          <a:p>
            <a:r>
              <a:rPr lang="en-US" sz="3500" dirty="0" smtClean="0">
                <a:latin typeface="+mj-lt"/>
              </a:rPr>
              <a:t>Suppose you work at a call center, approximately how many calls do you get in a day? It can be any number. Now, the entire number of calls at a call center in a day is modeled by Poisson distribution. Some more examples are</a:t>
            </a:r>
          </a:p>
          <a:p>
            <a:r>
              <a:rPr lang="en-US" sz="3500" dirty="0" smtClean="0">
                <a:latin typeface="+mj-lt"/>
              </a:rPr>
              <a:t>The number of emergency calls recorded at a hospital in a day.</a:t>
            </a:r>
          </a:p>
          <a:p>
            <a:r>
              <a:rPr lang="en-US" sz="3500" dirty="0" smtClean="0">
                <a:latin typeface="+mj-lt"/>
              </a:rPr>
              <a:t>The number of thefts reported in an area on a day.</a:t>
            </a:r>
          </a:p>
          <a:p>
            <a:r>
              <a:rPr lang="en-US" sz="3500" dirty="0" smtClean="0">
                <a:latin typeface="+mj-lt"/>
              </a:rPr>
              <a:t>The number of customers arriving at a salon in an hour.</a:t>
            </a:r>
          </a:p>
          <a:p>
            <a:r>
              <a:rPr lang="en-US" sz="3500" dirty="0" smtClean="0">
                <a:latin typeface="+mj-lt"/>
              </a:rPr>
              <a:t>The number of suicides reported in a particular city.</a:t>
            </a:r>
          </a:p>
          <a:p>
            <a:r>
              <a:rPr lang="en-US" sz="3500" dirty="0" smtClean="0">
                <a:latin typeface="+mj-lt"/>
              </a:rPr>
              <a:t>The number of printing errors at each page of the book.</a:t>
            </a:r>
          </a:p>
          <a:p>
            <a:r>
              <a:rPr lang="en-US" sz="3500" dirty="0" smtClean="0">
                <a:latin typeface="+mj-lt"/>
              </a:rPr>
              <a:t>You can now think of many examples following the same course. Poisson Distribution is applicable in situations where events occur at random points of time and space wherein our interest lies only in the number of occurrences of the event.</a:t>
            </a:r>
          </a:p>
          <a:p>
            <a:r>
              <a:rPr lang="en-US" sz="3500" dirty="0" smtClean="0">
                <a:latin typeface="+mj-lt"/>
              </a:rPr>
              <a:t>A distribution is called </a:t>
            </a:r>
            <a:r>
              <a:rPr lang="en-US" sz="3500" b="1" dirty="0" smtClean="0">
                <a:latin typeface="+mj-lt"/>
              </a:rPr>
              <a:t>Poisson distribution</a:t>
            </a:r>
            <a:r>
              <a:rPr lang="en-US" sz="3500" dirty="0" smtClean="0">
                <a:latin typeface="+mj-lt"/>
              </a:rPr>
              <a:t> when the following assumptions are valid:</a:t>
            </a:r>
          </a:p>
          <a:p>
            <a:r>
              <a:rPr lang="en-US" sz="3500" dirty="0" smtClean="0">
                <a:latin typeface="+mj-lt"/>
              </a:rPr>
              <a:t>1. Any successful event should not influence the outcome of another successful event.</a:t>
            </a:r>
            <a:br>
              <a:rPr lang="en-US" sz="3500" dirty="0" smtClean="0">
                <a:latin typeface="+mj-lt"/>
              </a:rPr>
            </a:br>
            <a:r>
              <a:rPr lang="en-US" sz="3500" dirty="0" smtClean="0">
                <a:latin typeface="+mj-lt"/>
              </a:rPr>
              <a:t>2. The probability of success over a short interval must equal the probability of success over a longer interval.</a:t>
            </a:r>
            <a:br>
              <a:rPr lang="en-US" sz="3500" dirty="0" smtClean="0">
                <a:latin typeface="+mj-lt"/>
              </a:rPr>
            </a:br>
            <a:r>
              <a:rPr lang="en-US" sz="3500" dirty="0" smtClean="0">
                <a:latin typeface="+mj-lt"/>
              </a:rPr>
              <a:t>3. The probability of success in an interval approaches zero as the interval becomes smaller.</a:t>
            </a:r>
          </a:p>
          <a:p>
            <a:r>
              <a:rPr lang="en-US" sz="3500" dirty="0" smtClean="0">
                <a:latin typeface="+mj-lt"/>
              </a:rPr>
              <a:t>Now, if any distribution validates the above assumptions then it is a Poisson distribution. Some notations used in Poisson distribution are:</a:t>
            </a:r>
          </a:p>
          <a:p>
            <a:r>
              <a:rPr lang="en-US" sz="3500" dirty="0" smtClean="0">
                <a:latin typeface="+mj-lt"/>
              </a:rPr>
              <a:t>λ is the rate at which an event occurs,</a:t>
            </a:r>
          </a:p>
          <a:p>
            <a:r>
              <a:rPr lang="en-US" sz="3500" dirty="0" smtClean="0">
                <a:latin typeface="+mj-lt"/>
              </a:rPr>
              <a:t>t is the length of a time interval,</a:t>
            </a:r>
          </a:p>
          <a:p>
            <a:r>
              <a:rPr lang="en-US" sz="3500" dirty="0" smtClean="0">
                <a:latin typeface="+mj-lt"/>
              </a:rPr>
              <a:t>And X is the number of events in that time interval.</a:t>
            </a:r>
          </a:p>
          <a:p>
            <a:r>
              <a:rPr lang="en-US" sz="3500" dirty="0" smtClean="0">
                <a:latin typeface="+mj-lt"/>
              </a:rPr>
              <a:t>Here, X is called a Poisson Random Variable and the probability distribution of X is called Poisson distribution.</a:t>
            </a:r>
          </a:p>
          <a:p>
            <a:r>
              <a:rPr lang="en-US" sz="3500" dirty="0" smtClean="0">
                <a:latin typeface="+mj-lt"/>
              </a:rPr>
              <a:t>Let µ denote the mean number of events in an interval of length t. Then, µ = λ*t.</a:t>
            </a:r>
          </a:p>
          <a:p>
            <a:r>
              <a:rPr lang="en-US" sz="3500" dirty="0" smtClean="0">
                <a:latin typeface="+mj-lt"/>
              </a:rPr>
              <a:t>The PMF of X following a Poisson distribution is given by:</a:t>
            </a:r>
          </a:p>
          <a:p>
            <a:endParaRPr lang="en-US" dirty="0"/>
          </a:p>
        </p:txBody>
      </p:sp>
      <p:pic>
        <p:nvPicPr>
          <p:cNvPr id="8194" name="Picture 2" descr="C:\Users\Dell\Desktop\8.JPG"/>
          <p:cNvPicPr>
            <a:picLocks noChangeAspect="1" noChangeArrowheads="1"/>
          </p:cNvPicPr>
          <p:nvPr/>
        </p:nvPicPr>
        <p:blipFill>
          <a:blip r:embed="rId2"/>
          <a:srcRect/>
          <a:stretch>
            <a:fillRect/>
          </a:stretch>
        </p:blipFill>
        <p:spPr bwMode="auto">
          <a:xfrm>
            <a:off x="407988" y="6248400"/>
            <a:ext cx="4429125" cy="48418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sz="2400" dirty="0" smtClean="0">
                <a:latin typeface="+mj-lt"/>
              </a:rPr>
              <a:t>The mean µ is the parameter of this distribution. µ is also defined as the λ times length of that interval. The graph of a Poisson distribution is shown below:</a:t>
            </a:r>
          </a:p>
          <a:p>
            <a:pPr>
              <a:buNone/>
            </a:pPr>
            <a:r>
              <a:rPr lang="en-US" dirty="0" smtClean="0"/>
              <a:t/>
            </a:r>
            <a:br>
              <a:rPr lang="en-US" dirty="0" smtClean="0"/>
            </a:br>
            <a:endParaRPr lang="en-US" dirty="0"/>
          </a:p>
        </p:txBody>
      </p:sp>
      <p:pic>
        <p:nvPicPr>
          <p:cNvPr id="9219" name="Picture 3" descr="C:\Users\Dell\Desktop\9.JPG"/>
          <p:cNvPicPr>
            <a:picLocks noChangeAspect="1" noChangeArrowheads="1"/>
          </p:cNvPicPr>
          <p:nvPr/>
        </p:nvPicPr>
        <p:blipFill>
          <a:blip r:embed="rId2"/>
          <a:srcRect/>
          <a:stretch>
            <a:fillRect/>
          </a:stretch>
        </p:blipFill>
        <p:spPr bwMode="auto">
          <a:xfrm>
            <a:off x="685800" y="2438400"/>
            <a:ext cx="7829550" cy="30575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sz="2400" dirty="0" smtClean="0">
                <a:latin typeface="+mj-lt"/>
              </a:rPr>
              <a:t>Every single successful data science project revolves around finding accurate correlations between the input and target variables. However more than often, we oversee how crucial correlation analysis is. It is recommended to perform correlation analysis before and after data gathering and transformation phases of a data science project.</a:t>
            </a:r>
          </a:p>
          <a:p>
            <a:pPr>
              <a:buNone/>
            </a:pP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Correlation</a:t>
            </a:r>
            <a:r>
              <a:rPr lang="en-US" sz="3200" dirty="0" smtClean="0"/>
              <a:t>?</a:t>
            </a:r>
            <a:br>
              <a:rPr lang="en-US" sz="3200" dirty="0" smtClean="0"/>
            </a:br>
            <a:endParaRPr lang="en-US" sz="3200" dirty="0"/>
          </a:p>
        </p:txBody>
      </p:sp>
      <p:sp>
        <p:nvSpPr>
          <p:cNvPr id="3" name="Content Placeholder 2"/>
          <p:cNvSpPr>
            <a:spLocks noGrp="1"/>
          </p:cNvSpPr>
          <p:nvPr>
            <p:ph idx="1"/>
          </p:nvPr>
        </p:nvSpPr>
        <p:spPr>
          <a:xfrm>
            <a:off x="457200" y="1371600"/>
            <a:ext cx="8229600" cy="4953000"/>
          </a:xfrm>
        </p:spPr>
        <p:txBody>
          <a:bodyPr/>
          <a:lstStyle/>
          <a:p>
            <a:r>
              <a:rPr lang="en-US" sz="2400" dirty="0" smtClean="0">
                <a:latin typeface="+mj-lt"/>
              </a:rPr>
              <a:t>Correlation is a statistical measure.</a:t>
            </a:r>
          </a:p>
          <a:p>
            <a:r>
              <a:rPr lang="en-US" sz="2400" dirty="0" smtClean="0">
                <a:latin typeface="+mj-lt"/>
              </a:rPr>
              <a:t>Correlation explains how one or more variables are related to each other. These variables can be input data features which have been used to forecast our target variable.</a:t>
            </a:r>
          </a:p>
          <a:p>
            <a:r>
              <a:rPr lang="en-US" sz="2400" dirty="0" smtClean="0">
                <a:latin typeface="+mj-lt"/>
              </a:rPr>
              <a:t>Two features (variables) can be positively correlated with each other. It means that when the value of one variable increases then the value of the other variable(s) also increases.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Of Strong Positive </a:t>
            </a:r>
            <a:r>
              <a:rPr lang="en-US" sz="2800" dirty="0" smtClean="0"/>
              <a:t>Correlation</a:t>
            </a:r>
            <a:br>
              <a:rPr lang="en-US" sz="2800" dirty="0" smtClean="0"/>
            </a:br>
            <a:endParaRPr lang="en-US" sz="2800" dirty="0"/>
          </a:p>
        </p:txBody>
      </p:sp>
      <p:pic>
        <p:nvPicPr>
          <p:cNvPr id="10242" name="Picture 2" descr="C:\Users\Dell\Desktop\10.JPG"/>
          <p:cNvPicPr>
            <a:picLocks noChangeAspect="1" noChangeArrowheads="1"/>
          </p:cNvPicPr>
          <p:nvPr/>
        </p:nvPicPr>
        <p:blipFill>
          <a:blip r:embed="rId2"/>
          <a:srcRect/>
          <a:stretch>
            <a:fillRect/>
          </a:stretch>
        </p:blipFill>
        <p:spPr bwMode="auto">
          <a:xfrm>
            <a:off x="228600" y="1905000"/>
            <a:ext cx="8610600" cy="3048000"/>
          </a:xfrm>
          <a:prstGeom prst="rect">
            <a:avLst/>
          </a:prstGeom>
          <a:noFill/>
        </p:spPr>
      </p:pic>
      <p:sp>
        <p:nvSpPr>
          <p:cNvPr id="5" name="Rectangle 4"/>
          <p:cNvSpPr/>
          <p:nvPr/>
        </p:nvSpPr>
        <p:spPr>
          <a:xfrm>
            <a:off x="457200" y="5105400"/>
            <a:ext cx="4572000" cy="1477328"/>
          </a:xfrm>
          <a:prstGeom prst="rect">
            <a:avLst/>
          </a:prstGeom>
        </p:spPr>
        <p:txBody>
          <a:bodyPr>
            <a:spAutoFit/>
          </a:bodyPr>
          <a:lstStyle/>
          <a:p>
            <a:r>
              <a:rPr lang="en-US" dirty="0" smtClean="0">
                <a:latin typeface="+mj-lt"/>
              </a:rPr>
              <a:t>The trend line has a positive gradient.</a:t>
            </a:r>
          </a:p>
          <a:p>
            <a:r>
              <a:rPr lang="en-US" dirty="0" smtClean="0">
                <a:latin typeface="+mj-lt"/>
              </a:rPr>
              <a:t>Two features (variables) can be negatively correlated with each other. This occurs when the value of one variable increases and the value of other variable(s) decreases.</a:t>
            </a:r>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Of Strong Negative </a:t>
            </a:r>
            <a:r>
              <a:rPr lang="en-US" sz="3200" dirty="0" smtClean="0"/>
              <a:t>Correlation</a:t>
            </a:r>
            <a:br>
              <a:rPr lang="en-US" sz="3200" dirty="0" smtClean="0"/>
            </a:br>
            <a:endParaRPr lang="en-US" sz="3200" dirty="0"/>
          </a:p>
        </p:txBody>
      </p:sp>
      <p:pic>
        <p:nvPicPr>
          <p:cNvPr id="11266" name="Picture 2" descr="C:\Users\Dell\Desktop\11.JPG"/>
          <p:cNvPicPr>
            <a:picLocks noChangeAspect="1" noChangeArrowheads="1"/>
          </p:cNvPicPr>
          <p:nvPr/>
        </p:nvPicPr>
        <p:blipFill>
          <a:blip r:embed="rId2"/>
          <a:srcRect/>
          <a:stretch>
            <a:fillRect/>
          </a:stretch>
        </p:blipFill>
        <p:spPr bwMode="auto">
          <a:xfrm>
            <a:off x="304800" y="1524000"/>
            <a:ext cx="6553200" cy="3257550"/>
          </a:xfrm>
          <a:prstGeom prst="rect">
            <a:avLst/>
          </a:prstGeom>
          <a:noFill/>
        </p:spPr>
      </p:pic>
      <p:sp>
        <p:nvSpPr>
          <p:cNvPr id="5" name="Rectangle 4"/>
          <p:cNvSpPr/>
          <p:nvPr/>
        </p:nvSpPr>
        <p:spPr>
          <a:xfrm>
            <a:off x="762000" y="4800600"/>
            <a:ext cx="4572000" cy="1631216"/>
          </a:xfrm>
          <a:prstGeom prst="rect">
            <a:avLst/>
          </a:prstGeom>
        </p:spPr>
        <p:txBody>
          <a:bodyPr>
            <a:spAutoFit/>
          </a:bodyPr>
          <a:lstStyle/>
          <a:p>
            <a:r>
              <a:rPr lang="en-US" sz="2000" dirty="0" smtClean="0">
                <a:latin typeface="+mj-lt"/>
              </a:rPr>
              <a:t>Two features might not have any relationship with each other. This happens when the value of a variable is changed then the value of the other variable is not impacted.</a:t>
            </a:r>
            <a:endParaRPr lang="en-US" sz="2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Of No </a:t>
            </a:r>
            <a:r>
              <a:rPr lang="en-US" sz="3200" dirty="0" smtClean="0"/>
              <a:t>Correlation</a:t>
            </a:r>
            <a:br>
              <a:rPr lang="en-US" sz="3200" dirty="0" smtClean="0"/>
            </a:br>
            <a:endParaRPr lang="en-US" sz="3200" dirty="0"/>
          </a:p>
        </p:txBody>
      </p:sp>
      <p:pic>
        <p:nvPicPr>
          <p:cNvPr id="12290" name="Picture 2" descr="C:\Users\Dell\Desktop\13.JPG"/>
          <p:cNvPicPr>
            <a:picLocks noChangeAspect="1" noChangeArrowheads="1"/>
          </p:cNvPicPr>
          <p:nvPr/>
        </p:nvPicPr>
        <p:blipFill>
          <a:blip r:embed="rId2"/>
          <a:srcRect/>
          <a:stretch>
            <a:fillRect/>
          </a:stretch>
        </p:blipFill>
        <p:spPr bwMode="auto">
          <a:xfrm>
            <a:off x="533400" y="1524000"/>
            <a:ext cx="7467600" cy="2971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85800"/>
          </a:xfrm>
        </p:spPr>
        <p:txBody>
          <a:bodyPr>
            <a:normAutofit fontScale="90000"/>
          </a:bodyPr>
          <a:lstStyle/>
          <a:p>
            <a:r>
              <a:rPr lang="en-US" sz="3200" b="1" dirty="0" smtClean="0"/>
              <a:t>What is Random Sampling</a:t>
            </a:r>
            <a:r>
              <a:rPr lang="en-US" sz="3200" b="1" dirty="0" smtClean="0"/>
              <a:t>?</a:t>
            </a:r>
            <a:br>
              <a:rPr lang="en-US" sz="3200" b="1" dirty="0" smtClean="0"/>
            </a:br>
            <a:endParaRPr lang="en-US" sz="3200"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smtClean="0">
                <a:latin typeface="+mj-lt"/>
              </a:rPr>
              <a:t>Random sampling, or probability sampling, is a sampling method that allows for the randomization of sample selection, i.e., each sample has the same probability as other samples to be selected to serve as a representation of an entire population.</a:t>
            </a:r>
          </a:p>
          <a:p>
            <a:r>
              <a:rPr lang="en-US" dirty="0" smtClean="0">
                <a:latin typeface="+mj-lt"/>
              </a:rPr>
              <a:t>Random sampling is considered one of the most popular and simple data collection methods in research fields (probability and </a:t>
            </a:r>
            <a:r>
              <a:rPr lang="en-US" dirty="0" smtClean="0">
                <a:latin typeface="+mj-lt"/>
                <a:hlinkClick r:id="rId2"/>
              </a:rPr>
              <a:t>statistics</a:t>
            </a:r>
            <a:r>
              <a:rPr lang="en-US" dirty="0" smtClean="0">
                <a:latin typeface="+mj-lt"/>
              </a:rPr>
              <a:t>, mathematics, etc.). It allows for unbiased data collection, which lets studies arrive at unbiased conclusions. </a:t>
            </a:r>
            <a:endParaRPr lang="en-US" dirty="0" smtClean="0">
              <a:latin typeface="+mj-lt"/>
            </a:endParaRPr>
          </a:p>
          <a:p>
            <a:r>
              <a:rPr lang="en-US" dirty="0" smtClean="0">
                <a:latin typeface="+mj-lt"/>
              </a:rPr>
              <a:t>Random sampling, also known as probability sampling, is a sampling method that allows for the randomization of sample selection.</a:t>
            </a:r>
          </a:p>
          <a:p>
            <a:r>
              <a:rPr lang="en-US" dirty="0" smtClean="0">
                <a:latin typeface="+mj-lt"/>
              </a:rPr>
              <a:t>It is essential to keep in mind that samples do not always produce an accurate representation of a population in its entirety; hence, any variations are referred to as sampling errors.</a:t>
            </a:r>
          </a:p>
          <a:p>
            <a:r>
              <a:rPr lang="en-US" dirty="0" smtClean="0">
                <a:latin typeface="+mj-lt"/>
              </a:rPr>
              <a:t>There are four primary, random (probability) sampling methods – simple random sampling, systematic sampling, stratified sampling, and cluster sampling.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Course Objectives</a:t>
            </a:r>
            <a:endParaRPr lang="en-US" sz="3200" b="1" dirty="0"/>
          </a:p>
        </p:txBody>
      </p:sp>
      <p:sp>
        <p:nvSpPr>
          <p:cNvPr id="3" name="Content Placeholder 2"/>
          <p:cNvSpPr>
            <a:spLocks noGrp="1"/>
          </p:cNvSpPr>
          <p:nvPr>
            <p:ph idx="1"/>
          </p:nvPr>
        </p:nvSpPr>
        <p:spPr/>
        <p:txBody>
          <a:bodyPr>
            <a:normAutofit/>
          </a:bodyPr>
          <a:lstStyle/>
          <a:p>
            <a:r>
              <a:rPr lang="fr-FR" sz="2400" dirty="0" err="1" smtClean="0">
                <a:latin typeface="+mj-lt"/>
              </a:rPr>
              <a:t>Discuss</a:t>
            </a:r>
            <a:r>
              <a:rPr lang="fr-FR" sz="2400" dirty="0" smtClean="0">
                <a:latin typeface="+mj-lt"/>
              </a:rPr>
              <a:t> </a:t>
            </a:r>
            <a:r>
              <a:rPr lang="fr-FR" sz="2400" dirty="0" err="1" smtClean="0">
                <a:latin typeface="+mj-lt"/>
              </a:rPr>
              <a:t>various</a:t>
            </a:r>
            <a:r>
              <a:rPr lang="fr-FR" sz="2400" dirty="0" smtClean="0">
                <a:latin typeface="+mj-lt"/>
              </a:rPr>
              <a:t> distributions (</a:t>
            </a:r>
            <a:r>
              <a:rPr lang="fr-FR" sz="2400" dirty="0" err="1" smtClean="0">
                <a:latin typeface="+mj-lt"/>
              </a:rPr>
              <a:t>e.g</a:t>
            </a:r>
            <a:r>
              <a:rPr lang="fr-FR" sz="2400" dirty="0" smtClean="0">
                <a:latin typeface="+mj-lt"/>
              </a:rPr>
              <a:t>. normal, binomial, Poisson etc.)</a:t>
            </a:r>
          </a:p>
          <a:p>
            <a:r>
              <a:rPr lang="en-US" sz="2400" dirty="0" smtClean="0">
                <a:latin typeface="+mj-lt"/>
              </a:rPr>
              <a:t>Explore </a:t>
            </a:r>
            <a:r>
              <a:rPr lang="en-US" sz="2400" dirty="0" smtClean="0">
                <a:latin typeface="+mj-lt"/>
              </a:rPr>
              <a:t>the application of probability distributions in data science.</a:t>
            </a:r>
          </a:p>
          <a:p>
            <a:r>
              <a:rPr lang="en-US" sz="2400" dirty="0" smtClean="0">
                <a:latin typeface="+mj-lt"/>
              </a:rPr>
              <a:t>Discuss </a:t>
            </a:r>
            <a:r>
              <a:rPr lang="en-US" sz="2400" dirty="0" smtClean="0">
                <a:latin typeface="+mj-lt"/>
              </a:rPr>
              <a:t>the concept of correlation in data science.</a:t>
            </a:r>
          </a:p>
          <a:p>
            <a:r>
              <a:rPr lang="en-US" sz="2400" dirty="0" smtClean="0">
                <a:latin typeface="+mj-lt"/>
              </a:rPr>
              <a:t>Discuss </a:t>
            </a:r>
            <a:r>
              <a:rPr lang="en-US" sz="2400" dirty="0" smtClean="0">
                <a:latin typeface="+mj-lt"/>
              </a:rPr>
              <a:t>random sampling.</a:t>
            </a: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Random Sampling </a:t>
            </a:r>
            <a:r>
              <a:rPr lang="en-US" sz="3200" b="1" dirty="0" smtClean="0"/>
              <a:t>Methods</a:t>
            </a:r>
            <a:br>
              <a:rPr lang="en-US" sz="3200" b="1"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55000" lnSpcReduction="20000"/>
          </a:bodyPr>
          <a:lstStyle/>
          <a:p>
            <a:r>
              <a:rPr lang="en-US" sz="2400" dirty="0" smtClean="0">
                <a:latin typeface="+mj-lt"/>
              </a:rPr>
              <a:t>1. Simple random </a:t>
            </a:r>
            <a:r>
              <a:rPr lang="en-US" sz="2400" dirty="0" smtClean="0">
                <a:latin typeface="+mj-lt"/>
              </a:rPr>
              <a:t>sampling</a:t>
            </a:r>
          </a:p>
          <a:p>
            <a:r>
              <a:rPr lang="en-US" sz="2200" dirty="0" smtClean="0">
                <a:latin typeface="+mj-lt"/>
              </a:rPr>
              <a:t>Simple random sampling is the randomized selection of a small segment of individuals or members from a whole population. It provides each individual or member of a population with an equal and fair probability of being chosen. The simple random sampling method is one of the most convenient and simple sample selection techniques.</a:t>
            </a:r>
          </a:p>
          <a:p>
            <a:pPr>
              <a:buNone/>
            </a:pPr>
            <a:endParaRPr lang="en-US" sz="2400" dirty="0" smtClean="0">
              <a:latin typeface="+mj-lt"/>
            </a:endParaRPr>
          </a:p>
          <a:p>
            <a:r>
              <a:rPr lang="en-US" sz="2400" dirty="0" smtClean="0">
                <a:latin typeface="+mj-lt"/>
              </a:rPr>
              <a:t>2. Systematic </a:t>
            </a:r>
            <a:r>
              <a:rPr lang="en-US" sz="2400" dirty="0" smtClean="0">
                <a:latin typeface="+mj-lt"/>
              </a:rPr>
              <a:t>sampling</a:t>
            </a:r>
          </a:p>
          <a:p>
            <a:r>
              <a:rPr lang="en-US" sz="2300" dirty="0" smtClean="0">
                <a:latin typeface="+mj-lt"/>
              </a:rPr>
              <a:t>Systematic sampling is the selection of specific individuals or members from an entire population. The selection often follows a predetermined interval (k). The systematic sampling method is comparable to the simple random sampling method; however, it is less complicated to conduct</a:t>
            </a:r>
            <a:r>
              <a:rPr lang="en-US" sz="2300" dirty="0" smtClean="0">
                <a:latin typeface="+mj-lt"/>
              </a:rPr>
              <a:t>.</a:t>
            </a:r>
          </a:p>
          <a:p>
            <a:endParaRPr lang="en-US" sz="2300" dirty="0" smtClean="0">
              <a:latin typeface="+mj-lt"/>
            </a:endParaRPr>
          </a:p>
          <a:p>
            <a:r>
              <a:rPr lang="en-US" sz="2400" dirty="0" smtClean="0">
                <a:latin typeface="+mj-lt"/>
              </a:rPr>
              <a:t>3. Stratified </a:t>
            </a:r>
            <a:r>
              <a:rPr lang="en-US" sz="2400" dirty="0" smtClean="0">
                <a:latin typeface="+mj-lt"/>
              </a:rPr>
              <a:t>sampling</a:t>
            </a:r>
          </a:p>
          <a:p>
            <a:r>
              <a:rPr lang="en-US" sz="2200" dirty="0" smtClean="0">
                <a:latin typeface="+mj-lt"/>
              </a:rPr>
              <a:t>Stratified sampling, which includes the partitioning of a population into subclasses with notable distinctions and variances. The stratified sampling method is useful, as it allows the researcher to make more reliable and informed conclusions by confirming that each respective subclass has been adequately represented in the selected sample.</a:t>
            </a:r>
            <a:endParaRPr lang="en-US" sz="2200" dirty="0" smtClean="0">
              <a:latin typeface="+mj-lt"/>
            </a:endParaRPr>
          </a:p>
          <a:p>
            <a:endParaRPr lang="en-US" sz="2400" dirty="0" smtClean="0">
              <a:latin typeface="+mj-lt"/>
            </a:endParaRPr>
          </a:p>
          <a:p>
            <a:r>
              <a:rPr lang="en-US" sz="2400" dirty="0" smtClean="0">
                <a:latin typeface="+mj-lt"/>
              </a:rPr>
              <a:t>4. Cluster sampling</a:t>
            </a:r>
          </a:p>
          <a:p>
            <a:pPr>
              <a:buNone/>
            </a:pPr>
            <a:r>
              <a:rPr lang="en-US" sz="2200" dirty="0" smtClean="0">
                <a:latin typeface="+mj-lt"/>
              </a:rPr>
              <a:t>	Cluster </a:t>
            </a:r>
            <a:r>
              <a:rPr lang="en-US" sz="2200" dirty="0" smtClean="0">
                <a:latin typeface="+mj-lt"/>
              </a:rPr>
              <a:t>sampling, which, similar to the </a:t>
            </a:r>
            <a:r>
              <a:rPr lang="en-US" sz="2200" dirty="0" smtClean="0">
                <a:latin typeface="+mj-lt"/>
                <a:hlinkClick r:id="rId2"/>
              </a:rPr>
              <a:t>stratified sampling method</a:t>
            </a:r>
            <a:r>
              <a:rPr lang="en-US" sz="2200" dirty="0" smtClean="0">
                <a:latin typeface="+mj-lt"/>
              </a:rPr>
              <a:t>, includes dividing a population into subclasses. Each of the subclasses should portray comparable characteristics to the entire selected sample. This method entails the random selection of a whole subclass, as opposed to the sampling of members from each subclass. This method is ideal for studies that involve widely spread populations. </a:t>
            </a:r>
            <a:r>
              <a:rPr lang="en-US" sz="2200" dirty="0" smtClean="0"/>
              <a:t/>
            </a:r>
            <a:br>
              <a:rPr lang="en-US" sz="2200" dirty="0" smtClean="0"/>
            </a:br>
            <a:r>
              <a:rPr lang="en-US" sz="2200" dirty="0" smtClean="0"/>
              <a:t> </a:t>
            </a:r>
            <a:br>
              <a:rPr lang="en-US" sz="2200" dirty="0" smtClean="0"/>
            </a:br>
            <a:r>
              <a:rPr lang="en-US" sz="2200" dirty="0" smtClean="0"/>
              <a:t> </a:t>
            </a:r>
            <a:br>
              <a:rPr lang="en-US" sz="2200" dirty="0" smtClean="0"/>
            </a:b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2895600"/>
            <a:ext cx="5105400" cy="1219200"/>
          </a:xfrm>
        </p:spPr>
        <p:txBody>
          <a:bodyPr/>
          <a:lstStyle/>
          <a:p>
            <a:endParaRPr lang="en-US" dirty="0" smtClean="0"/>
          </a:p>
          <a:p>
            <a:pPr>
              <a:buNone/>
            </a:pP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Bernoulli </a:t>
            </a:r>
            <a:r>
              <a:rPr lang="en-US" sz="3200" dirty="0" smtClean="0"/>
              <a:t>Distribution</a:t>
            </a:r>
            <a:br>
              <a:rPr lang="en-US" sz="3200" dirty="0" smtClean="0"/>
            </a:br>
            <a:endParaRPr lang="en-US" sz="3200"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dirty="0" smtClean="0">
                <a:latin typeface="+mj-lt"/>
              </a:rPr>
              <a:t>A </a:t>
            </a:r>
            <a:r>
              <a:rPr lang="en-US" b="1" dirty="0" smtClean="0">
                <a:latin typeface="+mj-lt"/>
              </a:rPr>
              <a:t>Bernoulli distribution</a:t>
            </a:r>
            <a:r>
              <a:rPr lang="en-US" dirty="0" smtClean="0">
                <a:latin typeface="+mj-lt"/>
              </a:rPr>
              <a:t> has only two possible outcomes, namely 1 (success) and 0 (failure), and a single trial. So the random variable X which has a Bernoulli distribution can take value 1 with the probability of success, say p, and the value 0 with the probability of failure, say q or 1-p.</a:t>
            </a:r>
          </a:p>
          <a:p>
            <a:r>
              <a:rPr lang="en-US" dirty="0" smtClean="0">
                <a:latin typeface="+mj-lt"/>
              </a:rPr>
              <a:t>Here, the occurrence of a head denotes success, and the occurrence of a tail denotes failure.</a:t>
            </a:r>
            <a:br>
              <a:rPr lang="en-US" dirty="0" smtClean="0">
                <a:latin typeface="+mj-lt"/>
              </a:rPr>
            </a:br>
            <a:r>
              <a:rPr lang="en-US" dirty="0" smtClean="0">
                <a:latin typeface="+mj-lt"/>
              </a:rPr>
              <a:t>Probability of getting a head = 0.5 = Probability of getting a tail since there are only two possible outcomes.</a:t>
            </a:r>
          </a:p>
          <a:p>
            <a:r>
              <a:rPr lang="en-US" dirty="0" smtClean="0">
                <a:latin typeface="+mj-lt"/>
              </a:rPr>
              <a:t>The probability mass function is given by: </a:t>
            </a:r>
            <a:r>
              <a:rPr lang="en-US" dirty="0" err="1" smtClean="0">
                <a:latin typeface="+mj-lt"/>
              </a:rPr>
              <a:t>p</a:t>
            </a:r>
            <a:r>
              <a:rPr lang="en-US" baseline="30000" dirty="0" err="1" smtClean="0">
                <a:latin typeface="+mj-lt"/>
              </a:rPr>
              <a:t>x</a:t>
            </a:r>
            <a:r>
              <a:rPr lang="en-US" dirty="0" smtClean="0">
                <a:latin typeface="+mj-lt"/>
              </a:rPr>
              <a:t>(1-p)</a:t>
            </a:r>
            <a:r>
              <a:rPr lang="en-US" baseline="30000" dirty="0" smtClean="0">
                <a:latin typeface="+mj-lt"/>
              </a:rPr>
              <a:t>1-x</a:t>
            </a:r>
            <a:r>
              <a:rPr lang="en-US" dirty="0" smtClean="0">
                <a:latin typeface="+mj-lt"/>
              </a:rPr>
              <a:t>  where x € (0, 1).</a:t>
            </a:r>
            <a:br>
              <a:rPr lang="en-US" dirty="0" smtClean="0">
                <a:latin typeface="+mj-lt"/>
              </a:rPr>
            </a:br>
            <a:r>
              <a:rPr lang="en-US" dirty="0" smtClean="0">
                <a:latin typeface="+mj-lt"/>
              </a:rPr>
              <a:t>It can also be written as</a:t>
            </a:r>
          </a:p>
          <a:p>
            <a:r>
              <a:rPr lang="en-US" dirty="0" smtClean="0">
                <a:latin typeface="+mj-lt"/>
              </a:rPr>
              <a:t>The probabilities of success and failure need not be equally likely, like the result of a fight between me and Undertaker. He is pretty much certain to win. So in this case probability of my success is 0.15 while my failure is 0.85</a:t>
            </a:r>
          </a:p>
          <a:p>
            <a:r>
              <a:rPr lang="en-US" dirty="0" smtClean="0">
                <a:latin typeface="+mj-lt"/>
              </a:rPr>
              <a:t>Here, the probability of success(p) is not same as the probability of failure. So, the chart below shows the Bernoulli Distribution of our fight.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latin typeface="+mj-lt"/>
              </a:rPr>
              <a:t>Here, the probability of success = 0.15 and probability of failure = 0.85. The expected value is exactly what it sounds. If I punch you, I may expect you to punch me back. Basically expected value of any distribution is the mean of the distribution. The expected value of a random variable X from a Bernoulli distribution is found as follows:</a:t>
            </a:r>
          </a:p>
          <a:p>
            <a:r>
              <a:rPr lang="en-US" dirty="0" smtClean="0">
                <a:latin typeface="+mj-lt"/>
              </a:rPr>
              <a:t>E(X) = 1*p + 0*(1-p) = p</a:t>
            </a:r>
          </a:p>
          <a:p>
            <a:r>
              <a:rPr lang="en-US" dirty="0" smtClean="0">
                <a:latin typeface="+mj-lt"/>
              </a:rPr>
              <a:t>The variance of a random variable from a </a:t>
            </a:r>
            <a:r>
              <a:rPr lang="en-US" dirty="0" err="1" smtClean="0">
                <a:latin typeface="+mj-lt"/>
              </a:rPr>
              <a:t>bernoulli</a:t>
            </a:r>
            <a:r>
              <a:rPr lang="en-US" dirty="0" smtClean="0">
                <a:latin typeface="+mj-lt"/>
              </a:rPr>
              <a:t> distribution is:</a:t>
            </a:r>
          </a:p>
          <a:p>
            <a:r>
              <a:rPr lang="en-US" dirty="0" smtClean="0">
                <a:latin typeface="+mj-lt"/>
              </a:rPr>
              <a:t>V(X) = E(X²) – [E(X)]² = p – p² = p(1-p)</a:t>
            </a:r>
          </a:p>
          <a:p>
            <a:r>
              <a:rPr lang="en-US" dirty="0" smtClean="0">
                <a:latin typeface="+mj-lt"/>
              </a:rPr>
              <a:t>There are many examples of Bernoulli distribution such as whether it’s going to rain tomorrow or not where rain denotes success and no rain denotes failure and Winning (success) or losing (failure) the game.</a:t>
            </a:r>
            <a:endParaRPr lang="en-US"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Uniform </a:t>
            </a:r>
            <a:r>
              <a:rPr lang="en-US" sz="3200" dirty="0" smtClean="0"/>
              <a:t>Distribution</a:t>
            </a:r>
            <a:br>
              <a:rPr lang="en-US" sz="3200" dirty="0" smtClean="0"/>
            </a:b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sz="2400" dirty="0" smtClean="0">
                <a:latin typeface="+mj-lt"/>
              </a:rPr>
              <a:t>When you roll a fair die, the outcomes are 1 to 6. The probabilities of getting these outcomes are equally likely and that is the basis of a uniform distribution. Unlike Bernoulli Distribution, all the n number of possible outcomes of a uniform distribution are equally likely.</a:t>
            </a:r>
          </a:p>
          <a:p>
            <a:r>
              <a:rPr lang="en-US" sz="2400" dirty="0" smtClean="0">
                <a:latin typeface="+mj-lt"/>
              </a:rPr>
              <a:t>A variable X is said to be uniformly distributed if the density function is:</a:t>
            </a:r>
          </a:p>
          <a:p>
            <a:r>
              <a:rPr lang="en-US" sz="2400" dirty="0" smtClean="0">
                <a:latin typeface="+mj-lt"/>
              </a:rPr>
              <a:t>The graph of a uniform distribution curve looks like</a:t>
            </a:r>
          </a:p>
          <a:p>
            <a:endParaRPr lang="en-US" dirty="0"/>
          </a:p>
        </p:txBody>
      </p:sp>
      <p:pic>
        <p:nvPicPr>
          <p:cNvPr id="1026" name="Picture 2" descr="C:\Users\Dell\Desktop\Capture.JPG"/>
          <p:cNvPicPr>
            <a:picLocks noChangeAspect="1" noChangeArrowheads="1"/>
          </p:cNvPicPr>
          <p:nvPr/>
        </p:nvPicPr>
        <p:blipFill>
          <a:blip r:embed="rId2"/>
          <a:srcRect/>
          <a:stretch>
            <a:fillRect/>
          </a:stretch>
        </p:blipFill>
        <p:spPr bwMode="auto">
          <a:xfrm>
            <a:off x="914400" y="4572000"/>
            <a:ext cx="6276975" cy="21050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914400"/>
            <a:ext cx="8229600" cy="5867400"/>
          </a:xfrm>
        </p:spPr>
        <p:txBody>
          <a:bodyPr>
            <a:normAutofit fontScale="92500" lnSpcReduction="20000"/>
          </a:bodyPr>
          <a:lstStyle/>
          <a:p>
            <a:r>
              <a:rPr lang="en-US" sz="2400" dirty="0" smtClean="0">
                <a:latin typeface="+mj-lt"/>
              </a:rPr>
              <a:t>You can see that the shape of the Uniform distribution curve is rectangular, the reason why Uniform distribution is called rectangular distribution.</a:t>
            </a:r>
          </a:p>
          <a:p>
            <a:r>
              <a:rPr lang="en-US" sz="2400" dirty="0" smtClean="0">
                <a:latin typeface="+mj-lt"/>
              </a:rPr>
              <a:t>For a Uniform Distribution, a and b are the parameters. </a:t>
            </a:r>
            <a:r>
              <a:rPr lang="en-US" sz="2400" b="1" dirty="0" smtClean="0">
                <a:latin typeface="+mj-lt"/>
              </a:rPr>
              <a:t/>
            </a:r>
            <a:br>
              <a:rPr lang="en-US" sz="2400" b="1" dirty="0" smtClean="0">
                <a:latin typeface="+mj-lt"/>
              </a:rPr>
            </a:br>
            <a:endParaRPr lang="en-US" sz="2400" dirty="0" smtClean="0">
              <a:latin typeface="+mj-lt"/>
            </a:endParaRPr>
          </a:p>
          <a:p>
            <a:r>
              <a:rPr lang="en-US" sz="2400" dirty="0" smtClean="0">
                <a:latin typeface="+mj-lt"/>
              </a:rPr>
              <a:t>The number of bouquets sold daily at a flower shop is uniformly distributed with a maximum of 40 and a minimum of 10.</a:t>
            </a:r>
          </a:p>
          <a:p>
            <a:r>
              <a:rPr lang="en-US" sz="2400" dirty="0" smtClean="0">
                <a:latin typeface="+mj-lt"/>
              </a:rPr>
              <a:t>Let’s try calculating the probability that the daily sales will fall between 15 and 30.</a:t>
            </a:r>
          </a:p>
          <a:p>
            <a:r>
              <a:rPr lang="en-US" sz="2400" dirty="0" smtClean="0">
                <a:latin typeface="+mj-lt"/>
              </a:rPr>
              <a:t>The probability that daily sales will fall between 15 and 30 is (30-15)*(1/(40-10)) = 0.5</a:t>
            </a:r>
          </a:p>
          <a:p>
            <a:r>
              <a:rPr lang="en-US" sz="2400" dirty="0" smtClean="0">
                <a:latin typeface="+mj-lt"/>
              </a:rPr>
              <a:t>Similarly, the probability that daily sales are greater than 20 is  = 0.667</a:t>
            </a:r>
          </a:p>
          <a:p>
            <a:r>
              <a:rPr lang="en-US" sz="2400" dirty="0" smtClean="0">
                <a:latin typeface="+mj-lt"/>
              </a:rPr>
              <a:t>The mean and variance of X following a uniform distribution is:</a:t>
            </a:r>
          </a:p>
          <a:p>
            <a:r>
              <a:rPr lang="en-US" sz="2400" dirty="0" smtClean="0">
                <a:latin typeface="+mj-lt"/>
              </a:rPr>
              <a:t>Mean -&gt; E(X) = (</a:t>
            </a:r>
            <a:r>
              <a:rPr lang="en-US" sz="2400" dirty="0" err="1" smtClean="0">
                <a:latin typeface="+mj-lt"/>
              </a:rPr>
              <a:t>a+b</a:t>
            </a:r>
            <a:r>
              <a:rPr lang="en-US" sz="2400" dirty="0" smtClean="0">
                <a:latin typeface="+mj-lt"/>
              </a:rPr>
              <a:t>)/2</a:t>
            </a:r>
          </a:p>
          <a:p>
            <a:r>
              <a:rPr lang="en-US" sz="2400" dirty="0" smtClean="0">
                <a:latin typeface="+mj-lt"/>
              </a:rPr>
              <a:t>Variance -&gt; V(X) =  (b-a)²/12</a:t>
            </a:r>
          </a:p>
          <a:p>
            <a:r>
              <a:rPr lang="en-US" sz="2400" dirty="0" smtClean="0">
                <a:latin typeface="+mj-lt"/>
              </a:rPr>
              <a:t>The standard uniform density has parameters a = 0 and b = 1, so the PDF for standard uniform density is given by:</a:t>
            </a:r>
          </a:p>
          <a:p>
            <a:endParaRPr lang="en-US" dirty="0"/>
          </a:p>
        </p:txBody>
      </p:sp>
      <p:pic>
        <p:nvPicPr>
          <p:cNvPr id="2050" name="Picture 2" descr="C:\Users\Dell\Desktop\2.JPG"/>
          <p:cNvPicPr>
            <a:picLocks noChangeAspect="1" noChangeArrowheads="1"/>
          </p:cNvPicPr>
          <p:nvPr/>
        </p:nvPicPr>
        <p:blipFill>
          <a:blip r:embed="rId2"/>
          <a:srcRect/>
          <a:stretch>
            <a:fillRect/>
          </a:stretch>
        </p:blipFill>
        <p:spPr bwMode="auto">
          <a:xfrm>
            <a:off x="5638800" y="6172200"/>
            <a:ext cx="3286125" cy="533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Binomial </a:t>
            </a:r>
            <a:r>
              <a:rPr lang="en-US" sz="3200" dirty="0" smtClean="0"/>
              <a:t>Distribution</a:t>
            </a:r>
            <a:br>
              <a:rPr lang="en-US" sz="3200" dirty="0" smtClean="0"/>
            </a:br>
            <a:endParaRPr lang="en-US" sz="3200" dirty="0"/>
          </a:p>
        </p:txBody>
      </p:sp>
      <p:sp>
        <p:nvSpPr>
          <p:cNvPr id="3" name="Content Placeholder 2"/>
          <p:cNvSpPr>
            <a:spLocks noGrp="1"/>
          </p:cNvSpPr>
          <p:nvPr>
            <p:ph idx="1"/>
          </p:nvPr>
        </p:nvSpPr>
        <p:spPr>
          <a:xfrm>
            <a:off x="457200" y="1447800"/>
            <a:ext cx="8229600" cy="5410200"/>
          </a:xfrm>
        </p:spPr>
        <p:txBody>
          <a:bodyPr>
            <a:normAutofit fontScale="55000" lnSpcReduction="20000"/>
          </a:bodyPr>
          <a:lstStyle/>
          <a:p>
            <a:r>
              <a:rPr lang="en-US" dirty="0" smtClean="0"/>
              <a:t>Let’s get back to cricket.  Suppose that you won the toss today and this indicates a successful event. You toss again but you lost this time. If you win a toss today, this does not necessitate that you will win the toss tomorrow. Let’s assign a random variable, say X, to the number of times you won the toss. What can be the possible value of X? It can be any number depending on the number of times you tossed a coin.</a:t>
            </a:r>
          </a:p>
          <a:p>
            <a:r>
              <a:rPr lang="en-US" dirty="0" smtClean="0"/>
              <a:t>There are only two possible outcomes. Head denoting success and tail denoting failure. Therefore, probability of getting a head = 0.5 and the probability of failure can be easily computed as: q = 1- p = 0.5.</a:t>
            </a:r>
          </a:p>
          <a:p>
            <a:r>
              <a:rPr lang="en-US" dirty="0" smtClean="0"/>
              <a:t>A distribution where only two outcomes are possible, such as success or failure, gain or loss, win or lose and where the probability of success and failure is same for all the trials is called a Binomial Distribution.</a:t>
            </a:r>
          </a:p>
          <a:p>
            <a:r>
              <a:rPr lang="en-US" dirty="0" smtClean="0"/>
              <a:t>The outcomes need not be equally likely. Remember the example of a fight between me and Undertaker? So, if the probability of success in an experiment is 0.2 then the probability of failure can be easily computed as q = 1 – 0.2 = 0.8.</a:t>
            </a:r>
          </a:p>
          <a:p>
            <a:r>
              <a:rPr lang="en-US" dirty="0" smtClean="0"/>
              <a:t>Each trial is independent since the outcome of the previous toss doesn’t determine or affect the outcome of the current toss. An experiment with only two possible outcomes repeated n number of times is called binomial. The parameters of a binomial distribution are n and p where n is the total number of trials and p is the probability of success in each trial.</a:t>
            </a:r>
          </a:p>
          <a:p>
            <a:r>
              <a:rPr lang="en-US" dirty="0" smtClean="0"/>
              <a:t>On the basis of the above explanation, the properties of a Binomial Distribution are</a:t>
            </a:r>
          </a:p>
          <a:p>
            <a:r>
              <a:rPr lang="en-US" dirty="0" smtClean="0"/>
              <a:t>Each trial is independent.</a:t>
            </a:r>
          </a:p>
          <a:p>
            <a:r>
              <a:rPr lang="en-US" dirty="0" smtClean="0"/>
              <a:t>There are only two possible outcomes in a trial- either a success or a failure.</a:t>
            </a:r>
          </a:p>
          <a:p>
            <a:r>
              <a:rPr lang="en-US" dirty="0" smtClean="0"/>
              <a:t>A total number of n identical trials are conducted.</a:t>
            </a:r>
          </a:p>
          <a:p>
            <a:r>
              <a:rPr lang="en-US" dirty="0" smtClean="0"/>
              <a:t>The probability of success and failure is same for all trials. (Trials are identical</a:t>
            </a:r>
            <a:r>
              <a:rPr lang="en-US" dirty="0" smtClean="0"/>
              <a:t>.)</a:t>
            </a:r>
            <a:endParaRPr lang="en-US" dirty="0" smtClean="0"/>
          </a:p>
          <a:p>
            <a:r>
              <a:rPr lang="en-US" dirty="0" smtClean="0"/>
              <a:t>The mathematical representation of binomial distribution is given by:</a:t>
            </a:r>
          </a:p>
          <a:p>
            <a:endParaRPr lang="en-US" dirty="0"/>
          </a:p>
        </p:txBody>
      </p:sp>
      <p:pic>
        <p:nvPicPr>
          <p:cNvPr id="3075" name="Picture 3" descr="C:\Users\Dell\Desktop\3.JPG"/>
          <p:cNvPicPr>
            <a:picLocks noChangeAspect="1" noChangeArrowheads="1"/>
          </p:cNvPicPr>
          <p:nvPr/>
        </p:nvPicPr>
        <p:blipFill>
          <a:blip r:embed="rId2"/>
          <a:srcRect/>
          <a:stretch>
            <a:fillRect/>
          </a:stretch>
        </p:blipFill>
        <p:spPr bwMode="auto">
          <a:xfrm>
            <a:off x="3698875" y="6248400"/>
            <a:ext cx="2228850" cy="4762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sz="2400" dirty="0" smtClean="0">
                <a:latin typeface="+mj-lt"/>
              </a:rPr>
              <a:t>A binomial distribution graph where the probability of success does not equal the probability of failure looks like</a:t>
            </a:r>
            <a:endParaRPr lang="en-US" sz="2400" dirty="0">
              <a:latin typeface="+mj-lt"/>
            </a:endParaRPr>
          </a:p>
        </p:txBody>
      </p:sp>
      <p:pic>
        <p:nvPicPr>
          <p:cNvPr id="6146" name="Picture 2" descr="C:\Users\Dell\Desktop\6.JPG"/>
          <p:cNvPicPr>
            <a:picLocks noChangeAspect="1" noChangeArrowheads="1"/>
          </p:cNvPicPr>
          <p:nvPr/>
        </p:nvPicPr>
        <p:blipFill>
          <a:blip r:embed="rId2"/>
          <a:srcRect/>
          <a:stretch>
            <a:fillRect/>
          </a:stretch>
        </p:blipFill>
        <p:spPr bwMode="auto">
          <a:xfrm>
            <a:off x="533400" y="2209800"/>
            <a:ext cx="7924800" cy="2895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Normal </a:t>
            </a:r>
            <a:r>
              <a:rPr lang="en-US" sz="3200" dirty="0" smtClean="0"/>
              <a:t>Distribution</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r>
              <a:rPr lang="en-US" b="1" dirty="0" smtClean="0">
                <a:latin typeface="+mj-lt"/>
              </a:rPr>
              <a:t>Normal distribution</a:t>
            </a:r>
            <a:r>
              <a:rPr lang="en-US" dirty="0" smtClean="0">
                <a:latin typeface="+mj-lt"/>
              </a:rPr>
              <a:t> represents the behavior of most of the situations in the universe (That is why it’s called a “normal” distribution. I guess!). The large sum of (small) random variables often turns out to be normally distributed, contributing to its widespread application. Any distribution is known as Normal distribution if it has the following characteristics:</a:t>
            </a:r>
          </a:p>
          <a:p>
            <a:r>
              <a:rPr lang="en-US" dirty="0" smtClean="0">
                <a:latin typeface="+mj-lt"/>
              </a:rPr>
              <a:t>The mean, median and mode of the distribution coincide.</a:t>
            </a:r>
          </a:p>
          <a:p>
            <a:r>
              <a:rPr lang="en-US" dirty="0" smtClean="0">
                <a:latin typeface="+mj-lt"/>
              </a:rPr>
              <a:t>The curve of the distribution is bell-shaped and symmetrical about the line x=μ.</a:t>
            </a:r>
          </a:p>
          <a:p>
            <a:r>
              <a:rPr lang="en-US" dirty="0" smtClean="0">
                <a:latin typeface="+mj-lt"/>
              </a:rPr>
              <a:t>The total area under the curve is 1.</a:t>
            </a:r>
          </a:p>
          <a:p>
            <a:r>
              <a:rPr lang="en-US" dirty="0" smtClean="0">
                <a:latin typeface="+mj-lt"/>
              </a:rPr>
              <a:t>Exactly half of the values are to the left of the center and the other half to the right.</a:t>
            </a:r>
          </a:p>
          <a:p>
            <a:r>
              <a:rPr lang="en-US" dirty="0" smtClean="0">
                <a:latin typeface="+mj-lt"/>
              </a:rPr>
              <a:t>A normal distribution is highly different from Binomial Distribution. However, if the number of trials approaches infinity then the shapes will be quite similar.</a:t>
            </a:r>
          </a:p>
          <a:p>
            <a:r>
              <a:rPr lang="en-US" dirty="0" smtClean="0">
                <a:latin typeface="+mj-lt"/>
              </a:rPr>
              <a:t>The PDF of a random variable X following a normal distribution is given by:</a:t>
            </a:r>
          </a:p>
          <a:p>
            <a:endParaRPr lang="en-US" dirty="0"/>
          </a:p>
        </p:txBody>
      </p:sp>
      <p:pic>
        <p:nvPicPr>
          <p:cNvPr id="4098" name="Picture 2" descr="C:\Users\Dell\Desktop\4.JPG"/>
          <p:cNvPicPr>
            <a:picLocks noChangeAspect="1" noChangeArrowheads="1"/>
          </p:cNvPicPr>
          <p:nvPr/>
        </p:nvPicPr>
        <p:blipFill>
          <a:blip r:embed="rId2"/>
          <a:srcRect/>
          <a:stretch>
            <a:fillRect/>
          </a:stretch>
        </p:blipFill>
        <p:spPr bwMode="auto">
          <a:xfrm>
            <a:off x="904875" y="5715000"/>
            <a:ext cx="4781550" cy="6302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1050</Words>
  <Application>Microsoft Office PowerPoint</Application>
  <PresentationFormat>On-screen Show (4:3)</PresentationFormat>
  <Paragraphs>110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BDM 2053</vt:lpstr>
      <vt:lpstr>Course Objectives</vt:lpstr>
      <vt:lpstr>Bernoulli Distribution </vt:lpstr>
      <vt:lpstr>Slide 4</vt:lpstr>
      <vt:lpstr>Uniform Distribution </vt:lpstr>
      <vt:lpstr>Slide 6</vt:lpstr>
      <vt:lpstr>Binomial Distribution </vt:lpstr>
      <vt:lpstr>Slide 8</vt:lpstr>
      <vt:lpstr>Normal Distribution </vt:lpstr>
      <vt:lpstr>Slide 10</vt:lpstr>
      <vt:lpstr>Slide 11</vt:lpstr>
      <vt:lpstr>Poisson Distribution </vt:lpstr>
      <vt:lpstr>Slide 13</vt:lpstr>
      <vt:lpstr>Slide 14</vt:lpstr>
      <vt:lpstr>What Is Correlation? </vt:lpstr>
      <vt:lpstr>Example Of Strong Positive Correlation </vt:lpstr>
      <vt:lpstr>Example Of Strong Negative Correlation </vt:lpstr>
      <vt:lpstr>Example Of No Correlation </vt:lpstr>
      <vt:lpstr>What is Random Sampling? </vt:lpstr>
      <vt:lpstr>Types of Random Sampling Methods </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11</cp:revision>
  <dcterms:created xsi:type="dcterms:W3CDTF">2006-08-16T00:00:00Z</dcterms:created>
  <dcterms:modified xsi:type="dcterms:W3CDTF">2022-01-10T03:23:57Z</dcterms:modified>
</cp:coreProperties>
</file>