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78" r:id="rId5"/>
    <p:sldId id="279" r:id="rId6"/>
    <p:sldId id="280" r:id="rId7"/>
    <p:sldId id="281"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phweb.bumc.bu.edu/otlt/MPH-Modules/PH717-QuantCore/PH717-Module6-RandomError/PH717-Module6-RandomError11.html" TargetMode="External"/><Relationship Id="rId2" Type="http://schemas.openxmlformats.org/officeDocument/2006/relationships/hyperlink" Target="https://www.scribbr.com/statistics/t-distribution/" TargetMode="External"/><Relationship Id="rId1" Type="http://schemas.openxmlformats.org/officeDocument/2006/relationships/slideLayout" Target="../slideLayouts/slideLayout2.xml"/><Relationship Id="rId4" Type="http://schemas.openxmlformats.org/officeDocument/2006/relationships/hyperlink" Target="https://www.scribbr.com/statistics/p-value/"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scribbr.com/statistics/varian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cribbr.com/statistics/standard-devi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tatisticsbyjim.com/glossary/sample/" TargetMode="External"/><Relationship Id="rId2" Type="http://schemas.openxmlformats.org/officeDocument/2006/relationships/hyperlink" Target="https://statisticsbyjim.com/glossary/descriptive-statistics/" TargetMode="External"/><Relationship Id="rId1" Type="http://schemas.openxmlformats.org/officeDocument/2006/relationships/slideLayout" Target="../slideLayouts/slideLayout2.xml"/><Relationship Id="rId4" Type="http://schemas.openxmlformats.org/officeDocument/2006/relationships/hyperlink" Target="https://statisticsbyjim.com/glossary/population/"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statisticsbyjim.com/glossary/inferential-statistic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ribbr.com/statistics/test-statistic/" TargetMode="External"/><Relationship Id="rId2" Type="http://schemas.openxmlformats.org/officeDocument/2006/relationships/hyperlink" Target="https://www.scribbr.com/frequently-asked-questions/main-types-of-descriptive-statistics/" TargetMode="External"/><Relationship Id="rId1" Type="http://schemas.openxmlformats.org/officeDocument/2006/relationships/slideLayout" Target="../slideLayouts/slideLayout2.xml"/><Relationship Id="rId5" Type="http://schemas.openxmlformats.org/officeDocument/2006/relationships/hyperlink" Target="https://www.scribbr.com/frequently-asked-questions/which-alpha-value-to-use/" TargetMode="External"/><Relationship Id="rId4" Type="http://schemas.openxmlformats.org/officeDocument/2006/relationships/hyperlink" Target="https://www.scribbr.com/frequently-asked-questions/what-is-sampl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cribbr.com/frequently-asked-questions/which-alpha-value-to-use/" TargetMode="External"/><Relationship Id="rId2" Type="http://schemas.openxmlformats.org/officeDocument/2006/relationships/hyperlink" Target="https://www.scribbr.com/statistics/me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ribbr.com/statistics/standard-devi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ribbr.com/statistics/t-test/" TargetMode="External"/><Relationship Id="rId2" Type="http://schemas.openxmlformats.org/officeDocument/2006/relationships/hyperlink" Target="https://www.scribbr.com/frequently-asked-questions/what-is-statistical-significance/" TargetMode="External"/><Relationship Id="rId1" Type="http://schemas.openxmlformats.org/officeDocument/2006/relationships/slideLayout" Target="../slideLayouts/slideLayout2.xml"/><Relationship Id="rId5" Type="http://schemas.openxmlformats.org/officeDocument/2006/relationships/hyperlink" Target="https://www.scribbr.com/statistics/standard-normal-distribution/" TargetMode="External"/><Relationship Id="rId4" Type="http://schemas.openxmlformats.org/officeDocument/2006/relationships/hyperlink" Target="https://www.scribbr.com/statistics/normal-distribu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BDM 2053</a:t>
            </a:r>
            <a:endParaRPr lang="en-US" dirty="0"/>
          </a:p>
        </p:txBody>
      </p:sp>
      <p:sp>
        <p:nvSpPr>
          <p:cNvPr id="3" name="Subtitle 2"/>
          <p:cNvSpPr>
            <a:spLocks noGrp="1"/>
          </p:cNvSpPr>
          <p:nvPr>
            <p:ph type="subTitle" idx="1"/>
          </p:nvPr>
        </p:nvSpPr>
        <p:spPr/>
        <p:txBody>
          <a:bodyPr/>
          <a:lstStyle/>
          <a:p>
            <a:r>
              <a:rPr lang="en-US" dirty="0" smtClean="0"/>
              <a:t>Big Data Algorithms and Statistics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77500" lnSpcReduction="20000"/>
          </a:bodyPr>
          <a:lstStyle/>
          <a:p>
            <a:r>
              <a:rPr lang="en-US" dirty="0" smtClean="0">
                <a:latin typeface="+mj-lt"/>
              </a:rPr>
              <a:t>If you are using a small dataset (n ≤ 30) that is approximately normally distributed, use the</a:t>
            </a:r>
            <a:r>
              <a:rPr lang="en-US" i="1" dirty="0" smtClean="0">
                <a:latin typeface="+mj-lt"/>
                <a:hlinkClick r:id="rId2"/>
              </a:rPr>
              <a:t> t</a:t>
            </a:r>
            <a:r>
              <a:rPr lang="en-US" dirty="0" smtClean="0">
                <a:latin typeface="+mj-lt"/>
                <a:hlinkClick r:id="rId2"/>
              </a:rPr>
              <a:t>-distribution</a:t>
            </a:r>
            <a:r>
              <a:rPr lang="en-US" dirty="0" smtClean="0">
                <a:latin typeface="+mj-lt"/>
              </a:rPr>
              <a:t> instead.</a:t>
            </a:r>
          </a:p>
          <a:p>
            <a:r>
              <a:rPr lang="en-US" dirty="0" smtClean="0">
                <a:latin typeface="+mj-lt"/>
              </a:rPr>
              <a:t>The </a:t>
            </a:r>
            <a:r>
              <a:rPr lang="en-US" i="1" dirty="0" smtClean="0">
                <a:latin typeface="+mj-lt"/>
              </a:rPr>
              <a:t>t</a:t>
            </a:r>
            <a:r>
              <a:rPr lang="en-US" dirty="0" smtClean="0">
                <a:latin typeface="+mj-lt"/>
              </a:rPr>
              <a:t>-distribution follows the same shape as the </a:t>
            </a:r>
            <a:r>
              <a:rPr lang="en-US" i="1" dirty="0" smtClean="0">
                <a:latin typeface="+mj-lt"/>
              </a:rPr>
              <a:t>z</a:t>
            </a:r>
            <a:r>
              <a:rPr lang="en-US" dirty="0" smtClean="0">
                <a:latin typeface="+mj-lt"/>
              </a:rPr>
              <a:t>-distribution, but corrects for small sample sizes. For the </a:t>
            </a:r>
            <a:r>
              <a:rPr lang="en-US" i="1" dirty="0" smtClean="0">
                <a:latin typeface="+mj-lt"/>
              </a:rPr>
              <a:t>t</a:t>
            </a:r>
            <a:r>
              <a:rPr lang="en-US" dirty="0" smtClean="0">
                <a:latin typeface="+mj-lt"/>
              </a:rPr>
              <a:t>-distribution, you need to know your degrees of freedom (sample size minus 1).</a:t>
            </a:r>
          </a:p>
          <a:p>
            <a:r>
              <a:rPr lang="en-US" dirty="0" smtClean="0">
                <a:latin typeface="+mj-lt"/>
              </a:rPr>
              <a:t>Check out this set of </a:t>
            </a:r>
            <a:r>
              <a:rPr lang="en-US" i="1" dirty="0" smtClean="0">
                <a:latin typeface="+mj-lt"/>
                <a:hlinkClick r:id="rId3"/>
              </a:rPr>
              <a:t>t</a:t>
            </a:r>
            <a:r>
              <a:rPr lang="en-US" dirty="0" smtClean="0">
                <a:latin typeface="+mj-lt"/>
                <a:hlinkClick r:id="rId3"/>
              </a:rPr>
              <a:t> tables</a:t>
            </a:r>
            <a:r>
              <a:rPr lang="en-US" dirty="0" smtClean="0">
                <a:latin typeface="+mj-lt"/>
              </a:rPr>
              <a:t> to find your </a:t>
            </a:r>
            <a:r>
              <a:rPr lang="en-US" i="1" dirty="0" smtClean="0">
                <a:latin typeface="+mj-lt"/>
              </a:rPr>
              <a:t>t</a:t>
            </a:r>
            <a:r>
              <a:rPr lang="en-US" dirty="0" smtClean="0">
                <a:latin typeface="+mj-lt"/>
              </a:rPr>
              <a:t>-statistic. The author has included the confidence level and </a:t>
            </a:r>
            <a:r>
              <a:rPr lang="en-US" i="1" dirty="0" smtClean="0">
                <a:latin typeface="+mj-lt"/>
                <a:hlinkClick r:id="rId4"/>
              </a:rPr>
              <a:t>p</a:t>
            </a:r>
            <a:r>
              <a:rPr lang="en-US" dirty="0" smtClean="0">
                <a:latin typeface="+mj-lt"/>
                <a:hlinkClick r:id="rId4"/>
              </a:rPr>
              <a:t>-values</a:t>
            </a:r>
            <a:r>
              <a:rPr lang="en-US" dirty="0" smtClean="0">
                <a:latin typeface="+mj-lt"/>
              </a:rPr>
              <a:t> for both one-tailed and two-tailed tests to help you find the </a:t>
            </a:r>
            <a:r>
              <a:rPr lang="en-US" i="1" dirty="0" smtClean="0">
                <a:latin typeface="+mj-lt"/>
              </a:rPr>
              <a:t>t</a:t>
            </a:r>
            <a:r>
              <a:rPr lang="en-US" dirty="0" smtClean="0">
                <a:latin typeface="+mj-lt"/>
              </a:rPr>
              <a:t>-value you need.</a:t>
            </a:r>
          </a:p>
          <a:p>
            <a:r>
              <a:rPr lang="en-US" dirty="0" smtClean="0">
                <a:latin typeface="+mj-lt"/>
              </a:rPr>
              <a:t>For normal distributions, like the </a:t>
            </a:r>
            <a:r>
              <a:rPr lang="en-US" i="1" dirty="0" smtClean="0">
                <a:latin typeface="+mj-lt"/>
              </a:rPr>
              <a:t>t</a:t>
            </a:r>
            <a:r>
              <a:rPr lang="en-US" dirty="0" smtClean="0">
                <a:latin typeface="+mj-lt"/>
              </a:rPr>
              <a:t>-distribution and </a:t>
            </a:r>
            <a:r>
              <a:rPr lang="en-US" i="1" dirty="0" smtClean="0">
                <a:latin typeface="+mj-lt"/>
              </a:rPr>
              <a:t>z</a:t>
            </a:r>
            <a:r>
              <a:rPr lang="en-US" dirty="0" smtClean="0">
                <a:latin typeface="+mj-lt"/>
              </a:rPr>
              <a:t>-distribution, the critical value is the same on either side of the mean.</a:t>
            </a:r>
          </a:p>
          <a:p>
            <a:r>
              <a:rPr lang="en-US" dirty="0" smtClean="0">
                <a:latin typeface="+mj-lt"/>
              </a:rPr>
              <a:t>Example: Critical </a:t>
            </a:r>
            <a:r>
              <a:rPr lang="en-US" dirty="0" err="1" smtClean="0">
                <a:latin typeface="+mj-lt"/>
              </a:rPr>
              <a:t>valueIn</a:t>
            </a:r>
            <a:r>
              <a:rPr lang="en-US" dirty="0" smtClean="0">
                <a:latin typeface="+mj-lt"/>
              </a:rPr>
              <a:t> the TV-watching survey, there are more than 30 observations and the data follow an approximately normal distribution (bell curve), so we can use the </a:t>
            </a:r>
            <a:r>
              <a:rPr lang="en-US" i="1" dirty="0" smtClean="0">
                <a:latin typeface="+mj-lt"/>
              </a:rPr>
              <a:t>z</a:t>
            </a:r>
            <a:r>
              <a:rPr lang="en-US" dirty="0" smtClean="0">
                <a:latin typeface="+mj-lt"/>
              </a:rPr>
              <a:t>-distribution for our test statistics.</a:t>
            </a:r>
          </a:p>
          <a:p>
            <a:r>
              <a:rPr lang="en-US" dirty="0" smtClean="0">
                <a:latin typeface="+mj-lt"/>
              </a:rPr>
              <a:t>For a two-tailed 95% confidence interval, the alpha value is 0.025, and the corresponding critical value is 1.96.</a:t>
            </a:r>
          </a:p>
          <a:p>
            <a:r>
              <a:rPr lang="en-US" dirty="0" smtClean="0">
                <a:latin typeface="+mj-lt"/>
              </a:rPr>
              <a:t>This means that to calculate the upper and lower bounds of the confidence interval, we can take the mean ±1.96 standard deviations from the mean.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Finding the standard deviation</a:t>
            </a:r>
            <a:br>
              <a:rPr lang="en-US" sz="3200" b="1" dirty="0" smtClean="0"/>
            </a:br>
            <a:endParaRPr lang="en-US" sz="3200" dirty="0"/>
          </a:p>
        </p:txBody>
      </p:sp>
      <p:sp>
        <p:nvSpPr>
          <p:cNvPr id="3" name="Content Placeholder 2"/>
          <p:cNvSpPr>
            <a:spLocks noGrp="1"/>
          </p:cNvSpPr>
          <p:nvPr>
            <p:ph idx="1"/>
          </p:nvPr>
        </p:nvSpPr>
        <p:spPr/>
        <p:txBody>
          <a:bodyPr>
            <a:normAutofit fontScale="92500" lnSpcReduction="20000"/>
          </a:bodyPr>
          <a:lstStyle/>
          <a:p>
            <a:r>
              <a:rPr lang="en-US" dirty="0" smtClean="0">
                <a:latin typeface="+mj-lt"/>
              </a:rPr>
              <a:t>Most statistical software will have a built-in function to calculate your standard deviation, but to find it by hand you can first find your sample variance, then take the square root to get the standard deviation.</a:t>
            </a:r>
          </a:p>
          <a:p>
            <a:r>
              <a:rPr lang="en-US" b="1" dirty="0" smtClean="0">
                <a:latin typeface="+mj-lt"/>
              </a:rPr>
              <a:t>Find the sample variance</a:t>
            </a:r>
            <a:endParaRPr lang="en-US" dirty="0" smtClean="0">
              <a:latin typeface="+mj-lt"/>
            </a:endParaRPr>
          </a:p>
          <a:p>
            <a:r>
              <a:rPr lang="en-US" dirty="0" smtClean="0">
                <a:latin typeface="+mj-lt"/>
              </a:rPr>
              <a:t>Sample </a:t>
            </a:r>
            <a:r>
              <a:rPr lang="en-US" dirty="0" smtClean="0">
                <a:latin typeface="+mj-lt"/>
                <a:hlinkClick r:id="rId2"/>
              </a:rPr>
              <a:t>variance</a:t>
            </a:r>
            <a:r>
              <a:rPr lang="en-US" dirty="0" smtClean="0">
                <a:latin typeface="+mj-lt"/>
              </a:rPr>
              <a:t> is defined as the sum of squared differences from the mean, also known as the mean-squared-error (MSE):</a:t>
            </a:r>
          </a:p>
          <a:p>
            <a:r>
              <a:rPr lang="en-US" dirty="0" smtClean="0">
                <a:latin typeface="+mj-lt"/>
              </a:rPr>
              <a:t>To find the MSE, subtract your sample mean from each value in the dataset, square the resulting number, and divide that number by </a:t>
            </a:r>
            <a:r>
              <a:rPr lang="en-US" i="1" dirty="0" smtClean="0">
                <a:latin typeface="+mj-lt"/>
              </a:rPr>
              <a:t>n</a:t>
            </a:r>
            <a:r>
              <a:rPr lang="en-US" dirty="0" smtClean="0">
                <a:latin typeface="+mj-lt"/>
              </a:rPr>
              <a:t> − 1 (sample size minus 1).</a:t>
            </a:r>
          </a:p>
          <a:p>
            <a:r>
              <a:rPr lang="en-US" dirty="0" smtClean="0">
                <a:latin typeface="+mj-lt"/>
              </a:rPr>
              <a:t>Then add up all of these numbers to get your total sample variance (</a:t>
            </a:r>
            <a:r>
              <a:rPr lang="en-US" i="1" dirty="0" smtClean="0">
                <a:latin typeface="+mj-lt"/>
              </a:rPr>
              <a:t>s</a:t>
            </a:r>
            <a:r>
              <a:rPr lang="en-US" baseline="30000" dirty="0" smtClean="0">
                <a:latin typeface="+mj-lt"/>
              </a:rPr>
              <a:t>2</a:t>
            </a:r>
            <a:r>
              <a:rPr lang="en-US" dirty="0" smtClean="0">
                <a:latin typeface="+mj-lt"/>
              </a:rPr>
              <a:t>). For larger sample sets, it’s easiest to do this in Excel.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b="1" dirty="0" smtClean="0"/>
              <a:t>Find the standard deviation.</a:t>
            </a:r>
            <a:endParaRPr lang="en-US" dirty="0" smtClean="0"/>
          </a:p>
          <a:p>
            <a:r>
              <a:rPr lang="en-US" dirty="0" smtClean="0">
                <a:latin typeface="+mj-lt"/>
              </a:rPr>
              <a:t>The </a:t>
            </a:r>
            <a:r>
              <a:rPr lang="en-US" dirty="0" smtClean="0">
                <a:latin typeface="+mj-lt"/>
                <a:hlinkClick r:id="rId2"/>
              </a:rPr>
              <a:t>standard deviation</a:t>
            </a:r>
            <a:r>
              <a:rPr lang="en-US" dirty="0" smtClean="0">
                <a:latin typeface="+mj-lt"/>
              </a:rPr>
              <a:t> of your estimate (</a:t>
            </a:r>
            <a:r>
              <a:rPr lang="en-US" i="1" dirty="0" smtClean="0">
                <a:latin typeface="+mj-lt"/>
              </a:rPr>
              <a:t>s</a:t>
            </a:r>
            <a:r>
              <a:rPr lang="en-US" dirty="0" smtClean="0">
                <a:latin typeface="+mj-lt"/>
              </a:rPr>
              <a:t>) is equal to the square root of the sample variance/sample error (</a:t>
            </a:r>
            <a:r>
              <a:rPr lang="en-US" i="1" dirty="0" smtClean="0">
                <a:latin typeface="+mj-lt"/>
              </a:rPr>
              <a:t>s</a:t>
            </a:r>
            <a:r>
              <a:rPr lang="en-US" baseline="30000" dirty="0" smtClean="0">
                <a:latin typeface="+mj-lt"/>
              </a:rPr>
              <a:t>2</a:t>
            </a:r>
            <a:r>
              <a:rPr lang="en-US" dirty="0" smtClean="0">
                <a:latin typeface="+mj-lt"/>
              </a:rPr>
              <a:t>):</a:t>
            </a:r>
          </a:p>
          <a:p>
            <a:r>
              <a:rPr lang="en-US" dirty="0" smtClean="0">
                <a:latin typeface="+mj-lt"/>
              </a:rPr>
              <a:t>Example: Standard </a:t>
            </a:r>
            <a:r>
              <a:rPr lang="en-US" dirty="0" err="1" smtClean="0">
                <a:latin typeface="+mj-lt"/>
              </a:rPr>
              <a:t>deviationIn</a:t>
            </a:r>
            <a:r>
              <a:rPr lang="en-US" dirty="0" smtClean="0">
                <a:latin typeface="+mj-lt"/>
              </a:rPr>
              <a:t> the television-watching survey, the variance in the GB estimate is 100, while the variance in the USA estimate is 25. Taking the square root of the variance gives us a sample standard deviation (</a:t>
            </a:r>
            <a:r>
              <a:rPr lang="en-US" i="1" dirty="0" smtClean="0">
                <a:latin typeface="+mj-lt"/>
              </a:rPr>
              <a:t>s</a:t>
            </a:r>
            <a:r>
              <a:rPr lang="en-US" dirty="0" smtClean="0">
                <a:latin typeface="+mj-lt"/>
              </a:rPr>
              <a:t>) of:</a:t>
            </a:r>
          </a:p>
          <a:p>
            <a:r>
              <a:rPr lang="en-US" dirty="0" smtClean="0">
                <a:latin typeface="+mj-lt"/>
              </a:rPr>
              <a:t>10 for the GB estimate.</a:t>
            </a:r>
          </a:p>
          <a:p>
            <a:r>
              <a:rPr lang="en-US" dirty="0" smtClean="0">
                <a:latin typeface="+mj-lt"/>
              </a:rPr>
              <a:t>5 for the USA estimate.</a:t>
            </a:r>
          </a:p>
          <a:p>
            <a:pPr>
              <a:buNone/>
            </a:pP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Confidence interval for the mean of normally-distributed data</a:t>
            </a:r>
            <a:br>
              <a:rPr lang="en-US" sz="2000" b="1" dirty="0" smtClean="0"/>
            </a:br>
            <a:endParaRPr lang="en-US" sz="2000" dirty="0"/>
          </a:p>
        </p:txBody>
      </p:sp>
      <p:sp>
        <p:nvSpPr>
          <p:cNvPr id="3" name="Content Placeholder 2"/>
          <p:cNvSpPr>
            <a:spLocks noGrp="1"/>
          </p:cNvSpPr>
          <p:nvPr>
            <p:ph idx="1"/>
          </p:nvPr>
        </p:nvSpPr>
        <p:spPr>
          <a:xfrm>
            <a:off x="457200" y="1600200"/>
            <a:ext cx="8229600" cy="4724400"/>
          </a:xfrm>
        </p:spPr>
        <p:txBody>
          <a:bodyPr>
            <a:normAutofit fontScale="55000" lnSpcReduction="20000"/>
          </a:bodyPr>
          <a:lstStyle/>
          <a:p>
            <a:r>
              <a:rPr lang="en-US" dirty="0" smtClean="0"/>
              <a:t>Normally-distributed data forms a bell shape when plotted on a graph, with the sample mean in the middle and the rest of the data distributed fairly evenly on either side of the mean.</a:t>
            </a:r>
          </a:p>
          <a:p>
            <a:r>
              <a:rPr lang="en-US" dirty="0" smtClean="0"/>
              <a:t>The confidence interval for data which follows a standard normal distribution is:</a:t>
            </a:r>
          </a:p>
          <a:p>
            <a:r>
              <a:rPr lang="en-US" dirty="0" smtClean="0"/>
              <a:t>Where:</a:t>
            </a:r>
          </a:p>
          <a:p>
            <a:r>
              <a:rPr lang="en-US" dirty="0" smtClean="0"/>
              <a:t>CI = the confidence interval</a:t>
            </a:r>
          </a:p>
          <a:p>
            <a:r>
              <a:rPr lang="en-US" dirty="0" smtClean="0"/>
              <a:t>X̄ = the population mean</a:t>
            </a:r>
          </a:p>
          <a:p>
            <a:r>
              <a:rPr lang="en-US" dirty="0" smtClean="0"/>
              <a:t>Z* = the critical value of the </a:t>
            </a:r>
            <a:r>
              <a:rPr lang="en-US" i="1" dirty="0" smtClean="0"/>
              <a:t>z</a:t>
            </a:r>
            <a:r>
              <a:rPr lang="en-US" dirty="0" smtClean="0"/>
              <a:t>-distribution</a:t>
            </a:r>
          </a:p>
          <a:p>
            <a:r>
              <a:rPr lang="en-US" dirty="0" smtClean="0"/>
              <a:t>σ = the population standard deviation</a:t>
            </a:r>
          </a:p>
          <a:p>
            <a:r>
              <a:rPr lang="en-US" dirty="0" smtClean="0"/>
              <a:t>√n = the square root of the population size</a:t>
            </a:r>
          </a:p>
          <a:p>
            <a:r>
              <a:rPr lang="en-US" dirty="0" smtClean="0"/>
              <a:t>The confidence interval for the t-distribution follows the same formula, but replaces the</a:t>
            </a:r>
            <a:r>
              <a:rPr lang="en-US" i="1" dirty="0" smtClean="0"/>
              <a:t> Z</a:t>
            </a:r>
            <a:r>
              <a:rPr lang="en-US" dirty="0" smtClean="0"/>
              <a:t>* with the </a:t>
            </a:r>
            <a:r>
              <a:rPr lang="en-US" i="1" dirty="0" smtClean="0"/>
              <a:t>t</a:t>
            </a:r>
            <a:r>
              <a:rPr lang="en-US" dirty="0" smtClean="0"/>
              <a:t>*.</a:t>
            </a:r>
          </a:p>
          <a:p>
            <a:r>
              <a:rPr lang="en-US" dirty="0" smtClean="0"/>
              <a:t>In real life, you never know the true values for the population (unless you can do a complete census). Instead, we replace the population values with the values from our sample data, so the formula becomes:</a:t>
            </a:r>
          </a:p>
          <a:p>
            <a:r>
              <a:rPr lang="en-US" dirty="0" smtClean="0"/>
              <a:t>Where:</a:t>
            </a:r>
          </a:p>
          <a:p>
            <a:r>
              <a:rPr lang="en-US" dirty="0" smtClean="0"/>
              <a:t>ˆx = the sample mean</a:t>
            </a:r>
          </a:p>
          <a:p>
            <a:r>
              <a:rPr lang="en-US" dirty="0" smtClean="0"/>
              <a:t>s = the sample standard deviation</a:t>
            </a:r>
          </a:p>
          <a:p>
            <a:r>
              <a:rPr lang="en-US" dirty="0" smtClean="0"/>
              <a:t>Example: Calculating the confidence interval In the survey of Americans’ and Brits’ television watching habits, we can use the sample mean, sample standard deviation, and sample size in place of the population mean, population standard deviation, and population size.</a:t>
            </a:r>
          </a:p>
          <a:p>
            <a:r>
              <a:rPr lang="en-US" dirty="0" smtClean="0"/>
              <a:t>To calculate the 95% confidence interval, we can simply plug the values into the formula.</a:t>
            </a:r>
          </a:p>
          <a:p>
            <a:r>
              <a:rPr lang="en-US" dirty="0" smtClean="0"/>
              <a:t>For the USA:</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Confidence interval for non-normally distributed data</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smtClean="0">
                <a:latin typeface="+mj-lt"/>
              </a:rPr>
              <a:t>To calculate a confidence interval around the mean of data that is not normally distributed, you have two choices:</a:t>
            </a:r>
          </a:p>
          <a:p>
            <a:r>
              <a:rPr lang="en-US" dirty="0" smtClean="0">
                <a:latin typeface="+mj-lt"/>
              </a:rPr>
              <a:t>You can find a distribution that matches the shape of your data and use that distribution to calculate the confidence interval.</a:t>
            </a:r>
          </a:p>
          <a:p>
            <a:r>
              <a:rPr lang="en-US" dirty="0" smtClean="0">
                <a:latin typeface="+mj-lt"/>
              </a:rPr>
              <a:t>You can perform a transformation on your data to make it fit a normal distribution, and then find the confidence interval for the transformed data.</a:t>
            </a:r>
          </a:p>
          <a:p>
            <a:r>
              <a:rPr lang="en-US" dirty="0" smtClean="0">
                <a:latin typeface="+mj-lt"/>
              </a:rPr>
              <a:t>Performing data transformations is very common in statistics, for example, when data follows a logarithmic curve but we want to use it alongside linear data. You just have to remember to do the reverse transformation on your data when you calculate the upper and lower bounds of the confidence interval.</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Reporting confidence intervals</a:t>
            </a:r>
            <a:br>
              <a:rPr lang="en-US" sz="3200" b="1" dirty="0" smtClean="0"/>
            </a:br>
            <a:endParaRPr lang="en-US" sz="3200" dirty="0"/>
          </a:p>
        </p:txBody>
      </p:sp>
      <p:sp>
        <p:nvSpPr>
          <p:cNvPr id="3" name="Content Placeholder 2"/>
          <p:cNvSpPr>
            <a:spLocks noGrp="1"/>
          </p:cNvSpPr>
          <p:nvPr>
            <p:ph idx="1"/>
          </p:nvPr>
        </p:nvSpPr>
        <p:spPr>
          <a:xfrm>
            <a:off x="457200" y="1447800"/>
            <a:ext cx="8229600" cy="4876800"/>
          </a:xfrm>
        </p:spPr>
        <p:txBody>
          <a:bodyPr>
            <a:noAutofit/>
          </a:bodyPr>
          <a:lstStyle/>
          <a:p>
            <a:r>
              <a:rPr lang="en-US" sz="2000" dirty="0" smtClean="0">
                <a:latin typeface="+mj-lt"/>
              </a:rPr>
              <a:t>Confidence intervals are sometimes reported in papers, though researchers more often report the standard deviation of their estimate.</a:t>
            </a:r>
          </a:p>
          <a:p>
            <a:r>
              <a:rPr lang="en-US" sz="2000" dirty="0" smtClean="0">
                <a:latin typeface="+mj-lt"/>
              </a:rPr>
              <a:t>If you are asked to report the confidence interval, you should include the upper and lower bounds of the confidence interval.</a:t>
            </a:r>
          </a:p>
          <a:p>
            <a:r>
              <a:rPr lang="en-US" sz="2000" dirty="0" smtClean="0">
                <a:latin typeface="+mj-lt"/>
              </a:rPr>
              <a:t>Example: Reporting a confidence </a:t>
            </a:r>
            <a:r>
              <a:rPr lang="en-US" sz="2000" dirty="0" err="1" smtClean="0">
                <a:latin typeface="+mj-lt"/>
              </a:rPr>
              <a:t>interval“We</a:t>
            </a:r>
            <a:r>
              <a:rPr lang="en-US" sz="2000" dirty="0" smtClean="0">
                <a:latin typeface="+mj-lt"/>
              </a:rPr>
              <a:t> found that both the US and Great Britain averaged 35 hours of television watched per week, although there was more variation in the estimate for Great Britain (95% CI  = 33.04, 36.96) than for the US (95% CI = 34.02, 35.98).”One place that confidence intervals are frequently used is in graphs. When showing the differences between groups, or plotting a linear regression, researchers will often include the confidence interval to give a visual representation of the variation around the estimate.</a:t>
            </a:r>
          </a:p>
          <a:p>
            <a:r>
              <a:rPr lang="en-US" sz="2000" dirty="0" smtClean="0">
                <a:latin typeface="+mj-lt"/>
              </a:rPr>
              <a:t>Example: Confidence interval in a </a:t>
            </a:r>
            <a:r>
              <a:rPr lang="en-US" sz="2000" dirty="0" err="1" smtClean="0">
                <a:latin typeface="+mj-lt"/>
              </a:rPr>
              <a:t>graphYou</a:t>
            </a:r>
            <a:r>
              <a:rPr lang="en-US" sz="2000" dirty="0" smtClean="0">
                <a:latin typeface="+mj-lt"/>
              </a:rPr>
              <a:t> may decide to plot the point estimates of the mean number of hours of television watched in the USA and Great Britain, with the 95% confidence interval around the mean.</a:t>
            </a:r>
            <a:endParaRPr lang="en-US" sz="20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Caution when using confidence intervals</a:t>
            </a:r>
            <a:br>
              <a:rPr lang="en-US" sz="3200" b="1"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US" sz="2400" dirty="0" smtClean="0">
                <a:latin typeface="+mj-lt"/>
              </a:rPr>
              <a:t>Confidence intervals are sometimes interpreted as saying that the ‘true value’ of your estimate lies within the bounds of the confidence interval.</a:t>
            </a:r>
          </a:p>
          <a:p>
            <a:r>
              <a:rPr lang="en-US" sz="2400" dirty="0" smtClean="0">
                <a:latin typeface="+mj-lt"/>
              </a:rPr>
              <a:t>This is not the case. The confidence interval cannot tell you how likely it is that you found the true value of your statistical estimate because it is based on a sample, not on the whole population.</a:t>
            </a:r>
          </a:p>
          <a:p>
            <a:r>
              <a:rPr lang="en-US" sz="2400" dirty="0" smtClean="0">
                <a:latin typeface="+mj-lt"/>
              </a:rPr>
              <a:t>The confidence interval only tells you what range of values you can expect to find if you re-do your sampling or run your experiment again in the exact same way.</a:t>
            </a:r>
          </a:p>
          <a:p>
            <a:r>
              <a:rPr lang="en-US" sz="2400" dirty="0" smtClean="0">
                <a:latin typeface="+mj-lt"/>
              </a:rPr>
              <a:t>The more accurate your sampling plan, or the more realistic your experiment, the greater the chance that your confidence interval includes the true value of your estimate. But this accuracy is determined by your research methods, not by the statistics you do after you have collected the data!</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Descriptive Statistics</a:t>
            </a:r>
            <a:br>
              <a:rPr lang="en-US" sz="3200" dirty="0" smtClean="0"/>
            </a:br>
            <a:endParaRPr lang="en-US" sz="3200" dirty="0"/>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r>
              <a:rPr lang="en-US" dirty="0" smtClean="0">
                <a:latin typeface="+mj-lt"/>
              </a:rPr>
              <a:t>Use </a:t>
            </a:r>
            <a:r>
              <a:rPr lang="en-US" dirty="0" smtClean="0">
                <a:latin typeface="+mj-lt"/>
                <a:hlinkClick r:id="rId2"/>
              </a:rPr>
              <a:t>descriptive statistics</a:t>
            </a:r>
            <a:r>
              <a:rPr lang="en-US" dirty="0" smtClean="0">
                <a:latin typeface="+mj-lt"/>
              </a:rPr>
              <a:t> to summarize and graph the data for a group that you choose. This process allows you to understand that specific set of observations.</a:t>
            </a:r>
          </a:p>
          <a:p>
            <a:r>
              <a:rPr lang="en-US" dirty="0" smtClean="0">
                <a:latin typeface="+mj-lt"/>
                <a:hlinkClick r:id="rId2"/>
              </a:rPr>
              <a:t>Descriptive statistics</a:t>
            </a:r>
            <a:r>
              <a:rPr lang="en-US" dirty="0" smtClean="0">
                <a:latin typeface="+mj-lt"/>
              </a:rPr>
              <a:t> describe a </a:t>
            </a:r>
            <a:r>
              <a:rPr lang="en-US" dirty="0" smtClean="0">
                <a:latin typeface="+mj-lt"/>
                <a:hlinkClick r:id="rId3"/>
              </a:rPr>
              <a:t>sample</a:t>
            </a:r>
            <a:r>
              <a:rPr lang="en-US" dirty="0" smtClean="0">
                <a:latin typeface="+mj-lt"/>
              </a:rPr>
              <a:t>. That’s pretty straightforward. You simply take a group that you’re interested in, record data about the group members, and then use summary statistics and graphs to present the group properties. With descriptive statistics, there is no uncertainty because you are describing only the people or items that you actually measure. You’re not trying to infer properties about a larger </a:t>
            </a:r>
            <a:r>
              <a:rPr lang="en-US" dirty="0" smtClean="0">
                <a:latin typeface="+mj-lt"/>
                <a:hlinkClick r:id="rId4"/>
              </a:rPr>
              <a:t>population</a:t>
            </a:r>
            <a:r>
              <a:rPr lang="en-US" dirty="0" smtClean="0">
                <a:latin typeface="+mj-lt"/>
              </a:rPr>
              <a:t>.</a:t>
            </a:r>
          </a:p>
          <a:p>
            <a:r>
              <a:rPr lang="en-US" dirty="0" smtClean="0">
                <a:latin typeface="+mj-lt"/>
              </a:rPr>
              <a:t>The process involves taking a potentially large number of data points in the sample and reducing them down to a few meaningful summary values and graphs. This procedure allows us to gain more insights and visualize the data than simply pouring through row upon row of raw numbers!</a:t>
            </a:r>
          </a:p>
          <a:p>
            <a:pPr>
              <a:buNone/>
            </a:pPr>
            <a:endParaRPr lang="en-US" dirty="0" smtClean="0">
              <a:latin typeface="+mj-lt"/>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Inferential Statistics</a:t>
            </a:r>
            <a:br>
              <a:rPr lang="en-US" sz="3200"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a:bodyPr>
          <a:lstStyle/>
          <a:p>
            <a:r>
              <a:rPr lang="en-US" sz="2400" dirty="0" smtClean="0">
                <a:latin typeface="+mj-lt"/>
                <a:hlinkClick r:id="rId2"/>
              </a:rPr>
              <a:t>Inferential statistics</a:t>
            </a:r>
            <a:r>
              <a:rPr lang="en-US" sz="2400" dirty="0" smtClean="0">
                <a:latin typeface="+mj-lt"/>
              </a:rPr>
              <a:t> takes data from a sample and makes inferences about the larger population from which the sample was drawn. Because the goal of inferential statistics is to draw conclusions from a sample and generalize them to a population, we need to have confidence that our sample accurately reflects the population. This requirement affects our process. At a broad level, we must do the following:</a:t>
            </a:r>
          </a:p>
          <a:p>
            <a:r>
              <a:rPr lang="en-US" sz="2400" dirty="0" smtClean="0">
                <a:latin typeface="+mj-lt"/>
              </a:rPr>
              <a:t>Define the population we are studying.</a:t>
            </a:r>
          </a:p>
          <a:p>
            <a:r>
              <a:rPr lang="en-US" sz="2400" dirty="0" smtClean="0">
                <a:latin typeface="+mj-lt"/>
              </a:rPr>
              <a:t>Draw a representative sample from that population.</a:t>
            </a:r>
          </a:p>
          <a:p>
            <a:r>
              <a:rPr lang="en-US" sz="2400" dirty="0" smtClean="0">
                <a:latin typeface="+mj-lt"/>
              </a:rPr>
              <a:t>Use analyses that incorporate the sampling error.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Regression Approach for </a:t>
            </a:r>
            <a:r>
              <a:rPr lang="en-US" sz="3200" dirty="0" smtClean="0"/>
              <a:t>Predictions</a:t>
            </a:r>
            <a:br>
              <a:rPr lang="en-US" sz="3200" dirty="0" smtClean="0"/>
            </a:br>
            <a:endParaRPr lang="en-US" sz="3200" dirty="0"/>
          </a:p>
        </p:txBody>
      </p:sp>
      <p:sp>
        <p:nvSpPr>
          <p:cNvPr id="5" name="Content Placeholder 4"/>
          <p:cNvSpPr>
            <a:spLocks noGrp="1"/>
          </p:cNvSpPr>
          <p:nvPr>
            <p:ph idx="1"/>
          </p:nvPr>
        </p:nvSpPr>
        <p:spPr>
          <a:xfrm>
            <a:off x="457200" y="1600200"/>
            <a:ext cx="8229600" cy="4724400"/>
          </a:xfrm>
        </p:spPr>
        <p:txBody>
          <a:bodyPr>
            <a:normAutofit/>
          </a:bodyPr>
          <a:lstStyle/>
          <a:p>
            <a:r>
              <a:rPr lang="en-US" sz="2200" dirty="0" smtClean="0">
                <a:latin typeface="+mj-lt"/>
              </a:rPr>
              <a:t>Using regression to make predictions doesn’t necessarily involve predicting the future. Instead, you predict the mean of the dependent variable given specific values of the independent variable(s). For our example, we’ll use one independent variable to predict the dependent variable. I measured both of these variables at the same point in time.</a:t>
            </a:r>
          </a:p>
          <a:p>
            <a:r>
              <a:rPr lang="en-US" sz="2200" dirty="0" smtClean="0">
                <a:latin typeface="+mj-lt"/>
              </a:rPr>
              <a:t>Psychic predictions are things that just pop into mind and are not often verified against reality. Unsurprisingly, predictions in the regression context are more rigorous. We need to collect data for relevant variables, formulate a model, and evaluate how well the model fits the data.</a:t>
            </a:r>
          </a:p>
          <a:p>
            <a:r>
              <a:rPr lang="en-US" sz="2200" dirty="0" smtClean="0">
                <a:latin typeface="+mj-lt"/>
              </a:rPr>
              <a:t>The general procedure for using regression to make good predictions is the following:</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609600"/>
          </a:xfrm>
        </p:spPr>
        <p:txBody>
          <a:bodyPr>
            <a:normAutofit/>
          </a:bodyPr>
          <a:lstStyle/>
          <a:p>
            <a:r>
              <a:rPr lang="en-US" sz="3200" b="1" dirty="0" smtClean="0"/>
              <a:t>Course Objectives</a:t>
            </a:r>
            <a:endParaRPr lang="en-US" sz="3200" b="1" dirty="0"/>
          </a:p>
        </p:txBody>
      </p:sp>
      <p:sp>
        <p:nvSpPr>
          <p:cNvPr id="3" name="Content Placeholder 2"/>
          <p:cNvSpPr>
            <a:spLocks noGrp="1"/>
          </p:cNvSpPr>
          <p:nvPr>
            <p:ph idx="1"/>
          </p:nvPr>
        </p:nvSpPr>
        <p:spPr/>
        <p:txBody>
          <a:bodyPr>
            <a:normAutofit/>
          </a:bodyPr>
          <a:lstStyle/>
          <a:p>
            <a:r>
              <a:rPr lang="en-US" sz="2400" dirty="0" smtClean="0">
                <a:latin typeface="+mj-lt"/>
              </a:rPr>
              <a:t>Discuss confidence interval.</a:t>
            </a:r>
          </a:p>
          <a:p>
            <a:r>
              <a:rPr lang="en-US" sz="2400" dirty="0" smtClean="0">
                <a:latin typeface="+mj-lt"/>
              </a:rPr>
              <a:t>Explain descriptive and inferential statistics.</a:t>
            </a:r>
          </a:p>
          <a:p>
            <a:r>
              <a:rPr lang="en-US" sz="2400" dirty="0" smtClean="0">
                <a:latin typeface="+mj-lt"/>
              </a:rPr>
              <a:t>Discuss the basic aspects of regression and prediction.</a:t>
            </a:r>
            <a:endParaRPr 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sz="2400" dirty="0" smtClean="0">
                <a:latin typeface="+mj-lt"/>
              </a:rPr>
              <a:t>Research the subject-area so you can build on the work of others. This research helps with the subsequent steps.</a:t>
            </a:r>
          </a:p>
          <a:p>
            <a:r>
              <a:rPr lang="en-US" sz="2400" dirty="0" smtClean="0">
                <a:latin typeface="+mj-lt"/>
              </a:rPr>
              <a:t>Collect data for the relevant variables.</a:t>
            </a:r>
          </a:p>
          <a:p>
            <a:r>
              <a:rPr lang="en-US" sz="2400" dirty="0" smtClean="0">
                <a:latin typeface="+mj-lt"/>
              </a:rPr>
              <a:t>Specify and assess your regression model.</a:t>
            </a:r>
          </a:p>
          <a:p>
            <a:r>
              <a:rPr lang="en-US" sz="2400" dirty="0" smtClean="0">
                <a:latin typeface="+mj-lt"/>
              </a:rPr>
              <a:t>If you have a model that adequately fits the data, use it to make predictions.</a:t>
            </a:r>
          </a:p>
          <a:p>
            <a:r>
              <a:rPr lang="en-US" sz="2400" dirty="0" smtClean="0">
                <a:latin typeface="+mj-lt"/>
              </a:rPr>
              <a:t>While this process involves more work than the psychic approach, it provides valuable benefits. With regression, we can evaluate the bias and precision of our predictions:</a:t>
            </a:r>
          </a:p>
          <a:p>
            <a:r>
              <a:rPr lang="en-US" sz="2400" dirty="0" smtClean="0">
                <a:latin typeface="+mj-lt"/>
              </a:rPr>
              <a:t>Bias in a statistical model indicates that the predictions are systematically too high or too low.</a:t>
            </a:r>
          </a:p>
          <a:p>
            <a:r>
              <a:rPr lang="en-US" sz="2400" dirty="0" smtClean="0">
                <a:latin typeface="+mj-lt"/>
              </a:rPr>
              <a:t>Precision represents how close the predictions are to the observed values.</a:t>
            </a:r>
          </a:p>
          <a:p>
            <a:r>
              <a:rPr lang="en-US" sz="2400" dirty="0" smtClean="0">
                <a:latin typeface="+mj-lt"/>
              </a:rPr>
              <a:t>When we use regression to make predictions, our goal is to produce predictions that are both correct on average and close to the real values. In other words, we need predictions that are both unbiased and precise.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2895600"/>
            <a:ext cx="5105400" cy="1219200"/>
          </a:xfrm>
        </p:spPr>
        <p:txBody>
          <a:bodyPr/>
          <a:lstStyle/>
          <a:p>
            <a:endParaRPr lang="en-US" dirty="0" smtClean="0"/>
          </a:p>
          <a:p>
            <a:pPr>
              <a:buNone/>
            </a:pPr>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Confidence intervals</a:t>
            </a:r>
            <a:br>
              <a:rPr lang="en-US" sz="3200" b="1" dirty="0" smtClean="0"/>
            </a:br>
            <a:endParaRPr lang="en-US" sz="3200" dirty="0"/>
          </a:p>
        </p:txBody>
      </p:sp>
      <p:sp>
        <p:nvSpPr>
          <p:cNvPr id="3" name="Content Placeholder 2"/>
          <p:cNvSpPr>
            <a:spLocks noGrp="1"/>
          </p:cNvSpPr>
          <p:nvPr>
            <p:ph idx="1"/>
          </p:nvPr>
        </p:nvSpPr>
        <p:spPr/>
        <p:txBody>
          <a:bodyPr>
            <a:normAutofit fontScale="92500"/>
          </a:bodyPr>
          <a:lstStyle/>
          <a:p>
            <a:r>
              <a:rPr lang="en-US" dirty="0" smtClean="0">
                <a:latin typeface="+mj-lt"/>
              </a:rPr>
              <a:t>When you make an estimate in statistics, whether it is a </a:t>
            </a:r>
            <a:r>
              <a:rPr lang="en-US" dirty="0" smtClean="0">
                <a:latin typeface="+mj-lt"/>
                <a:hlinkClick r:id="rId2"/>
              </a:rPr>
              <a:t>summary statistic</a:t>
            </a:r>
            <a:r>
              <a:rPr lang="en-US" dirty="0" smtClean="0">
                <a:latin typeface="+mj-lt"/>
              </a:rPr>
              <a:t> or a </a:t>
            </a:r>
            <a:r>
              <a:rPr lang="en-US" dirty="0" smtClean="0">
                <a:latin typeface="+mj-lt"/>
                <a:hlinkClick r:id="rId3"/>
              </a:rPr>
              <a:t>test statistic</a:t>
            </a:r>
            <a:r>
              <a:rPr lang="en-US" dirty="0" smtClean="0">
                <a:latin typeface="+mj-lt"/>
              </a:rPr>
              <a:t>, there is always uncertainty around that estimate because the number is based on a </a:t>
            </a:r>
            <a:r>
              <a:rPr lang="en-US" dirty="0" smtClean="0">
                <a:latin typeface="+mj-lt"/>
                <a:hlinkClick r:id="rId4"/>
              </a:rPr>
              <a:t>sample </a:t>
            </a:r>
            <a:r>
              <a:rPr lang="en-US" dirty="0" smtClean="0">
                <a:latin typeface="+mj-lt"/>
              </a:rPr>
              <a:t>of the population you are studying.</a:t>
            </a:r>
          </a:p>
          <a:p>
            <a:r>
              <a:rPr lang="en-US" dirty="0" smtClean="0">
                <a:latin typeface="+mj-lt"/>
              </a:rPr>
              <a:t>The </a:t>
            </a:r>
            <a:r>
              <a:rPr lang="en-US" b="1" dirty="0" smtClean="0">
                <a:latin typeface="+mj-lt"/>
              </a:rPr>
              <a:t>confidence interval </a:t>
            </a:r>
            <a:r>
              <a:rPr lang="en-US" dirty="0" smtClean="0">
                <a:latin typeface="+mj-lt"/>
              </a:rPr>
              <a:t>is the range of values that you expect your estimate to fall between a certain percentage of the time if you run your experiment again or re-sample the population in the same way.</a:t>
            </a:r>
          </a:p>
          <a:p>
            <a:r>
              <a:rPr lang="en-US" dirty="0" smtClean="0">
                <a:latin typeface="+mj-lt"/>
              </a:rPr>
              <a:t>The </a:t>
            </a:r>
            <a:r>
              <a:rPr lang="en-US" b="1" dirty="0" smtClean="0">
                <a:latin typeface="+mj-lt"/>
              </a:rPr>
              <a:t>confidence level</a:t>
            </a:r>
            <a:r>
              <a:rPr lang="en-US" dirty="0" smtClean="0">
                <a:latin typeface="+mj-lt"/>
              </a:rPr>
              <a:t> is the percentage of times you expect to reproduce an estimate between the upper and lower bounds of the confidence interval, and is set by the </a:t>
            </a:r>
            <a:r>
              <a:rPr lang="en-US" dirty="0" smtClean="0">
                <a:latin typeface="+mj-lt"/>
                <a:hlinkClick r:id="rId5"/>
              </a:rPr>
              <a:t>alpha value</a:t>
            </a:r>
            <a:r>
              <a:rPr lang="en-US" dirty="0" smtClean="0">
                <a:latin typeface="+mj-lt"/>
              </a:rPr>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What exactly is a confidence interval?</a:t>
            </a:r>
            <a:br>
              <a:rPr lang="en-US" sz="3200" b="1" dirty="0" smtClean="0"/>
            </a:br>
            <a:endParaRPr lang="en-US" sz="3200"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smtClean="0">
                <a:latin typeface="+mj-lt"/>
              </a:rPr>
              <a:t>A confidence interval is the </a:t>
            </a:r>
            <a:r>
              <a:rPr lang="en-US" dirty="0" smtClean="0">
                <a:latin typeface="+mj-lt"/>
                <a:hlinkClick r:id="rId2"/>
              </a:rPr>
              <a:t>mean</a:t>
            </a:r>
            <a:r>
              <a:rPr lang="en-US" dirty="0" smtClean="0">
                <a:latin typeface="+mj-lt"/>
              </a:rPr>
              <a:t> of your estimate plus and minus the variation in that estimate. This is the range of values you expect your estimate to fall between if you redo your test, within a certain level of confidence.</a:t>
            </a:r>
          </a:p>
          <a:p>
            <a:r>
              <a:rPr lang="en-US" b="1" dirty="0" smtClean="0">
                <a:latin typeface="+mj-lt"/>
              </a:rPr>
              <a:t>Confidence</a:t>
            </a:r>
            <a:r>
              <a:rPr lang="en-US" dirty="0" smtClean="0">
                <a:latin typeface="+mj-lt"/>
              </a:rPr>
              <a:t>, in statistics, is another way to describe probability. For example, if you construct a confidence interval with a 95% confidence level, you are confident that 95 out of 100 times the estimate will fall between the upper and lower values specified by the confidence interval.</a:t>
            </a:r>
          </a:p>
          <a:p>
            <a:r>
              <a:rPr lang="en-US" dirty="0" smtClean="0">
                <a:latin typeface="+mj-lt"/>
              </a:rPr>
              <a:t>Your desired confidence level is usually one minus the </a:t>
            </a:r>
            <a:r>
              <a:rPr lang="en-US" dirty="0" smtClean="0">
                <a:latin typeface="+mj-lt"/>
                <a:hlinkClick r:id="rId3"/>
              </a:rPr>
              <a:t>alpha ( </a:t>
            </a:r>
            <a:r>
              <a:rPr lang="en-US" i="1" dirty="0" smtClean="0">
                <a:latin typeface="+mj-lt"/>
                <a:hlinkClick r:id="rId3"/>
              </a:rPr>
              <a:t>a</a:t>
            </a:r>
            <a:r>
              <a:rPr lang="en-US" dirty="0" smtClean="0">
                <a:latin typeface="+mj-lt"/>
                <a:hlinkClick r:id="rId3"/>
              </a:rPr>
              <a:t> ) value</a:t>
            </a:r>
            <a:r>
              <a:rPr lang="en-US" dirty="0" smtClean="0">
                <a:latin typeface="+mj-lt"/>
              </a:rPr>
              <a:t> you used in your statistical test:</a:t>
            </a:r>
          </a:p>
          <a:p>
            <a:r>
              <a:rPr lang="en-US" b="1" dirty="0" smtClean="0">
                <a:latin typeface="+mj-lt"/>
              </a:rPr>
              <a:t>Confidence level</a:t>
            </a:r>
            <a:r>
              <a:rPr lang="en-US" dirty="0" smtClean="0">
                <a:latin typeface="+mj-lt"/>
              </a:rPr>
              <a:t> = 1 − </a:t>
            </a:r>
            <a:r>
              <a:rPr lang="en-US" i="1" dirty="0" smtClean="0">
                <a:latin typeface="+mj-lt"/>
              </a:rPr>
              <a:t>a</a:t>
            </a:r>
            <a:endParaRPr lang="en-US" dirty="0" smtClean="0">
              <a:latin typeface="+mj-lt"/>
            </a:endParaRPr>
          </a:p>
          <a:p>
            <a:r>
              <a:rPr lang="en-US" dirty="0" smtClean="0">
                <a:latin typeface="+mj-lt"/>
              </a:rPr>
              <a:t>So if you use an alpha value of </a:t>
            </a:r>
            <a:r>
              <a:rPr lang="en-US" i="1" dirty="0" smtClean="0">
                <a:latin typeface="+mj-lt"/>
              </a:rPr>
              <a:t>p</a:t>
            </a:r>
            <a:r>
              <a:rPr lang="en-US" dirty="0" smtClean="0">
                <a:latin typeface="+mj-lt"/>
              </a:rPr>
              <a:t> &lt; 0.05 for statistical significance, then your confidence level would be 1 − 0.05 = 0.95, or 95%.</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When do you use confidence intervals?</a:t>
            </a:r>
            <a:br>
              <a:rPr lang="en-US" sz="3200" b="1" dirty="0" smtClean="0"/>
            </a:br>
            <a:endParaRPr lang="en-US" sz="3200" dirty="0"/>
          </a:p>
        </p:txBody>
      </p:sp>
      <p:sp>
        <p:nvSpPr>
          <p:cNvPr id="3" name="Content Placeholder 2"/>
          <p:cNvSpPr>
            <a:spLocks noGrp="1"/>
          </p:cNvSpPr>
          <p:nvPr>
            <p:ph idx="1"/>
          </p:nvPr>
        </p:nvSpPr>
        <p:spPr>
          <a:xfrm>
            <a:off x="457200" y="1447800"/>
            <a:ext cx="8229600" cy="4876800"/>
          </a:xfrm>
        </p:spPr>
        <p:txBody>
          <a:bodyPr>
            <a:normAutofit fontScale="70000" lnSpcReduction="20000"/>
          </a:bodyPr>
          <a:lstStyle/>
          <a:p>
            <a:r>
              <a:rPr lang="en-US" dirty="0" smtClean="0">
                <a:latin typeface="+mj-lt"/>
              </a:rPr>
              <a:t>You can calculate confidence intervals for many kinds of statistical estimates, including:</a:t>
            </a:r>
          </a:p>
          <a:p>
            <a:r>
              <a:rPr lang="en-US" dirty="0" smtClean="0">
                <a:latin typeface="+mj-lt"/>
              </a:rPr>
              <a:t>Proportions</a:t>
            </a:r>
          </a:p>
          <a:p>
            <a:r>
              <a:rPr lang="en-US" dirty="0" smtClean="0">
                <a:latin typeface="+mj-lt"/>
              </a:rPr>
              <a:t>Population means</a:t>
            </a:r>
          </a:p>
          <a:p>
            <a:r>
              <a:rPr lang="en-US" dirty="0" smtClean="0">
                <a:latin typeface="+mj-lt"/>
              </a:rPr>
              <a:t>Differences between population means or proportions</a:t>
            </a:r>
          </a:p>
          <a:p>
            <a:r>
              <a:rPr lang="en-US" dirty="0" smtClean="0">
                <a:latin typeface="+mj-lt"/>
              </a:rPr>
              <a:t>Estimates of variation among groups</a:t>
            </a:r>
          </a:p>
          <a:p>
            <a:r>
              <a:rPr lang="en-US" dirty="0" smtClean="0">
                <a:latin typeface="+mj-lt"/>
              </a:rPr>
              <a:t>These are all point estimates, and don’t give any information about the variation around the number. Confidence intervals are useful for communicating the variation around a point estimate.</a:t>
            </a:r>
          </a:p>
          <a:p>
            <a:r>
              <a:rPr lang="en-US" dirty="0" smtClean="0">
                <a:latin typeface="+mj-lt"/>
              </a:rPr>
              <a:t>Example: Variation around an estimate You survey 100 Brits and 100 Americans about their television-watching habits, and find that both groups watch an average of 35 hours of television per week.</a:t>
            </a:r>
          </a:p>
          <a:p>
            <a:r>
              <a:rPr lang="en-US" dirty="0" smtClean="0">
                <a:latin typeface="+mj-lt"/>
              </a:rPr>
              <a:t>However, the British people surveyed had a wide variation in the number of hours watched, while the Americans all watched similar amounts.</a:t>
            </a:r>
          </a:p>
          <a:p>
            <a:r>
              <a:rPr lang="en-US" dirty="0" smtClean="0">
                <a:latin typeface="+mj-lt"/>
              </a:rPr>
              <a:t>Even though both groups have the same point estimate (average number of hours watched), the British estimate will have a wider confidence interval than the American estimate because there is more variation in the data.</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15.JPG"/>
          <p:cNvPicPr>
            <a:picLocks noChangeAspect="1" noChangeArrowheads="1"/>
          </p:cNvPicPr>
          <p:nvPr/>
        </p:nvPicPr>
        <p:blipFill>
          <a:blip r:embed="rId2"/>
          <a:srcRect/>
          <a:stretch>
            <a:fillRect/>
          </a:stretch>
        </p:blipFill>
        <p:spPr bwMode="auto">
          <a:xfrm>
            <a:off x="457200" y="914400"/>
            <a:ext cx="7924800" cy="4724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Calculating a confidence interval: what you need to know</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smtClean="0">
                <a:latin typeface="+mj-lt"/>
              </a:rPr>
              <a:t>Most statistical programs will include the confidence interval of the estimate when you run a statistical test.</a:t>
            </a:r>
          </a:p>
          <a:p>
            <a:r>
              <a:rPr lang="en-US" dirty="0" smtClean="0">
                <a:latin typeface="+mj-lt"/>
              </a:rPr>
              <a:t>If you want to calculate a confidence interval on your own, you need to know:</a:t>
            </a:r>
          </a:p>
          <a:p>
            <a:r>
              <a:rPr lang="en-US" dirty="0" smtClean="0">
                <a:latin typeface="+mj-lt"/>
              </a:rPr>
              <a:t>The point estimate you are constructing the confidence interval for</a:t>
            </a:r>
          </a:p>
          <a:p>
            <a:r>
              <a:rPr lang="en-US" dirty="0" smtClean="0">
                <a:latin typeface="+mj-lt"/>
              </a:rPr>
              <a:t>The critical values for the test statistic</a:t>
            </a:r>
          </a:p>
          <a:p>
            <a:r>
              <a:rPr lang="en-US" dirty="0" smtClean="0">
                <a:latin typeface="+mj-lt"/>
              </a:rPr>
              <a:t>The </a:t>
            </a:r>
            <a:r>
              <a:rPr lang="en-US" dirty="0" smtClean="0">
                <a:latin typeface="+mj-lt"/>
                <a:hlinkClick r:id="rId2"/>
              </a:rPr>
              <a:t>standard deviation</a:t>
            </a:r>
            <a:r>
              <a:rPr lang="en-US" dirty="0" smtClean="0">
                <a:latin typeface="+mj-lt"/>
              </a:rPr>
              <a:t> of the sample</a:t>
            </a:r>
          </a:p>
          <a:p>
            <a:r>
              <a:rPr lang="en-US" dirty="0" smtClean="0">
                <a:latin typeface="+mj-lt"/>
              </a:rPr>
              <a:t>The sample size</a:t>
            </a:r>
          </a:p>
          <a:p>
            <a:r>
              <a:rPr lang="en-US" dirty="0" smtClean="0">
                <a:latin typeface="+mj-lt"/>
              </a:rPr>
              <a:t>Once you know each of these components, you can calculate the confidence interval for your estimate by plugging them into the confidence interval formula that corresponds to your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Point estimate</a:t>
            </a:r>
            <a:br>
              <a:rPr lang="en-US" sz="3200" b="1" dirty="0" smtClean="0"/>
            </a:br>
            <a:endParaRPr lang="en-US" sz="3200" dirty="0"/>
          </a:p>
        </p:txBody>
      </p:sp>
      <p:sp>
        <p:nvSpPr>
          <p:cNvPr id="3" name="Content Placeholder 2"/>
          <p:cNvSpPr>
            <a:spLocks noGrp="1"/>
          </p:cNvSpPr>
          <p:nvPr>
            <p:ph idx="1"/>
          </p:nvPr>
        </p:nvSpPr>
        <p:spPr/>
        <p:txBody>
          <a:bodyPr/>
          <a:lstStyle/>
          <a:p>
            <a:r>
              <a:rPr lang="en-US" dirty="0" smtClean="0">
                <a:latin typeface="+mj-lt"/>
              </a:rPr>
              <a:t>The point estimate of your confidence interval will be whatever statistical estimate you are making (e.g. population mean, the difference between population means, proportions, variation among groups).</a:t>
            </a:r>
          </a:p>
          <a:p>
            <a:r>
              <a:rPr lang="en-US" dirty="0" smtClean="0">
                <a:latin typeface="+mj-lt"/>
              </a:rPr>
              <a:t>Example: Point </a:t>
            </a:r>
            <a:r>
              <a:rPr lang="en-US" dirty="0" err="1" smtClean="0">
                <a:latin typeface="+mj-lt"/>
              </a:rPr>
              <a:t>estimateIn</a:t>
            </a:r>
            <a:r>
              <a:rPr lang="en-US" dirty="0" smtClean="0">
                <a:latin typeface="+mj-lt"/>
              </a:rPr>
              <a:t> the TV-watching example, the point estimate is the mean number of hours watched: 35.</a:t>
            </a:r>
            <a:endParaRPr lang="en-US"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Finding the critical value</a:t>
            </a:r>
            <a:br>
              <a:rPr lang="en-US" sz="3200" b="1" dirty="0" smtClean="0"/>
            </a:br>
            <a:endParaRPr lang="en-US" sz="3200" b="1" dirty="0"/>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r>
              <a:rPr lang="en-US" dirty="0" smtClean="0">
                <a:latin typeface="+mj-lt"/>
              </a:rPr>
              <a:t>Critical values tell you how many standard deviations away from the mean you need to go in order to reach the desired confidence level for your confidence interval.</a:t>
            </a:r>
          </a:p>
          <a:p>
            <a:r>
              <a:rPr lang="en-US" dirty="0" smtClean="0">
                <a:latin typeface="+mj-lt"/>
              </a:rPr>
              <a:t>There are three steps to find the critical value.</a:t>
            </a:r>
          </a:p>
          <a:p>
            <a:r>
              <a:rPr lang="en-US" b="1" dirty="0" smtClean="0">
                <a:latin typeface="+mj-lt"/>
              </a:rPr>
              <a:t>Choose your alpha ( </a:t>
            </a:r>
            <a:r>
              <a:rPr lang="en-US" b="1" i="1" dirty="0" smtClean="0">
                <a:latin typeface="+mj-lt"/>
              </a:rPr>
              <a:t>a</a:t>
            </a:r>
            <a:r>
              <a:rPr lang="en-US" b="1" dirty="0" smtClean="0">
                <a:latin typeface="+mj-lt"/>
              </a:rPr>
              <a:t> ) value.</a:t>
            </a:r>
            <a:endParaRPr lang="en-US" dirty="0" smtClean="0">
              <a:latin typeface="+mj-lt"/>
            </a:endParaRPr>
          </a:p>
          <a:p>
            <a:r>
              <a:rPr lang="en-US" dirty="0" smtClean="0">
                <a:latin typeface="+mj-lt"/>
              </a:rPr>
              <a:t>The alpha value is the </a:t>
            </a:r>
            <a:r>
              <a:rPr lang="en-US" dirty="0" smtClean="0">
                <a:latin typeface="+mj-lt"/>
                <a:hlinkClick r:id="rId2"/>
              </a:rPr>
              <a:t>probability threshold for statistical significance</a:t>
            </a:r>
            <a:r>
              <a:rPr lang="en-US" dirty="0" smtClean="0">
                <a:latin typeface="+mj-lt"/>
              </a:rPr>
              <a:t>. The most common alpha value is </a:t>
            </a:r>
            <a:r>
              <a:rPr lang="en-US" i="1" dirty="0" smtClean="0">
                <a:latin typeface="+mj-lt"/>
              </a:rPr>
              <a:t>p</a:t>
            </a:r>
            <a:r>
              <a:rPr lang="en-US" dirty="0" smtClean="0">
                <a:latin typeface="+mj-lt"/>
              </a:rPr>
              <a:t> = 0.05, but 0.1, 0.01, and even 0.001 are sometimes used. It’s best to look at the papers published in your field to decide which alpha value to use.</a:t>
            </a:r>
          </a:p>
          <a:p>
            <a:r>
              <a:rPr lang="en-US" b="1" dirty="0" smtClean="0">
                <a:latin typeface="+mj-lt"/>
              </a:rPr>
              <a:t>Decide if you need a one-tailed interval or a two-tailed interval.</a:t>
            </a:r>
            <a:endParaRPr lang="en-US" dirty="0" smtClean="0">
              <a:latin typeface="+mj-lt"/>
            </a:endParaRPr>
          </a:p>
          <a:p>
            <a:r>
              <a:rPr lang="en-US" dirty="0" smtClean="0">
                <a:latin typeface="+mj-lt"/>
              </a:rPr>
              <a:t>You will most likely use a two-tailed interval unless you are doing a </a:t>
            </a:r>
            <a:r>
              <a:rPr lang="en-US" dirty="0" smtClean="0">
                <a:latin typeface="+mj-lt"/>
                <a:hlinkClick r:id="rId3"/>
              </a:rPr>
              <a:t>one-tailed t-test</a:t>
            </a:r>
            <a:r>
              <a:rPr lang="en-US" dirty="0" smtClean="0">
                <a:latin typeface="+mj-lt"/>
              </a:rPr>
              <a:t>.</a:t>
            </a:r>
          </a:p>
          <a:p>
            <a:r>
              <a:rPr lang="en-US" dirty="0" smtClean="0">
                <a:latin typeface="+mj-lt"/>
              </a:rPr>
              <a:t>For a two-tailed interval, divide your alpha by two to get the alpha value for the upper and lower tails.</a:t>
            </a:r>
          </a:p>
          <a:p>
            <a:r>
              <a:rPr lang="en-US" b="1" dirty="0" smtClean="0">
                <a:latin typeface="+mj-lt"/>
              </a:rPr>
              <a:t>Look up the critical value that corresponds with the alpha value.</a:t>
            </a:r>
            <a:endParaRPr lang="en-US" dirty="0" smtClean="0">
              <a:latin typeface="+mj-lt"/>
            </a:endParaRPr>
          </a:p>
          <a:p>
            <a:r>
              <a:rPr lang="en-US" dirty="0" smtClean="0">
                <a:latin typeface="+mj-lt"/>
              </a:rPr>
              <a:t>If your data follows a </a:t>
            </a:r>
            <a:r>
              <a:rPr lang="en-US" dirty="0" smtClean="0">
                <a:latin typeface="+mj-lt"/>
                <a:hlinkClick r:id="rId4"/>
              </a:rPr>
              <a:t>normal distribution</a:t>
            </a:r>
            <a:r>
              <a:rPr lang="en-US" dirty="0" smtClean="0">
                <a:latin typeface="+mj-lt"/>
              </a:rPr>
              <a:t>, or if you have a large sample size (</a:t>
            </a:r>
            <a:r>
              <a:rPr lang="en-US" i="1" dirty="0" smtClean="0">
                <a:latin typeface="+mj-lt"/>
              </a:rPr>
              <a:t>n</a:t>
            </a:r>
            <a:r>
              <a:rPr lang="en-US" dirty="0" smtClean="0">
                <a:latin typeface="+mj-lt"/>
              </a:rPr>
              <a:t> &gt; 30) that is approximately normally distributed, you can use the </a:t>
            </a:r>
            <a:r>
              <a:rPr lang="en-US" i="1" dirty="0" smtClean="0">
                <a:latin typeface="+mj-lt"/>
                <a:hlinkClick r:id="rId5"/>
              </a:rPr>
              <a:t>z</a:t>
            </a:r>
            <a:r>
              <a:rPr lang="en-US" dirty="0" smtClean="0">
                <a:latin typeface="+mj-lt"/>
                <a:hlinkClick r:id="rId5"/>
              </a:rPr>
              <a:t>-distribution</a:t>
            </a:r>
            <a:r>
              <a:rPr lang="en-US" dirty="0" smtClean="0">
                <a:latin typeface="+mj-lt"/>
              </a:rPr>
              <a:t> to find your critical values.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1179</Words>
  <Application>Microsoft Office PowerPoint</Application>
  <PresentationFormat>On-screen Show (4:3)</PresentationFormat>
  <Paragraphs>121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BDM 2053</vt:lpstr>
      <vt:lpstr>Course Objectives</vt:lpstr>
      <vt:lpstr>Confidence intervals </vt:lpstr>
      <vt:lpstr>What exactly is a confidence interval? </vt:lpstr>
      <vt:lpstr>When do you use confidence intervals? </vt:lpstr>
      <vt:lpstr>Slide 6</vt:lpstr>
      <vt:lpstr>Calculating a confidence interval: what you need to know</vt:lpstr>
      <vt:lpstr>Point estimate </vt:lpstr>
      <vt:lpstr>Finding the critical value </vt:lpstr>
      <vt:lpstr>Slide 10</vt:lpstr>
      <vt:lpstr>Finding the standard deviation </vt:lpstr>
      <vt:lpstr>Slide 12</vt:lpstr>
      <vt:lpstr>Confidence interval for the mean of normally-distributed data </vt:lpstr>
      <vt:lpstr>Confidence interval for non-normally distributed data</vt:lpstr>
      <vt:lpstr>Reporting confidence intervals </vt:lpstr>
      <vt:lpstr>Caution when using confidence intervals </vt:lpstr>
      <vt:lpstr>Descriptive Statistics </vt:lpstr>
      <vt:lpstr>Inferential Statistics </vt:lpstr>
      <vt:lpstr>The Regression Approach for Predictions </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13</cp:revision>
  <dcterms:created xsi:type="dcterms:W3CDTF">2006-08-16T00:00:00Z</dcterms:created>
  <dcterms:modified xsi:type="dcterms:W3CDTF">2022-01-10T03:44:37Z</dcterms:modified>
</cp:coreProperties>
</file>