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6"/>
  </p:notesMasterIdLst>
  <p:sldIdLst>
    <p:sldId id="257" r:id="rId2"/>
    <p:sldId id="258"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7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C4A73F-4B8F-4D0A-802A-785B9EFA400D}" type="datetimeFigureOut">
              <a:rPr lang="en-US" smtClean="0"/>
              <a:t>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B2617E-2AC8-43B2-9A0D-56D02A01CD9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1/9/2022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1/9/2022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forbes.com/sites/gilpress/2016/03/23/data-preparation-most-time-consuming-least-enjoyable-data-science-task-survey-say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talend.com/resources/self-service-data-preparation/" TargetMode="External"/><Relationship Id="rId2" Type="http://schemas.openxmlformats.org/officeDocument/2006/relationships/hyperlink" Target="https://bi-survey.com/data-discover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talend.com/products/data-preparation/" TargetMode="External"/><Relationship Id="rId2" Type="http://schemas.openxmlformats.org/officeDocument/2006/relationships/hyperlink" Target="https://www.forbes.com/sites/gilpress/2016/03/23/data-preparation-most-time-consuming-least-enjoyable-data-science-task-survey-say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amazon.com/gp/product/1492041130/ref=as_li_tl?ie=UTF8&amp;camp=1789&amp;creative=9325&amp;creativeASIN=1492041130&amp;linkCode=as2&amp;tag=petergrantpub-20&amp;linkId=b8ad9179ae1f22b7e9bb6d5f6df8245c"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datascience-pm.com/8-key-roles-within-a-data-science-projec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questionpro.com/blog/focus-group/" TargetMode="External"/><Relationship Id="rId2" Type="http://schemas.openxmlformats.org/officeDocument/2006/relationships/hyperlink" Target="https://www.questionpro.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questionpro.com/survey-templates/customer-satisfaction-surveys/" TargetMode="External"/><Relationship Id="rId2" Type="http://schemas.openxmlformats.org/officeDocument/2006/relationships/hyperlink" Target="https://www.questionpro.com/tour/" TargetMode="External"/><Relationship Id="rId1" Type="http://schemas.openxmlformats.org/officeDocument/2006/relationships/slideLayout" Target="../slideLayouts/slideLayout2.xml"/><Relationship Id="rId4" Type="http://schemas.openxmlformats.org/officeDocument/2006/relationships/hyperlink" Target="https://www.questionpro.com/survey-templates/employee-evaluation-survey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questionpro.com/blog/qualitative-research-methods/" TargetMode="External"/><Relationship Id="rId2" Type="http://schemas.openxmlformats.org/officeDocument/2006/relationships/hyperlink" Target="https://www.questionpro.com/blog/focus-group/" TargetMode="External"/><Relationship Id="rId1" Type="http://schemas.openxmlformats.org/officeDocument/2006/relationships/slideLayout" Target="../slideLayouts/slideLayout2.xml"/><Relationship Id="rId4" Type="http://schemas.openxmlformats.org/officeDocument/2006/relationships/hyperlink" Target="https://www.questionpro.com/blog/quantitative-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BDM 2053</a:t>
            </a:r>
            <a:endParaRPr lang="en-US" dirty="0"/>
          </a:p>
        </p:txBody>
      </p:sp>
      <p:sp>
        <p:nvSpPr>
          <p:cNvPr id="3" name="Subtitle 2"/>
          <p:cNvSpPr>
            <a:spLocks noGrp="1"/>
          </p:cNvSpPr>
          <p:nvPr>
            <p:ph type="subTitle" idx="1"/>
          </p:nvPr>
        </p:nvSpPr>
        <p:spPr/>
        <p:txBody>
          <a:bodyPr/>
          <a:lstStyle/>
          <a:p>
            <a:r>
              <a:rPr lang="en-US" dirty="0" smtClean="0"/>
              <a:t>Big Data Algorithms and Statistics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What is Data Preparation</a:t>
            </a:r>
            <a:r>
              <a:rPr lang="en-US" sz="3200" dirty="0" smtClean="0"/>
              <a:t>?</a:t>
            </a:r>
            <a:br>
              <a:rPr lang="en-US" sz="3200" dirty="0" smtClean="0"/>
            </a:br>
            <a:endParaRPr lang="en-US" sz="3200" dirty="0"/>
          </a:p>
        </p:txBody>
      </p:sp>
      <p:sp>
        <p:nvSpPr>
          <p:cNvPr id="3" name="Content Placeholder 2"/>
          <p:cNvSpPr>
            <a:spLocks noGrp="1"/>
          </p:cNvSpPr>
          <p:nvPr>
            <p:ph idx="1"/>
          </p:nvPr>
        </p:nvSpPr>
        <p:spPr>
          <a:xfrm>
            <a:off x="457200" y="1524000"/>
            <a:ext cx="8229600" cy="4800600"/>
          </a:xfrm>
        </p:spPr>
        <p:txBody>
          <a:bodyPr>
            <a:normAutofit fontScale="92500"/>
          </a:bodyPr>
          <a:lstStyle/>
          <a:p>
            <a:r>
              <a:rPr lang="en-US" dirty="0" smtClean="0">
                <a:latin typeface="+mj-lt"/>
              </a:rPr>
              <a:t>Data preparation is the process of cleaning and transforming raw data prior to processing and analysis. It is an important step prior to processing and often involves reformatting data, making corrections to data and the combining of data sets to enrich data.</a:t>
            </a:r>
          </a:p>
          <a:p>
            <a:r>
              <a:rPr lang="en-US" dirty="0" smtClean="0">
                <a:latin typeface="+mj-lt"/>
              </a:rPr>
              <a:t>Data preparation is often a lengthy undertaking for data professionals or business users, but it is essential as a prerequisite to put data in context in order to turn it into insights and eliminate bias resulting from poor data quality.</a:t>
            </a:r>
          </a:p>
          <a:p>
            <a:r>
              <a:rPr lang="en-US" dirty="0" smtClean="0">
                <a:latin typeface="+mj-lt"/>
              </a:rPr>
              <a:t>For example, the data preparation process usually includes standardizing data formats, enriching source data, and/or removing outliers.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Benefits of Data Preparation + The </a:t>
            </a:r>
            <a:r>
              <a:rPr lang="en-US" sz="3200" dirty="0" smtClean="0"/>
              <a:t>Cloud</a:t>
            </a:r>
            <a:br>
              <a:rPr lang="en-US" sz="3200" dirty="0" smtClean="0"/>
            </a:br>
            <a:endParaRPr lang="en-US" sz="3200" dirty="0"/>
          </a:p>
        </p:txBody>
      </p:sp>
      <p:sp>
        <p:nvSpPr>
          <p:cNvPr id="3" name="Content Placeholder 2"/>
          <p:cNvSpPr>
            <a:spLocks noGrp="1"/>
          </p:cNvSpPr>
          <p:nvPr>
            <p:ph idx="1"/>
          </p:nvPr>
        </p:nvSpPr>
        <p:spPr>
          <a:xfrm>
            <a:off x="457200" y="1524000"/>
            <a:ext cx="8229600" cy="4800600"/>
          </a:xfrm>
        </p:spPr>
        <p:txBody>
          <a:bodyPr>
            <a:normAutofit fontScale="62500" lnSpcReduction="20000"/>
          </a:bodyPr>
          <a:lstStyle/>
          <a:p>
            <a:r>
              <a:rPr lang="en-US" dirty="0" smtClean="0">
                <a:latin typeface="+mj-lt"/>
                <a:hlinkClick r:id="rId2"/>
              </a:rPr>
              <a:t>76% of data scientists</a:t>
            </a:r>
            <a:r>
              <a:rPr lang="en-US" dirty="0" smtClean="0">
                <a:latin typeface="+mj-lt"/>
              </a:rPr>
              <a:t> say that data preparation is the worst part of their job, but the efficient, accurate business decisions can only be made with clean data. Data preparation helps:</a:t>
            </a:r>
          </a:p>
          <a:p>
            <a:r>
              <a:rPr lang="en-US" b="1" dirty="0" smtClean="0">
                <a:latin typeface="+mj-lt"/>
              </a:rPr>
              <a:t>Fix errors quickly</a:t>
            </a:r>
            <a:r>
              <a:rPr lang="en-US" dirty="0" smtClean="0">
                <a:latin typeface="+mj-lt"/>
              </a:rPr>
              <a:t> — Data preparation helps catch errors before processing. After data has been removed from its original source, these errors become more difficult to understand and correct.</a:t>
            </a:r>
          </a:p>
          <a:p>
            <a:r>
              <a:rPr lang="en-US" b="1" dirty="0" smtClean="0">
                <a:latin typeface="+mj-lt"/>
              </a:rPr>
              <a:t>Produce top-quality data</a:t>
            </a:r>
            <a:r>
              <a:rPr lang="en-US" dirty="0" smtClean="0">
                <a:latin typeface="+mj-lt"/>
              </a:rPr>
              <a:t> — Cleaning and reformatting datasets ensures that all data used in analysis will be high quality.</a:t>
            </a:r>
          </a:p>
          <a:p>
            <a:r>
              <a:rPr lang="en-US" b="1" dirty="0" smtClean="0">
                <a:latin typeface="+mj-lt"/>
              </a:rPr>
              <a:t>Make better business decisions</a:t>
            </a:r>
            <a:r>
              <a:rPr lang="en-US" dirty="0" smtClean="0">
                <a:latin typeface="+mj-lt"/>
              </a:rPr>
              <a:t> — Higher quality data that can be processed and analyzed more quickly and efficiently leads to more timely, efficient and high-quality business decisions.</a:t>
            </a:r>
          </a:p>
          <a:p>
            <a:r>
              <a:rPr lang="en-US" dirty="0" smtClean="0">
                <a:latin typeface="+mj-lt"/>
              </a:rPr>
              <a:t>Additionally, as data and data processes move to the cloud, data preparation moves with it for even greater benefits, such as:</a:t>
            </a:r>
          </a:p>
          <a:p>
            <a:r>
              <a:rPr lang="en-US" b="1" dirty="0" smtClean="0">
                <a:latin typeface="+mj-lt"/>
              </a:rPr>
              <a:t>Superior scalability</a:t>
            </a:r>
            <a:r>
              <a:rPr lang="en-US" dirty="0" smtClean="0">
                <a:latin typeface="+mj-lt"/>
              </a:rPr>
              <a:t> — Cloud data preparation can grow at the pace of the business. Enterprise don’t have to worry about the underlying infrastructure or try to anticipate their evolutions.</a:t>
            </a:r>
          </a:p>
          <a:p>
            <a:r>
              <a:rPr lang="en-US" b="1" dirty="0" smtClean="0">
                <a:latin typeface="+mj-lt"/>
              </a:rPr>
              <a:t>Future proof</a:t>
            </a:r>
            <a:r>
              <a:rPr lang="en-US" dirty="0" smtClean="0">
                <a:latin typeface="+mj-lt"/>
              </a:rPr>
              <a:t> — Cloud data preparation upgrades automatically so that new capabilities or problem fixes can be turned on as soon as they are released. This allows organizations to stay ahead of the innovation curve without delays and added costs.</a:t>
            </a:r>
          </a:p>
          <a:p>
            <a:r>
              <a:rPr lang="en-US" b="1" dirty="0" smtClean="0">
                <a:latin typeface="+mj-lt"/>
              </a:rPr>
              <a:t>Accelerated data usage and collaboration</a:t>
            </a:r>
            <a:r>
              <a:rPr lang="en-US" dirty="0" smtClean="0">
                <a:latin typeface="+mj-lt"/>
              </a:rPr>
              <a:t> — Doing data prep in the cloud means it is always on, doesn’t require any technical installation, and lets teams collaborate on the work for faster results.</a:t>
            </a:r>
          </a:p>
          <a:p>
            <a:r>
              <a:rPr lang="en-US" dirty="0" smtClean="0">
                <a:latin typeface="+mj-lt"/>
              </a:rPr>
              <a:t>Additionally, a good, cloud-native data preparation tool will offer other benefits (like an intuitive and simple to use GUI) for easier and more efficient preparation.</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3200" dirty="0" smtClean="0"/>
              <a:t>Data Preparation </a:t>
            </a:r>
            <a:r>
              <a:rPr lang="en-US" sz="3200" dirty="0" smtClean="0"/>
              <a:t>Steps</a:t>
            </a:r>
            <a:endParaRPr lang="en-US" sz="3200" dirty="0"/>
          </a:p>
        </p:txBody>
      </p:sp>
      <p:sp>
        <p:nvSpPr>
          <p:cNvPr id="3" name="Content Placeholder 2"/>
          <p:cNvSpPr>
            <a:spLocks noGrp="1"/>
          </p:cNvSpPr>
          <p:nvPr>
            <p:ph idx="1"/>
          </p:nvPr>
        </p:nvSpPr>
        <p:spPr>
          <a:xfrm>
            <a:off x="457200" y="1447800"/>
            <a:ext cx="8229600" cy="4876800"/>
          </a:xfrm>
        </p:spPr>
        <p:txBody>
          <a:bodyPr>
            <a:normAutofit fontScale="47500" lnSpcReduction="20000"/>
          </a:bodyPr>
          <a:lstStyle/>
          <a:p>
            <a:pPr>
              <a:buNone/>
            </a:pPr>
            <a:r>
              <a:rPr lang="en-US" dirty="0" smtClean="0">
                <a:latin typeface="+mj-lt"/>
              </a:rPr>
              <a:t>1. Gather </a:t>
            </a:r>
            <a:r>
              <a:rPr lang="en-US" dirty="0" smtClean="0">
                <a:latin typeface="+mj-lt"/>
              </a:rPr>
              <a:t>data</a:t>
            </a:r>
          </a:p>
          <a:p>
            <a:r>
              <a:rPr lang="en-US" dirty="0" smtClean="0">
                <a:latin typeface="+mj-lt"/>
              </a:rPr>
              <a:t>The data preparation process begins with finding the right data. This can come from an existing data catalog or can be added ad-hoc.</a:t>
            </a:r>
          </a:p>
          <a:p>
            <a:pPr>
              <a:buNone/>
            </a:pPr>
            <a:r>
              <a:rPr lang="en-US" dirty="0" smtClean="0">
                <a:latin typeface="+mj-lt"/>
              </a:rPr>
              <a:t>2. Discover and assess data</a:t>
            </a:r>
          </a:p>
          <a:p>
            <a:r>
              <a:rPr lang="en-US" dirty="0" smtClean="0">
                <a:latin typeface="+mj-lt"/>
              </a:rPr>
              <a:t>After collecting the data, it is important to </a:t>
            </a:r>
            <a:r>
              <a:rPr lang="en-US" dirty="0" smtClean="0">
                <a:latin typeface="+mj-lt"/>
                <a:hlinkClick r:id="rId2"/>
              </a:rPr>
              <a:t>discover</a:t>
            </a:r>
            <a:r>
              <a:rPr lang="en-US" dirty="0" smtClean="0">
                <a:latin typeface="+mj-lt"/>
              </a:rPr>
              <a:t> each dataset. This step is about getting to know the data and understanding what has to be done before the data becomes useful in a particular context.</a:t>
            </a:r>
          </a:p>
          <a:p>
            <a:r>
              <a:rPr lang="en-US" dirty="0" smtClean="0">
                <a:latin typeface="+mj-lt"/>
              </a:rPr>
              <a:t>Discovery is a big task, but </a:t>
            </a:r>
            <a:r>
              <a:rPr lang="en-US" dirty="0" err="1" smtClean="0">
                <a:latin typeface="+mj-lt"/>
                <a:hlinkClick r:id="rId3"/>
              </a:rPr>
              <a:t>Talend’s</a:t>
            </a:r>
            <a:r>
              <a:rPr lang="en-US" dirty="0" smtClean="0">
                <a:latin typeface="+mj-lt"/>
                <a:hlinkClick r:id="rId3"/>
              </a:rPr>
              <a:t> data preparation platform</a:t>
            </a:r>
            <a:r>
              <a:rPr lang="en-US" dirty="0" smtClean="0">
                <a:latin typeface="+mj-lt"/>
              </a:rPr>
              <a:t> offers visualization tools which help users profile and browse their data.</a:t>
            </a:r>
          </a:p>
          <a:p>
            <a:pPr>
              <a:buNone/>
            </a:pPr>
            <a:r>
              <a:rPr lang="en-US" dirty="0" smtClean="0">
                <a:latin typeface="+mj-lt"/>
              </a:rPr>
              <a:t>3. Cleanse and validate data</a:t>
            </a:r>
          </a:p>
          <a:p>
            <a:r>
              <a:rPr lang="en-US" dirty="0" smtClean="0">
                <a:latin typeface="+mj-lt"/>
              </a:rPr>
              <a:t>Cleaning up the data is traditionally the most time consuming part of the data preparation process, but it’s crucial for removing faulty data and filling in gaps. Important tasks here include:</a:t>
            </a:r>
          </a:p>
          <a:p>
            <a:r>
              <a:rPr lang="en-US" dirty="0" smtClean="0">
                <a:latin typeface="+mj-lt"/>
              </a:rPr>
              <a:t>Removing extraneous data and outliers.</a:t>
            </a:r>
          </a:p>
          <a:p>
            <a:r>
              <a:rPr lang="en-US" dirty="0" smtClean="0">
                <a:latin typeface="+mj-lt"/>
              </a:rPr>
              <a:t>Filling in missing values.</a:t>
            </a:r>
          </a:p>
          <a:p>
            <a:r>
              <a:rPr lang="en-US" dirty="0" smtClean="0">
                <a:latin typeface="+mj-lt"/>
              </a:rPr>
              <a:t>Conforming data to a standardized pattern.</a:t>
            </a:r>
          </a:p>
          <a:p>
            <a:r>
              <a:rPr lang="en-US" dirty="0" smtClean="0">
                <a:latin typeface="+mj-lt"/>
              </a:rPr>
              <a:t>Masking private or sensitive data entries.</a:t>
            </a:r>
          </a:p>
          <a:p>
            <a:r>
              <a:rPr lang="en-US" dirty="0" smtClean="0">
                <a:latin typeface="+mj-lt"/>
              </a:rPr>
              <a:t>Once data has been cleansed, it must be validated by testing for errors in the data preparation process up to this point. Often times, an error in the system will become apparent during this step and will need to be resolved before moving forward.</a:t>
            </a:r>
          </a:p>
          <a:p>
            <a:pPr>
              <a:buNone/>
            </a:pPr>
            <a:r>
              <a:rPr lang="en-US" dirty="0" smtClean="0">
                <a:latin typeface="+mj-lt"/>
              </a:rPr>
              <a:t>4. Transform and enrich data</a:t>
            </a:r>
          </a:p>
          <a:p>
            <a:r>
              <a:rPr lang="en-US" dirty="0" smtClean="0">
                <a:latin typeface="+mj-lt"/>
              </a:rPr>
              <a:t>Transforming data is the process of updating the format or value entries in order to reach a well-defined outcome, or to make the data more easily understood by a wider audience. </a:t>
            </a:r>
            <a:r>
              <a:rPr lang="en-US" i="1" dirty="0" smtClean="0">
                <a:latin typeface="+mj-lt"/>
              </a:rPr>
              <a:t>Enriching</a:t>
            </a:r>
            <a:r>
              <a:rPr lang="en-US" dirty="0" smtClean="0">
                <a:latin typeface="+mj-lt"/>
              </a:rPr>
              <a:t> data refers to adding and connecting data with other related information to provide deeper insights.</a:t>
            </a:r>
          </a:p>
          <a:p>
            <a:pPr>
              <a:buNone/>
            </a:pPr>
            <a:r>
              <a:rPr lang="en-US" dirty="0" smtClean="0">
                <a:latin typeface="+mj-lt"/>
              </a:rPr>
              <a:t>5. Store data</a:t>
            </a:r>
          </a:p>
          <a:p>
            <a:r>
              <a:rPr lang="en-US" dirty="0" smtClean="0">
                <a:latin typeface="+mj-lt"/>
              </a:rPr>
              <a:t>Once prepared, the data can be stored or channeled into a third party application—such as a business intelligence tool—clearing the way for processing and analysis to take place.</a:t>
            </a:r>
          </a:p>
          <a:p>
            <a:r>
              <a:rPr lang="en-US" i="1" dirty="0" smtClean="0">
                <a:latin typeface="+mj-lt"/>
              </a:rPr>
              <a:t>Learn how </a:t>
            </a:r>
            <a:r>
              <a:rPr lang="en-US" i="1" dirty="0" err="1" smtClean="0">
                <a:latin typeface="+mj-lt"/>
              </a:rPr>
              <a:t>Talend's</a:t>
            </a:r>
            <a:r>
              <a:rPr lang="en-US" i="1" dirty="0" smtClean="0">
                <a:latin typeface="+mj-lt"/>
              </a:rPr>
              <a:t> governed self-service apps address common challenges by combining intuitive self-service data preparation, data stewardship, and enterprise-class data integration</a:t>
            </a:r>
            <a:r>
              <a:rPr lang="en-US" i="1" dirty="0" smtClean="0">
                <a:latin typeface="+mj-lt"/>
              </a:rPr>
              <a:t>:</a:t>
            </a:r>
            <a:endParaRPr lang="en-US" dirty="0" smtClean="0">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90600"/>
          </a:xfrm>
        </p:spPr>
        <p:txBody>
          <a:bodyPr>
            <a:normAutofit fontScale="90000"/>
          </a:bodyPr>
          <a:lstStyle/>
          <a:p>
            <a:r>
              <a:rPr lang="en-US" sz="3200" dirty="0" smtClean="0"/>
              <a:t>Self-Service Data Preparation </a:t>
            </a:r>
            <a:r>
              <a:rPr lang="en-US" sz="3200" dirty="0" smtClean="0"/>
              <a:t>Tools</a:t>
            </a:r>
            <a:br>
              <a:rPr lang="en-US" sz="3200" dirty="0" smtClean="0"/>
            </a:br>
            <a:endParaRPr lang="en-US" sz="3200" dirty="0"/>
          </a:p>
        </p:txBody>
      </p:sp>
      <p:sp>
        <p:nvSpPr>
          <p:cNvPr id="3" name="Content Placeholder 2"/>
          <p:cNvSpPr>
            <a:spLocks noGrp="1"/>
          </p:cNvSpPr>
          <p:nvPr>
            <p:ph idx="1"/>
          </p:nvPr>
        </p:nvSpPr>
        <p:spPr>
          <a:xfrm>
            <a:off x="228600" y="1219200"/>
            <a:ext cx="8686800" cy="5410200"/>
          </a:xfrm>
        </p:spPr>
        <p:txBody>
          <a:bodyPr>
            <a:normAutofit fontScale="62500" lnSpcReduction="20000"/>
          </a:bodyPr>
          <a:lstStyle/>
          <a:p>
            <a:r>
              <a:rPr lang="en-US" dirty="0" smtClean="0">
                <a:latin typeface="+mj-lt"/>
              </a:rPr>
              <a:t>Data preparation is a very important process, but it’s also requires an intense investment of resources. Data scientists and data analysts report that </a:t>
            </a:r>
            <a:r>
              <a:rPr lang="en-US" dirty="0" smtClean="0">
                <a:latin typeface="+mj-lt"/>
                <a:hlinkClick r:id="rId2"/>
              </a:rPr>
              <a:t>80% of their time</a:t>
            </a:r>
            <a:r>
              <a:rPr lang="en-US" dirty="0" smtClean="0">
                <a:latin typeface="+mj-lt"/>
              </a:rPr>
              <a:t> is spent doing data prep, rather than analysis.</a:t>
            </a:r>
          </a:p>
          <a:p>
            <a:r>
              <a:rPr lang="en-US" dirty="0" smtClean="0">
                <a:latin typeface="+mj-lt"/>
              </a:rPr>
              <a:t>Do your data team have time for thorough data preparation? What about organizations that don’t have a team of data scientists or data analysts at all?</a:t>
            </a:r>
          </a:p>
          <a:p>
            <a:r>
              <a:rPr lang="en-US" dirty="0" smtClean="0">
                <a:latin typeface="+mj-lt"/>
              </a:rPr>
              <a:t>That’s where self-service data preparation tools like </a:t>
            </a:r>
            <a:r>
              <a:rPr lang="en-US" dirty="0" err="1" smtClean="0">
                <a:latin typeface="+mj-lt"/>
                <a:hlinkClick r:id="rId3"/>
              </a:rPr>
              <a:t>Talend</a:t>
            </a:r>
            <a:r>
              <a:rPr lang="en-US" dirty="0" smtClean="0">
                <a:latin typeface="+mj-lt"/>
                <a:hlinkClick r:id="rId3"/>
              </a:rPr>
              <a:t> Data Preparation</a:t>
            </a:r>
            <a:r>
              <a:rPr lang="en-US" dirty="0" smtClean="0">
                <a:latin typeface="+mj-lt"/>
              </a:rPr>
              <a:t> come in. Cloud-native platforms with machine learning capabilities simplify the data preparation process. This means that data scientists and business users can focus on analyzing data, instead of just cleaning it.</a:t>
            </a:r>
          </a:p>
          <a:p>
            <a:r>
              <a:rPr lang="en-US" dirty="0" smtClean="0">
                <a:latin typeface="+mj-lt"/>
              </a:rPr>
              <a:t>But it also allows business professionals, who may lack advanced IT skills, to run the process themselves. This makes data preparation more of a team sport, rather than wasting valuable resources and cycles with IT teams.</a:t>
            </a:r>
          </a:p>
          <a:p>
            <a:r>
              <a:rPr lang="en-US" dirty="0" smtClean="0">
                <a:latin typeface="+mj-lt"/>
              </a:rPr>
              <a:t>To get the best value out of a self-service data preparation tool, look for a platform with:</a:t>
            </a:r>
          </a:p>
          <a:p>
            <a:r>
              <a:rPr lang="en-US" dirty="0" smtClean="0">
                <a:latin typeface="+mj-lt"/>
              </a:rPr>
              <a:t>Data access and discovery from any datasets — from Excel and CSV files to data warehouses, data lakes, and cloud apps such as Salesforce.com.</a:t>
            </a:r>
          </a:p>
          <a:p>
            <a:r>
              <a:rPr lang="en-US" dirty="0" smtClean="0">
                <a:latin typeface="+mj-lt"/>
              </a:rPr>
              <a:t>Cleansing and enrichment functions.</a:t>
            </a:r>
          </a:p>
          <a:p>
            <a:r>
              <a:rPr lang="en-US" dirty="0" smtClean="0">
                <a:latin typeface="+mj-lt"/>
              </a:rPr>
              <a:t>Auto-discovery, standardization, profiling, smart suggestions, and data visualization.</a:t>
            </a:r>
          </a:p>
          <a:p>
            <a:r>
              <a:rPr lang="en-US" dirty="0" smtClean="0">
                <a:latin typeface="+mj-lt"/>
              </a:rPr>
              <a:t>Export functions to files (Excel, Cloud, Tableau, etc.) together with controlled export to data warehouses and enterprise applications.</a:t>
            </a:r>
          </a:p>
          <a:p>
            <a:r>
              <a:rPr lang="en-US" dirty="0" smtClean="0">
                <a:latin typeface="+mj-lt"/>
              </a:rPr>
              <a:t>Shareable data preparations and data sets.</a:t>
            </a:r>
          </a:p>
          <a:p>
            <a:r>
              <a:rPr lang="en-US" dirty="0" smtClean="0">
                <a:latin typeface="+mj-lt"/>
              </a:rPr>
              <a:t>Design and productivity features like automatic documentation, versioning, and </a:t>
            </a:r>
            <a:r>
              <a:rPr lang="en-US" dirty="0" err="1" smtClean="0">
                <a:latin typeface="+mj-lt"/>
              </a:rPr>
              <a:t>operationalizing</a:t>
            </a:r>
            <a:r>
              <a:rPr lang="en-US" dirty="0" smtClean="0">
                <a:latin typeface="+mj-lt"/>
              </a:rPr>
              <a:t> into ETL processes</a:t>
            </a:r>
            <a:r>
              <a:rPr lang="en-US" dirty="0" smtClean="0">
                <a:latin typeface="+mj-lt"/>
              </a:rPr>
              <a:t>.</a:t>
            </a:r>
            <a:endParaRPr lang="en-US" dirty="0" smtClean="0">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The Future of Data </a:t>
            </a:r>
            <a:r>
              <a:rPr lang="en-US" sz="3200" dirty="0" smtClean="0"/>
              <a:t>Preparation</a:t>
            </a:r>
            <a:br>
              <a:rPr lang="en-US" sz="3200" dirty="0" smtClean="0"/>
            </a:br>
            <a:endParaRPr lang="en-US" sz="3200" dirty="0"/>
          </a:p>
        </p:txBody>
      </p:sp>
      <p:sp>
        <p:nvSpPr>
          <p:cNvPr id="3" name="Content Placeholder 2"/>
          <p:cNvSpPr>
            <a:spLocks noGrp="1"/>
          </p:cNvSpPr>
          <p:nvPr>
            <p:ph idx="1"/>
          </p:nvPr>
        </p:nvSpPr>
        <p:spPr/>
        <p:txBody>
          <a:bodyPr/>
          <a:lstStyle/>
          <a:p>
            <a:r>
              <a:rPr lang="en-US" sz="2400" dirty="0" smtClean="0">
                <a:latin typeface="+mj-lt"/>
              </a:rPr>
              <a:t>Initially focused on analytics, data preparation has evolved to address a much broader set of uses cases and can be used by a larger range of users.</a:t>
            </a:r>
          </a:p>
          <a:p>
            <a:r>
              <a:rPr lang="en-US" sz="2400" dirty="0" smtClean="0">
                <a:latin typeface="+mj-lt"/>
              </a:rPr>
              <a:t>Although it improves the personal productivity of whoever uses it, it has evolved into an enterprise tool that fosters collaboration between IT professionals, data experts, and business users</a:t>
            </a:r>
            <a:r>
              <a:rPr lang="en-US" sz="2400" dirty="0" smtClean="0">
                <a:latin typeface="+mj-lt"/>
              </a:rPr>
              <a:t>.</a:t>
            </a:r>
            <a:r>
              <a:rPr lang="en-US" dirty="0" smtClean="0"/>
              <a:t/>
            </a:r>
            <a:br>
              <a:rPr lang="en-US" dirty="0" smtClean="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Model Validation and </a:t>
            </a:r>
            <a:r>
              <a:rPr lang="en-US" sz="3200" dirty="0" smtClean="0"/>
              <a:t>Testing</a:t>
            </a:r>
            <a:br>
              <a:rPr lang="en-US" sz="3200" dirty="0" smtClean="0"/>
            </a:br>
            <a:endParaRPr lang="en-US" sz="3200" dirty="0"/>
          </a:p>
        </p:txBody>
      </p:sp>
      <p:sp>
        <p:nvSpPr>
          <p:cNvPr id="3" name="Content Placeholder 2"/>
          <p:cNvSpPr>
            <a:spLocks noGrp="1"/>
          </p:cNvSpPr>
          <p:nvPr>
            <p:ph idx="1"/>
          </p:nvPr>
        </p:nvSpPr>
        <p:spPr>
          <a:xfrm>
            <a:off x="457200" y="1447800"/>
            <a:ext cx="8229600" cy="4876800"/>
          </a:xfrm>
        </p:spPr>
        <p:txBody>
          <a:bodyPr>
            <a:normAutofit/>
          </a:bodyPr>
          <a:lstStyle/>
          <a:p>
            <a:r>
              <a:rPr lang="en-US" sz="2400" dirty="0" smtClean="0">
                <a:latin typeface="+mj-lt"/>
              </a:rPr>
              <a:t>You cannot trust a model you’ve developed simply because it fits the training data well. The reason for this is simple: </a:t>
            </a:r>
            <a:r>
              <a:rPr lang="en-US" sz="2400" i="1" dirty="0" smtClean="0">
                <a:latin typeface="+mj-lt"/>
              </a:rPr>
              <a:t>You</a:t>
            </a:r>
            <a:r>
              <a:rPr lang="en-US" sz="2400" dirty="0" smtClean="0">
                <a:latin typeface="+mj-lt"/>
              </a:rPr>
              <a:t> forced the model to fit the training data! </a:t>
            </a:r>
          </a:p>
          <a:p>
            <a:r>
              <a:rPr lang="en-US" sz="2400" dirty="0" smtClean="0">
                <a:latin typeface="+mj-lt"/>
              </a:rPr>
              <a:t>The solution: model validation. Validation uses your model to predict the output in situations outside your training data, and calculates the same statistical measures of fit on those results. This means you need to divide your data set into two different data files. The first is a training data set, which you use to generate your model, while the second is a validation data set, which you use to check your model’s accuracy against data you </a:t>
            </a:r>
            <a:r>
              <a:rPr lang="en-US" sz="2400" i="1" dirty="0" smtClean="0">
                <a:latin typeface="+mj-lt"/>
              </a:rPr>
              <a:t>didn’t</a:t>
            </a:r>
            <a:r>
              <a:rPr lang="en-US" sz="2400" dirty="0" smtClean="0">
                <a:latin typeface="+mj-lt"/>
              </a:rPr>
              <a:t> use to train the model.</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cap="all" dirty="0" smtClean="0"/>
              <a:t>7 STEPS TO MODEL DEVELOPMENT, VALIDATION AND </a:t>
            </a:r>
            <a:r>
              <a:rPr lang="en-US" sz="2400" b="1" cap="all" dirty="0" smtClean="0"/>
              <a:t>TESTING</a:t>
            </a:r>
            <a:br>
              <a:rPr lang="en-US" sz="2400" b="1" cap="all" dirty="0" smtClean="0"/>
            </a:br>
            <a:endParaRPr lang="en-US" sz="2400" dirty="0"/>
          </a:p>
        </p:txBody>
      </p:sp>
      <p:sp>
        <p:nvSpPr>
          <p:cNvPr id="3" name="Content Placeholder 2"/>
          <p:cNvSpPr>
            <a:spLocks noGrp="1"/>
          </p:cNvSpPr>
          <p:nvPr>
            <p:ph idx="1"/>
          </p:nvPr>
        </p:nvSpPr>
        <p:spPr>
          <a:xfrm>
            <a:off x="457200" y="1600200"/>
            <a:ext cx="8229600" cy="4953000"/>
          </a:xfrm>
        </p:spPr>
        <p:txBody>
          <a:bodyPr>
            <a:normAutofit/>
          </a:bodyPr>
          <a:lstStyle/>
          <a:p>
            <a:r>
              <a:rPr lang="en-US" sz="2400" dirty="0" smtClean="0">
                <a:latin typeface="+mj-lt"/>
              </a:rPr>
              <a:t>Create the development, validation and testing data sets.</a:t>
            </a:r>
          </a:p>
          <a:p>
            <a:r>
              <a:rPr lang="en-US" sz="2400" dirty="0" smtClean="0">
                <a:latin typeface="+mj-lt"/>
              </a:rPr>
              <a:t>Use the training data set to develop your model.</a:t>
            </a:r>
          </a:p>
          <a:p>
            <a:r>
              <a:rPr lang="en-US" sz="2400" dirty="0" smtClean="0">
                <a:latin typeface="+mj-lt"/>
              </a:rPr>
              <a:t>Compute statistical values identifying the model development performance.</a:t>
            </a:r>
          </a:p>
          <a:p>
            <a:r>
              <a:rPr lang="en-US" sz="2400" dirty="0" smtClean="0">
                <a:latin typeface="+mj-lt"/>
              </a:rPr>
              <a:t>Calculate the model results to the data points in the validation data set.</a:t>
            </a:r>
          </a:p>
          <a:p>
            <a:r>
              <a:rPr lang="en-US" sz="2400" dirty="0" smtClean="0">
                <a:latin typeface="+mj-lt"/>
              </a:rPr>
              <a:t>Compute statistical values comparing the model results to the validation data.</a:t>
            </a:r>
          </a:p>
          <a:p>
            <a:r>
              <a:rPr lang="en-US" sz="2400" dirty="0" smtClean="0">
                <a:latin typeface="+mj-lt"/>
              </a:rPr>
              <a:t>Calculate the model results to the data points in the testing data set.</a:t>
            </a:r>
          </a:p>
          <a:p>
            <a:r>
              <a:rPr lang="en-US" sz="2400" dirty="0" smtClean="0">
                <a:latin typeface="+mj-lt"/>
              </a:rPr>
              <a:t>Compute statistical values comparing the model results to the test data.</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a:bodyPr>
          <a:lstStyle/>
          <a:p>
            <a:r>
              <a:rPr lang="en-US" sz="2400" dirty="0" smtClean="0"/>
              <a:t>Model Development, Validation and Testing: </a:t>
            </a:r>
            <a:r>
              <a:rPr lang="en-US" sz="2400" dirty="0" smtClean="0"/>
              <a:t>Step-by-Step</a:t>
            </a:r>
            <a:br>
              <a:rPr lang="en-US" sz="2400" dirty="0" smtClean="0"/>
            </a:br>
            <a:endParaRPr lang="en-US" sz="2400" dirty="0"/>
          </a:p>
        </p:txBody>
      </p:sp>
      <p:sp>
        <p:nvSpPr>
          <p:cNvPr id="3" name="Content Placeholder 2"/>
          <p:cNvSpPr>
            <a:spLocks noGrp="1"/>
          </p:cNvSpPr>
          <p:nvPr>
            <p:ph idx="1"/>
          </p:nvPr>
        </p:nvSpPr>
        <p:spPr>
          <a:xfrm>
            <a:off x="457200" y="1524000"/>
            <a:ext cx="8229600" cy="5105400"/>
          </a:xfrm>
        </p:spPr>
        <p:txBody>
          <a:bodyPr>
            <a:normAutofit/>
          </a:bodyPr>
          <a:lstStyle/>
          <a:p>
            <a:r>
              <a:rPr lang="en-US" sz="2400" dirty="0" smtClean="0">
                <a:latin typeface="+mj-lt"/>
              </a:rPr>
              <a:t>To start off, you have a single, large data set. Remember: You need to break it up into three separate data sets, each of which you’ll use for only one phase of the project. When you’re creating each data set, make sure they contain a mixture of data points at the high and low extremes, as well as in the middle of each variable range. This process will ensure the model will be accurate at all ranges of the spectrum. Also, make sure most of the data is in the training data set. The model can only be as accurate as the data set used to create it, and more data means a higher chance of accuracy.</a:t>
            </a:r>
            <a:endParaRPr lang="en-US" sz="2400" dirty="0">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cap="all" dirty="0" smtClean="0"/>
              <a:t>USE THE TRAINING DATA SET TO DEVELOP YOUR </a:t>
            </a:r>
            <a:r>
              <a:rPr lang="en-US" sz="2400" b="1" cap="all" dirty="0" smtClean="0"/>
              <a:t>MODEL</a:t>
            </a:r>
            <a:br>
              <a:rPr lang="en-US" sz="2400" b="1" cap="all" dirty="0" smtClean="0"/>
            </a:br>
            <a:endParaRPr lang="en-US" sz="2400" dirty="0"/>
          </a:p>
        </p:txBody>
      </p:sp>
      <p:sp>
        <p:nvSpPr>
          <p:cNvPr id="3" name="Content Placeholder 2"/>
          <p:cNvSpPr>
            <a:spLocks noGrp="1"/>
          </p:cNvSpPr>
          <p:nvPr>
            <p:ph idx="1"/>
          </p:nvPr>
        </p:nvSpPr>
        <p:spPr>
          <a:xfrm>
            <a:off x="457200" y="1600200"/>
            <a:ext cx="8229600" cy="4953000"/>
          </a:xfrm>
        </p:spPr>
        <p:txBody>
          <a:bodyPr>
            <a:normAutofit/>
          </a:bodyPr>
          <a:lstStyle/>
          <a:p>
            <a:r>
              <a:rPr lang="en-US" sz="2400" dirty="0" smtClean="0">
                <a:latin typeface="+mj-lt"/>
              </a:rPr>
              <a:t>Input the data set into your model development script to develop the model of your choice. There are several different models you could develop depending on the data sources available and questions you need to answer. (You can find more information on the types of models in </a:t>
            </a:r>
            <a:r>
              <a:rPr lang="en-US" sz="2400" dirty="0" smtClean="0">
                <a:latin typeface="+mj-lt"/>
                <a:hlinkClick r:id="rId2"/>
              </a:rPr>
              <a:t>Data Science from Scratch</a:t>
            </a:r>
            <a:r>
              <a:rPr lang="en-US" sz="2400" dirty="0" smtClean="0">
                <a:latin typeface="+mj-lt"/>
              </a:rPr>
              <a:t>.) In this phase, you’ll want to create several different models of different structures, or several regression models of different orders. In other words, generate any model that you think may perform well.</a:t>
            </a:r>
            <a:endParaRPr lang="en-US" sz="2400" dirty="0">
              <a:latin typeface="+mj-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cap="all" dirty="0" smtClean="0"/>
              <a:t>COMPUTE STATISTICAL VALUES IDENTIFYING THE MODEL DEVELOPMENT </a:t>
            </a:r>
            <a:r>
              <a:rPr lang="en-US" sz="2000" b="1" cap="all" dirty="0" smtClean="0"/>
              <a:t>PERFORMANCE</a:t>
            </a:r>
            <a:endParaRPr lang="en-US" sz="2000" dirty="0"/>
          </a:p>
        </p:txBody>
      </p:sp>
      <p:sp>
        <p:nvSpPr>
          <p:cNvPr id="3" name="Content Placeholder 2"/>
          <p:cNvSpPr>
            <a:spLocks noGrp="1"/>
          </p:cNvSpPr>
          <p:nvPr>
            <p:ph idx="1"/>
          </p:nvPr>
        </p:nvSpPr>
        <p:spPr/>
        <p:txBody>
          <a:bodyPr>
            <a:normAutofit/>
          </a:bodyPr>
          <a:lstStyle/>
          <a:p>
            <a:r>
              <a:rPr lang="en-US" sz="2400" dirty="0" smtClean="0">
                <a:latin typeface="+mj-lt"/>
              </a:rPr>
              <a:t>Once you’ve developed your models, you need to compare them to the training data you used to create them. Higher-performing models will fit the data better than lower-performing models. To do this, you need to calculate statistical values designed for this purpose. For instance, a common way to check the performance of a regression model is to calculate the r² value. </a:t>
            </a:r>
            <a:endParaRPr lang="en-US" sz="2400"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609600"/>
          </a:xfrm>
        </p:spPr>
        <p:txBody>
          <a:bodyPr>
            <a:normAutofit/>
          </a:bodyPr>
          <a:lstStyle/>
          <a:p>
            <a:r>
              <a:rPr lang="en-US" sz="3200" b="1" dirty="0" smtClean="0"/>
              <a:t>Course Objectives</a:t>
            </a:r>
            <a:endParaRPr lang="en-US" sz="3200" b="1" dirty="0"/>
          </a:p>
        </p:txBody>
      </p:sp>
      <p:sp>
        <p:nvSpPr>
          <p:cNvPr id="3" name="Content Placeholder 2"/>
          <p:cNvSpPr>
            <a:spLocks noGrp="1"/>
          </p:cNvSpPr>
          <p:nvPr>
            <p:ph idx="1"/>
          </p:nvPr>
        </p:nvSpPr>
        <p:spPr>
          <a:xfrm>
            <a:off x="457200" y="1935480"/>
            <a:ext cx="8229600" cy="3993850"/>
          </a:xfrm>
        </p:spPr>
        <p:txBody>
          <a:bodyPr>
            <a:normAutofit/>
          </a:bodyPr>
          <a:lstStyle/>
          <a:p>
            <a:r>
              <a:rPr lang="en-US" sz="2400" dirty="0" smtClean="0">
                <a:latin typeface="+mj-lt"/>
              </a:rPr>
              <a:t>Describe Data Science workflow and the common approaches to a data science project.</a:t>
            </a:r>
          </a:p>
          <a:p>
            <a:r>
              <a:rPr lang="en-US" sz="2400" dirty="0" smtClean="0">
                <a:latin typeface="+mj-lt"/>
              </a:rPr>
              <a:t>Discuss </a:t>
            </a:r>
            <a:r>
              <a:rPr lang="en-US" sz="2400" dirty="0" smtClean="0">
                <a:latin typeface="+mj-lt"/>
              </a:rPr>
              <a:t>data requirement and data collection approaches.</a:t>
            </a:r>
          </a:p>
          <a:p>
            <a:r>
              <a:rPr lang="en-US" sz="2400" dirty="0" smtClean="0">
                <a:latin typeface="+mj-lt"/>
              </a:rPr>
              <a:t>Explore </a:t>
            </a:r>
            <a:r>
              <a:rPr lang="en-US" sz="2400" dirty="0" smtClean="0">
                <a:latin typeface="+mj-lt"/>
              </a:rPr>
              <a:t>various ways to prepare data for data science</a:t>
            </a:r>
            <a:r>
              <a:rPr lang="en-US" sz="2400" dirty="0" smtClean="0">
                <a:latin typeface="+mj-lt"/>
              </a:rPr>
              <a:t>.</a:t>
            </a:r>
          </a:p>
          <a:p>
            <a:r>
              <a:rPr lang="en-US" sz="2400" dirty="0" smtClean="0">
                <a:latin typeface="+mj-lt"/>
              </a:rPr>
              <a:t>Discuss the process of testing data by using a model.</a:t>
            </a:r>
            <a:endParaRPr lang="en-US" sz="2400" dirty="0">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b="1" cap="all" dirty="0" smtClean="0"/>
              <a:t>CALCULATE </a:t>
            </a:r>
            <a:r>
              <a:rPr lang="en-US" sz="2700" b="1" cap="all" dirty="0" smtClean="0"/>
              <a:t>THE MODEL RESULTS TO THE DATA POINTS IN THE VALIDATION DATA SET </a:t>
            </a:r>
            <a:endParaRPr lang="en-US" sz="2700" dirty="0"/>
          </a:p>
        </p:txBody>
      </p:sp>
      <p:sp>
        <p:nvSpPr>
          <p:cNvPr id="3" name="Content Placeholder 2"/>
          <p:cNvSpPr>
            <a:spLocks noGrp="1"/>
          </p:cNvSpPr>
          <p:nvPr>
            <p:ph idx="1"/>
          </p:nvPr>
        </p:nvSpPr>
        <p:spPr/>
        <p:txBody>
          <a:bodyPr>
            <a:normAutofit/>
          </a:bodyPr>
          <a:lstStyle/>
          <a:p>
            <a:r>
              <a:rPr lang="en-US" sz="2400" dirty="0" smtClean="0">
                <a:latin typeface="+mj-lt"/>
              </a:rPr>
              <a:t>In this step you’ll use the inputs in the validation data set to drive the model and generate predictions for those data points. Once complete, you have both the real values (from the data set) and predicted values (from the model). This allows you to compare the performance of different models to the data in the validation data set.</a:t>
            </a:r>
            <a:endParaRPr lang="en-US" sz="2400" dirty="0">
              <a:latin typeface="+mj-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cap="all" dirty="0" smtClean="0"/>
              <a:t>COMPUTE STATISTICAL VALUES COMPARING THE MODEL RESULTS TO THE VALIDATION </a:t>
            </a:r>
            <a:r>
              <a:rPr lang="en-US" sz="2400" b="1" cap="all" dirty="0" smtClean="0"/>
              <a:t>DATA</a:t>
            </a:r>
            <a:br>
              <a:rPr lang="en-US" sz="2400" b="1" cap="all" dirty="0" smtClean="0"/>
            </a:br>
            <a:endParaRPr lang="en-US" sz="2400" dirty="0"/>
          </a:p>
        </p:txBody>
      </p:sp>
      <p:sp>
        <p:nvSpPr>
          <p:cNvPr id="3" name="Content Placeholder 2"/>
          <p:cNvSpPr>
            <a:spLocks noGrp="1"/>
          </p:cNvSpPr>
          <p:nvPr>
            <p:ph idx="1"/>
          </p:nvPr>
        </p:nvSpPr>
        <p:spPr>
          <a:xfrm>
            <a:off x="457200" y="1524000"/>
            <a:ext cx="8229600" cy="4800600"/>
          </a:xfrm>
        </p:spPr>
        <p:txBody>
          <a:bodyPr>
            <a:normAutofit/>
          </a:bodyPr>
          <a:lstStyle/>
          <a:p>
            <a:r>
              <a:rPr lang="en-US" sz="2400" dirty="0" smtClean="0">
                <a:latin typeface="+mj-lt"/>
              </a:rPr>
              <a:t>Now that you have the data value and the model prediction for every instance in the validation data set, you can calculate the same statistical values as before and compare the model predictions to the validation data set. This is a key part of the process. </a:t>
            </a:r>
          </a:p>
          <a:p>
            <a:r>
              <a:rPr lang="en-US" sz="2400" dirty="0" smtClean="0">
                <a:latin typeface="+mj-lt"/>
              </a:rPr>
              <a:t>The first statistical calculations identified how well the model fit the data set you forced it to fit. In this case, you’re ensuring the model is capable of matching a separate data set, one that had no impact on the model development. Complete your statistical calculations of choice on each model, then choose the model with the highest performance.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cap="all" dirty="0" smtClean="0"/>
              <a:t>CALCULATE THE MODEL RESULTS TO THE DATA POINTS IN THE TESTING DATA SET </a:t>
            </a:r>
            <a:endParaRPr lang="en-US" sz="2400" dirty="0"/>
          </a:p>
        </p:txBody>
      </p:sp>
      <p:sp>
        <p:nvSpPr>
          <p:cNvPr id="3" name="Content Placeholder 2"/>
          <p:cNvSpPr>
            <a:spLocks noGrp="1"/>
          </p:cNvSpPr>
          <p:nvPr>
            <p:ph idx="1"/>
          </p:nvPr>
        </p:nvSpPr>
        <p:spPr/>
        <p:txBody>
          <a:bodyPr>
            <a:normAutofit/>
          </a:bodyPr>
          <a:lstStyle/>
          <a:p>
            <a:r>
              <a:rPr lang="en-US" sz="2400" dirty="0" smtClean="0"/>
              <a:t>Use inputs from the test data set to drive the model and generate the predicted outputs from the model at those points. Only perform this task using the highest performing model from the validation phase. Once you complete this step, you’ll have both model-predicted and real values for the output at each of these inputs.</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cap="all" dirty="0" smtClean="0"/>
              <a:t>COMPUTE STATISTICAL VALUES COMPARING THE MODEL RESULTS TO THE TEST DATA</a:t>
            </a:r>
            <a:endParaRPr lang="en-US" sz="2400" b="1" cap="all" dirty="0"/>
          </a:p>
        </p:txBody>
      </p:sp>
      <p:sp>
        <p:nvSpPr>
          <p:cNvPr id="3" name="Content Placeholder 2"/>
          <p:cNvSpPr>
            <a:spLocks noGrp="1"/>
          </p:cNvSpPr>
          <p:nvPr>
            <p:ph idx="1"/>
          </p:nvPr>
        </p:nvSpPr>
        <p:spPr/>
        <p:txBody>
          <a:bodyPr>
            <a:normAutofit fontScale="92500"/>
          </a:bodyPr>
          <a:lstStyle/>
          <a:p>
            <a:r>
              <a:rPr lang="en-US" dirty="0" smtClean="0">
                <a:latin typeface="+mj-lt"/>
              </a:rPr>
              <a:t>For the final time, perform your chosen statistical calculations comparing the model’s predictions to the data set. In this case you only have one model, so you aren’t searching for the best fit. Instead, you’re checking to ensure your model fits the test data set closely enough to be satisfactory.</a:t>
            </a:r>
          </a:p>
          <a:p>
            <a:r>
              <a:rPr lang="en-US" dirty="0" smtClean="0">
                <a:latin typeface="+mj-lt"/>
              </a:rPr>
              <a:t>Once you’ve developed a model that satisfactorily matches the test data set, you’re ready to start generating predictions. Don’t assume this means you’re done with model development completely, though; there’s a good chance you’ll eventually decide you need to tweak your model based on new available data sets.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7554" y="1142984"/>
            <a:ext cx="2428892" cy="5181616"/>
          </a:xfrm>
        </p:spPr>
        <p:txBody>
          <a:bodyPr/>
          <a:lstStyle/>
          <a:p>
            <a:endParaRPr lang="en-US" dirty="0" smtClean="0"/>
          </a:p>
          <a:p>
            <a:endParaRPr lang="en-US" dirty="0" smtClean="0"/>
          </a:p>
          <a:p>
            <a:endParaRPr lang="en-US" dirty="0" smtClean="0"/>
          </a:p>
          <a:p>
            <a:endParaRPr lang="en-US" dirty="0" smtClean="0"/>
          </a:p>
          <a:p>
            <a:endParaRPr lang="en-US" dirty="0" smtClean="0"/>
          </a:p>
          <a:p>
            <a:pPr>
              <a:buNone/>
            </a:pPr>
            <a:r>
              <a:rPr lang="en-US" dirty="0" smtClean="0"/>
              <a:t> Thank You</a:t>
            </a:r>
            <a:endParaRPr lang="en-US" dirty="0"/>
          </a:p>
        </p:txBody>
      </p:sp>
      <p:sp>
        <p:nvSpPr>
          <p:cNvPr id="4" name="Slide Number Placeholder 3"/>
          <p:cNvSpPr>
            <a:spLocks noGrp="1"/>
          </p:cNvSpPr>
          <p:nvPr>
            <p:ph type="sldNum" sz="quarter" idx="12"/>
          </p:nvPr>
        </p:nvSpPr>
        <p:spPr/>
        <p:txBody>
          <a:bodyPr/>
          <a:lstStyle/>
          <a:p>
            <a:fld id="{6DF4C409-C017-451C-B236-E185BBA6E0E4}" type="slidenum">
              <a:rPr lang="tr-TR" smtClean="0"/>
              <a:pPr/>
              <a:t>24</a:t>
            </a:fld>
            <a:endParaRPr lang="tr-T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085088"/>
          </a:xfrm>
        </p:spPr>
        <p:txBody>
          <a:bodyPr>
            <a:normAutofit fontScale="90000"/>
          </a:bodyPr>
          <a:lstStyle/>
          <a:p>
            <a:r>
              <a:rPr lang="en-US" sz="2400" b="1" dirty="0" smtClean="0"/>
              <a:t>What is a Data Science Workflow?</a:t>
            </a:r>
            <a:br>
              <a:rPr lang="en-US" sz="2400" b="1" dirty="0" smtClean="0"/>
            </a:br>
            <a:r>
              <a:rPr lang="en-US" sz="2400" dirty="0" smtClean="0"/>
              <a:t/>
            </a:r>
            <a:br>
              <a:rPr lang="en-US" sz="2400" dirty="0" smtClean="0"/>
            </a:br>
            <a:endParaRPr lang="en-US" sz="2400" dirty="0"/>
          </a:p>
        </p:txBody>
      </p:sp>
      <p:sp>
        <p:nvSpPr>
          <p:cNvPr id="3" name="Content Placeholder 2"/>
          <p:cNvSpPr>
            <a:spLocks noGrp="1"/>
          </p:cNvSpPr>
          <p:nvPr>
            <p:ph idx="1"/>
          </p:nvPr>
        </p:nvSpPr>
        <p:spPr>
          <a:xfrm>
            <a:off x="457200" y="1676400"/>
            <a:ext cx="8229600" cy="4648200"/>
          </a:xfrm>
        </p:spPr>
        <p:txBody>
          <a:bodyPr/>
          <a:lstStyle/>
          <a:p>
            <a:r>
              <a:rPr lang="en-US" sz="2400" dirty="0" smtClean="0">
                <a:latin typeface="+mj-lt"/>
              </a:rPr>
              <a:t>A </a:t>
            </a:r>
            <a:r>
              <a:rPr lang="en-US" sz="2400" i="1" dirty="0" smtClean="0">
                <a:latin typeface="+mj-lt"/>
              </a:rPr>
              <a:t>data science workflow</a:t>
            </a:r>
            <a:r>
              <a:rPr lang="en-US" sz="2400" dirty="0" smtClean="0">
                <a:latin typeface="+mj-lt"/>
              </a:rPr>
              <a:t> defines the phases (or steps) in a data science project. Using a well-defined data science workflow is useful in that it provides a simple way to remind all </a:t>
            </a:r>
            <a:r>
              <a:rPr lang="en-US" sz="2400" dirty="0" smtClean="0">
                <a:latin typeface="+mj-lt"/>
                <a:hlinkClick r:id="rId2"/>
              </a:rPr>
              <a:t>data science team members</a:t>
            </a:r>
            <a:r>
              <a:rPr lang="en-US" sz="2400" dirty="0" smtClean="0">
                <a:latin typeface="+mj-lt"/>
              </a:rPr>
              <a:t> of the work to be done to do a data science project.</a:t>
            </a:r>
          </a:p>
          <a:p>
            <a:r>
              <a:rPr lang="en-US" sz="2400" dirty="0" smtClean="0">
                <a:latin typeface="+mj-lt"/>
              </a:rPr>
              <a:t>One way to think about the benefit of having a well-defined data science workflow is that it is like a set of guardrails to help you plan, organize, and implement your data science project</a:t>
            </a:r>
            <a:r>
              <a:rPr lang="en-US" sz="2400" dirty="0" smtClean="0">
                <a:latin typeface="+mj-lt"/>
              </a:rPr>
              <a:t>.</a:t>
            </a:r>
            <a:r>
              <a:rPr lang="en-US" dirty="0" smtClean="0"/>
              <a:t/>
            </a:r>
            <a:br>
              <a:rPr lang="en-US"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Existing </a:t>
            </a:r>
            <a:r>
              <a:rPr lang="en-US" sz="3200" b="1" dirty="0" smtClean="0"/>
              <a:t>Workflows</a:t>
            </a:r>
            <a:endParaRPr lang="en-US" sz="3200" dirty="0"/>
          </a:p>
        </p:txBody>
      </p:sp>
      <p:sp>
        <p:nvSpPr>
          <p:cNvPr id="3" name="Content Placeholder 2"/>
          <p:cNvSpPr>
            <a:spLocks noGrp="1"/>
          </p:cNvSpPr>
          <p:nvPr>
            <p:ph idx="1"/>
          </p:nvPr>
        </p:nvSpPr>
        <p:spPr>
          <a:xfrm>
            <a:off x="457200" y="1981200"/>
            <a:ext cx="8229600" cy="4343400"/>
          </a:xfrm>
        </p:spPr>
        <p:txBody>
          <a:bodyPr/>
          <a:lstStyle/>
          <a:p>
            <a:r>
              <a:rPr lang="en-US" sz="2400" dirty="0" smtClean="0">
                <a:latin typeface="+mj-lt"/>
              </a:rPr>
              <a:t>The concept of a data science workflow is not new, and there are many frameworks that a team can use. To show the diversity of possible workflow frameworks, this post describes:</a:t>
            </a:r>
          </a:p>
          <a:p>
            <a:r>
              <a:rPr lang="en-US" sz="2400" dirty="0" smtClean="0">
                <a:latin typeface="+mj-lt"/>
              </a:rPr>
              <a:t>One workflow used within a data science course at Harvard</a:t>
            </a:r>
          </a:p>
          <a:p>
            <a:r>
              <a:rPr lang="en-US" sz="2400" dirty="0" smtClean="0">
                <a:latin typeface="+mj-lt"/>
              </a:rPr>
              <a:t>Three workflows defined within blogs where they discuss their specific workflow used</a:t>
            </a:r>
          </a:p>
          <a:p>
            <a:r>
              <a:rPr lang="en-US" sz="2400" dirty="0" smtClean="0">
                <a:latin typeface="+mj-lt"/>
              </a:rPr>
              <a:t>Two more well-known frameworks used by numerous teams.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381000"/>
          </a:xfrm>
        </p:spPr>
        <p:txBody>
          <a:bodyPr>
            <a:normAutofit fontScale="90000"/>
          </a:bodyPr>
          <a:lstStyle/>
          <a:p>
            <a:r>
              <a:rPr lang="en-US" sz="3600" b="1" dirty="0" smtClean="0"/>
              <a:t>Use </a:t>
            </a:r>
            <a:r>
              <a:rPr lang="en-US" sz="3600" b="1" dirty="0" smtClean="0"/>
              <a:t>Cases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latin typeface="+mj-lt"/>
              </a:rPr>
              <a:t>Use data about sales prospects to identify which ones are more likely to become paying customers.</a:t>
            </a:r>
          </a:p>
          <a:p>
            <a:r>
              <a:rPr lang="en-US" dirty="0" smtClean="0">
                <a:latin typeface="+mj-lt"/>
              </a:rPr>
              <a:t>Build data-driven predictions of real estate, commodity, or equity prices to make better investment decisions.</a:t>
            </a:r>
          </a:p>
          <a:p>
            <a:r>
              <a:rPr lang="en-US" dirty="0" smtClean="0">
                <a:latin typeface="+mj-lt"/>
              </a:rPr>
              <a:t>Identify and proactively avoid downside risks e.g., loan default, fraud, or machine failure.</a:t>
            </a:r>
          </a:p>
          <a:p>
            <a:r>
              <a:rPr lang="en-US" dirty="0" smtClean="0">
                <a:latin typeface="+mj-lt"/>
              </a:rPr>
              <a:t>Monitor and improve company performance by building interactive real time data dashboards.</a:t>
            </a:r>
          </a:p>
          <a:p>
            <a:r>
              <a:rPr lang="en-US" dirty="0" smtClean="0">
                <a:latin typeface="+mj-lt"/>
              </a:rPr>
              <a:t>Never miss another </a:t>
            </a:r>
            <a:r>
              <a:rPr lang="en-US" dirty="0" err="1" smtClean="0">
                <a:latin typeface="+mj-lt"/>
              </a:rPr>
              <a:t>datapoint</a:t>
            </a:r>
            <a:r>
              <a:rPr lang="en-US" dirty="0" smtClean="0">
                <a:latin typeface="+mj-lt"/>
              </a:rPr>
              <a:t>. Use web scraping to keep track of developments anywhere in the world. Gain market insight by comprehensively aggregating transaction prices, auction bids, product data, social media posts, news articles, and more.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685800"/>
          </a:xfrm>
        </p:spPr>
        <p:txBody>
          <a:bodyPr>
            <a:normAutofit/>
          </a:bodyPr>
          <a:lstStyle/>
          <a:p>
            <a:r>
              <a:rPr lang="en-US" sz="3200" dirty="0" smtClean="0"/>
              <a:t>Data Prep </a:t>
            </a:r>
            <a:r>
              <a:rPr lang="en-US" sz="3200" dirty="0" smtClean="0"/>
              <a:t>Strategy</a:t>
            </a:r>
            <a:endParaRPr lang="en-US" sz="3200" dirty="0"/>
          </a:p>
        </p:txBody>
      </p:sp>
      <p:sp>
        <p:nvSpPr>
          <p:cNvPr id="3" name="Content Placeholder 2"/>
          <p:cNvSpPr>
            <a:spLocks noGrp="1"/>
          </p:cNvSpPr>
          <p:nvPr>
            <p:ph idx="1"/>
          </p:nvPr>
        </p:nvSpPr>
        <p:spPr/>
        <p:txBody>
          <a:bodyPr>
            <a:normAutofit lnSpcReduction="10000"/>
          </a:bodyPr>
          <a:lstStyle/>
          <a:p>
            <a:r>
              <a:rPr lang="en-US" b="1" dirty="0" smtClean="0">
                <a:latin typeface="+mj-lt"/>
              </a:rPr>
              <a:t>Data exploration:</a:t>
            </a:r>
            <a:r>
              <a:rPr lang="en-US" dirty="0" smtClean="0">
                <a:latin typeface="+mj-lt"/>
              </a:rPr>
              <a:t> Discover what surprises each dataset holds</a:t>
            </a:r>
          </a:p>
          <a:p>
            <a:r>
              <a:rPr lang="en-US" b="1" dirty="0" smtClean="0">
                <a:latin typeface="+mj-lt"/>
              </a:rPr>
              <a:t>Data cleansing:</a:t>
            </a:r>
            <a:r>
              <a:rPr lang="en-US" dirty="0" smtClean="0">
                <a:latin typeface="+mj-lt"/>
              </a:rPr>
              <a:t> Eliminate errors that muddy the waters </a:t>
            </a:r>
          </a:p>
          <a:p>
            <a:r>
              <a:rPr lang="en-US" b="1" dirty="0" smtClean="0">
                <a:latin typeface="+mj-lt"/>
              </a:rPr>
              <a:t>Data blending:</a:t>
            </a:r>
            <a:r>
              <a:rPr lang="en-US" dirty="0" smtClean="0">
                <a:latin typeface="+mj-lt"/>
              </a:rPr>
              <a:t> Join multiple datasets and reveal new truths  </a:t>
            </a:r>
          </a:p>
          <a:p>
            <a:r>
              <a:rPr lang="en-US" b="1" dirty="0" smtClean="0">
                <a:latin typeface="+mj-lt"/>
              </a:rPr>
              <a:t>Data profiling:</a:t>
            </a:r>
            <a:r>
              <a:rPr lang="en-US" dirty="0" smtClean="0">
                <a:latin typeface="+mj-lt"/>
              </a:rPr>
              <a:t> Spot poor-quality data </a:t>
            </a:r>
          </a:p>
          <a:p>
            <a:r>
              <a:rPr lang="en-US" b="1" dirty="0" smtClean="0">
                <a:latin typeface="+mj-lt"/>
              </a:rPr>
              <a:t>ETL (Extract-Transfer-Load):</a:t>
            </a:r>
            <a:r>
              <a:rPr lang="en-US" dirty="0" smtClean="0">
                <a:latin typeface="+mj-lt"/>
              </a:rPr>
              <a:t> Aggregate data from diverse sources </a:t>
            </a:r>
          </a:p>
          <a:p>
            <a:r>
              <a:rPr lang="en-US" b="1" dirty="0" smtClean="0">
                <a:latin typeface="+mj-lt"/>
              </a:rPr>
              <a:t>Data wrangling:</a:t>
            </a:r>
            <a:r>
              <a:rPr lang="en-US" dirty="0" smtClean="0">
                <a:latin typeface="+mj-lt"/>
              </a:rPr>
              <a:t> Make data digestible for your analytic models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609600"/>
          </a:xfrm>
        </p:spPr>
        <p:txBody>
          <a:bodyPr>
            <a:normAutofit/>
          </a:bodyPr>
          <a:lstStyle/>
          <a:p>
            <a:r>
              <a:rPr lang="en-US" sz="3200" b="1" dirty="0" smtClean="0"/>
              <a:t>Data Collection </a:t>
            </a:r>
            <a:r>
              <a:rPr lang="en-US" sz="3200" b="1" dirty="0" smtClean="0"/>
              <a:t>Example</a:t>
            </a:r>
            <a:endParaRPr lang="en-US" sz="3200" dirty="0"/>
          </a:p>
        </p:txBody>
      </p:sp>
      <p:sp>
        <p:nvSpPr>
          <p:cNvPr id="3" name="Content Placeholder 2"/>
          <p:cNvSpPr>
            <a:spLocks noGrp="1"/>
          </p:cNvSpPr>
          <p:nvPr>
            <p:ph idx="1"/>
          </p:nvPr>
        </p:nvSpPr>
        <p:spPr/>
        <p:txBody>
          <a:bodyPr>
            <a:normAutofit fontScale="70000" lnSpcReduction="20000"/>
          </a:bodyPr>
          <a:lstStyle/>
          <a:p>
            <a:r>
              <a:rPr lang="en-US" dirty="0" smtClean="0">
                <a:latin typeface="+mj-lt"/>
              </a:rPr>
              <a:t>Data collection is an important aspect of research. Let’s consider an example of a mobile manufacturer, company X, which is launching a new product variant. To conduct research about features, price range, target market, competitor analysis etc. data has to be collected from appropriate sources. The marketing team can conduct various data collection activities such as </a:t>
            </a:r>
            <a:r>
              <a:rPr lang="en-US" dirty="0" smtClean="0">
                <a:latin typeface="+mj-lt"/>
                <a:hlinkClick r:id="rId2"/>
              </a:rPr>
              <a:t>online surveys</a:t>
            </a:r>
            <a:r>
              <a:rPr lang="en-US" dirty="0" smtClean="0">
                <a:latin typeface="+mj-lt"/>
              </a:rPr>
              <a:t> or </a:t>
            </a:r>
            <a:r>
              <a:rPr lang="en-US" dirty="0" smtClean="0">
                <a:latin typeface="+mj-lt"/>
                <a:hlinkClick r:id="rId3"/>
              </a:rPr>
              <a:t>focus groups</a:t>
            </a:r>
            <a:r>
              <a:rPr lang="en-US" dirty="0" smtClean="0">
                <a:latin typeface="+mj-lt"/>
              </a:rPr>
              <a:t>.</a:t>
            </a:r>
          </a:p>
          <a:p>
            <a:r>
              <a:rPr lang="en-US" dirty="0" smtClean="0">
                <a:latin typeface="+mj-lt"/>
              </a:rPr>
              <a:t>The survey should have all the right questions about features and pricing such as “What are the top 3 features expected from an upcoming product?” or “How much are your likely to spend on this product?” or “Which competitors provide similar products?” etc.</a:t>
            </a:r>
          </a:p>
          <a:p>
            <a:r>
              <a:rPr lang="en-US" dirty="0" smtClean="0">
                <a:latin typeface="+mj-lt"/>
              </a:rPr>
              <a:t>For conducting a focus group, the marketing team should decide the participants as well as the mediator. The topic of discussion and objective behind conducting a focus group should be made clear beforehand so that a conclusive discussion can be conducted.</a:t>
            </a:r>
          </a:p>
          <a:p>
            <a:r>
              <a:rPr lang="en-US" dirty="0" smtClean="0">
                <a:latin typeface="+mj-lt"/>
              </a:rPr>
              <a:t>Data collection methods are chosen depending on the available resources. For example, conducting questionnaires and surveys would require the least resources while focus groups require moderately high resources.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89888"/>
          </a:xfrm>
        </p:spPr>
        <p:txBody>
          <a:bodyPr>
            <a:noAutofit/>
          </a:bodyPr>
          <a:lstStyle/>
          <a:p>
            <a:r>
              <a:rPr lang="en-US" sz="2800" b="1" dirty="0" smtClean="0"/>
              <a:t>Reason to Conduct Online Research and Data </a:t>
            </a:r>
            <a:r>
              <a:rPr lang="en-US" sz="2800" b="1" dirty="0" smtClean="0"/>
              <a:t>Collection</a:t>
            </a:r>
            <a:br>
              <a:rPr lang="en-US" sz="2800" b="1" dirty="0" smtClean="0"/>
            </a:br>
            <a:endParaRPr lang="en-US" sz="2800" dirty="0"/>
          </a:p>
        </p:txBody>
      </p:sp>
      <p:sp>
        <p:nvSpPr>
          <p:cNvPr id="3" name="Content Placeholder 2"/>
          <p:cNvSpPr>
            <a:spLocks noGrp="1"/>
          </p:cNvSpPr>
          <p:nvPr>
            <p:ph idx="1"/>
          </p:nvPr>
        </p:nvSpPr>
        <p:spPr>
          <a:xfrm>
            <a:off x="457200" y="1600200"/>
            <a:ext cx="8229600" cy="4724400"/>
          </a:xfrm>
        </p:spPr>
        <p:txBody>
          <a:bodyPr>
            <a:normAutofit/>
          </a:bodyPr>
          <a:lstStyle/>
          <a:p>
            <a:r>
              <a:rPr lang="en-US" sz="2400" dirty="0" smtClean="0">
                <a:latin typeface="+mj-lt"/>
              </a:rPr>
              <a:t>Feedback is a vital part of any organization’s growth. Whether you conduct regular focus groups to elicit information from key players or, your account manager calls up all your marquee accounts to find out how things are going – essentially they are all processes to find out from your customers’ eyes – How are we doing? What can we do better?</a:t>
            </a:r>
          </a:p>
          <a:p>
            <a:r>
              <a:rPr lang="en-US" sz="2400" dirty="0" smtClean="0">
                <a:latin typeface="+mj-lt"/>
                <a:hlinkClick r:id="rId2"/>
              </a:rPr>
              <a:t>Online surveys</a:t>
            </a:r>
            <a:r>
              <a:rPr lang="en-US" sz="2400" dirty="0" smtClean="0">
                <a:latin typeface="+mj-lt"/>
              </a:rPr>
              <a:t> are just another medium to collect feedback from your </a:t>
            </a:r>
            <a:r>
              <a:rPr lang="en-US" sz="2400" dirty="0" smtClean="0">
                <a:latin typeface="+mj-lt"/>
                <a:hlinkClick r:id="rId3"/>
              </a:rPr>
              <a:t>customers</a:t>
            </a:r>
            <a:r>
              <a:rPr lang="en-US" sz="2400" dirty="0" smtClean="0">
                <a:latin typeface="+mj-lt"/>
              </a:rPr>
              <a:t>, </a:t>
            </a:r>
            <a:r>
              <a:rPr lang="en-US" sz="2400" dirty="0" smtClean="0">
                <a:latin typeface="+mj-lt"/>
                <a:hlinkClick r:id="rId4"/>
              </a:rPr>
              <a:t>employees</a:t>
            </a:r>
            <a:r>
              <a:rPr lang="en-US" sz="2400" dirty="0" smtClean="0">
                <a:latin typeface="+mj-lt"/>
              </a:rPr>
              <a:t> and anyone your business interacts with. With the advent of Do-It-Yourself tools for online surveys, data collection on the internet has become really easy, cheap and effective.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smtClean="0"/>
              <a:t>Steps to Effectively Conduct an Online Survey for Data </a:t>
            </a:r>
            <a:r>
              <a:rPr lang="en-US" sz="3100" b="1" dirty="0" smtClean="0"/>
              <a:t>Collection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latin typeface="+mj-lt"/>
              </a:rPr>
              <a:t>So, you’ve decided to conduct an online survey. There are a few questions in your mind that you would like answered and you are on the lookout for a fast and inexpensive way to find out more about your customers, clients etc. The first and foremost thing you need to decide what the objectives of the study are. Ensure that you can phrase these objectives as questions or measurements. If you can’t, you are better off looking at other means of gathering data like </a:t>
            </a:r>
            <a:r>
              <a:rPr lang="en-US" dirty="0" smtClean="0">
                <a:latin typeface="+mj-lt"/>
                <a:hlinkClick r:id="rId2"/>
              </a:rPr>
              <a:t>focus groups</a:t>
            </a:r>
            <a:r>
              <a:rPr lang="en-US" dirty="0" smtClean="0">
                <a:latin typeface="+mj-lt"/>
              </a:rPr>
              <a:t> and other </a:t>
            </a:r>
            <a:r>
              <a:rPr lang="en-US" dirty="0" smtClean="0">
                <a:latin typeface="+mj-lt"/>
                <a:hlinkClick r:id="rId3"/>
              </a:rPr>
              <a:t>qualitative methods</a:t>
            </a:r>
            <a:r>
              <a:rPr lang="en-US" dirty="0" smtClean="0">
                <a:latin typeface="+mj-lt"/>
              </a:rPr>
              <a:t>. The data collected via online surveys is dominantly quantitative in nature.</a:t>
            </a:r>
          </a:p>
          <a:p>
            <a:r>
              <a:rPr lang="en-US" dirty="0" smtClean="0">
                <a:latin typeface="+mj-lt"/>
              </a:rPr>
              <a:t>Review the basic objectives of the study. What are you trying to discover? What actions do you want to take as a result of the survey? –  Answers to these questions help in validating collected data. Online surveys are just one way of collecting and </a:t>
            </a:r>
            <a:r>
              <a:rPr lang="en-US" dirty="0" smtClean="0">
                <a:latin typeface="+mj-lt"/>
                <a:hlinkClick r:id="rId4"/>
              </a:rPr>
              <a:t>quantifying data</a:t>
            </a:r>
            <a:r>
              <a:rPr lang="en-US" dirty="0" smtClean="0">
                <a:latin typeface="+mj-lt"/>
              </a:rPr>
              <a: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0</TotalTime>
  <Words>1359</Words>
  <Application>Microsoft Office PowerPoint</Application>
  <PresentationFormat>On-screen Show (4:3)</PresentationFormat>
  <Paragraphs>120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BDM 2053</vt:lpstr>
      <vt:lpstr>Course Objectives</vt:lpstr>
      <vt:lpstr>What is a Data Science Workflow?  </vt:lpstr>
      <vt:lpstr>Existing Workflows</vt:lpstr>
      <vt:lpstr>Use Cases</vt:lpstr>
      <vt:lpstr>Data Prep Strategy</vt:lpstr>
      <vt:lpstr>Data Collection Example</vt:lpstr>
      <vt:lpstr>Reason to Conduct Online Research and Data Collection </vt:lpstr>
      <vt:lpstr>Steps to Effectively Conduct an Online Survey for Data Collection</vt:lpstr>
      <vt:lpstr>What is Data Preparation? </vt:lpstr>
      <vt:lpstr>Benefits of Data Preparation + The Cloud </vt:lpstr>
      <vt:lpstr>Data Preparation Steps</vt:lpstr>
      <vt:lpstr>Self-Service Data Preparation Tools </vt:lpstr>
      <vt:lpstr>The Future of Data Preparation </vt:lpstr>
      <vt:lpstr>Model Validation and Testing </vt:lpstr>
      <vt:lpstr>7 STEPS TO MODEL DEVELOPMENT, VALIDATION AND TESTING </vt:lpstr>
      <vt:lpstr>Model Development, Validation and Testing: Step-by-Step </vt:lpstr>
      <vt:lpstr>USE THE TRAINING DATA SET TO DEVELOP YOUR MODEL </vt:lpstr>
      <vt:lpstr>COMPUTE STATISTICAL VALUES IDENTIFYING THE MODEL DEVELOPMENT PERFORMANCE</vt:lpstr>
      <vt:lpstr>CALCULATE THE MODEL RESULTS TO THE DATA POINTS IN THE VALIDATION DATA SET </vt:lpstr>
      <vt:lpstr>COMPUTE STATISTICAL VALUES COMPARING THE MODEL RESULTS TO THE VALIDATION DATA </vt:lpstr>
      <vt:lpstr>CALCULATE THE MODEL RESULTS TO THE DATA POINTS IN THE TESTING DATA SET </vt:lpstr>
      <vt:lpstr>COMPUTE STATISTICAL VALUES COMPARING THE MODEL RESULTS TO THE TEST DATA</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BDM 2053</dc:title>
  <dc:creator>Dell</dc:creator>
  <cp:lastModifiedBy>Dell</cp:lastModifiedBy>
  <cp:revision>1</cp:revision>
  <dcterms:created xsi:type="dcterms:W3CDTF">2006-08-16T00:00:00Z</dcterms:created>
  <dcterms:modified xsi:type="dcterms:W3CDTF">2022-01-10T02:18:39Z</dcterms:modified>
</cp:coreProperties>
</file>