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7" r:id="rId2"/>
    <p:sldId id="258"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C4A73F-4B8F-4D0A-802A-785B9EFA400D}" type="datetimeFigureOut">
              <a:rPr lang="en-US" smtClean="0"/>
              <a:pPr/>
              <a:t>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2617E-2AC8-43B2-9A0D-56D02A01CD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Receiver_operating_characteristi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ltstack.com/" TargetMode="External"/><Relationship Id="rId2" Type="http://schemas.openxmlformats.org/officeDocument/2006/relationships/hyperlink" Target="http://www.fabfile.org/" TargetMode="External"/><Relationship Id="rId1" Type="http://schemas.openxmlformats.org/officeDocument/2006/relationships/slideLayout" Target="../slideLayouts/slideLayout2.xml"/><Relationship Id="rId6" Type="http://schemas.openxmlformats.org/officeDocument/2006/relationships/hyperlink" Target="https://puppet.com/" TargetMode="External"/><Relationship Id="rId5" Type="http://schemas.openxmlformats.org/officeDocument/2006/relationships/hyperlink" Target="https://www.chef.io/chef/" TargetMode="External"/><Relationship Id="rId4" Type="http://schemas.openxmlformats.org/officeDocument/2006/relationships/hyperlink" Target="https://www.ansible.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hyperlink" Target="https://github.com/conda/kapsel" TargetMode="External"/><Relationship Id="rId1" Type="http://schemas.openxmlformats.org/officeDocument/2006/relationships/slideLayout" Target="../slideLayouts/slideLayout2.xml"/><Relationship Id="rId6" Type="http://schemas.openxmlformats.org/officeDocument/2006/relationships/hyperlink" Target="https://docs.continuum.io/anaconda/images" TargetMode="External"/><Relationship Id="rId5" Type="http://schemas.openxmlformats.org/officeDocument/2006/relationships/hyperlink" Target="https://www.continuum.io/blog/developer-blog/anaconda-and-docker-better-together-reproducible-data-science" TargetMode="External"/><Relationship Id="rId4" Type="http://schemas.openxmlformats.org/officeDocument/2006/relationships/hyperlink" Target="https://www.vagrantup.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irflow.incubator.apache.org/" TargetMode="External"/><Relationship Id="rId2" Type="http://schemas.openxmlformats.org/officeDocument/2006/relationships/hyperlink" Target="https://en.wikipedia.org/wiki/Cron" TargetMode="External"/><Relationship Id="rId1" Type="http://schemas.openxmlformats.org/officeDocument/2006/relationships/slideLayout" Target="../slideLayouts/slideLayout2.xml"/><Relationship Id="rId4" Type="http://schemas.openxmlformats.org/officeDocument/2006/relationships/hyperlink" Target="https://github.com/spotify/luig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gopt.com/signup?utm_source=kdnuggets&amp;utm_medium=display&amp;utm_campaign=free-access&amp;utm_content=desig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loud.google.com/blog/big-data/2017/03/using-machine-learning-for-insurance-pricing-optimiz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vds.com/classifiers2/" TargetMode="External"/><Relationship Id="rId2" Type="http://schemas.openxmlformats.org/officeDocument/2006/relationships/hyperlink" Target="https://www.svds.com/the-basics-of-classifier-evaluation-part-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oftmax_function" TargetMode="External"/><Relationship Id="rId2" Type="http://schemas.openxmlformats.org/officeDocument/2006/relationships/hyperlink" Target="https://en.wikipedia.org/wiki/Rectifier_(neural_networks)" TargetMode="External"/><Relationship Id="rId1" Type="http://schemas.openxmlformats.org/officeDocument/2006/relationships/slideLayout" Target="../slideLayouts/slideLayout2.xml"/><Relationship Id="rId6" Type="http://schemas.openxmlformats.org/officeDocument/2006/relationships/hyperlink" Target="https://www.svds.com/classifiers2/" TargetMode="External"/><Relationship Id="rId5" Type="http://schemas.openxmlformats.org/officeDocument/2006/relationships/hyperlink" Target="https://en.wikipedia.org/wiki/Precision_and_recall" TargetMode="External"/><Relationship Id="rId4" Type="http://schemas.openxmlformats.org/officeDocument/2006/relationships/hyperlink" Target="https://en.wikipedia.org/wiki/Receiver_operating_characteristic"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loud.google.com/blog/big-data/2017/03/images/149073588641246/tensorflow-insurance-1.png" TargetMode="External"/><Relationship Id="rId2" Type="http://schemas.openxmlformats.org/officeDocument/2006/relationships/hyperlink" Target="https://www.svds.com/the-basics-of-classifier-evaluation-part-1/"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BDM 2053</a:t>
            </a:r>
            <a:endParaRPr lang="en-US" dirty="0"/>
          </a:p>
        </p:txBody>
      </p:sp>
      <p:sp>
        <p:nvSpPr>
          <p:cNvPr id="3" name="Subtitle 2"/>
          <p:cNvSpPr>
            <a:spLocks noGrp="1"/>
          </p:cNvSpPr>
          <p:nvPr>
            <p:ph type="subTitle" idx="1"/>
          </p:nvPr>
        </p:nvSpPr>
        <p:spPr/>
        <p:txBody>
          <a:bodyPr/>
          <a:lstStyle/>
          <a:p>
            <a:r>
              <a:rPr lang="en-US" dirty="0" smtClean="0"/>
              <a:t>Big Data Algorithms and Statistics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53000"/>
          </a:xfrm>
        </p:spPr>
        <p:txBody>
          <a:bodyPr>
            <a:normAutofit fontScale="70000" lnSpcReduction="20000"/>
          </a:bodyPr>
          <a:lstStyle/>
          <a:p>
            <a:r>
              <a:rPr lang="en-US" sz="2900" dirty="0" smtClean="0">
                <a:latin typeface="+mj-lt"/>
              </a:rPr>
              <a:t>The graph is missing </a:t>
            </a:r>
            <a:r>
              <a:rPr lang="en-US" sz="2900" i="1" dirty="0" smtClean="0">
                <a:latin typeface="+mj-lt"/>
              </a:rPr>
              <a:t>x</a:t>
            </a:r>
            <a:r>
              <a:rPr lang="en-US" sz="2900" dirty="0" smtClean="0">
                <a:latin typeface="+mj-lt"/>
              </a:rPr>
              <a:t> and </a:t>
            </a:r>
            <a:r>
              <a:rPr lang="en-US" sz="2900" i="1" dirty="0" smtClean="0">
                <a:latin typeface="+mj-lt"/>
              </a:rPr>
              <a:t>y</a:t>
            </a:r>
            <a:r>
              <a:rPr lang="en-US" sz="2900" dirty="0" smtClean="0">
                <a:latin typeface="+mj-lt"/>
              </a:rPr>
              <a:t> markings, so it’s hard to get much out of the curves. The only information is at the top. They are reporting </a:t>
            </a:r>
            <a:r>
              <a:rPr lang="en-US" sz="2900" i="1" dirty="0" smtClean="0">
                <a:latin typeface="+mj-lt"/>
              </a:rPr>
              <a:t>two</a:t>
            </a:r>
            <a:r>
              <a:rPr lang="en-US" sz="2900" dirty="0" smtClean="0">
                <a:latin typeface="+mj-lt"/>
              </a:rPr>
              <a:t> accuracies, one for each class. This changes things—they’re not using composite classification accuracy (the common meaning of “accuracy”) but the recall on each class. We can calculate some of the information to evaluate their system. Is it enough?</a:t>
            </a:r>
          </a:p>
          <a:p>
            <a:r>
              <a:rPr lang="en-US" sz="2900" dirty="0" smtClean="0">
                <a:latin typeface="+mj-lt"/>
              </a:rPr>
              <a:t>The </a:t>
            </a:r>
            <a:r>
              <a:rPr lang="en-US" sz="2900" b="1" dirty="0" smtClean="0">
                <a:latin typeface="+mj-lt"/>
              </a:rPr>
              <a:t>Large Loss</a:t>
            </a:r>
            <a:r>
              <a:rPr lang="en-US" sz="2900" dirty="0" smtClean="0">
                <a:latin typeface="+mj-lt"/>
              </a:rPr>
              <a:t> accuracy (recognition rate) is 0.78. By convention, the rare class is usually positive, so this means the True Positive (TP) rate is 0.78, and the False Negative rate (1 – True Positive rate) is 0.22. The </a:t>
            </a:r>
            <a:r>
              <a:rPr lang="en-US" sz="2900" b="1" dirty="0" smtClean="0">
                <a:latin typeface="+mj-lt"/>
              </a:rPr>
              <a:t>Non-Large Loss</a:t>
            </a:r>
            <a:r>
              <a:rPr lang="en-US" sz="2900" dirty="0" smtClean="0">
                <a:latin typeface="+mj-lt"/>
              </a:rPr>
              <a:t> recognition rate is 0.79, so the True Negative rate is 0.79 and the False Positive (FP) rate is 0.21.</a:t>
            </a:r>
          </a:p>
          <a:p>
            <a:r>
              <a:rPr lang="en-US" sz="2900" dirty="0" smtClean="0">
                <a:latin typeface="+mj-lt"/>
              </a:rPr>
              <a:t>What they had previously reported as Random Forest Accuracy is 0.39. Now we realize that this value is really the single-class recognition rate on the </a:t>
            </a:r>
            <a:r>
              <a:rPr lang="en-US" sz="2900" b="1" dirty="0" smtClean="0">
                <a:latin typeface="+mj-lt"/>
              </a:rPr>
              <a:t>Large Loss</a:t>
            </a:r>
            <a:r>
              <a:rPr lang="en-US" sz="2900" dirty="0" smtClean="0">
                <a:latin typeface="+mj-lt"/>
              </a:rPr>
              <a:t> class, so it is the Random Forest’s True Positive rate. They don’t report a False Positive rate (or True Negative rate, from which we could have calculated it). That’s a problem.</a:t>
            </a:r>
          </a:p>
          <a:p>
            <a:r>
              <a:rPr lang="en-US" sz="2900" dirty="0" smtClean="0">
                <a:latin typeface="+mj-lt"/>
              </a:rPr>
              <a:t>That concludes their report</a:t>
            </a:r>
            <a:r>
              <a:rPr lang="en-US" sz="2900" dirty="0" smtClean="0">
                <a:latin typeface="+mj-lt"/>
              </a:rPr>
              <a:t>.</a:t>
            </a:r>
            <a:endParaRPr lang="en-US" sz="2900" dirty="0" smtClean="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Critique</a:t>
            </a:r>
            <a:br>
              <a:rPr lang="en-US" sz="3200" b="1"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sz="2400" dirty="0" smtClean="0">
                <a:latin typeface="+mj-lt"/>
              </a:rPr>
              <a:t>The first criticism is fairly obvious. They report only a </a:t>
            </a:r>
            <a:r>
              <a:rPr lang="en-US" sz="2400" i="1" dirty="0" smtClean="0">
                <a:latin typeface="+mj-lt"/>
              </a:rPr>
              <a:t>single</a:t>
            </a:r>
            <a:r>
              <a:rPr lang="en-US" sz="2400" dirty="0" smtClean="0">
                <a:latin typeface="+mj-lt"/>
              </a:rPr>
              <a:t> run of training and testing, so regardless of any other issues we really have only a single result to work with. We should want multiple runs using cross-validation or bootstrap to provide an indication of variation. As it is, we have no confidence that these numbers are representative. Most Machine Learning courses introduce the student to basic model evaluation and emphasize the need for multiple evaluations to establish confidence regions.</a:t>
            </a:r>
          </a:p>
          <a:p>
            <a:r>
              <a:rPr lang="en-US" sz="2400" dirty="0" smtClean="0">
                <a:latin typeface="+mj-lt"/>
              </a:rPr>
              <a:t>So how good is their solution?</a:t>
            </a:r>
          </a:p>
          <a:p>
            <a:r>
              <a:rPr lang="en-US" sz="2400" dirty="0" smtClean="0">
                <a:latin typeface="+mj-lt"/>
              </a:rPr>
              <a:t>Bottom line: We don’t know. They haven’t given us enough information. Probably not as good as they think.</a:t>
            </a:r>
          </a:p>
          <a:p>
            <a:r>
              <a:rPr lang="en-US" sz="2400" dirty="0" smtClean="0">
                <a:latin typeface="+mj-lt"/>
              </a:rPr>
              <a:t>Here is an </a:t>
            </a:r>
            <a:r>
              <a:rPr lang="en-US" sz="2400" dirty="0" smtClean="0">
                <a:latin typeface="+mj-lt"/>
                <a:hlinkClick r:id="rId2"/>
              </a:rPr>
              <a:t>ROC curve</a:t>
            </a:r>
            <a:r>
              <a:rPr lang="en-US" sz="2400" dirty="0" smtClean="0">
                <a:latin typeface="+mj-lt"/>
              </a:rPr>
              <a:t> illustrating the classifiers. Such diagrams allow us to see the performance as a trade-off between sensitivity and specificity (equivalently, between False Positives and True Positives).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004887" y="1066800"/>
            <a:ext cx="7134225" cy="495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Evaluating the Solution as a </a:t>
            </a:r>
            <a:r>
              <a:rPr lang="en-US" sz="3200" b="1" dirty="0" smtClean="0"/>
              <a:t>Project</a:t>
            </a:r>
            <a:endParaRPr lang="en-US" sz="3200" dirty="0"/>
          </a:p>
        </p:txBody>
      </p:sp>
      <p:sp>
        <p:nvSpPr>
          <p:cNvPr id="3" name="Content Placeholder 2"/>
          <p:cNvSpPr>
            <a:spLocks noGrp="1"/>
          </p:cNvSpPr>
          <p:nvPr>
            <p:ph idx="1"/>
          </p:nvPr>
        </p:nvSpPr>
        <p:spPr/>
        <p:txBody>
          <a:bodyPr>
            <a:normAutofit fontScale="62500" lnSpcReduction="20000"/>
          </a:bodyPr>
          <a:lstStyle/>
          <a:p>
            <a:r>
              <a:rPr lang="en-US" dirty="0" smtClean="0">
                <a:latin typeface="+mj-lt"/>
              </a:rPr>
              <a:t>Stepping back from the technical details, we can critique this as a solution to a business problem. The “case” they’ve given us here doesn’t say anything really about what business problem they’re trying to solve. We can’t judge whether the solution is appropriate for solving it. The write-up simply states, “</a:t>
            </a:r>
            <a:r>
              <a:rPr lang="en-US" i="1" dirty="0" smtClean="0">
                <a:latin typeface="+mj-lt"/>
              </a:rPr>
              <a:t>it’s important for adjusters to understand which clients are at higher risk for such cases in order to optimize the pricing of its policies</a:t>
            </a:r>
            <a:r>
              <a:rPr lang="en-US" dirty="0" smtClean="0">
                <a:latin typeface="+mj-lt"/>
              </a:rPr>
              <a:t>“.</a:t>
            </a:r>
          </a:p>
          <a:p>
            <a:r>
              <a:rPr lang="en-US" dirty="0" smtClean="0">
                <a:latin typeface="+mj-lt"/>
              </a:rPr>
              <a:t>Ignoring their model’s poor performance, is this even a good approach? “Understanding” often includes understanding the predictors, not just the names and account numbers of the high-scoring drivers. Nothing is said about how this understanding is achieved. Though neural networks are extremely popular right now, deep learned neural networks are notorious for not being comprehensible. They may not have been the ideal choice for this problem.</a:t>
            </a:r>
          </a:p>
          <a:p>
            <a:r>
              <a:rPr lang="en-US" dirty="0" smtClean="0">
                <a:latin typeface="+mj-lt"/>
              </a:rPr>
              <a:t>Finally, nothing is said about how the solution would affect pricing, nor even what is important from the modeling to optimize pricing.</a:t>
            </a:r>
          </a:p>
          <a:p>
            <a:r>
              <a:rPr lang="en-US" dirty="0" smtClean="0">
                <a:latin typeface="+mj-lt"/>
              </a:rPr>
              <a:t>An important part about solving applications with machine learning is understanding how the model is going to be used in the context of the application (the larger process). This project simply showed a quick translation of a business problem into a two-class problem, then showed the technical details of the model and the results attained. Because the initial analysis of the insurance problem was superficial, we don’t even know what performance would be acceptable.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Productionizing Data Science </a:t>
            </a:r>
            <a:r>
              <a:rPr lang="en-US" sz="2800" dirty="0" smtClean="0"/>
              <a:t>Projects</a:t>
            </a:r>
            <a:br>
              <a:rPr lang="en-US" sz="2800" dirty="0" smtClean="0"/>
            </a:br>
            <a:endParaRPr lang="en-US" sz="2800" dirty="0"/>
          </a:p>
        </p:txBody>
      </p:sp>
      <p:sp>
        <p:nvSpPr>
          <p:cNvPr id="3" name="Content Placeholder 2"/>
          <p:cNvSpPr>
            <a:spLocks noGrp="1"/>
          </p:cNvSpPr>
          <p:nvPr>
            <p:ph idx="1"/>
          </p:nvPr>
        </p:nvSpPr>
        <p:spPr>
          <a:xfrm>
            <a:off x="457200" y="1524000"/>
            <a:ext cx="8229600" cy="4800600"/>
          </a:xfrm>
        </p:spPr>
        <p:txBody>
          <a:bodyPr>
            <a:normAutofit fontScale="55000" lnSpcReduction="20000"/>
          </a:bodyPr>
          <a:lstStyle/>
          <a:p>
            <a:r>
              <a:rPr lang="en-US" dirty="0" smtClean="0">
                <a:latin typeface="+mj-lt"/>
              </a:rPr>
              <a:t>First, we’ll consider what it means to </a:t>
            </a:r>
            <a:r>
              <a:rPr lang="en-US" dirty="0" err="1" smtClean="0">
                <a:latin typeface="+mj-lt"/>
              </a:rPr>
              <a:t>productionize</a:t>
            </a:r>
            <a:r>
              <a:rPr lang="en-US" dirty="0" smtClean="0">
                <a:latin typeface="+mj-lt"/>
              </a:rPr>
              <a:t> data science code. Data scientists, business analysts, and developers often work on their own laptop or desktop machines during the initial stages of the data science workflow. At some intermediate or later stages in their workflow, they want to encapsulate and deploy a portion or all of their analysis in the form of libraries, applications, dashboards, or API endpoints that other members of the data science team can leverage to further extend, disseminate, or collaborate on their results.</a:t>
            </a:r>
          </a:p>
          <a:p>
            <a:r>
              <a:rPr lang="en-US" dirty="0" smtClean="0">
                <a:latin typeface="+mj-lt"/>
              </a:rPr>
              <a:t>The process of </a:t>
            </a:r>
            <a:r>
              <a:rPr lang="en-US" dirty="0" err="1" smtClean="0">
                <a:latin typeface="+mj-lt"/>
              </a:rPr>
              <a:t>productionizing</a:t>
            </a:r>
            <a:r>
              <a:rPr lang="en-US" dirty="0" smtClean="0">
                <a:latin typeface="+mj-lt"/>
              </a:rPr>
              <a:t> data science assets can mean different workflows for different roles or organizations, and it depends on the asset that they want to </a:t>
            </a:r>
            <a:r>
              <a:rPr lang="en-US" dirty="0" err="1" smtClean="0">
                <a:latin typeface="+mj-lt"/>
              </a:rPr>
              <a:t>productionize</a:t>
            </a:r>
            <a:r>
              <a:rPr lang="en-US" dirty="0" smtClean="0">
                <a:latin typeface="+mj-lt"/>
              </a:rPr>
              <a:t>. Getting code ready for production usually involves code cleanup, profiling, optimization, testing, refactoring, and reorganizing the code into modular scripts or libraries that can be reused in other notebooks, models, or applications.</a:t>
            </a:r>
          </a:p>
          <a:p>
            <a:r>
              <a:rPr lang="en-US" dirty="0" smtClean="0">
                <a:latin typeface="+mj-lt"/>
              </a:rPr>
              <a:t>Once the code is ready for production, a number of new considerations must be made to ensure that the deployed projects and applications are robust, performant, reliably accessible, secure, and scalable, among other factors.</a:t>
            </a:r>
          </a:p>
          <a:p>
            <a:r>
              <a:rPr lang="en-US" dirty="0" smtClean="0">
                <a:latin typeface="+mj-lt"/>
              </a:rPr>
              <a:t>Let’s consider an example use case in the deployment stage of the data science workflow. A data scientist has created an end-to-end analysis in an interactive notebook environment that imports and cleans data, then classifies the data using various clustering algorithms. Now, they want to transform this analysis into a report for business analysts that gets updated daily, as well as an interactive web application for all of the users within their organization to interact with.</a:t>
            </a:r>
          </a:p>
          <a:p>
            <a:r>
              <a:rPr lang="en-US" dirty="0" smtClean="0">
                <a:latin typeface="+mj-lt"/>
              </a:rPr>
              <a:t>Another example use case for data science deployments is one that involves a data engineer who wants to transform a notebook used for exploratory analysis into a library that can be used by other data scientists and developers within the organization as well as a web application and REST API for data scientists to export and consume the post-processed, cleaned data in their own analyses. In the following section, we’ll explore the details of these data science deployment use cases, describe different types of data science assets, and describe how to deploy and scale data science projects beyond the scope of the original developer’s machine.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Deploying </a:t>
            </a:r>
            <a:r>
              <a:rPr lang="en-US" sz="3200" dirty="0" smtClean="0"/>
              <a:t>Data </a:t>
            </a:r>
            <a:r>
              <a:rPr lang="en-US" sz="3200" dirty="0" smtClean="0"/>
              <a:t>Science </a:t>
            </a:r>
            <a:r>
              <a:rPr lang="en-US" sz="3200" dirty="0" smtClean="0"/>
              <a:t>Projects</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dirty="0" smtClean="0">
                <a:latin typeface="+mj-lt"/>
              </a:rPr>
              <a:t>When starting an analysis from a Python script or Jupyter notebook, there are many different approaches that can be used to transform this code into an asset that can be leveraged and consumed by many different users and roles within a data science team. Depending on the desired output, different types of data science assets can include:</a:t>
            </a:r>
          </a:p>
          <a:p>
            <a:r>
              <a:rPr lang="en-US" dirty="0" smtClean="0">
                <a:latin typeface="+mj-lt"/>
              </a:rPr>
              <a:t>Reports that can be deployed as hosted, static notebooks</a:t>
            </a:r>
          </a:p>
          <a:p>
            <a:r>
              <a:rPr lang="en-US" dirty="0" smtClean="0">
                <a:latin typeface="+mj-lt"/>
              </a:rPr>
              <a:t>Code that can be encapsulated inside of a package and shared for reusability</a:t>
            </a:r>
          </a:p>
          <a:p>
            <a:r>
              <a:rPr lang="en-US" dirty="0" smtClean="0">
                <a:latin typeface="+mj-lt"/>
              </a:rPr>
              <a:t>Dashboards and applications that can be deployed and used across an organization</a:t>
            </a:r>
          </a:p>
          <a:p>
            <a:r>
              <a:rPr lang="en-US" dirty="0" smtClean="0">
                <a:latin typeface="+mj-lt"/>
              </a:rPr>
              <a:t>Machine learning models that can be embedded in web applications or queried via REST APIs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Considerations When Deploying Data Science </a:t>
            </a:r>
            <a:r>
              <a:rPr lang="en-US" sz="2800" dirty="0" smtClean="0"/>
              <a:t>Projects</a:t>
            </a:r>
            <a:br>
              <a:rPr lang="en-US" sz="2800" dirty="0" smtClean="0"/>
            </a:br>
            <a:endParaRPr lang="en-US" sz="2800"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latin typeface="+mj-lt"/>
              </a:rPr>
              <a:t>The above sections provided some implementation-specific information and tools that can be used to deploy data science assets such as notebooks, dashboards, or interactive applications in different scenarios, including hosted notebook and dashboard servers, </a:t>
            </a:r>
            <a:r>
              <a:rPr lang="en-US" dirty="0" err="1" smtClean="0">
                <a:latin typeface="+mj-lt"/>
              </a:rPr>
              <a:t>RESTful</a:t>
            </a:r>
            <a:r>
              <a:rPr lang="en-US" dirty="0" smtClean="0">
                <a:latin typeface="+mj-lt"/>
              </a:rPr>
              <a:t> API frameworks, and process management. There are additional aspects that should be considered when deploying any type of data science asset or project within your organization.</a:t>
            </a:r>
          </a:p>
          <a:p>
            <a:r>
              <a:rPr lang="en-US" dirty="0" smtClean="0">
                <a:latin typeface="+mj-lt"/>
              </a:rPr>
              <a:t>When defining a process for data scientists and users to </a:t>
            </a:r>
            <a:r>
              <a:rPr lang="en-US" dirty="0" err="1" smtClean="0">
                <a:latin typeface="+mj-lt"/>
              </a:rPr>
              <a:t>productionize</a:t>
            </a:r>
            <a:r>
              <a:rPr lang="en-US" dirty="0" smtClean="0">
                <a:latin typeface="+mj-lt"/>
              </a:rPr>
              <a:t> and deploy their own custom applications, notebooks, or dashboards within your organization, you’ll also want to consider the general production details described in the following sections to ensure that the deployed applications and compute infrastructure are robust, stable, secure, and scalable, among other considerations.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Provisioning Compute </a:t>
            </a:r>
            <a:r>
              <a:rPr lang="en-US" sz="3200" dirty="0" smtClean="0"/>
              <a:t>Resources</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Autofit/>
          </a:bodyPr>
          <a:lstStyle/>
          <a:p>
            <a:r>
              <a:rPr lang="en-US" sz="2000" dirty="0" smtClean="0">
                <a:latin typeface="+mj-lt"/>
              </a:rPr>
              <a:t>Before you deploy your data science project, you’ll need to reserve and allocate compute resources from a cloud-based provider (Amazon AWS, Google Cloud Platform, or Microsoft Azure) or one or more bare-metal machines within your organization that will act as deployment servers.</a:t>
            </a:r>
          </a:p>
          <a:p>
            <a:r>
              <a:rPr lang="en-US" sz="2000" dirty="0" smtClean="0">
                <a:latin typeface="+mj-lt"/>
              </a:rPr>
              <a:t>Depending on factors such as the computational resources (CPU, memory, disk) required for your applications, number of concurrent users, and expected number of deployed applications, your use case might require one or more deployment servers in a cluster.</a:t>
            </a:r>
          </a:p>
          <a:p>
            <a:r>
              <a:rPr lang="en-US" sz="2000" dirty="0" smtClean="0">
                <a:latin typeface="+mj-lt"/>
              </a:rPr>
              <a:t>Once you’ve identified compute resources for your use case, you’ll need to install and configure the production environments on the machines, including system-wide configuration, user management, network and security settings, and the system libraries required for your applications. Some enterprise-grade configuration management tools that we commonly use to manage deployment servers and machines within cluster environments include </a:t>
            </a:r>
            <a:r>
              <a:rPr lang="en-US" sz="2000" dirty="0" smtClean="0">
                <a:latin typeface="+mj-lt"/>
                <a:hlinkClick r:id="rId2"/>
              </a:rPr>
              <a:t>Fabric</a:t>
            </a:r>
            <a:r>
              <a:rPr lang="en-US" sz="2000" dirty="0" smtClean="0">
                <a:latin typeface="+mj-lt"/>
              </a:rPr>
              <a:t>, </a:t>
            </a:r>
            <a:r>
              <a:rPr lang="en-US" sz="2000" dirty="0" smtClean="0">
                <a:latin typeface="+mj-lt"/>
                <a:hlinkClick r:id="rId3"/>
              </a:rPr>
              <a:t>Salt</a:t>
            </a:r>
            <a:r>
              <a:rPr lang="en-US" sz="2000" dirty="0" smtClean="0">
                <a:latin typeface="+mj-lt"/>
              </a:rPr>
              <a:t>, </a:t>
            </a:r>
            <a:r>
              <a:rPr lang="en-US" sz="2000" dirty="0" err="1" smtClean="0">
                <a:latin typeface="+mj-lt"/>
                <a:hlinkClick r:id="rId4"/>
              </a:rPr>
              <a:t>Ansible</a:t>
            </a:r>
            <a:r>
              <a:rPr lang="en-US" sz="2000" dirty="0" smtClean="0">
                <a:latin typeface="+mj-lt"/>
              </a:rPr>
              <a:t>, </a:t>
            </a:r>
            <a:r>
              <a:rPr lang="en-US" sz="2000" dirty="0" smtClean="0">
                <a:latin typeface="+mj-lt"/>
                <a:hlinkClick r:id="rId5"/>
              </a:rPr>
              <a:t>Chef</a:t>
            </a:r>
            <a:r>
              <a:rPr lang="en-US" sz="2000" dirty="0" smtClean="0">
                <a:latin typeface="+mj-lt"/>
              </a:rPr>
              <a:t>, and </a:t>
            </a:r>
            <a:r>
              <a:rPr lang="en-US" sz="2000" dirty="0" smtClean="0">
                <a:latin typeface="+mj-lt"/>
                <a:hlinkClick r:id="rId6"/>
              </a:rPr>
              <a:t>Puppet</a:t>
            </a:r>
            <a:r>
              <a:rPr lang="en-US" sz="2000" dirty="0" smtClean="0">
                <a:latin typeface="+mj-lt"/>
              </a:rPr>
              <a:t>.</a:t>
            </a:r>
            <a:endParaRPr lang="en-US" sz="2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Managing Dependencies and </a:t>
            </a:r>
            <a:r>
              <a:rPr lang="en-US" sz="3200" dirty="0" smtClean="0"/>
              <a:t>Environments</a:t>
            </a:r>
            <a:br>
              <a:rPr lang="en-US" sz="3200" dirty="0" smtClean="0"/>
            </a:br>
            <a:endParaRPr lang="en-US" sz="3200"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sz="2900" dirty="0" smtClean="0">
                <a:latin typeface="+mj-lt"/>
              </a:rPr>
              <a:t>When you deploy a data science application, you’ll want to ensure that it’s running in an environment that has the appropriate version of Python, R, and libraries that your application depends on, including numerical, visualization, machine learning, and other data science packages and their corresponding C/C++/Fortran/etc. libraries.</a:t>
            </a:r>
          </a:p>
          <a:p>
            <a:r>
              <a:rPr lang="en-US" sz="2900" dirty="0" smtClean="0">
                <a:latin typeface="+mj-lt"/>
              </a:rPr>
              <a:t>This problem is easy to solve using Anaconda with multiple </a:t>
            </a:r>
            <a:r>
              <a:rPr lang="en-US" sz="2900" dirty="0" err="1" smtClean="0">
                <a:latin typeface="+mj-lt"/>
              </a:rPr>
              <a:t>conda</a:t>
            </a:r>
            <a:r>
              <a:rPr lang="en-US" sz="2900" dirty="0" smtClean="0">
                <a:latin typeface="+mj-lt"/>
              </a:rPr>
              <a:t> environments, which are separate from the system/framework installation of Python on your deployment servers and can be used to manage as many Python and R environments and package versions as your applications need. </a:t>
            </a:r>
            <a:r>
              <a:rPr lang="en-US" sz="2900" dirty="0" smtClean="0">
                <a:latin typeface="+mj-lt"/>
                <a:hlinkClick r:id="rId2"/>
              </a:rPr>
              <a:t>Conda </a:t>
            </a:r>
            <a:r>
              <a:rPr lang="en-US" sz="2900" dirty="0" err="1" smtClean="0">
                <a:latin typeface="+mj-lt"/>
                <a:hlinkClick r:id="rId2"/>
              </a:rPr>
              <a:t>Kapsel</a:t>
            </a:r>
            <a:r>
              <a:rPr lang="en-US" sz="2900" dirty="0" smtClean="0">
                <a:latin typeface="+mj-lt"/>
              </a:rPr>
              <a:t> is a newer project in the </a:t>
            </a:r>
            <a:r>
              <a:rPr lang="en-US" sz="2900" dirty="0" err="1" smtClean="0">
                <a:latin typeface="+mj-lt"/>
              </a:rPr>
              <a:t>conda</a:t>
            </a:r>
            <a:r>
              <a:rPr lang="en-US" sz="2900" dirty="0" smtClean="0">
                <a:latin typeface="+mj-lt"/>
              </a:rPr>
              <a:t> ecosystem that allows you to define, manage, and run reproducible, executable projects and their dependencies, including </a:t>
            </a:r>
            <a:r>
              <a:rPr lang="en-US" sz="2900" dirty="0" err="1" smtClean="0">
                <a:latin typeface="+mj-lt"/>
              </a:rPr>
              <a:t>conda</a:t>
            </a:r>
            <a:r>
              <a:rPr lang="en-US" sz="2900" dirty="0" smtClean="0">
                <a:latin typeface="+mj-lt"/>
              </a:rPr>
              <a:t> environments, data files, and services.</a:t>
            </a:r>
          </a:p>
          <a:p>
            <a:r>
              <a:rPr lang="en-US" sz="2900" dirty="0" smtClean="0">
                <a:latin typeface="+mj-lt"/>
              </a:rPr>
              <a:t>Containerization and virtualization management layers such as </a:t>
            </a:r>
            <a:r>
              <a:rPr lang="en-US" sz="2900" dirty="0" smtClean="0">
                <a:latin typeface="+mj-lt"/>
                <a:hlinkClick r:id="rId3"/>
              </a:rPr>
              <a:t>Docker</a:t>
            </a:r>
            <a:r>
              <a:rPr lang="en-US" sz="2900" dirty="0" smtClean="0">
                <a:latin typeface="+mj-lt"/>
              </a:rPr>
              <a:t> or </a:t>
            </a:r>
            <a:r>
              <a:rPr lang="en-US" sz="2900" dirty="0" smtClean="0">
                <a:latin typeface="+mj-lt"/>
                <a:hlinkClick r:id="rId4"/>
              </a:rPr>
              <a:t>Vagrant</a:t>
            </a:r>
            <a:r>
              <a:rPr lang="en-US" sz="2900" dirty="0" smtClean="0">
                <a:latin typeface="+mj-lt"/>
              </a:rPr>
              <a:t> can also optionally be used with Anaconda to </a:t>
            </a:r>
            <a:r>
              <a:rPr lang="en-US" sz="2900" dirty="0" smtClean="0">
                <a:latin typeface="+mj-lt"/>
                <a:hlinkClick r:id="rId5"/>
              </a:rPr>
              <a:t>improve the portability of your application in various environments</a:t>
            </a:r>
            <a:r>
              <a:rPr lang="en-US" sz="2900" dirty="0" smtClean="0">
                <a:latin typeface="+mj-lt"/>
              </a:rPr>
              <a:t>. Anaconda makes this aspect of data science deployment easy by integrating with various </a:t>
            </a:r>
            <a:r>
              <a:rPr lang="en-US" sz="2900" dirty="0" smtClean="0">
                <a:latin typeface="+mj-lt"/>
                <a:hlinkClick r:id="rId6"/>
              </a:rPr>
              <a:t>cloud providers, containerization, and virtualization technologies</a:t>
            </a:r>
            <a:r>
              <a:rPr lang="en-US" sz="2900" dirty="0" smtClean="0">
                <a:latin typeface="+mj-lt"/>
              </a:rPr>
              <a: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Scheduling Regular Execution of </a:t>
            </a:r>
            <a:r>
              <a:rPr lang="en-US" sz="3200" dirty="0" smtClean="0"/>
              <a:t>Jobs</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a:bodyPr>
          <a:lstStyle/>
          <a:p>
            <a:r>
              <a:rPr lang="en-US" sz="2400" dirty="0" smtClean="0">
                <a:latin typeface="+mj-lt"/>
              </a:rPr>
              <a:t>After you deploy your data science project, you might want to incorporate scheduled execution intervals for a notebook, dashboard, or model so that the end-users will always be viewing the most up-to-date information that incorporates the latest data and code changes.</a:t>
            </a:r>
          </a:p>
          <a:p>
            <a:r>
              <a:rPr lang="en-US" sz="2400" dirty="0" smtClean="0">
                <a:latin typeface="+mj-lt"/>
              </a:rPr>
              <a:t>This can be accomplished via a </a:t>
            </a:r>
            <a:r>
              <a:rPr lang="en-US" sz="2400" dirty="0" err="1" smtClean="0">
                <a:latin typeface="+mj-lt"/>
                <a:hlinkClick r:id="rId2"/>
              </a:rPr>
              <a:t>Cron</a:t>
            </a:r>
            <a:r>
              <a:rPr lang="en-US" sz="2400" dirty="0" smtClean="0">
                <a:latin typeface="+mj-lt"/>
                <a:hlinkClick r:id="rId2"/>
              </a:rPr>
              <a:t> job scheduler</a:t>
            </a:r>
            <a:r>
              <a:rPr lang="en-US" sz="2400" dirty="0" smtClean="0">
                <a:latin typeface="+mj-lt"/>
              </a:rPr>
              <a:t> or via workflow/pipeline managers such as </a:t>
            </a:r>
            <a:r>
              <a:rPr lang="en-US" sz="2400" dirty="0" smtClean="0">
                <a:latin typeface="+mj-lt"/>
                <a:hlinkClick r:id="rId3"/>
              </a:rPr>
              <a:t>Apache Airflow (incubating)</a:t>
            </a:r>
            <a:r>
              <a:rPr lang="en-US" sz="2400" dirty="0" smtClean="0">
                <a:latin typeface="+mj-lt"/>
              </a:rPr>
              <a:t> or </a:t>
            </a:r>
            <a:r>
              <a:rPr lang="en-US" sz="2400" dirty="0" smtClean="0">
                <a:latin typeface="+mj-lt"/>
                <a:hlinkClick r:id="rId4"/>
              </a:rPr>
              <a:t>Luigi</a:t>
            </a:r>
            <a:r>
              <a:rPr lang="en-US" sz="2400" dirty="0" smtClean="0">
                <a:latin typeface="+mj-lt"/>
              </a:rPr>
              <a:t>. Using these tools, you can configure your data science application to run at regular intervals every few minutes, hours, or days to perform tasks such as data ingestion, data cleaning, updated model runs, data visualization, and saving output data.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a:bodyPr>
          <a:lstStyle/>
          <a:p>
            <a:r>
              <a:rPr lang="en-US" sz="2800" b="1" dirty="0" smtClean="0"/>
              <a:t>Course Objectives</a:t>
            </a:r>
            <a:endParaRPr lang="en-US" sz="2800" b="1" dirty="0"/>
          </a:p>
        </p:txBody>
      </p:sp>
      <p:sp>
        <p:nvSpPr>
          <p:cNvPr id="3" name="Content Placeholder 2"/>
          <p:cNvSpPr>
            <a:spLocks noGrp="1"/>
          </p:cNvSpPr>
          <p:nvPr>
            <p:ph idx="1"/>
          </p:nvPr>
        </p:nvSpPr>
        <p:spPr>
          <a:xfrm>
            <a:off x="457200" y="1935480"/>
            <a:ext cx="8229600" cy="3993850"/>
          </a:xfrm>
        </p:spPr>
        <p:txBody>
          <a:bodyPr>
            <a:normAutofit/>
          </a:bodyPr>
          <a:lstStyle/>
          <a:p>
            <a:r>
              <a:rPr lang="en-US" sz="2400" dirty="0" smtClean="0">
                <a:latin typeface="+mj-lt"/>
              </a:rPr>
              <a:t>Discuss data science project evaluation.</a:t>
            </a:r>
          </a:p>
          <a:p>
            <a:r>
              <a:rPr lang="en-US" sz="2400" dirty="0" smtClean="0">
                <a:latin typeface="+mj-lt"/>
              </a:rPr>
              <a:t>Explore </a:t>
            </a:r>
            <a:r>
              <a:rPr lang="en-US" sz="2400" dirty="0" smtClean="0">
                <a:latin typeface="+mj-lt"/>
              </a:rPr>
              <a:t>data science project deployment practices.</a:t>
            </a:r>
          </a:p>
          <a:p>
            <a:r>
              <a:rPr lang="en-US" sz="2400" dirty="0" smtClean="0">
                <a:latin typeface="+mj-lt"/>
              </a:rPr>
              <a:t>Choose appropriate </a:t>
            </a:r>
            <a:r>
              <a:rPr lang="en-US" sz="2400" dirty="0" smtClean="0">
                <a:latin typeface="+mj-lt"/>
              </a:rPr>
              <a:t>statistical model to address business problem.</a:t>
            </a:r>
          </a:p>
          <a:p>
            <a:r>
              <a:rPr lang="en-US" sz="2400" dirty="0" smtClean="0">
                <a:latin typeface="+mj-lt"/>
              </a:rPr>
              <a:t>Combine </a:t>
            </a:r>
            <a:r>
              <a:rPr lang="en-US" sz="2400" dirty="0" smtClean="0">
                <a:latin typeface="+mj-lt"/>
              </a:rPr>
              <a:t>statistical models to increase accuracy for machine learning, pattern recognition, </a:t>
            </a:r>
            <a:r>
              <a:rPr lang="en-US" sz="2400" dirty="0" smtClean="0">
                <a:latin typeface="+mj-lt"/>
              </a:rPr>
              <a:t>and natural </a:t>
            </a:r>
            <a:r>
              <a:rPr lang="en-US" sz="2400" dirty="0" smtClean="0">
                <a:latin typeface="+mj-lt"/>
              </a:rPr>
              <a:t>language processing.</a:t>
            </a:r>
            <a:endParaRPr 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ML </a:t>
            </a:r>
            <a:r>
              <a:rPr lang="en-US" sz="2800" b="1" dirty="0" err="1" smtClean="0"/>
              <a:t>vs</a:t>
            </a:r>
            <a:r>
              <a:rPr lang="en-US" sz="2800" b="1" dirty="0" smtClean="0"/>
              <a:t> NLP and Using Machine Learning on Natural Language </a:t>
            </a:r>
            <a:r>
              <a:rPr lang="en-US" sz="2800" b="1" dirty="0" smtClean="0"/>
              <a:t>Sentences</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latin typeface="+mj-lt"/>
              </a:rPr>
              <a:t>Let’s return to the sentence, “Billy hit the ball over the house.” Taken separately, the three types of information would return:</a:t>
            </a:r>
          </a:p>
          <a:p>
            <a:r>
              <a:rPr lang="en-US" b="1" dirty="0" smtClean="0">
                <a:latin typeface="+mj-lt"/>
              </a:rPr>
              <a:t>Semantic information</a:t>
            </a:r>
            <a:r>
              <a:rPr lang="en-US" dirty="0" smtClean="0">
                <a:latin typeface="+mj-lt"/>
              </a:rPr>
              <a:t>: </a:t>
            </a:r>
            <a:r>
              <a:rPr lang="en-US" i="1" dirty="0" smtClean="0">
                <a:latin typeface="+mj-lt"/>
              </a:rPr>
              <a:t>person – act of striking an object with another object – spherical play item – place people live</a:t>
            </a:r>
            <a:endParaRPr lang="en-US" dirty="0" smtClean="0">
              <a:latin typeface="+mj-lt"/>
            </a:endParaRPr>
          </a:p>
          <a:p>
            <a:r>
              <a:rPr lang="en-US" b="1" dirty="0" smtClean="0">
                <a:latin typeface="+mj-lt"/>
              </a:rPr>
              <a:t>Syntax information</a:t>
            </a:r>
            <a:r>
              <a:rPr lang="en-US" dirty="0" smtClean="0">
                <a:latin typeface="+mj-lt"/>
              </a:rPr>
              <a:t>: </a:t>
            </a:r>
            <a:r>
              <a:rPr lang="en-US" i="1" dirty="0" smtClean="0">
                <a:latin typeface="+mj-lt"/>
              </a:rPr>
              <a:t>subject – action – direct object – indirect object</a:t>
            </a:r>
            <a:endParaRPr lang="en-US" dirty="0" smtClean="0">
              <a:latin typeface="+mj-lt"/>
            </a:endParaRPr>
          </a:p>
          <a:p>
            <a:r>
              <a:rPr lang="en-US" b="1" dirty="0" smtClean="0">
                <a:latin typeface="+mj-lt"/>
              </a:rPr>
              <a:t>Context information</a:t>
            </a:r>
            <a:r>
              <a:rPr lang="en-US" dirty="0" smtClean="0">
                <a:latin typeface="+mj-lt"/>
              </a:rPr>
              <a:t>: </a:t>
            </a:r>
            <a:r>
              <a:rPr lang="en-US" i="1" dirty="0" smtClean="0">
                <a:latin typeface="+mj-lt"/>
              </a:rPr>
              <a:t>this sentence is about a child playing with a ball</a:t>
            </a:r>
            <a:endParaRPr lang="en-US" dirty="0" smtClean="0">
              <a:latin typeface="+mj-lt"/>
            </a:endParaRPr>
          </a:p>
          <a:p>
            <a:r>
              <a:rPr lang="en-US" dirty="0" smtClean="0">
                <a:latin typeface="+mj-lt"/>
              </a:rPr>
              <a:t>These aren’t very helpful by themselves. They indicate a vague idea of what the sentence is about, but full understanding requires the successful combination of all three components.</a:t>
            </a:r>
          </a:p>
          <a:p>
            <a:r>
              <a:rPr lang="en-US" dirty="0" smtClean="0">
                <a:latin typeface="+mj-lt"/>
              </a:rPr>
              <a:t>This analysis can be accomplished in a number of ways, through machine learning models or by inputting rules for a computer to follow when analyzing text. Alone, however, these methods don’t work so well.</a:t>
            </a:r>
          </a:p>
          <a:p>
            <a:r>
              <a:rPr lang="en-US" dirty="0" smtClean="0">
                <a:latin typeface="+mj-lt"/>
              </a:rPr>
              <a:t>Machine learning models are great at recognizing entities and overall sentiment for a document, but they struggle to extract themes and topics, and they’re not very good at matching sentiment to individual entities or themes.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a:bodyPr>
          <a:lstStyle/>
          <a:p>
            <a:r>
              <a:rPr lang="en-US" dirty="0" smtClean="0">
                <a:latin typeface="+mj-lt"/>
              </a:rPr>
              <a:t>Alternatively, you can teach your system to identify the basic rules and patterns of language. In many languages, a proper noun followed by the word “street” probably denotes a street name. Similarly, a number followed by a proper noun followed by the word “street” is probably a street address. And people’s names usually follow generalized two- or three-word formulas of proper nouns and nouns.</a:t>
            </a:r>
          </a:p>
          <a:p>
            <a:r>
              <a:rPr lang="en-US" dirty="0" smtClean="0">
                <a:latin typeface="+mj-lt"/>
              </a:rPr>
              <a:t>Unfortunately, recording and implementing language rules takes a lot of time. What’s more, NLP rules can’t keep up with the evolution of language. The Internet has butchered traditional conventions of the English language. And no static NLP codebase can possibly encompass every inconsistency and meme-</a:t>
            </a:r>
            <a:r>
              <a:rPr lang="en-US" dirty="0" err="1" smtClean="0">
                <a:latin typeface="+mj-lt"/>
              </a:rPr>
              <a:t>ified</a:t>
            </a:r>
            <a:r>
              <a:rPr lang="en-US" dirty="0" smtClean="0">
                <a:latin typeface="+mj-lt"/>
              </a:rPr>
              <a:t> misspelling on social media.</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r>
              <a:rPr lang="en-US" sz="3000" dirty="0" smtClean="0">
                <a:latin typeface="+mj-lt"/>
              </a:rPr>
              <a:t>Very early text mining systems were entirely based on rules and patterns. Over time, as natural language processing and machine learning techniques have evolved, an increasing number of companies offer products that rely exclusively on machine learning. But as we just explained, both approaches have major drawbacks.</a:t>
            </a:r>
          </a:p>
          <a:p>
            <a:r>
              <a:rPr lang="en-US" sz="3000" dirty="0" smtClean="0">
                <a:latin typeface="+mj-lt"/>
              </a:rPr>
              <a:t>That’s why at </a:t>
            </a:r>
            <a:r>
              <a:rPr lang="en-US" sz="3000" dirty="0" err="1" smtClean="0">
                <a:latin typeface="+mj-lt"/>
              </a:rPr>
              <a:t>Lexalytics</a:t>
            </a:r>
            <a:r>
              <a:rPr lang="en-US" sz="3000" dirty="0" smtClean="0">
                <a:latin typeface="+mj-lt"/>
              </a:rPr>
              <a:t>, we utilize a </a:t>
            </a:r>
            <a:r>
              <a:rPr lang="en-US" sz="3000" b="1" dirty="0" smtClean="0">
                <a:latin typeface="+mj-lt"/>
              </a:rPr>
              <a:t>hybrid approach. </a:t>
            </a:r>
            <a:r>
              <a:rPr lang="en-US" sz="3000" dirty="0" smtClean="0">
                <a:latin typeface="+mj-lt"/>
              </a:rPr>
              <a:t>We’ve trained a range of supervised and unsupervised models that work in tandem with rules and patterns that we’ve been refining for over a decade.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Hybrid Machine Learning Systems for </a:t>
            </a:r>
            <a:r>
              <a:rPr lang="en-US" sz="3200" b="1" dirty="0" smtClean="0"/>
              <a:t>NLP</a:t>
            </a:r>
            <a:br>
              <a:rPr lang="en-US" sz="3200" b="1" dirty="0" smtClean="0"/>
            </a:br>
            <a:endParaRPr lang="en-US" sz="3200" dirty="0"/>
          </a:p>
        </p:txBody>
      </p:sp>
      <p:sp>
        <p:nvSpPr>
          <p:cNvPr id="3" name="Content Placeholder 2"/>
          <p:cNvSpPr>
            <a:spLocks noGrp="1"/>
          </p:cNvSpPr>
          <p:nvPr>
            <p:ph idx="1"/>
          </p:nvPr>
        </p:nvSpPr>
        <p:spPr>
          <a:xfrm>
            <a:off x="457200" y="1676400"/>
            <a:ext cx="8229600" cy="4648200"/>
          </a:xfrm>
        </p:spPr>
        <p:txBody>
          <a:bodyPr>
            <a:normAutofit/>
          </a:bodyPr>
          <a:lstStyle/>
          <a:p>
            <a:r>
              <a:rPr lang="en-US" sz="2400" dirty="0" smtClean="0">
                <a:latin typeface="+mj-lt"/>
              </a:rPr>
              <a:t>Our text analysis functions are based on patterns and rules. Each time we add a new language, we begin by coding in the patterns and rules that the language follows. Then our supervised and unsupervised machine learning models keep those rules in mind when developing their classifiers. We apply variations on this system for low-, mid-, and high-level text functions.</a:t>
            </a:r>
            <a:endParaRPr lang="en-US" sz="2400" dirty="0">
              <a:latin typeface="+mj-lt"/>
            </a:endParaRPr>
          </a:p>
        </p:txBody>
      </p:sp>
      <p:pic>
        <p:nvPicPr>
          <p:cNvPr id="4098" name="Picture 2" descr="C:\Users\Dell\Desktop\TextParsing_NLP_chart.png"/>
          <p:cNvPicPr>
            <a:picLocks noChangeAspect="1" noChangeArrowheads="1"/>
          </p:cNvPicPr>
          <p:nvPr/>
        </p:nvPicPr>
        <p:blipFill>
          <a:blip r:embed="rId2"/>
          <a:srcRect/>
          <a:stretch>
            <a:fillRect/>
          </a:stretch>
        </p:blipFill>
        <p:spPr bwMode="auto">
          <a:xfrm>
            <a:off x="3594100" y="3962401"/>
            <a:ext cx="1609725" cy="2743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r>
              <a:rPr lang="en-US" sz="2400" dirty="0" smtClean="0">
                <a:latin typeface="+mj-lt"/>
              </a:rPr>
              <a:t>Low-level text functions are the initial processes through which you run any text input. These functions are the first step in turning unstructured text into structured data. They form the base layer of information that our mid-level functions draw on. Mid-level text analytics functions involve extracting the real content of a document of text. This means who is speaking, what they are saying, and what they are talking about.</a:t>
            </a:r>
          </a:p>
          <a:p>
            <a:r>
              <a:rPr lang="en-US" sz="2400" dirty="0" smtClean="0">
                <a:latin typeface="+mj-lt"/>
              </a:rPr>
              <a:t>The high-level function of sentiment analysis is the last step, determining and applying sentiment on the entity, theme, and document levels.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70000" lnSpcReduction="20000"/>
          </a:bodyPr>
          <a:lstStyle/>
          <a:p>
            <a:pPr>
              <a:buNone/>
            </a:pPr>
            <a:r>
              <a:rPr lang="en-US" b="1" dirty="0" smtClean="0">
                <a:latin typeface="+mj-lt"/>
              </a:rPr>
              <a:t>Low-Level</a:t>
            </a:r>
          </a:p>
          <a:p>
            <a:r>
              <a:rPr lang="en-US" b="1" dirty="0" smtClean="0">
                <a:latin typeface="+mj-lt"/>
              </a:rPr>
              <a:t>Tokenization</a:t>
            </a:r>
            <a:r>
              <a:rPr lang="en-US" dirty="0" smtClean="0">
                <a:latin typeface="+mj-lt"/>
              </a:rPr>
              <a:t>: ML + Rules</a:t>
            </a:r>
          </a:p>
          <a:p>
            <a:r>
              <a:rPr lang="en-US" b="1" dirty="0" err="1" smtClean="0">
                <a:latin typeface="+mj-lt"/>
              </a:rPr>
              <a:t>PoS</a:t>
            </a:r>
            <a:r>
              <a:rPr lang="en-US" b="1" dirty="0" smtClean="0">
                <a:latin typeface="+mj-lt"/>
              </a:rPr>
              <a:t> Tagging</a:t>
            </a:r>
            <a:r>
              <a:rPr lang="en-US" dirty="0" smtClean="0">
                <a:latin typeface="+mj-lt"/>
              </a:rPr>
              <a:t>: Machine Learning</a:t>
            </a:r>
          </a:p>
          <a:p>
            <a:r>
              <a:rPr lang="en-US" b="1" dirty="0" smtClean="0">
                <a:latin typeface="+mj-lt"/>
              </a:rPr>
              <a:t>Chunking</a:t>
            </a:r>
            <a:r>
              <a:rPr lang="en-US" dirty="0" smtClean="0">
                <a:latin typeface="+mj-lt"/>
              </a:rPr>
              <a:t>: Rules</a:t>
            </a:r>
          </a:p>
          <a:p>
            <a:r>
              <a:rPr lang="en-US" b="1" dirty="0" smtClean="0">
                <a:latin typeface="+mj-lt"/>
              </a:rPr>
              <a:t>Sentence Boundaries</a:t>
            </a:r>
            <a:r>
              <a:rPr lang="en-US" dirty="0" smtClean="0">
                <a:latin typeface="+mj-lt"/>
              </a:rPr>
              <a:t>: ML + Rules</a:t>
            </a:r>
          </a:p>
          <a:p>
            <a:r>
              <a:rPr lang="en-US" b="1" dirty="0" smtClean="0">
                <a:latin typeface="+mj-lt"/>
              </a:rPr>
              <a:t>Syntax Analysis</a:t>
            </a:r>
            <a:r>
              <a:rPr lang="en-US" dirty="0" smtClean="0">
                <a:latin typeface="+mj-lt"/>
              </a:rPr>
              <a:t>: ML + Rules</a:t>
            </a:r>
          </a:p>
          <a:p>
            <a:pPr>
              <a:buNone/>
            </a:pPr>
            <a:r>
              <a:rPr lang="en-US" b="1" dirty="0" smtClean="0">
                <a:latin typeface="+mj-lt"/>
              </a:rPr>
              <a:t>Mid-Level</a:t>
            </a:r>
          </a:p>
          <a:p>
            <a:r>
              <a:rPr lang="en-US" b="1" dirty="0" smtClean="0">
                <a:latin typeface="+mj-lt"/>
              </a:rPr>
              <a:t>Entities</a:t>
            </a:r>
            <a:r>
              <a:rPr lang="en-US" dirty="0" smtClean="0">
                <a:latin typeface="+mj-lt"/>
              </a:rPr>
              <a:t>: ML + Rules to determine “Who, What, Where”</a:t>
            </a:r>
          </a:p>
          <a:p>
            <a:r>
              <a:rPr lang="en-US" b="1" dirty="0" smtClean="0">
                <a:latin typeface="+mj-lt"/>
              </a:rPr>
              <a:t>Themes</a:t>
            </a:r>
            <a:r>
              <a:rPr lang="en-US" dirty="0" smtClean="0">
                <a:latin typeface="+mj-lt"/>
              </a:rPr>
              <a:t>: Rules “What’s the buzz?”</a:t>
            </a:r>
          </a:p>
          <a:p>
            <a:r>
              <a:rPr lang="en-US" b="1" dirty="0" smtClean="0">
                <a:latin typeface="+mj-lt"/>
              </a:rPr>
              <a:t>Topics</a:t>
            </a:r>
            <a:r>
              <a:rPr lang="en-US" dirty="0" smtClean="0">
                <a:latin typeface="+mj-lt"/>
              </a:rPr>
              <a:t>: ML + Rules “About this?”</a:t>
            </a:r>
          </a:p>
          <a:p>
            <a:r>
              <a:rPr lang="en-US" b="1" dirty="0" smtClean="0">
                <a:latin typeface="+mj-lt"/>
              </a:rPr>
              <a:t>Summaries</a:t>
            </a:r>
            <a:r>
              <a:rPr lang="en-US" dirty="0" smtClean="0">
                <a:latin typeface="+mj-lt"/>
              </a:rPr>
              <a:t>: Rules “Make it short”</a:t>
            </a:r>
          </a:p>
          <a:p>
            <a:r>
              <a:rPr lang="en-US" b="1" dirty="0" smtClean="0">
                <a:latin typeface="+mj-lt"/>
              </a:rPr>
              <a:t>Intentions</a:t>
            </a:r>
            <a:r>
              <a:rPr lang="en-US" dirty="0" smtClean="0">
                <a:latin typeface="+mj-lt"/>
              </a:rPr>
              <a:t>: ML + Rules “What are you going to do?”</a:t>
            </a:r>
          </a:p>
          <a:p>
            <a:pPr lvl="1"/>
            <a:r>
              <a:rPr lang="en-US" dirty="0" smtClean="0">
                <a:latin typeface="+mj-lt"/>
              </a:rPr>
              <a:t>Intentions uses the syntax matrix to extract the intender, </a:t>
            </a:r>
            <a:r>
              <a:rPr lang="en-US" dirty="0" err="1" smtClean="0">
                <a:latin typeface="+mj-lt"/>
              </a:rPr>
              <a:t>intendee</a:t>
            </a:r>
            <a:r>
              <a:rPr lang="en-US" dirty="0" smtClean="0">
                <a:latin typeface="+mj-lt"/>
              </a:rPr>
              <a:t>, and intent</a:t>
            </a:r>
          </a:p>
          <a:p>
            <a:pPr lvl="1"/>
            <a:r>
              <a:rPr lang="en-US" dirty="0" smtClean="0">
                <a:latin typeface="+mj-lt"/>
              </a:rPr>
              <a:t>We use ML to train models for the different types of intent</a:t>
            </a:r>
          </a:p>
          <a:p>
            <a:pPr lvl="1"/>
            <a:r>
              <a:rPr lang="en-US" dirty="0" smtClean="0">
                <a:latin typeface="+mj-lt"/>
              </a:rPr>
              <a:t>We use rules to </a:t>
            </a:r>
            <a:r>
              <a:rPr lang="en-US" dirty="0" err="1" smtClean="0">
                <a:latin typeface="+mj-lt"/>
              </a:rPr>
              <a:t>whitelist</a:t>
            </a:r>
            <a:r>
              <a:rPr lang="en-US" dirty="0" smtClean="0">
                <a:latin typeface="+mj-lt"/>
              </a:rPr>
              <a:t> or blacklist certain words</a:t>
            </a:r>
          </a:p>
          <a:p>
            <a:pPr lvl="1"/>
            <a:r>
              <a:rPr lang="en-US" dirty="0" smtClean="0">
                <a:latin typeface="+mj-lt"/>
              </a:rPr>
              <a:t>Multilayered approach to get you the best accuracy</a:t>
            </a:r>
          </a:p>
          <a:p>
            <a:pPr>
              <a:buNone/>
            </a:pPr>
            <a:r>
              <a:rPr lang="en-US" b="1" dirty="0" smtClean="0">
                <a:latin typeface="+mj-lt"/>
              </a:rPr>
              <a:t>High-Level</a:t>
            </a:r>
          </a:p>
          <a:p>
            <a:r>
              <a:rPr lang="en-US" b="1" dirty="0" smtClean="0">
                <a:latin typeface="+mj-lt"/>
              </a:rPr>
              <a:t>Apply Sentiment</a:t>
            </a:r>
            <a:r>
              <a:rPr lang="en-US" dirty="0" smtClean="0">
                <a:latin typeface="+mj-lt"/>
              </a:rPr>
              <a:t>: ML + Rules “How do you feel about that?”</a:t>
            </a:r>
          </a:p>
          <a:p>
            <a:r>
              <a:rPr lang="en-US" dirty="0" smtClean="0">
                <a:latin typeface="+mj-lt"/>
              </a:rPr>
              <a:t>You can see how this system pans out in the chart below:</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ll\Desktop\LX19-05_WebsiteCharts_Latest_051019-copy-2-1-1024x954.png"/>
          <p:cNvPicPr>
            <a:picLocks noChangeAspect="1" noChangeArrowheads="1"/>
          </p:cNvPicPr>
          <p:nvPr/>
        </p:nvPicPr>
        <p:blipFill>
          <a:blip r:embed="rId2"/>
          <a:srcRect/>
          <a:stretch>
            <a:fillRect/>
          </a:stretch>
        </p:blipFill>
        <p:spPr bwMode="auto">
          <a:xfrm>
            <a:off x="762000" y="914400"/>
            <a:ext cx="7494080" cy="50546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Summary</a:t>
            </a:r>
            <a:br>
              <a:rPr lang="en-US" sz="3200" b="1" dirty="0" smtClean="0"/>
            </a:br>
            <a:endParaRPr lang="en-US" sz="3200" dirty="0"/>
          </a:p>
        </p:txBody>
      </p:sp>
      <p:sp>
        <p:nvSpPr>
          <p:cNvPr id="3" name="Content Placeholder 2"/>
          <p:cNvSpPr>
            <a:spLocks noGrp="1"/>
          </p:cNvSpPr>
          <p:nvPr>
            <p:ph idx="1"/>
          </p:nvPr>
        </p:nvSpPr>
        <p:spPr>
          <a:xfrm>
            <a:off x="457200" y="1447800"/>
            <a:ext cx="8229600" cy="4876800"/>
          </a:xfrm>
        </p:spPr>
        <p:txBody>
          <a:bodyPr>
            <a:normAutofit/>
          </a:bodyPr>
          <a:lstStyle/>
          <a:p>
            <a:r>
              <a:rPr lang="en-US" sz="2400" dirty="0" smtClean="0">
                <a:latin typeface="+mj-lt"/>
              </a:rPr>
              <a:t>Language is messy and complex. Meaning varies from speaker to speaker and listener to listener. Machine learning can be a good solution for analyzing text data. In fact, it’s vital – purely rules-based text analytics is a dead-end. But it’s not enough to use a single type of machine learning model. Certain aspects of machine learning are very subjective. You need to tune or train your system to match your perspective</a:t>
            </a:r>
            <a:r>
              <a:rPr lang="en-US" sz="2400" dirty="0" smtClean="0">
                <a:latin typeface="+mj-lt"/>
              </a:rPr>
              <a:t>.</a:t>
            </a:r>
          </a:p>
          <a:p>
            <a:r>
              <a:rPr lang="en-US" sz="2400" dirty="0" smtClean="0">
                <a:latin typeface="+mj-lt"/>
              </a:rPr>
              <a:t>In short:</a:t>
            </a:r>
          </a:p>
          <a:p>
            <a:r>
              <a:rPr lang="en-US" sz="2400" b="1" dirty="0" smtClean="0">
                <a:latin typeface="+mj-lt"/>
              </a:rPr>
              <a:t>The best way to do machine learning for NLP is a hybrid approach: many types of machine learning working in tandem with pure NLP code.</a:t>
            </a:r>
            <a:endParaRPr lang="en-US" sz="2400" dirty="0" smtClean="0">
              <a:latin typeface="+mj-lt"/>
            </a:endParaRPr>
          </a:p>
          <a:p>
            <a:endParaRPr lang="en-US" sz="24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7554" y="1142984"/>
            <a:ext cx="2428892" cy="5181616"/>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Thank You</a:t>
            </a:r>
            <a:endParaRPr lang="en-US" dirty="0"/>
          </a:p>
        </p:txBody>
      </p:sp>
      <p:sp>
        <p:nvSpPr>
          <p:cNvPr id="4" name="Slide Number Placeholder 3"/>
          <p:cNvSpPr>
            <a:spLocks noGrp="1"/>
          </p:cNvSpPr>
          <p:nvPr>
            <p:ph type="sldNum" sz="quarter" idx="12"/>
          </p:nvPr>
        </p:nvSpPr>
        <p:spPr/>
        <p:txBody>
          <a:bodyPr/>
          <a:lstStyle/>
          <a:p>
            <a:fld id="{6DF4C409-C017-451C-B236-E185BBA6E0E4}" type="slidenum">
              <a:rPr lang="tr-TR" smtClean="0"/>
              <a:pPr/>
              <a:t>28</a:t>
            </a:fld>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609600"/>
          </a:xfrm>
        </p:spPr>
        <p:txBody>
          <a:bodyPr>
            <a:normAutofit/>
          </a:bodyPr>
          <a:lstStyle/>
          <a:p>
            <a:r>
              <a:rPr lang="en-US" sz="3200" dirty="0" smtClean="0"/>
              <a:t>Evaluation</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latin typeface="+mj-lt"/>
              </a:rPr>
              <a:t>It’s not necessary to understand the inner workings of a machine learning project, but you should understand whether the right things have been measured and whether the results are suited to the business problem. You need to know whether to believe what data scientists are telling you.</a:t>
            </a:r>
          </a:p>
          <a:p>
            <a:r>
              <a:rPr lang="en-US" dirty="0" smtClean="0">
                <a:latin typeface="+mj-lt"/>
              </a:rPr>
              <a:t>There are actually two closely related concerns under the rubric of evaluation:</a:t>
            </a:r>
          </a:p>
          <a:p>
            <a:r>
              <a:rPr lang="en-US" i="1" dirty="0" smtClean="0">
                <a:latin typeface="+mj-lt"/>
              </a:rPr>
              <a:t>Model evaluation</a:t>
            </a:r>
            <a:r>
              <a:rPr lang="en-US" dirty="0" smtClean="0">
                <a:latin typeface="+mj-lt"/>
              </a:rPr>
              <a:t> is typically taught to data scientists and concerns the technical quality of a model: How well does the model perform? Can we trust the numbers? Are they statistically significant?</a:t>
            </a:r>
          </a:p>
          <a:p>
            <a:r>
              <a:rPr lang="en-US" i="1" dirty="0" smtClean="0">
                <a:latin typeface="+mj-lt"/>
              </a:rPr>
              <a:t>Project evaluation</a:t>
            </a:r>
            <a:r>
              <a:rPr lang="en-US" dirty="0" smtClean="0">
                <a:latin typeface="+mj-lt"/>
              </a:rPr>
              <a:t> includes model evaluation, but also asks questions of the application context: Is the right problem being solved? Is the performance metric appropriate to the task? How are the data being provided and how is the model result used? Are the costs acceptable?</a:t>
            </a:r>
          </a:p>
          <a:p>
            <a:r>
              <a:rPr lang="en-US" dirty="0" smtClean="0">
                <a:hlinkClick r:id="rId2"/>
              </a:rPr>
              <a:t/>
            </a:r>
            <a:br>
              <a:rPr lang="en-US" dirty="0" smtClean="0">
                <a:hlinkClick r:id="rId2"/>
              </a:rPr>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Autofit/>
          </a:bodyPr>
          <a:lstStyle/>
          <a:p>
            <a:r>
              <a:rPr lang="en-US" sz="2000" dirty="0" smtClean="0">
                <a:latin typeface="+mj-lt"/>
              </a:rPr>
              <a:t>Both types are important not only to data scientists but also to managers and executives, who must evaluate project proposals and results. To managers I would say: It’s not necessary to understand the inner workings of a machine learning project, but you should understand whether the right things have been measured and whether the results are suited to the business problem. You need to know whether to believe what data scientists are telling you.</a:t>
            </a:r>
          </a:p>
          <a:p>
            <a:r>
              <a:rPr lang="en-US" sz="2000" dirty="0" smtClean="0">
                <a:latin typeface="+mj-lt"/>
              </a:rPr>
              <a:t>To this end, here I’ll evaluate a machine learning project report. I found this work described as a customer success story on a </a:t>
            </a:r>
            <a:r>
              <a:rPr lang="en-US" sz="2000" dirty="0" smtClean="0">
                <a:latin typeface="+mj-lt"/>
                <a:hlinkClick r:id="rId2"/>
              </a:rPr>
              <a:t>popular machine learning blog</a:t>
            </a:r>
            <a:r>
              <a:rPr lang="en-US" sz="2000" dirty="0" smtClean="0">
                <a:latin typeface="+mj-lt"/>
              </a:rPr>
              <a:t>. The write-up was posted in early 2017, along with a related video presenting the results. Some aspects are confusing, as you’ll see, but I haven’t sought clarification from the authors because I wanted to critique it just as reported. This makes for a realistic case study: you often have to evaluate projects with missing or confusing details.</a:t>
            </a:r>
          </a:p>
          <a:p>
            <a:r>
              <a:rPr lang="en-US" sz="2000" dirty="0" smtClean="0">
                <a:latin typeface="+mj-lt"/>
              </a:rPr>
              <a:t>As you’ll see, we’ll uncover some common application mistakes that even professional data scientists can make.</a:t>
            </a:r>
            <a:endParaRPr lang="en-US" sz="20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200" b="1" dirty="0" smtClean="0"/>
              <a:t>The </a:t>
            </a:r>
            <a:r>
              <a:rPr lang="en-US" sz="3200" b="1" dirty="0" smtClean="0"/>
              <a:t>Problem</a:t>
            </a:r>
            <a:endParaRPr lang="en-US" sz="3200" dirty="0"/>
          </a:p>
        </p:txBody>
      </p:sp>
      <p:sp>
        <p:nvSpPr>
          <p:cNvPr id="3" name="Content Placeholder 2"/>
          <p:cNvSpPr>
            <a:spLocks noGrp="1"/>
          </p:cNvSpPr>
          <p:nvPr>
            <p:ph idx="1"/>
          </p:nvPr>
        </p:nvSpPr>
        <p:spPr>
          <a:xfrm>
            <a:off x="457200" y="1676400"/>
            <a:ext cx="8229600" cy="4648200"/>
          </a:xfrm>
        </p:spPr>
        <p:txBody>
          <a:bodyPr>
            <a:normAutofit fontScale="77500" lnSpcReduction="20000"/>
          </a:bodyPr>
          <a:lstStyle/>
          <a:p>
            <a:r>
              <a:rPr lang="en-US" dirty="0" smtClean="0">
                <a:latin typeface="+mj-lt"/>
              </a:rPr>
              <a:t>The </a:t>
            </a:r>
            <a:r>
              <a:rPr lang="en-US" dirty="0" smtClean="0">
                <a:latin typeface="+mj-lt"/>
              </a:rPr>
              <a:t>problem is presented as this: A large insurance company wants to predict especially large insurance claims. Specifically, they divide their population into drivers who report an accident (7–10%), drivers who have no accidents (90–93%), and so-called </a:t>
            </a:r>
            <a:r>
              <a:rPr lang="en-US" i="1" dirty="0" smtClean="0">
                <a:latin typeface="+mj-lt"/>
              </a:rPr>
              <a:t>large-loss</a:t>
            </a:r>
            <a:r>
              <a:rPr lang="en-US" dirty="0" smtClean="0">
                <a:latin typeface="+mj-lt"/>
              </a:rPr>
              <a:t> drivers who report an accident involving damages of $10,000 or more (about 1% of their population). It is only the last group involved in large, expensive claims that they want to detect. They are facing a two-class problem, whose classes they call </a:t>
            </a:r>
            <a:r>
              <a:rPr lang="en-US" b="1" dirty="0" smtClean="0">
                <a:latin typeface="+mj-lt"/>
              </a:rPr>
              <a:t>Large Loss</a:t>
            </a:r>
            <a:r>
              <a:rPr lang="en-US" dirty="0" smtClean="0">
                <a:latin typeface="+mj-lt"/>
              </a:rPr>
              <a:t> and </a:t>
            </a:r>
            <a:r>
              <a:rPr lang="en-US" b="1" dirty="0" smtClean="0">
                <a:latin typeface="+mj-lt"/>
              </a:rPr>
              <a:t>Non-Large Loss</a:t>
            </a:r>
            <a:r>
              <a:rPr lang="en-US" dirty="0" smtClean="0">
                <a:latin typeface="+mj-lt"/>
              </a:rPr>
              <a:t>.</a:t>
            </a:r>
          </a:p>
          <a:p>
            <a:r>
              <a:rPr lang="en-US" dirty="0" smtClean="0">
                <a:latin typeface="+mj-lt"/>
              </a:rPr>
              <a:t>Readers acquainted with my </a:t>
            </a:r>
            <a:r>
              <a:rPr lang="en-US" dirty="0" smtClean="0">
                <a:latin typeface="+mj-lt"/>
                <a:hlinkClick r:id="rId2"/>
              </a:rPr>
              <a:t>prior</a:t>
            </a:r>
            <a:r>
              <a:rPr lang="en-US" dirty="0" smtClean="0">
                <a:latin typeface="+mj-lt"/>
              </a:rPr>
              <a:t> </a:t>
            </a:r>
            <a:r>
              <a:rPr lang="en-US" dirty="0" smtClean="0">
                <a:latin typeface="+mj-lt"/>
                <a:hlinkClick r:id="rId3"/>
              </a:rPr>
              <a:t>posts</a:t>
            </a:r>
            <a:r>
              <a:rPr lang="en-US" dirty="0" smtClean="0">
                <a:latin typeface="+mj-lt"/>
              </a:rPr>
              <a:t> may recall I’ve talked about how common unbalanced classes are in real-world machine learning problems. Indeed, here we see a 99:1 skew where the positive (Large-Loss) instances are outnumbered by the uninteresting negative instances by about two orders of magnitude. (By the way, this would be considered very skewed by ML research standards, though it’s on the lighter side by real-world standards.) Because of this skew, we have to be careful in evaluation.</a:t>
            </a:r>
            <a:r>
              <a:rPr lang="en-US" dirty="0" smtClean="0"/>
              <a:t/>
            </a:r>
            <a:br>
              <a:rPr lang="en-US" dirty="0" smtClean="0"/>
            </a:b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a:t>
            </a:r>
            <a:r>
              <a:rPr lang="en-US" sz="3200" b="1" dirty="0" smtClean="0"/>
              <a:t>Approach</a:t>
            </a:r>
            <a:br>
              <a:rPr lang="en-US" sz="3200" b="1" dirty="0" smtClean="0"/>
            </a:br>
            <a:endParaRPr lang="en-US" sz="3200"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smtClean="0">
                <a:latin typeface="+mj-lt"/>
              </a:rPr>
              <a:t>Their approach was fairly straightforward. They had a historical data sample of previous drivers’ records on which to train and test. They represented each driver’s record using 70 features, encompassing both categorical and numerical features, although only a few of these are shown.</a:t>
            </a:r>
          </a:p>
          <a:p>
            <a:r>
              <a:rPr lang="en-US" dirty="0" smtClean="0">
                <a:latin typeface="+mj-lt"/>
              </a:rPr>
              <a:t>They state that their client had previously used a Random Forest to solve this problem. A Random Forest is a well known and popular technique that builds an ensemble of decision trees to classify instances. They hope to do better using a deep learning neural network. Their network design looks like this: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tensorflow-insurance-3.png"/>
          <p:cNvPicPr>
            <a:picLocks noChangeAspect="1" noChangeArrowheads="1"/>
          </p:cNvPicPr>
          <p:nvPr/>
        </p:nvPicPr>
        <p:blipFill>
          <a:blip r:embed="rId2"/>
          <a:srcRect/>
          <a:stretch>
            <a:fillRect/>
          </a:stretch>
        </p:blipFill>
        <p:spPr bwMode="auto">
          <a:xfrm>
            <a:off x="533400" y="838200"/>
            <a:ext cx="7924800" cy="54387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US" dirty="0" smtClean="0">
                <a:latin typeface="+mj-lt"/>
              </a:rPr>
              <a:t>The model is a fully connected neural network with three hidden layers, with a </a:t>
            </a:r>
            <a:r>
              <a:rPr lang="en-US" dirty="0" err="1" smtClean="0">
                <a:latin typeface="+mj-lt"/>
                <a:hlinkClick r:id="rId2"/>
              </a:rPr>
              <a:t>ReLU</a:t>
            </a:r>
            <a:r>
              <a:rPr lang="en-US" dirty="0" smtClean="0">
                <a:latin typeface="+mj-lt"/>
              </a:rPr>
              <a:t> as the activation function. They state that data from Google Compute Engine was used to train the model (implemented in </a:t>
            </a:r>
            <a:r>
              <a:rPr lang="en-US" dirty="0" err="1" smtClean="0">
                <a:latin typeface="+mj-lt"/>
              </a:rPr>
              <a:t>TensorFlow</a:t>
            </a:r>
            <a:r>
              <a:rPr lang="en-US" dirty="0" smtClean="0">
                <a:latin typeface="+mj-lt"/>
              </a:rPr>
              <a:t>), and Cloud Machine Learning Engine’s </a:t>
            </a:r>
            <a:r>
              <a:rPr lang="en-US" dirty="0" err="1" smtClean="0">
                <a:latin typeface="+mj-lt"/>
              </a:rPr>
              <a:t>HyperTune</a:t>
            </a:r>
            <a:r>
              <a:rPr lang="en-US" dirty="0" smtClean="0">
                <a:latin typeface="+mj-lt"/>
              </a:rPr>
              <a:t> feature was used to tune </a:t>
            </a:r>
            <a:r>
              <a:rPr lang="en-US" dirty="0" smtClean="0">
                <a:latin typeface="+mj-lt"/>
              </a:rPr>
              <a:t>hyper parameters.</a:t>
            </a:r>
            <a:endParaRPr lang="en-US" dirty="0" smtClean="0">
              <a:latin typeface="+mj-lt"/>
            </a:endParaRPr>
          </a:p>
          <a:p>
            <a:r>
              <a:rPr lang="en-US" dirty="0" smtClean="0">
                <a:latin typeface="+mj-lt"/>
              </a:rPr>
              <a:t>I have no reason to doubt their representation choices or network design, but one thing looks odd. Their output is two </a:t>
            </a:r>
            <a:r>
              <a:rPr lang="en-US" dirty="0" err="1" smtClean="0">
                <a:latin typeface="+mj-lt"/>
              </a:rPr>
              <a:t>ReLU</a:t>
            </a:r>
            <a:r>
              <a:rPr lang="en-US" dirty="0" smtClean="0">
                <a:latin typeface="+mj-lt"/>
              </a:rPr>
              <a:t> (rectifier) units, each emitting the network’s accuracy (technically: recall) on that class. I would’ve chosen a single </a:t>
            </a:r>
            <a:r>
              <a:rPr lang="en-US" dirty="0" err="1" smtClean="0">
                <a:latin typeface="+mj-lt"/>
                <a:hlinkClick r:id="rId3"/>
              </a:rPr>
              <a:t>Softmax</a:t>
            </a:r>
            <a:r>
              <a:rPr lang="en-US" dirty="0" smtClean="0">
                <a:latin typeface="+mj-lt"/>
              </a:rPr>
              <a:t> unit representing the probability of Large Loss driver, from which I could get a </a:t>
            </a:r>
            <a:r>
              <a:rPr lang="en-US" dirty="0" smtClean="0">
                <a:latin typeface="+mj-lt"/>
                <a:hlinkClick r:id="rId4"/>
              </a:rPr>
              <a:t>ROC</a:t>
            </a:r>
            <a:r>
              <a:rPr lang="en-US" dirty="0" smtClean="0">
                <a:latin typeface="+mj-lt"/>
              </a:rPr>
              <a:t> or </a:t>
            </a:r>
            <a:r>
              <a:rPr lang="en-US" dirty="0" smtClean="0">
                <a:latin typeface="+mj-lt"/>
                <a:hlinkClick r:id="rId5"/>
              </a:rPr>
              <a:t>Precision-Recall</a:t>
            </a:r>
            <a:r>
              <a:rPr lang="en-US" dirty="0" smtClean="0">
                <a:latin typeface="+mj-lt"/>
              </a:rPr>
              <a:t> curve. I could then threshold the output to get any achievable performance on the curve. (I explain the advantages of scoring over hard classification </a:t>
            </a:r>
            <a:r>
              <a:rPr lang="en-US" dirty="0" smtClean="0">
                <a:latin typeface="+mj-lt"/>
                <a:hlinkClick r:id="rId6"/>
              </a:rPr>
              <a:t>in this post</a:t>
            </a:r>
            <a:r>
              <a:rPr lang="en-US" dirty="0" smtClean="0">
                <a:latin typeface="+mj-lt"/>
              </a:rPr>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a:t>
            </a:r>
            <a:r>
              <a:rPr lang="en-US" sz="3200" b="1" dirty="0" smtClean="0"/>
              <a:t>Results</a:t>
            </a:r>
            <a:endParaRPr lang="en-US" sz="3200" dirty="0"/>
          </a:p>
        </p:txBody>
      </p:sp>
      <p:sp>
        <p:nvSpPr>
          <p:cNvPr id="3" name="Content Placeholder 2"/>
          <p:cNvSpPr>
            <a:spLocks noGrp="1"/>
          </p:cNvSpPr>
          <p:nvPr>
            <p:ph idx="1"/>
          </p:nvPr>
        </p:nvSpPr>
        <p:spPr/>
        <p:txBody>
          <a:bodyPr/>
          <a:lstStyle/>
          <a:p>
            <a:r>
              <a:rPr lang="en-US" sz="2000" dirty="0" smtClean="0">
                <a:latin typeface="+mj-lt"/>
              </a:rPr>
              <a:t>Their method of presenting test results is confusing. At the very outset, they report 78% accuracy—which is odd, both because </a:t>
            </a:r>
            <a:r>
              <a:rPr lang="en-US" sz="2000" dirty="0" smtClean="0">
                <a:latin typeface="+mj-lt"/>
                <a:hlinkClick r:id="rId2"/>
              </a:rPr>
              <a:t>accuracy is an uninformative measure</a:t>
            </a:r>
            <a:r>
              <a:rPr lang="en-US" sz="2000" dirty="0" smtClean="0">
                <a:latin typeface="+mj-lt"/>
              </a:rPr>
              <a:t> for this skewed domain and because simply always saying </a:t>
            </a:r>
            <a:r>
              <a:rPr lang="en-US" sz="2000" b="1" dirty="0" smtClean="0">
                <a:latin typeface="+mj-lt"/>
              </a:rPr>
              <a:t>Non-Large Loss</a:t>
            </a:r>
            <a:r>
              <a:rPr lang="en-US" sz="2000" dirty="0" smtClean="0">
                <a:latin typeface="+mj-lt"/>
              </a:rPr>
              <a:t> should yield 99% accuracy. These two points are not unrelated.</a:t>
            </a:r>
          </a:p>
          <a:p>
            <a:r>
              <a:rPr lang="en-US" sz="2000" dirty="0" smtClean="0">
                <a:latin typeface="+mj-lt"/>
              </a:rPr>
              <a:t>But further down they show this as their end result:</a:t>
            </a:r>
          </a:p>
          <a:p>
            <a:pPr>
              <a:buNone/>
            </a:pPr>
            <a:r>
              <a:rPr lang="en-US" dirty="0" smtClean="0">
                <a:hlinkClick r:id="rId3"/>
              </a:rPr>
              <a:t/>
            </a:r>
            <a:br>
              <a:rPr lang="en-US" dirty="0" smtClean="0">
                <a:hlinkClick r:id="rId3"/>
              </a:rPr>
            </a:br>
            <a:endParaRPr lang="en-US" dirty="0"/>
          </a:p>
        </p:txBody>
      </p:sp>
      <p:pic>
        <p:nvPicPr>
          <p:cNvPr id="2050" name="Picture 2" descr="C:\Users\Dell\Desktop\1.JPG"/>
          <p:cNvPicPr>
            <a:picLocks noChangeAspect="1" noChangeArrowheads="1"/>
          </p:cNvPicPr>
          <p:nvPr/>
        </p:nvPicPr>
        <p:blipFill>
          <a:blip r:embed="rId4"/>
          <a:srcRect/>
          <a:stretch>
            <a:fillRect/>
          </a:stretch>
        </p:blipFill>
        <p:spPr bwMode="auto">
          <a:xfrm>
            <a:off x="533400" y="4038600"/>
            <a:ext cx="8001000" cy="258286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TotalTime>
  <Words>2350</Words>
  <Application>Microsoft Office PowerPoint</Application>
  <PresentationFormat>On-screen Show (4:3)</PresentationFormat>
  <Paragraphs>114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BDM 2053</vt:lpstr>
      <vt:lpstr>Course Objectives</vt:lpstr>
      <vt:lpstr>Evaluation</vt:lpstr>
      <vt:lpstr>Slide 4</vt:lpstr>
      <vt:lpstr>The Problem</vt:lpstr>
      <vt:lpstr>The Approach </vt:lpstr>
      <vt:lpstr>Slide 7</vt:lpstr>
      <vt:lpstr>Slide 8</vt:lpstr>
      <vt:lpstr>The Results</vt:lpstr>
      <vt:lpstr>Slide 10</vt:lpstr>
      <vt:lpstr>Critique </vt:lpstr>
      <vt:lpstr>Slide 12</vt:lpstr>
      <vt:lpstr>Evaluating the Solution as a Project</vt:lpstr>
      <vt:lpstr>Productionizing Data Science Projects </vt:lpstr>
      <vt:lpstr>Deploying Data Science Projects </vt:lpstr>
      <vt:lpstr>Considerations When Deploying Data Science Projects </vt:lpstr>
      <vt:lpstr>Provisioning Compute Resources </vt:lpstr>
      <vt:lpstr>Managing Dependencies and Environments </vt:lpstr>
      <vt:lpstr>Scheduling Regular Execution of Jobs </vt:lpstr>
      <vt:lpstr>ML vs NLP and Using Machine Learning on Natural Language Sentences</vt:lpstr>
      <vt:lpstr>Slide 21</vt:lpstr>
      <vt:lpstr>Slide 22</vt:lpstr>
      <vt:lpstr>Hybrid Machine Learning Systems for NLP </vt:lpstr>
      <vt:lpstr>Slide 24</vt:lpstr>
      <vt:lpstr>Slide 25</vt:lpstr>
      <vt:lpstr>Slide 26</vt:lpstr>
      <vt:lpstr>Summary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 2053</dc:title>
  <dc:creator>Dell</dc:creator>
  <cp:lastModifiedBy>Dell</cp:lastModifiedBy>
  <cp:revision>3</cp:revision>
  <dcterms:created xsi:type="dcterms:W3CDTF">2006-08-16T00:00:00Z</dcterms:created>
  <dcterms:modified xsi:type="dcterms:W3CDTF">2022-01-10T02:52:21Z</dcterms:modified>
</cp:coreProperties>
</file>