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318" r:id="rId2"/>
    <p:sldId id="319" r:id="rId3"/>
    <p:sldId id="256" r:id="rId4"/>
    <p:sldId id="257" r:id="rId5"/>
    <p:sldId id="284" r:id="rId6"/>
    <p:sldId id="292" r:id="rId7"/>
    <p:sldId id="294" r:id="rId8"/>
    <p:sldId id="291" r:id="rId9"/>
    <p:sldId id="285" r:id="rId10"/>
    <p:sldId id="283" r:id="rId11"/>
    <p:sldId id="282" r:id="rId12"/>
    <p:sldId id="281" r:id="rId13"/>
    <p:sldId id="287" r:id="rId14"/>
    <p:sldId id="280" r:id="rId15"/>
    <p:sldId id="278" r:id="rId16"/>
    <p:sldId id="275" r:id="rId17"/>
    <p:sldId id="274" r:id="rId18"/>
    <p:sldId id="313" r:id="rId19"/>
    <p:sldId id="302" r:id="rId20"/>
    <p:sldId id="303" r:id="rId21"/>
    <p:sldId id="306" r:id="rId22"/>
    <p:sldId id="307" r:id="rId23"/>
    <p:sldId id="309" r:id="rId24"/>
    <p:sldId id="314" r:id="rId25"/>
    <p:sldId id="315" r:id="rId26"/>
    <p:sldId id="316" r:id="rId27"/>
    <p:sldId id="258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30" d="100"/>
          <a:sy n="130" d="100"/>
        </p:scale>
        <p:origin x="-107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610599" cy="36115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Administration:</a:t>
            </a:r>
          </a:p>
          <a:p>
            <a:r>
              <a:rPr lang="en-US" sz="2400" b="1" dirty="0" smtClean="0"/>
              <a:t>Development: </a:t>
            </a:r>
            <a:r>
              <a:rPr lang="en-US" sz="2400" dirty="0" smtClean="0"/>
              <a:t>(Programming, Non-Programming)</a:t>
            </a:r>
          </a:p>
          <a:p>
            <a:pPr lvl="1"/>
            <a:r>
              <a:rPr lang="en-US" sz="2400" b="1" dirty="0" smtClean="0"/>
              <a:t>Programming: </a:t>
            </a:r>
            <a:r>
              <a:rPr lang="en-US" sz="2400" dirty="0" smtClean="0"/>
              <a:t>Java, R, Python, Ruby, .NET</a:t>
            </a:r>
          </a:p>
          <a:p>
            <a:pPr lvl="1"/>
            <a:r>
              <a:rPr lang="en-US" sz="2400" b="1" dirty="0" smtClean="0"/>
              <a:t>Non-Programming: </a:t>
            </a:r>
            <a:r>
              <a:rPr lang="en-US" sz="2400" dirty="0" smtClean="0"/>
              <a:t>Main Frames, Data Warehousing, SQL, Scripting Languages.</a:t>
            </a:r>
          </a:p>
          <a:p>
            <a:r>
              <a:rPr lang="en-US" sz="2400" b="1" dirty="0" smtClean="0"/>
              <a:t>File System:</a:t>
            </a:r>
          </a:p>
          <a:p>
            <a:pPr lvl="1"/>
            <a:r>
              <a:rPr lang="en-US" sz="2000" b="1" dirty="0" smtClean="0"/>
              <a:t>Windows</a:t>
            </a:r>
            <a:r>
              <a:rPr lang="en-US" sz="2000" dirty="0" smtClean="0"/>
              <a:t>: NTFS, FAT, FAT32</a:t>
            </a:r>
          </a:p>
          <a:p>
            <a:pPr lvl="1"/>
            <a:r>
              <a:rPr lang="en-US" sz="2000" b="1" dirty="0" smtClean="0"/>
              <a:t>Linux</a:t>
            </a:r>
            <a:r>
              <a:rPr lang="en-US" sz="2000" dirty="0" smtClean="0"/>
              <a:t>: EXT3, EXT4</a:t>
            </a:r>
          </a:p>
          <a:p>
            <a:r>
              <a:rPr lang="en-US" sz="2400" b="1" dirty="0" smtClean="0"/>
              <a:t>Distributed File System: </a:t>
            </a:r>
          </a:p>
          <a:p>
            <a:pPr lvl="1"/>
            <a:r>
              <a:rPr lang="en-US" sz="2000" dirty="0" smtClean="0"/>
              <a:t>More Than one machine connected through a Network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Hadoop Roles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5338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610599" cy="361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FS:</a:t>
            </a:r>
            <a:endParaRPr lang="en-US" sz="2400" dirty="0" smtClean="0"/>
          </a:p>
          <a:p>
            <a:pPr marL="914400" lvl="1" indent="-514350">
              <a:buAutoNum type="arabicPeriod"/>
            </a:pPr>
            <a:r>
              <a:rPr lang="en-US" sz="2000" dirty="0" smtClean="0"/>
              <a:t>Storing the Large Amount of Data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Processing the Large Amount of Data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Data Loss ( Power, Network, H/W, S/W Failures) 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Meta Data Limitations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Vertical Scaling</a:t>
            </a:r>
          </a:p>
          <a:p>
            <a:pPr marL="0" indent="0">
              <a:buNone/>
            </a:pPr>
            <a:r>
              <a:rPr lang="en-US" sz="2400" b="1" dirty="0" smtClean="0"/>
              <a:t>DFS: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No Automatic Split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Labeling Like Part1, Part2, Part3,.. Under Metadata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FS </a:t>
            </a:r>
            <a:r>
              <a:rPr lang="en-US" sz="3100" b="1" dirty="0"/>
              <a:t>VS DFS VS HDFS: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048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114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Cloudera</a:t>
            </a:r>
          </a:p>
          <a:p>
            <a:pPr marL="0" indent="0">
              <a:buNone/>
            </a:pPr>
            <a:r>
              <a:rPr lang="en-US" sz="2400" dirty="0" smtClean="0"/>
              <a:t>2. Horton Works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MapR</a:t>
            </a:r>
          </a:p>
          <a:p>
            <a:pPr marL="0" indent="0">
              <a:buNone/>
            </a:pPr>
            <a:r>
              <a:rPr lang="en-US" sz="2400" dirty="0" smtClean="0"/>
              <a:t>4. Amazon EMR, EC2</a:t>
            </a:r>
          </a:p>
          <a:p>
            <a:pPr marL="0" indent="0">
              <a:buNone/>
            </a:pPr>
            <a:r>
              <a:rPr lang="en-US" sz="2400" dirty="0" smtClean="0"/>
              <a:t>5. Google</a:t>
            </a:r>
          </a:p>
          <a:p>
            <a:pPr marL="0" indent="0">
              <a:buNone/>
            </a:pPr>
            <a:r>
              <a:rPr lang="en-US" sz="2400" dirty="0" smtClean="0"/>
              <a:t>6. IBM</a:t>
            </a:r>
          </a:p>
          <a:p>
            <a:pPr marL="0" indent="0">
              <a:buNone/>
            </a:pPr>
            <a:r>
              <a:rPr lang="en-US" sz="2400" dirty="0" smtClean="0"/>
              <a:t>7. Intel</a:t>
            </a:r>
          </a:p>
          <a:p>
            <a:pPr marL="0" indent="0">
              <a:buNone/>
            </a:pPr>
            <a:r>
              <a:rPr lang="en-US" sz="2400" dirty="0" smtClean="0"/>
              <a:t>8. HP</a:t>
            </a:r>
          </a:p>
          <a:p>
            <a:pPr marL="0" indent="0">
              <a:buNone/>
            </a:pPr>
            <a:r>
              <a:rPr lang="en-US" sz="2400" dirty="0" smtClean="0"/>
              <a:t>9. EMC2</a:t>
            </a:r>
          </a:p>
          <a:p>
            <a:pPr marL="0" indent="0">
              <a:buNone/>
            </a:pPr>
            <a:r>
              <a:rPr lang="en-US" sz="2400" dirty="0" smtClean="0"/>
              <a:t>10. Microsoft</a:t>
            </a:r>
          </a:p>
          <a:p>
            <a:pPr marL="0" indent="0">
              <a:buNone/>
            </a:pPr>
            <a:r>
              <a:rPr lang="en-US" sz="2400" dirty="0" smtClean="0"/>
              <a:t>11. VMWare ….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 smtClean="0"/>
              <a:t>Vendor Distributions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813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799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Hadoop’s Architecture is a Master-Slave Architecture</a:t>
            </a:r>
          </a:p>
          <a:p>
            <a:r>
              <a:rPr lang="en-US" sz="2400" dirty="0" smtClean="0"/>
              <a:t>Hadoop Automatically handles Splits, Replicas and Metadata</a:t>
            </a:r>
            <a:endParaRPr lang="en-US" sz="2400" dirty="0"/>
          </a:p>
          <a:p>
            <a:r>
              <a:rPr lang="en-US" sz="2400" dirty="0"/>
              <a:t>Hadoop 1.x </a:t>
            </a:r>
            <a:r>
              <a:rPr lang="en-US" sz="2400" dirty="0" smtClean="0"/>
              <a:t>Architectural Components:</a:t>
            </a:r>
          </a:p>
          <a:p>
            <a:pPr lvl="1"/>
            <a:r>
              <a:rPr lang="en-US" sz="2000" dirty="0" smtClean="0"/>
              <a:t>1. Name Node</a:t>
            </a:r>
          </a:p>
          <a:p>
            <a:pPr lvl="1"/>
            <a:r>
              <a:rPr lang="en-US" sz="2000" dirty="0" smtClean="0"/>
              <a:t>2. Data Node</a:t>
            </a:r>
          </a:p>
          <a:p>
            <a:pPr lvl="1"/>
            <a:r>
              <a:rPr lang="en-US" sz="2000" dirty="0" smtClean="0"/>
              <a:t>3. Secondary Name Node</a:t>
            </a:r>
          </a:p>
          <a:p>
            <a:pPr lvl="1"/>
            <a:r>
              <a:rPr lang="en-US" sz="2000" dirty="0" smtClean="0"/>
              <a:t>4. Job Tracker</a:t>
            </a:r>
          </a:p>
          <a:p>
            <a:pPr lvl="1"/>
            <a:r>
              <a:rPr lang="en-US" sz="2000" dirty="0" smtClean="0"/>
              <a:t>5. Task Tracker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Hadoop 1.X Architecture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44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66997491"/>
              </p:ext>
            </p:extLst>
          </p:nvPr>
        </p:nvGraphicFramePr>
        <p:xfrm>
          <a:off x="228600" y="1676400"/>
          <a:ext cx="8686800" cy="442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98320"/>
              </a:tblGrid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RPC</a:t>
                      </a:r>
                      <a:r>
                        <a:rPr lang="en-US" baseline="0" dirty="0" smtClean="0"/>
                        <a:t> Port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Port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 marL="82321" marR="82321"/>
                </a:tc>
              </a:tr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Node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8020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50070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 Storage</a:t>
                      </a:r>
                      <a:endParaRPr lang="en-US" dirty="0"/>
                    </a:p>
                  </a:txBody>
                  <a:tcPr marL="82321" marR="82321"/>
                </a:tc>
              </a:tr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Node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-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50075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Data Storage</a:t>
                      </a:r>
                      <a:endParaRPr lang="en-US" dirty="0"/>
                    </a:p>
                  </a:txBody>
                  <a:tcPr marL="82321" marR="82321"/>
                </a:tc>
              </a:tr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Name Node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-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50090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 Name Node</a:t>
                      </a:r>
                      <a:endParaRPr lang="en-US" dirty="0"/>
                    </a:p>
                  </a:txBody>
                  <a:tcPr marL="82321" marR="82321"/>
                </a:tc>
              </a:tr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Map Reduce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Tracker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8021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50030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Assigning Jobs to Task Tracker</a:t>
                      </a:r>
                      <a:endParaRPr lang="en-US" dirty="0"/>
                    </a:p>
                  </a:txBody>
                  <a:tcPr marL="82321" marR="82321"/>
                </a:tc>
              </a:tr>
              <a:tr h="737923">
                <a:tc>
                  <a:txBody>
                    <a:bodyPr/>
                    <a:lstStyle/>
                    <a:p>
                      <a:r>
                        <a:rPr lang="en-US" dirty="0" smtClean="0"/>
                        <a:t>Map Reduce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Tracker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-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50060</a:t>
                      </a:r>
                      <a:endParaRPr lang="en-US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Executing</a:t>
                      </a:r>
                      <a:r>
                        <a:rPr lang="en-US" baseline="0" dirty="0" smtClean="0"/>
                        <a:t> Jobs</a:t>
                      </a:r>
                      <a:endParaRPr lang="en-US" dirty="0"/>
                    </a:p>
                  </a:txBody>
                  <a:tcPr marL="82321" marR="82321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Hadoop 1.x Architecture Components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3029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Hadoop 1.X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0"/>
            <a:ext cx="4192588" cy="367252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2514600"/>
            <a:ext cx="4346575" cy="3292169"/>
          </a:xfrm>
        </p:spPr>
      </p:pic>
    </p:spTree>
    <p:extLst>
      <p:ext uri="{BB962C8B-B14F-4D97-AF65-F5344CB8AC3E}">
        <p14:creationId xmlns="" xmlns:p14="http://schemas.microsoft.com/office/powerpoint/2010/main" val="1562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client reading data from HDFS</a:t>
            </a:r>
            <a:endParaRPr lang="en-US" sz="2800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79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14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client writing data to HDFS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15399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568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Rack Awareness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392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11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6106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Federation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37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7408333" cy="303953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What is Big Data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 Data Introduction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Big Data Architectures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 Data Store service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Big Data Processing Service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 Data Eco Systems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362200"/>
            <a:ext cx="8610599" cy="3886200"/>
          </a:xfrm>
        </p:spPr>
        <p:txBody>
          <a:bodyPr/>
          <a:lstStyle/>
          <a:p>
            <a:r>
              <a:rPr lang="en-US" dirty="0"/>
              <a:t>HDFS has two main layers:</a:t>
            </a:r>
          </a:p>
          <a:p>
            <a:r>
              <a:rPr lang="en-US" b="1" dirty="0"/>
              <a:t>Namespace</a:t>
            </a:r>
            <a:endParaRPr lang="en-US" dirty="0"/>
          </a:p>
          <a:p>
            <a:pPr lvl="1"/>
            <a:r>
              <a:rPr lang="en-US" dirty="0"/>
              <a:t>Consists of directories, files and blocks.</a:t>
            </a:r>
          </a:p>
          <a:p>
            <a:pPr lvl="1"/>
            <a:r>
              <a:rPr lang="en-US" dirty="0"/>
              <a:t>It supports all the namespace related file system operations such as create, delete, modify and list files and directories.</a:t>
            </a:r>
          </a:p>
          <a:p>
            <a:r>
              <a:rPr lang="en-US" b="1" dirty="0"/>
              <a:t>Block Storage Service</a:t>
            </a:r>
            <a:r>
              <a:rPr lang="en-US" dirty="0"/>
              <a:t>, which has two parts:</a:t>
            </a:r>
          </a:p>
          <a:p>
            <a:pPr lvl="1"/>
            <a:r>
              <a:rPr lang="en-US" dirty="0"/>
              <a:t>Block Management (performed in the Namenode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Layers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39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868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Multiple </a:t>
            </a:r>
            <a:r>
              <a:rPr lang="en-US" b="1" dirty="0" smtClean="0"/>
              <a:t>Namenodes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58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6868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High Availability with QJM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95837"/>
            <a:ext cx="8686800" cy="4304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High Availability with NFS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42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96252"/>
            <a:ext cx="8686800" cy="4280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2.X Architecture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64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6442"/>
            <a:ext cx="8305800" cy="40029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0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smtClean="0"/>
              <a:t>How </a:t>
            </a:r>
            <a:r>
              <a:rPr lang="en-US" sz="3100" dirty="0" err="1"/>
              <a:t>Hadoop</a:t>
            </a:r>
            <a:r>
              <a:rPr lang="en-US" sz="3100" dirty="0"/>
              <a:t> </a:t>
            </a:r>
            <a:r>
              <a:rPr lang="en-US" sz="3100" dirty="0" smtClean="0"/>
              <a:t>Runs a Map Reduce </a:t>
            </a:r>
            <a:r>
              <a:rPr lang="en-US" sz="3100" dirty="0"/>
              <a:t>job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88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	Questions?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856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1874520" lvl="6" indent="0">
              <a:buNone/>
            </a:pPr>
            <a:endParaRPr lang="en-US" dirty="0"/>
          </a:p>
          <a:p>
            <a:pPr marL="1874520" lvl="6" indent="0">
              <a:buNone/>
            </a:pPr>
            <a:endParaRPr lang="en-US" sz="2800" dirty="0" smtClean="0"/>
          </a:p>
          <a:p>
            <a:pPr marL="1874520" lvl="6" indent="0">
              <a:buNone/>
            </a:pPr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823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BIG DATA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HADOOP &amp; ECO-SYSTEMS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33540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399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Volume </a:t>
            </a:r>
          </a:p>
          <a:p>
            <a:pPr lvl="1"/>
            <a:r>
              <a:rPr lang="en-US" dirty="0"/>
              <a:t>“Internet Scale” </a:t>
            </a:r>
          </a:p>
          <a:p>
            <a:pPr lvl="1"/>
            <a:r>
              <a:rPr lang="en-US" dirty="0" smtClean="0"/>
              <a:t>Terabytes </a:t>
            </a:r>
            <a:r>
              <a:rPr lang="en-US" dirty="0"/>
              <a:t>(</a:t>
            </a:r>
            <a:r>
              <a:rPr lang="en-US" dirty="0" smtClean="0"/>
              <a:t>240, </a:t>
            </a:r>
            <a:r>
              <a:rPr lang="en-US" dirty="0"/>
              <a:t>trillion), 220 DVDs (4.7GB) </a:t>
            </a:r>
          </a:p>
          <a:p>
            <a:pPr lvl="1"/>
            <a:r>
              <a:rPr lang="en-US" dirty="0" smtClean="0"/>
              <a:t>Petabytes </a:t>
            </a:r>
            <a:r>
              <a:rPr lang="en-US" dirty="0"/>
              <a:t>(250, quadrillion), 1,000 1TB drives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Velocity </a:t>
            </a:r>
          </a:p>
          <a:p>
            <a:pPr lvl="1"/>
            <a:r>
              <a:rPr lang="en-US" dirty="0"/>
              <a:t>From batch to real-time </a:t>
            </a:r>
          </a:p>
          <a:p>
            <a:pPr lvl="1"/>
            <a:r>
              <a:rPr lang="en-US" dirty="0" smtClean="0"/>
              <a:t>real-time </a:t>
            </a:r>
            <a:r>
              <a:rPr lang="en-US" dirty="0"/>
              <a:t>streaming as it happens </a:t>
            </a:r>
          </a:p>
          <a:p>
            <a:pPr lvl="1"/>
            <a:r>
              <a:rPr lang="en-US" dirty="0" smtClean="0"/>
              <a:t>micro-batches </a:t>
            </a:r>
            <a:endParaRPr lang="en-US" dirty="0"/>
          </a:p>
          <a:p>
            <a:pPr lvl="1"/>
            <a:r>
              <a:rPr lang="en-US" dirty="0" smtClean="0"/>
              <a:t>batch </a:t>
            </a:r>
            <a:r>
              <a:rPr lang="en-US" dirty="0"/>
              <a:t>and scheduled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Variety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Multitude of data formats: </a:t>
            </a:r>
          </a:p>
          <a:p>
            <a:pPr lvl="1"/>
            <a:r>
              <a:rPr lang="en-US" dirty="0" smtClean="0"/>
              <a:t>Semi-structured</a:t>
            </a:r>
            <a:r>
              <a:rPr lang="en-US" dirty="0"/>
              <a:t>: csv files, clickstreams, log files. </a:t>
            </a:r>
          </a:p>
          <a:p>
            <a:pPr lvl="1"/>
            <a:r>
              <a:rPr lang="en-US" dirty="0" smtClean="0"/>
              <a:t>Unstructured </a:t>
            </a:r>
            <a:r>
              <a:rPr lang="en-US" dirty="0"/>
              <a:t>data: audio, video, clinical notes, free form text, email, machine data.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Big </a:t>
            </a:r>
            <a:r>
              <a:rPr lang="en-US" sz="2800" b="1" dirty="0"/>
              <a:t>Data – 3 Vs </a:t>
            </a:r>
          </a:p>
        </p:txBody>
      </p:sp>
    </p:spTree>
    <p:extLst>
      <p:ext uri="{BB962C8B-B14F-4D97-AF65-F5344CB8AC3E}">
        <p14:creationId xmlns="" xmlns:p14="http://schemas.microsoft.com/office/powerpoint/2010/main" val="3351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Big Data – 3 Vs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581400" cy="4267200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Volume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Bytes</a:t>
            </a:r>
            <a:r>
              <a:rPr lang="en-US" dirty="0"/>
              <a:t>, KB, MB, GB, TB, PB, EB</a:t>
            </a:r>
          </a:p>
          <a:p>
            <a:r>
              <a:rPr lang="en-US" b="1" dirty="0"/>
              <a:t>Velocity: </a:t>
            </a:r>
            <a:endParaRPr lang="en-US" b="1" dirty="0" smtClean="0"/>
          </a:p>
          <a:p>
            <a:pPr lvl="1"/>
            <a:r>
              <a:rPr lang="en-US" dirty="0" smtClean="0"/>
              <a:t>Batch</a:t>
            </a:r>
            <a:r>
              <a:rPr lang="en-US" dirty="0"/>
              <a:t>, Real Time, Streaming</a:t>
            </a:r>
          </a:p>
          <a:p>
            <a:r>
              <a:rPr lang="en-US" b="1" dirty="0"/>
              <a:t>Variety: </a:t>
            </a:r>
            <a:endParaRPr lang="en-US" b="1" dirty="0" smtClean="0"/>
          </a:p>
          <a:p>
            <a:pPr lvl="1"/>
            <a:r>
              <a:rPr lang="en-US" dirty="0" smtClean="0"/>
              <a:t>Structured </a:t>
            </a:r>
            <a:r>
              <a:rPr lang="en-US" b="1" dirty="0" smtClean="0"/>
              <a:t>(Tables), </a:t>
            </a:r>
            <a:r>
              <a:rPr lang="en-US" dirty="0" smtClean="0"/>
              <a:t>Semi-Structured </a:t>
            </a:r>
            <a:r>
              <a:rPr lang="en-US" b="1" dirty="0" smtClean="0"/>
              <a:t>(Xml, JSON, Log), </a:t>
            </a:r>
            <a:r>
              <a:rPr lang="en-US" dirty="0" smtClean="0"/>
              <a:t>Un-Structured (</a:t>
            </a:r>
            <a:r>
              <a:rPr lang="en-US" b="1" dirty="0" smtClean="0"/>
              <a:t>Audio, Video, Images)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Hadoop </a:t>
            </a:r>
            <a:r>
              <a:rPr lang="en-US" sz="2400" dirty="0"/>
              <a:t>came from the Google File System </a:t>
            </a:r>
            <a:r>
              <a:rPr lang="en-US" sz="2400" dirty="0" smtClean="0"/>
              <a:t>paper </a:t>
            </a:r>
            <a:r>
              <a:rPr lang="en-US" sz="2400" dirty="0"/>
              <a:t>published in October </a:t>
            </a:r>
            <a:r>
              <a:rPr lang="en-US" sz="2400" dirty="0" smtClean="0"/>
              <a:t>2003</a:t>
            </a:r>
          </a:p>
          <a:p>
            <a:r>
              <a:rPr lang="en-US" sz="2400" dirty="0"/>
              <a:t>Doug Cutting </a:t>
            </a:r>
            <a:r>
              <a:rPr lang="en-US" sz="2400" dirty="0" smtClean="0"/>
              <a:t>‘s Apache </a:t>
            </a:r>
            <a:r>
              <a:rPr lang="en-US" sz="2400" dirty="0"/>
              <a:t>Nutch </a:t>
            </a:r>
            <a:r>
              <a:rPr lang="en-US" sz="2400" dirty="0" smtClean="0"/>
              <a:t>project moved </a:t>
            </a:r>
            <a:r>
              <a:rPr lang="en-US" sz="2400" dirty="0"/>
              <a:t>to the new Hadoop subproject in January 2006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Doug Cutting named this project as Hadoop after </a:t>
            </a:r>
            <a:r>
              <a:rPr lang="en-US" sz="2400" dirty="0"/>
              <a:t>his </a:t>
            </a:r>
            <a:r>
              <a:rPr lang="en-US" sz="2400" dirty="0" smtClean="0"/>
              <a:t>son's </a:t>
            </a:r>
            <a:r>
              <a:rPr lang="en-US" sz="2400" dirty="0"/>
              <a:t>toy </a:t>
            </a:r>
            <a:r>
              <a:rPr lang="en-US" sz="2400" dirty="0" smtClean="0"/>
              <a:t>elephant, </a:t>
            </a:r>
            <a:r>
              <a:rPr lang="en-US" sz="2400" dirty="0"/>
              <a:t>who was working at Yahoo! at the </a:t>
            </a:r>
            <a:r>
              <a:rPr lang="en-US" sz="2400" dirty="0" smtClean="0"/>
              <a:t>time</a:t>
            </a:r>
            <a:r>
              <a:rPr lang="en-US" dirty="0"/>
              <a:t>.</a:t>
            </a:r>
            <a:endParaRPr lang="en-US" sz="2400" dirty="0" smtClean="0"/>
          </a:p>
          <a:p>
            <a:r>
              <a:rPr lang="en-US" sz="2400" dirty="0"/>
              <a:t>The initial code </a:t>
            </a:r>
            <a:r>
              <a:rPr lang="en-US" sz="2400" dirty="0" smtClean="0"/>
              <a:t>of </a:t>
            </a:r>
            <a:r>
              <a:rPr lang="en-US" sz="2400" dirty="0"/>
              <a:t>Nutch consisted of 5k lines of code for NDFS and 6k lines of code for </a:t>
            </a:r>
            <a:r>
              <a:rPr lang="en-US" sz="2400" dirty="0" smtClean="0"/>
              <a:t>Map Reduce.</a:t>
            </a:r>
          </a:p>
          <a:p>
            <a:r>
              <a:rPr lang="en-US" sz="2400" dirty="0"/>
              <a:t>Hadoop consists of the Hadoop Common </a:t>
            </a:r>
            <a:r>
              <a:rPr lang="en-US" sz="2400" dirty="0" smtClean="0"/>
              <a:t>package (HDFS, Map Reduce), contains </a:t>
            </a:r>
            <a:r>
              <a:rPr lang="en-US" sz="2400" dirty="0"/>
              <a:t>the necessary Java ARchive (JAR) files and scripts needed to start Hadoop.</a:t>
            </a:r>
          </a:p>
        </p:txBody>
      </p:sp>
    </p:spTree>
    <p:extLst>
      <p:ext uri="{BB962C8B-B14F-4D97-AF65-F5344CB8AC3E}">
        <p14:creationId xmlns="" xmlns:p14="http://schemas.microsoft.com/office/powerpoint/2010/main" val="33087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03077692"/>
              </p:ext>
            </p:extLst>
          </p:nvPr>
        </p:nvGraphicFramePr>
        <p:xfrm>
          <a:off x="228600" y="1371600"/>
          <a:ext cx="8686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33"/>
                <a:gridCol w="1367367"/>
                <a:gridCol w="5791200"/>
              </a:tblGrid>
              <a:tr h="36041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File System paper released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is born from Nutch 197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is named after Cutting's son's yellow plush toy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0.1.0 released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sorts 1.8 TB on 188 nodes in 47.9 hours</a:t>
                      </a:r>
                    </a:p>
                  </a:txBody>
                  <a:tcPr anchor="ctr"/>
                </a:tc>
              </a:tr>
              <a:tr h="901032">
                <a:tc>
                  <a:txBody>
                    <a:bodyPr/>
                    <a:lstStyle/>
                    <a:p>
                      <a:r>
                        <a:rPr lang="en-US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world record fastest system to sort a terabyte of data. Running on a 910-node cluster, Hadoop sorted one terabyte in 209 seconds</a:t>
                      </a:r>
                    </a:p>
                  </a:txBody>
                  <a:tcPr anchor="ctr"/>
                </a:tc>
              </a:tr>
              <a:tr h="630722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wins TeraByte Sort (World Record sortbenchmark.org)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Loading 10 TB/day in Yahoo clusters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Cloudera, Hadoop distributor is founded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sorts a petabyte</a:t>
                      </a:r>
                    </a:p>
                  </a:txBody>
                  <a:tcPr anchor="ctr"/>
                </a:tc>
              </a:tr>
              <a:tr h="360413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MapR, Hadoop distributor founded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Hadoop Milestones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3087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61119165"/>
              </p:ext>
            </p:extLst>
          </p:nvPr>
        </p:nvGraphicFramePr>
        <p:xfrm>
          <a:off x="228600" y="1234441"/>
          <a:ext cx="8686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5715000"/>
              </a:tblGrid>
              <a:tr h="339929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HDFS now a separate subproject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Reduce </a:t>
                      </a:r>
                      <a:r>
                        <a:rPr lang="en-US" dirty="0"/>
                        <a:t>now a separate subproject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Yahoo 4,000 nodes/70 petabytes</a:t>
                      </a:r>
                    </a:p>
                  </a:txBody>
                  <a:tcPr anchor="ctr"/>
                </a:tc>
              </a:tr>
              <a:tr h="594877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community moves to separate from </a:t>
                      </a:r>
                      <a:r>
                        <a:rPr lang="en-US" dirty="0" smtClean="0"/>
                        <a:t>Map Reduce </a:t>
                      </a:r>
                      <a:r>
                        <a:rPr lang="en-US" dirty="0"/>
                        <a:t>and replace with YARN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Hadoop 1.0 Available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YARN deployed in production at Yahoo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Hadoop 2.3 Available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Spark top Level Apache Project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Jose Hadoop Summit (3,200 attendees)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Hadoop 2.5 Available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Hadoop 2.7 Available</a:t>
                      </a:r>
                    </a:p>
                  </a:txBody>
                  <a:tcPr anchor="ctr"/>
                </a:tc>
              </a:tr>
              <a:tr h="339929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Hadoop </a:t>
                      </a:r>
                      <a:r>
                        <a:rPr lang="en-US" b="0" dirty="0" smtClean="0">
                          <a:effectLst/>
                        </a:rPr>
                        <a:t>3.0.0-alpha1 available </a:t>
                      </a:r>
                      <a:endParaRPr lang="en-US" b="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Hadoop </a:t>
                      </a:r>
                      <a:r>
                        <a:rPr lang="en-US" b="0" dirty="0" smtClean="0">
                          <a:effectLst/>
                        </a:rPr>
                        <a:t>3.0.0-alpha2 available 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69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10599" cy="3687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1. </a:t>
            </a:r>
            <a:r>
              <a:rPr lang="en-US" sz="2400" b="1" dirty="0" smtClean="0"/>
              <a:t>NOSQL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HBASE, Cassandra, Mongo DB, Big Table, Hyper Table, Couch DB.</a:t>
            </a:r>
          </a:p>
          <a:p>
            <a:r>
              <a:rPr lang="en-US" sz="2400" dirty="0" smtClean="0"/>
              <a:t>2. </a:t>
            </a:r>
            <a:r>
              <a:rPr lang="en-US" sz="2400" b="1" dirty="0" smtClean="0"/>
              <a:t>HADOOP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HDFS, Map Reduce</a:t>
            </a:r>
          </a:p>
          <a:p>
            <a:r>
              <a:rPr lang="en-US" sz="2400" dirty="0" smtClean="0"/>
              <a:t>3. </a:t>
            </a:r>
            <a:r>
              <a:rPr lang="en-US" sz="2400" b="1" dirty="0" smtClean="0"/>
              <a:t>HADOOP</a:t>
            </a:r>
            <a:r>
              <a:rPr lang="en-US" sz="2400" dirty="0" smtClean="0"/>
              <a:t> </a:t>
            </a:r>
            <a:r>
              <a:rPr lang="en-US" sz="2400" b="1" dirty="0" smtClean="0"/>
              <a:t>ECO-SYSTEMS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Hive, Pig, Sqoop, Flume, Oozie, Zookeeper, Phoenix, Spark, Scala, Kafka, SBT.</a:t>
            </a:r>
            <a:endParaRPr lang="en-US" sz="2400" dirty="0"/>
          </a:p>
          <a:p>
            <a:r>
              <a:rPr lang="en-US" sz="2400" b="1" dirty="0" smtClean="0"/>
              <a:t>Hadoop</a:t>
            </a:r>
            <a:r>
              <a:rPr lang="en-US" sz="2400" dirty="0" smtClean="0"/>
              <a:t>: Open Source from Apache</a:t>
            </a:r>
          </a:p>
          <a:p>
            <a:pPr lvl="1"/>
            <a:r>
              <a:rPr lang="en-US" sz="2000" b="1" dirty="0" smtClean="0"/>
              <a:t>HDFS</a:t>
            </a:r>
            <a:r>
              <a:rPr lang="en-US" sz="2000" dirty="0" smtClean="0"/>
              <a:t>: </a:t>
            </a:r>
            <a:r>
              <a:rPr lang="en-US" sz="2000" dirty="0"/>
              <a:t>Hadoop Distributed File System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Map Reduce</a:t>
            </a:r>
            <a:r>
              <a:rPr lang="en-US" sz="2000" dirty="0" smtClean="0"/>
              <a:t>: </a:t>
            </a:r>
            <a:r>
              <a:rPr lang="en-US" sz="2000" dirty="0"/>
              <a:t>Functional Programming Language written in Java</a:t>
            </a:r>
          </a:p>
          <a:p>
            <a:pPr lvl="1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NOSQL, HADOOP, HADOOP-ECO-SYSTEMS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1396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15796</TotalTime>
  <Words>897</Words>
  <Application>Microsoft Office PowerPoint</Application>
  <PresentationFormat>On-screen Show (4:3)</PresentationFormat>
  <Paragraphs>229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BDM 2053</vt:lpstr>
      <vt:lpstr>Course Objectives</vt:lpstr>
      <vt:lpstr>BIG DATA </vt:lpstr>
      <vt:lpstr>Big Data – 3 Vs </vt:lpstr>
      <vt:lpstr>Big Data – 3 Vs </vt:lpstr>
      <vt:lpstr>Slide 6</vt:lpstr>
      <vt:lpstr>Hadoop Milestones</vt:lpstr>
      <vt:lpstr>Slide 8</vt:lpstr>
      <vt:lpstr>NOSQL, HADOOP, HADOOP-ECO-SYSTEMS</vt:lpstr>
      <vt:lpstr>Hadoop Roles</vt:lpstr>
      <vt:lpstr> FS VS DFS VS HDFS: </vt:lpstr>
      <vt:lpstr> Vendor Distributions </vt:lpstr>
      <vt:lpstr>Hadoop 1.X Architecture</vt:lpstr>
      <vt:lpstr>Hadoop 1.x Architecture Components</vt:lpstr>
      <vt:lpstr>Hadoop 1.X Architecture</vt:lpstr>
      <vt:lpstr>A client reading data from HDFS</vt:lpstr>
      <vt:lpstr>A client writing data to HDFS</vt:lpstr>
      <vt:lpstr>Rack Awareness</vt:lpstr>
      <vt:lpstr>HDFS Federation</vt:lpstr>
      <vt:lpstr>HDFS Layers</vt:lpstr>
      <vt:lpstr>Multiple Namenodes</vt:lpstr>
      <vt:lpstr>NN High Availability with QJM</vt:lpstr>
      <vt:lpstr>NN High Availability with NFS</vt:lpstr>
      <vt:lpstr>Hadoop 2.X Architecture</vt:lpstr>
      <vt:lpstr>YARN Architecture</vt:lpstr>
      <vt:lpstr> How Hadoop Runs a Map Reduce job 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Hasti, Venkateswar R</dc:creator>
  <cp:lastModifiedBy>Dell</cp:lastModifiedBy>
  <cp:revision>39</cp:revision>
  <dcterms:created xsi:type="dcterms:W3CDTF">2006-08-16T00:00:00Z</dcterms:created>
  <dcterms:modified xsi:type="dcterms:W3CDTF">2022-01-10T00:27:47Z</dcterms:modified>
</cp:coreProperties>
</file>