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63" r:id="rId4"/>
    <p:sldId id="257" r:id="rId5"/>
    <p:sldId id="258" r:id="rId6"/>
    <p:sldId id="275" r:id="rId7"/>
    <p:sldId id="296" r:id="rId8"/>
    <p:sldId id="264" r:id="rId9"/>
    <p:sldId id="299" r:id="rId10"/>
    <p:sldId id="300" r:id="rId11"/>
    <p:sldId id="317" r:id="rId12"/>
    <p:sldId id="318" r:id="rId13"/>
    <p:sldId id="303" r:id="rId14"/>
    <p:sldId id="319" r:id="rId15"/>
    <p:sldId id="311" r:id="rId16"/>
    <p:sldId id="320" r:id="rId17"/>
    <p:sldId id="321" r:id="rId18"/>
    <p:sldId id="31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A9BF-D00E-49CC-B3EE-2DD79D24C37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9C34E-455F-4BA0-A22E-C8FE60F8E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9C34E-455F-4BA0-A22E-C8FE60F8E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E936-F927-4E82-B537-51614E4AE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59B45-7361-404A-9BF2-C83009D1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33FD-975F-4D0F-9D8F-974EB1E4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5B-D957-4924-92EF-1FFF254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99D63-21B1-4304-B48D-E61342B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569-ADD5-4A83-91D9-43861D9C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B07D4-EFAA-4DCD-83FB-F24D9B3D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9BD3-9772-4F8B-BF45-41D7FE33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A5B4-E7BC-4A3F-9D75-6B20733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C09-ACB8-4141-BCDC-1920079D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C749B-006D-4982-8ACF-0E1D7F0D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9D1F-7F27-4842-BEE8-6B2BC3BC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BE8A-CC3D-4964-9775-B39033E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A096F-C609-4735-B5E7-CCD644C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1EBA-FAD7-4F91-A3B7-187EF0C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9A2B-8F91-4A31-918E-2E5F952F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E189-BBE0-4B05-9A15-39D74A03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79C4-FC46-4E21-AD3E-F772698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597F-66BB-4542-9624-85C6C334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9A91-3E4A-4732-80F7-129DBA91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CC47-5240-4F05-920D-1A47AE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96B9-09DD-4A97-8E01-78A93D50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6B8-EB87-4764-94C5-E5863D0D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036C-4B85-47CE-97FA-11BCA983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DDE-5619-44E8-9445-6E88D719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97F-0403-4F4D-89EB-A9278734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03009-6D3C-4D73-B986-801F399E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5428-D707-431D-9359-D95D9C1B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0645-2834-4DA4-AFC3-86CB9AE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46B69-E6C7-49E4-91AB-8DA6D28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0FB3C-511C-4108-B8E1-066C6D9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6DB-14B1-4002-B7BE-BAA8F5D7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E0213-E195-4B0B-913B-1558D17B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EE89-0014-43D6-AD92-411F924C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1D9C2-5699-4DBB-9D26-0525DF5F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CED32-5649-4F0B-BFC2-F79BC4EF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C777E-AA51-4787-9F34-E974EC2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32942-DFA7-4262-AF3B-60723C81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B7D4D-8F8A-40AF-ABBA-59FDA71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47BC-BF63-40A6-8CA1-3D6BC7AF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449AE-E45B-4D33-A412-B1CFFD17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0139-F1A5-4771-940C-2A9C8F2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C1BE-8035-42CB-BAFF-F00BB859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7FF8C-63C1-4DBA-B634-F4BC3181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6452D-3ED2-42BD-A43D-586CB32B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EC8C-4CCB-4F41-9ACD-590A4287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96C-0D41-4260-A374-B00F5631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739D-742A-4062-9EF9-3AFDDFFD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5AE77-0C2C-4FDF-9F0C-DC48C449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D66-6084-44B5-9BE4-8762475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79AAC-90D1-494B-ADF7-381E07A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8E2E8-B7D8-4C5D-A58B-BFB21EF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55C1-87DE-447C-9022-B829DC96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82226-69CD-4E1D-B114-5BC734792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474FC-5034-4246-8452-F9E81955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4F82-1D6B-49CB-9C10-219C205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7BEA-703D-4310-85B1-8427D24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DEC79-9E14-40EB-99C6-CFCB8A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4A9F4-FCBA-4101-8E83-87A2F092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CD21E-D100-413F-9A01-AC03FCDC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8D4-5853-40C0-9249-C3FB2BB5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944C-F636-42DA-9472-AC8A51E6064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8E12-C4D8-4300-A15F-F70AAF4D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179-D568-4B4D-AC44-2227198B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3BC-1CD8-4B4C-BC71-362DA009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feature_extraction.text.TfidfVectorize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351-2D84-484B-83D4-25E6BBE0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59" y="1706825"/>
            <a:ext cx="961848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b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Text Wrangling and Cleaning -2</a:t>
            </a:r>
          </a:p>
        </p:txBody>
      </p:sp>
    </p:spTree>
    <p:extLst>
      <p:ext uri="{BB962C8B-B14F-4D97-AF65-F5344CB8AC3E}">
        <p14:creationId xmlns:p14="http://schemas.microsoft.com/office/powerpoint/2010/main" val="28419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5B88-6862-4DBB-92CE-BAD249A3A433}"/>
              </a:ext>
            </a:extLst>
          </p:cNvPr>
          <p:cNvSpPr txBox="1"/>
          <p:nvPr/>
        </p:nvSpPr>
        <p:spPr>
          <a:xfrm>
            <a:off x="565610" y="1473867"/>
            <a:ext cx="10869106" cy="27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BOW ?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training data into an iterable (e.g. a list or reviews)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cleaning to every text document (e.g. every single review)</a:t>
            </a:r>
          </a:p>
        </p:txBody>
      </p:sp>
    </p:spTree>
    <p:extLst>
      <p:ext uri="{BB962C8B-B14F-4D97-AF65-F5344CB8AC3E}">
        <p14:creationId xmlns:p14="http://schemas.microsoft.com/office/powerpoint/2010/main" val="344057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5B88-6862-4DBB-92CE-BAD249A3A433}"/>
              </a:ext>
            </a:extLst>
          </p:cNvPr>
          <p:cNvSpPr txBox="1"/>
          <p:nvPr/>
        </p:nvSpPr>
        <p:spPr>
          <a:xfrm>
            <a:off x="331505" y="1455395"/>
            <a:ext cx="10869106" cy="27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BOW ?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Obtain vocabulary (every unique word in a list)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Obtain the frequency of words (count of words)</a:t>
            </a:r>
          </a:p>
        </p:txBody>
      </p:sp>
    </p:spTree>
    <p:extLst>
      <p:ext uri="{BB962C8B-B14F-4D97-AF65-F5344CB8AC3E}">
        <p14:creationId xmlns:p14="http://schemas.microsoft.com/office/powerpoint/2010/main" val="86290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5B88-6862-4DBB-92CE-BAD249A3A433}"/>
              </a:ext>
            </a:extLst>
          </p:cNvPr>
          <p:cNvSpPr txBox="1"/>
          <p:nvPr/>
        </p:nvSpPr>
        <p:spPr>
          <a:xfrm>
            <a:off x="331505" y="1455395"/>
            <a:ext cx="10869106" cy="277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BOW ?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Create an empty (zero) matrix with size (#number of reviews ,#number of unique words)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Fill the matrix with One Hot Encoded vectors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DDA2-403F-44E6-B789-3C8E8381E9C8}"/>
              </a:ext>
            </a:extLst>
          </p:cNvPr>
          <p:cNvSpPr/>
          <p:nvPr/>
        </p:nvSpPr>
        <p:spPr>
          <a:xfrm>
            <a:off x="331505" y="4814608"/>
            <a:ext cx="645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['this movie is very scary and long’, 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'this movie is not scary and is slow’,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'this movie is spooky and good']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209C0-914B-42DC-A69A-726219F9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08" y="4553831"/>
            <a:ext cx="5534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0D-8E01-47D6-B756-69CD2C2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5" y="167158"/>
            <a:ext cx="1101129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1EE5-D6EF-4A03-913F-1E1A3A58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445586"/>
            <a:ext cx="10637363" cy="46842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vocabulary words?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C4739-E9EA-4933-AAB2-0D7E7E03E905}"/>
              </a:ext>
            </a:extLst>
          </p:cNvPr>
          <p:cNvSpPr/>
          <p:nvPr/>
        </p:nvSpPr>
        <p:spPr>
          <a:xfrm>
            <a:off x="556413" y="3013453"/>
            <a:ext cx="48177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'this movie is very scary and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funny’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7F433-7DE2-4E24-BD8B-9D23CBF4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92" y="2771149"/>
            <a:ext cx="55340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0D-8E01-47D6-B756-69CD2C2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55" y="167158"/>
            <a:ext cx="11011293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1EE5-D6EF-4A03-913F-1E1A3A58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445586"/>
            <a:ext cx="10637363" cy="46842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sparse vectors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Limit the vector length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One Hot Encoded vector for frequent words only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5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-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4" y="1624698"/>
            <a:ext cx="11100068" cy="49341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Bag of words approach each word is treated equally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Frequency Table, most frequent words would always dominate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to explore some “undervalued” insights?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- IDF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662C7-A295-42C0-8F24-D8AEE98A1DF3}"/>
              </a:ext>
            </a:extLst>
          </p:cNvPr>
          <p:cNvSpPr/>
          <p:nvPr/>
        </p:nvSpPr>
        <p:spPr>
          <a:xfrm>
            <a:off x="508258" y="1462659"/>
            <a:ext cx="4697485" cy="1721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is a good movie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would put it in my list of good movies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is a good plot , but you know good is relative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Movie is fun to watch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 had a good relaxing time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D28D8-DCAD-4514-B50F-F7A7774614B4}"/>
              </a:ext>
            </a:extLst>
          </p:cNvPr>
          <p:cNvSpPr/>
          <p:nvPr/>
        </p:nvSpPr>
        <p:spPr>
          <a:xfrm>
            <a:off x="508258" y="2854209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4510F-9AFF-498B-B5B5-F6B89C2C660D}"/>
              </a:ext>
            </a:extLst>
          </p:cNvPr>
          <p:cNvSpPr/>
          <p:nvPr/>
        </p:nvSpPr>
        <p:spPr>
          <a:xfrm>
            <a:off x="508258" y="4413281"/>
            <a:ext cx="424481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whole cinematic experience was fun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This is my favorite cinema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FEDB29-CC49-4EF6-B497-302D9D90CAF6}"/>
              </a:ext>
            </a:extLst>
          </p:cNvPr>
          <p:cNvSpPr/>
          <p:nvPr/>
        </p:nvSpPr>
        <p:spPr>
          <a:xfrm>
            <a:off x="5470628" y="1879129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scoring system, that tries to give more score to the terms (words) that are being discussed apart from the main theme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DA70F-9721-4A5F-BEE5-6050BBE2B0DD}"/>
              </a:ext>
            </a:extLst>
          </p:cNvPr>
          <p:cNvSpPr/>
          <p:nvPr/>
        </p:nvSpPr>
        <p:spPr>
          <a:xfrm>
            <a:off x="6191424" y="4310614"/>
            <a:ext cx="498556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It still vectorize the words , just like BOW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0614D0CC-212C-46A3-96FE-6C966FA4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00782"/>
              </p:ext>
            </p:extLst>
          </p:nvPr>
        </p:nvGraphicFramePr>
        <p:xfrm>
          <a:off x="5766058" y="5117855"/>
          <a:ext cx="55051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1028">
                  <a:extLst>
                    <a:ext uri="{9D8B030D-6E8A-4147-A177-3AD203B41FA5}">
                      <a16:colId xmlns:a16="http://schemas.microsoft.com/office/drawing/2014/main" val="812761288"/>
                    </a:ext>
                  </a:extLst>
                </a:gridCol>
                <a:gridCol w="1101028">
                  <a:extLst>
                    <a:ext uri="{9D8B030D-6E8A-4147-A177-3AD203B41FA5}">
                      <a16:colId xmlns:a16="http://schemas.microsoft.com/office/drawing/2014/main" val="1266849595"/>
                    </a:ext>
                  </a:extLst>
                </a:gridCol>
                <a:gridCol w="1101028">
                  <a:extLst>
                    <a:ext uri="{9D8B030D-6E8A-4147-A177-3AD203B41FA5}">
                      <a16:colId xmlns:a16="http://schemas.microsoft.com/office/drawing/2014/main" val="244124490"/>
                    </a:ext>
                  </a:extLst>
                </a:gridCol>
                <a:gridCol w="1101028">
                  <a:extLst>
                    <a:ext uri="{9D8B030D-6E8A-4147-A177-3AD203B41FA5}">
                      <a16:colId xmlns:a16="http://schemas.microsoft.com/office/drawing/2014/main" val="2502158663"/>
                    </a:ext>
                  </a:extLst>
                </a:gridCol>
                <a:gridCol w="1101028">
                  <a:extLst>
                    <a:ext uri="{9D8B030D-6E8A-4147-A177-3AD203B41FA5}">
                      <a16:colId xmlns:a16="http://schemas.microsoft.com/office/drawing/2014/main" val="3970189096"/>
                    </a:ext>
                  </a:extLst>
                </a:gridCol>
              </a:tblGrid>
              <a:tr h="18509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“this”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“movie”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“long”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“spooky”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435853"/>
                  </a:ext>
                </a:extLst>
              </a:tr>
              <a:tr h="185092">
                <a:tc>
                  <a:txBody>
                    <a:bodyPr/>
                    <a:lstStyle/>
                    <a:p>
                      <a:r>
                        <a:rPr lang="en-US" sz="1200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8434"/>
                  </a:ext>
                </a:extLst>
              </a:tr>
              <a:tr h="185092">
                <a:tc>
                  <a:txBody>
                    <a:bodyPr/>
                    <a:lstStyle/>
                    <a:p>
                      <a:r>
                        <a:rPr lang="en-US" sz="1200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73407"/>
                  </a:ext>
                </a:extLst>
              </a:tr>
              <a:tr h="185092">
                <a:tc>
                  <a:txBody>
                    <a:bodyPr/>
                    <a:lstStyle/>
                    <a:p>
                      <a:r>
                        <a:rPr lang="en-US" sz="1200" dirty="0"/>
                        <a:t>Review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9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991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- IDF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662C7-A295-42C0-8F24-D8AEE98A1DF3}"/>
              </a:ext>
            </a:extLst>
          </p:cNvPr>
          <p:cNvSpPr/>
          <p:nvPr/>
        </p:nvSpPr>
        <p:spPr>
          <a:xfrm>
            <a:off x="508258" y="1462659"/>
            <a:ext cx="4697485" cy="1721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is a good movie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would put it in my list of good movies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 is a good plot , but you know good is relative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Movie is fun to watch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 had a good relaxing time 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D28D8-DCAD-4514-B50F-F7A7774614B4}"/>
              </a:ext>
            </a:extLst>
          </p:cNvPr>
          <p:cNvSpPr/>
          <p:nvPr/>
        </p:nvSpPr>
        <p:spPr>
          <a:xfrm>
            <a:off x="508258" y="2854209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4510F-9AFF-498B-B5B5-F6B89C2C660D}"/>
              </a:ext>
            </a:extLst>
          </p:cNvPr>
          <p:cNvSpPr/>
          <p:nvPr/>
        </p:nvSpPr>
        <p:spPr>
          <a:xfrm>
            <a:off x="508258" y="4413281"/>
            <a:ext cx="424481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The whole cinematic experience was fun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This is my favorite cinema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E27F31-B066-42D9-8A20-A695AB6BCA1F}"/>
              </a:ext>
            </a:extLst>
          </p:cNvPr>
          <p:cNvSpPr/>
          <p:nvPr/>
        </p:nvSpPr>
        <p:spPr>
          <a:xfrm>
            <a:off x="5587742" y="961917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TF: Term Frequency -&gt; Based on individual document.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IDF: Inverse Document Frequency - &gt; Based on entire corpus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67D68-C851-45A8-A344-53014DAB154F}"/>
              </a:ext>
            </a:extLst>
          </p:cNvPr>
          <p:cNvSpPr/>
          <p:nvPr/>
        </p:nvSpPr>
        <p:spPr>
          <a:xfrm>
            <a:off x="7865059" y="5896083"/>
            <a:ext cx="2184463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= TF * IDF</a:t>
            </a:r>
          </a:p>
        </p:txBody>
      </p:sp>
    </p:spTree>
    <p:extLst>
      <p:ext uri="{BB962C8B-B14F-4D97-AF65-F5344CB8AC3E}">
        <p14:creationId xmlns:p14="http://schemas.microsoft.com/office/powerpoint/2010/main" val="38818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1" y="1577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– IDF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3E12-B691-42C0-BB8F-CC148D47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4" y="1407882"/>
            <a:ext cx="11100068" cy="14152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 – IDF values can be computed in python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TfidfVectorizer()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sklearn module.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Reference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sklearn.feature_extraction.text.TfidfVectorizer(input)</a:t>
            </a:r>
          </a:p>
        </p:txBody>
      </p:sp>
    </p:spTree>
    <p:extLst>
      <p:ext uri="{BB962C8B-B14F-4D97-AF65-F5344CB8AC3E}">
        <p14:creationId xmlns:p14="http://schemas.microsoft.com/office/powerpoint/2010/main" val="39528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3905-DDBC-41C6-8FC2-310CDEEA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056" y="29000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81B4-366C-4456-BAAB-7ADDC815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74626"/>
            <a:ext cx="11696700" cy="95885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203D-6353-4A26-BC92-9B52EA7A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6" y="1448302"/>
            <a:ext cx="11633326" cy="484385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Text Wrangling and Cleansing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Bag-of-Words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TF-IDF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coding with explanation which cover above concept </a:t>
            </a:r>
          </a:p>
        </p:txBody>
      </p:sp>
    </p:spTree>
    <p:extLst>
      <p:ext uri="{BB962C8B-B14F-4D97-AF65-F5344CB8AC3E}">
        <p14:creationId xmlns:p14="http://schemas.microsoft.com/office/powerpoint/2010/main" val="25252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3509-D6A2-4F5C-9664-432116F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9095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D64B-B686-4DC7-B22D-A394AB13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1427177"/>
            <a:ext cx="4389225" cy="47866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Workflow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Text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Icon - Download Natural Language Processing Icon  3261011 | Noun Project">
            <a:extLst>
              <a:ext uri="{FF2B5EF4-FFF2-40B4-BE49-F238E27FC236}">
                <a16:creationId xmlns:a16="http://schemas.microsoft.com/office/drawing/2014/main" id="{F4ED609A-1CE2-4D3E-B7FE-F3BBDF3C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8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0CF-B294-43BC-8A15-BFF7C030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4" y="179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A36A-A14A-4907-B960-EAE8D515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514539"/>
            <a:ext cx="11104775" cy="191446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subfield of Artificial Intelligence dealing with human natural language and the computerized text’s interactions. NLP is mainly regarding processing and analyzing large amounts of natural language data</a:t>
            </a:r>
          </a:p>
        </p:txBody>
      </p:sp>
    </p:spTree>
    <p:extLst>
      <p:ext uri="{BB962C8B-B14F-4D97-AF65-F5344CB8AC3E}">
        <p14:creationId xmlns:p14="http://schemas.microsoft.com/office/powerpoint/2010/main" val="32376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4486-9314-47C9-9EA3-8CE44500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17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Workflow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2A2661-83E1-4BC3-B5C8-0EC4ED95601E}"/>
              </a:ext>
            </a:extLst>
          </p:cNvPr>
          <p:cNvSpPr/>
          <p:nvPr/>
        </p:nvSpPr>
        <p:spPr>
          <a:xfrm>
            <a:off x="1234911" y="1906644"/>
            <a:ext cx="2205872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Textual Data Collection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0D3C931-2297-4AF3-80DA-02F44C25A966}"/>
              </a:ext>
            </a:extLst>
          </p:cNvPr>
          <p:cNvSpPr/>
          <p:nvPr/>
        </p:nvSpPr>
        <p:spPr>
          <a:xfrm>
            <a:off x="4506011" y="1906644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4C863E7-9E47-4C83-9C8B-FB718F27BEA8}"/>
              </a:ext>
            </a:extLst>
          </p:cNvPr>
          <p:cNvSpPr/>
          <p:nvPr/>
        </p:nvSpPr>
        <p:spPr>
          <a:xfrm>
            <a:off x="7685198" y="1906644"/>
            <a:ext cx="2130457" cy="933254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CAFC0D9-3D06-41DC-9669-A6A12C52157F}"/>
              </a:ext>
            </a:extLst>
          </p:cNvPr>
          <p:cNvSpPr/>
          <p:nvPr/>
        </p:nvSpPr>
        <p:spPr>
          <a:xfrm>
            <a:off x="9223337" y="3996107"/>
            <a:ext cx="2130457" cy="933254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Normalization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CD8E555-EE2D-4B55-B1C5-D06472A28E37}"/>
              </a:ext>
            </a:extLst>
          </p:cNvPr>
          <p:cNvSpPr/>
          <p:nvPr/>
        </p:nvSpPr>
        <p:spPr>
          <a:xfrm>
            <a:off x="6287678" y="3996107"/>
            <a:ext cx="2212546" cy="93325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 and Feature Engineering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CA2D659-3663-4C85-A15F-65C20144C5AF}"/>
              </a:ext>
            </a:extLst>
          </p:cNvPr>
          <p:cNvSpPr/>
          <p:nvPr/>
        </p:nvSpPr>
        <p:spPr>
          <a:xfrm>
            <a:off x="3440783" y="3998391"/>
            <a:ext cx="2130457" cy="933254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 or Pattern Mining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B128969-C1C7-45AB-B771-700DD2A48A7E}"/>
              </a:ext>
            </a:extLst>
          </p:cNvPr>
          <p:cNvSpPr/>
          <p:nvPr/>
        </p:nvSpPr>
        <p:spPr>
          <a:xfrm>
            <a:off x="657905" y="3988965"/>
            <a:ext cx="2130457" cy="933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and 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89457-A4A9-4B6A-A257-78A037C5CE2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40783" y="2373271"/>
            <a:ext cx="1065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C9DA92-1B03-484C-9A36-AE41E929E94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36468" y="2373271"/>
            <a:ext cx="1048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FCABD76-B7C1-4F7C-B8BC-6AC63498D543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9815655" y="2373271"/>
            <a:ext cx="472911" cy="1622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B10D56-4B95-4992-AEE8-5CAD23A70B5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8500224" y="4462734"/>
            <a:ext cx="72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09A39-9864-4F1E-812A-E95DDBB6DE5F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5571240" y="4462734"/>
            <a:ext cx="716438" cy="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CF1243-CBAB-49C3-A4A0-410F2A2669C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788362" y="4455592"/>
            <a:ext cx="652421" cy="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486262"/>
            <a:ext cx="11001868" cy="8043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text , but we need numbers !</a:t>
            </a:r>
          </a:p>
        </p:txBody>
      </p:sp>
    </p:spTree>
    <p:extLst>
      <p:ext uri="{BB962C8B-B14F-4D97-AF65-F5344CB8AC3E}">
        <p14:creationId xmlns:p14="http://schemas.microsoft.com/office/powerpoint/2010/main" val="360249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2B8-71F5-49D7-981F-7D4FFC8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67" y="1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108B-D1B1-4CC2-9BD1-883C8770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3" y="1486262"/>
            <a:ext cx="11001868" cy="49616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 for numerical representations of words in data or vectorization of data.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446C1-CEE3-4394-914F-4332AC9397C2}"/>
              </a:ext>
            </a:extLst>
          </p:cNvPr>
          <p:cNvSpPr/>
          <p:nvPr/>
        </p:nvSpPr>
        <p:spPr>
          <a:xfrm>
            <a:off x="157658" y="2468672"/>
            <a:ext cx="6096000" cy="960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 model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102021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5B88-6862-4DBB-92CE-BAD249A3A433}"/>
              </a:ext>
            </a:extLst>
          </p:cNvPr>
          <p:cNvSpPr txBox="1"/>
          <p:nvPr/>
        </p:nvSpPr>
        <p:spPr>
          <a:xfrm>
            <a:off x="631595" y="1483295"/>
            <a:ext cx="10963374" cy="33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 is a simple and most used technique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occurrences of words within the text.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involves two major things: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of known words</a:t>
            </a:r>
          </a:p>
          <a:p>
            <a:pPr marL="742950" lvl="1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presence (counts) of known words</a:t>
            </a:r>
          </a:p>
        </p:txBody>
      </p:sp>
    </p:spTree>
    <p:extLst>
      <p:ext uri="{BB962C8B-B14F-4D97-AF65-F5344CB8AC3E}">
        <p14:creationId xmlns:p14="http://schemas.microsoft.com/office/powerpoint/2010/main" val="408544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40000"/>
                <a:lumOff val="60000"/>
              </a:schemeClr>
            </a:gs>
            <a:gs pos="92027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BF3-0279-46EC-950E-68488CFF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58" y="22372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05B88-6862-4DBB-92CE-BAD249A3A433}"/>
              </a:ext>
            </a:extLst>
          </p:cNvPr>
          <p:cNvSpPr txBox="1"/>
          <p:nvPr/>
        </p:nvSpPr>
        <p:spPr>
          <a:xfrm>
            <a:off x="631595" y="1549283"/>
            <a:ext cx="10869106" cy="292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 cares about whether the known words in the vocabulary occur in the text, but not where they occur, that’s is why it is a “bag” 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discards information regarding the order and structure of words. It just stores the collection of words in the vocabulary and occurrences of each word is stored as a vector.</a:t>
            </a:r>
          </a:p>
        </p:txBody>
      </p:sp>
    </p:spTree>
    <p:extLst>
      <p:ext uri="{BB962C8B-B14F-4D97-AF65-F5344CB8AC3E}">
        <p14:creationId xmlns:p14="http://schemas.microsoft.com/office/powerpoint/2010/main" val="7689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709</Words>
  <Application>Microsoft Office PowerPoint</Application>
  <PresentationFormat>Widescreen</PresentationFormat>
  <Paragraphs>119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Office Theme</vt:lpstr>
      <vt:lpstr>Natural Language Processing    - Text Wrangling and Cleaning -2</vt:lpstr>
      <vt:lpstr>Course outline</vt:lpstr>
      <vt:lpstr>Contents</vt:lpstr>
      <vt:lpstr>Understanding NLP </vt:lpstr>
      <vt:lpstr>NLP Workflow</vt:lpstr>
      <vt:lpstr>Problem with Text</vt:lpstr>
      <vt:lpstr>Feature Extraction</vt:lpstr>
      <vt:lpstr>Bag of Words</vt:lpstr>
      <vt:lpstr>Bag of Words</vt:lpstr>
      <vt:lpstr>Bag of Words</vt:lpstr>
      <vt:lpstr>Bag of Words</vt:lpstr>
      <vt:lpstr>Bag of Words</vt:lpstr>
      <vt:lpstr>Bag of Words</vt:lpstr>
      <vt:lpstr>Bag of Words</vt:lpstr>
      <vt:lpstr>TF - IDF</vt:lpstr>
      <vt:lpstr>TF - IDF</vt:lpstr>
      <vt:lpstr>TF - IDF</vt:lpstr>
      <vt:lpstr>TF – IDF in python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  - Text Wrangling and Cleaning -2</dc:title>
  <cp:lastModifiedBy>Fahad Akbar (LCL)</cp:lastModifiedBy>
  <cp:revision>20</cp:revision>
  <dcterms:created xsi:type="dcterms:W3CDTF">2021-12-27T10:33:22Z</dcterms:created>
  <dcterms:modified xsi:type="dcterms:W3CDTF">2022-02-03T01:25:00Z</dcterms:modified>
</cp:coreProperties>
</file>