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96" r:id="rId4"/>
    <p:sldId id="372" r:id="rId5"/>
    <p:sldId id="390" r:id="rId6"/>
    <p:sldId id="391" r:id="rId7"/>
    <p:sldId id="392" r:id="rId8"/>
    <p:sldId id="389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8169-EACF-498D-B65F-803DD8BE8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6F2E6-73FA-4571-B06C-F69E520C9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10F84-36D3-4548-AD93-E0EFA088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03E4-C015-41BB-9240-D26163DA10F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EC2F4-955D-4D0E-BCD1-D61006B4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BF798-330C-4577-8B95-0D56EBD6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498D-4B08-4B70-9552-A2D0A536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5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522E-C62E-46E4-AB5F-09750DE7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49D73-1DA3-4AC8-9AD9-50184EC03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6CFAE-E97B-4D01-8C56-5755F16D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03E4-C015-41BB-9240-D26163DA10F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187E9-D076-4CD2-B35A-5B2AB1AD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D7CFC-81F5-47EA-925B-F8112426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498D-4B08-4B70-9552-A2D0A536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1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15BF8-225D-4C87-B1FB-57BEDFF16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0819A-FBF6-4488-B4AD-01D5924D3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39FD1-D722-4F80-9B38-7FBD91D1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03E4-C015-41BB-9240-D26163DA10F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93A21-0A06-4DF8-82E4-637175FC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5A222-4480-46B5-A435-4E6D0306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498D-4B08-4B70-9552-A2D0A536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1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C8A5-9A9A-46B7-B996-04848771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E538-DFA2-4BCF-A167-F18C07CFE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A11B0-E6A4-43D8-A099-68255E77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03E4-C015-41BB-9240-D26163DA10F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F7578-4970-44A7-BA72-239E00F6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85865-F6F4-469D-9102-382FDD12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498D-4B08-4B70-9552-A2D0A536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5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152D-EE32-44AF-9B2F-53EBF42A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B7359-577C-4B13-BB7D-97E598383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55A0D-3CDA-489D-B266-ECC34CB1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03E4-C015-41BB-9240-D26163DA10F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23B7A-07E1-419F-ADB6-17894BDA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5565F-0400-4B5A-B65B-2C76A639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498D-4B08-4B70-9552-A2D0A536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7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7824-1B8D-4C13-9739-0787892C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0551-2833-46F9-B0B6-87A33AB2C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7BCFF-4660-458A-BA36-77D6B2680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DE371-BC5A-4F2D-BA9E-E7345B15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03E4-C015-41BB-9240-D26163DA10F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5C00C-58EF-4626-9F92-4DA1192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DB57B-50A8-4523-8558-D8E8207F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498D-4B08-4B70-9552-A2D0A536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0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FBDA-3057-44A9-B2F3-E0DCEF1F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1D3C4-9493-4CE8-B987-8840A6957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7FE58-C8B3-437E-A397-6395E5EF6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9A748-E396-4A07-BDCC-743BE5EF2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DEA85A-6430-4ABD-8F8A-FD20197B4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086BA-464D-4661-935A-D4D4CC8D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03E4-C015-41BB-9240-D26163DA10F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BA8EA-151F-4373-946D-8957BE52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8E7E5-6967-4C31-B51F-61E8DE4D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498D-4B08-4B70-9552-A2D0A536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7C1B-C893-4405-8C1A-E1469B99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3FEA1-7817-4CF1-B606-7638F700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03E4-C015-41BB-9240-D26163DA10F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B75D3-864E-42A7-B75F-8180E6F8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702B8-9504-4026-9CAD-85E02B51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498D-4B08-4B70-9552-A2D0A536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4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CCF25-E41A-4F8F-BFC1-AE0B0D26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03E4-C015-41BB-9240-D26163DA10F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4CC76-F1A2-4C34-ABCD-889E789C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E87CD-D143-4824-B512-D7D7AC2F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498D-4B08-4B70-9552-A2D0A536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8DE7-FE9E-4BEE-AAB4-AB4F5E96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8155-9594-494B-B0D6-7C0D9C77E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6CB57-7DAF-4FDF-92EF-E0B93F68D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8F3E1-3532-4AB4-925E-804B49B6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03E4-C015-41BB-9240-D26163DA10F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92306-886F-4349-8C0E-59C7D196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68CE7-0129-4C84-BF85-9B1E38F1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498D-4B08-4B70-9552-A2D0A536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3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0AC6-7AEF-41AD-A10F-3855DB24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210CD-4494-4A50-9E7F-83BFF15B9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CFD52-318F-469B-9520-DED5D72EB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801FF-E75D-4801-BB20-5A9E40092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03E4-C015-41BB-9240-D26163DA10F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AFEA9-B05D-4204-8039-02DDE812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E639C-572F-4B3B-9932-8E29CB53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498D-4B08-4B70-9552-A2D0A536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9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C0A69-CA9E-4026-9C34-D185B25B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7939B-E888-4794-B04C-4B44DA8BF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F7315-99CB-43EB-AB7F-1073ED760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03E4-C015-41BB-9240-D26163DA10F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81660-BBDD-4CCE-B1B8-093EAC795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A3464-A8D6-494F-AC89-AC44A75B1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7498D-4B08-4B70-9552-A2D0A536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4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piocalderon/vader-sentiment-analysis-explained-f1c4f9101cd9" TargetMode="External"/><Relationship Id="rId2" Type="http://schemas.openxmlformats.org/officeDocument/2006/relationships/hyperlink" Target="https://medium.com/analytics-vidhya/simplifying-social-media-sentiment-analysis-using-vader-in-python-f9e6ec6fc52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6351-2D84-484B-83D4-25E6BBE01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5738" y="2675553"/>
            <a:ext cx="10320524" cy="10496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-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8419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3509-D6A2-4F5C-9664-432116F8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457" y="751112"/>
            <a:ext cx="3131740" cy="108222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9D64B-B686-4DC7-B22D-A394AB13F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456" y="1971139"/>
            <a:ext cx="5130795" cy="34859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VADER Sentiment Analysis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Hugging Face (Transformers)</a:t>
            </a:r>
          </a:p>
        </p:txBody>
      </p:sp>
      <p:pic>
        <p:nvPicPr>
          <p:cNvPr id="1026" name="Picture 2" descr="Natural Language Processing Icon - Download Natural Language Processing Icon  3261011 | Noun Project">
            <a:extLst>
              <a:ext uri="{FF2B5EF4-FFF2-40B4-BE49-F238E27FC236}">
                <a16:creationId xmlns:a16="http://schemas.microsoft.com/office/drawing/2014/main" id="{F4ED609A-1CE2-4D3E-B7FE-F3BBDF3C1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5330" y="2105470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68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62B8-71F5-49D7-981F-7D4FFC89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67" y="129453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DC6A4-F07C-49F4-B6DF-FFDBFAD01EF6}"/>
              </a:ext>
            </a:extLst>
          </p:cNvPr>
          <p:cNvSpPr txBox="1"/>
          <p:nvPr/>
        </p:nvSpPr>
        <p:spPr>
          <a:xfrm>
            <a:off x="763429" y="1455016"/>
            <a:ext cx="10420865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(opinion mining) is the heart of NLP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unstructured data and figure out what people are talking about?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Messages, emails &amp; social media platforms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Marketing, Branding, Poetics, Media Management, Psychology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00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897A-5105-4B16-9252-319239774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68" y="1665515"/>
            <a:ext cx="3670925" cy="69594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2929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Rule Based Modeling !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07DA163-E24C-4192-BFF5-8B6CD5FD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67" y="129453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With Pretrained Modeling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B08E2AE-B4D2-4F22-965F-896A3B3C4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950899"/>
              </p:ext>
            </p:extLst>
          </p:nvPr>
        </p:nvGraphicFramePr>
        <p:xfrm>
          <a:off x="1491193" y="3453797"/>
          <a:ext cx="8629353" cy="18491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950169">
                  <a:extLst>
                    <a:ext uri="{9D8B030D-6E8A-4147-A177-3AD203B41FA5}">
                      <a16:colId xmlns:a16="http://schemas.microsoft.com/office/drawing/2014/main" val="730884467"/>
                    </a:ext>
                  </a:extLst>
                </a:gridCol>
                <a:gridCol w="3666477">
                  <a:extLst>
                    <a:ext uri="{9D8B030D-6E8A-4147-A177-3AD203B41FA5}">
                      <a16:colId xmlns:a16="http://schemas.microsoft.com/office/drawing/2014/main" val="3515292303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val="2575713426"/>
                    </a:ext>
                  </a:extLst>
                </a:gridCol>
                <a:gridCol w="1571348">
                  <a:extLst>
                    <a:ext uri="{9D8B030D-6E8A-4147-A177-3AD203B41FA5}">
                      <a16:colId xmlns:a16="http://schemas.microsoft.com/office/drawing/2014/main" val="2393823370"/>
                    </a:ext>
                  </a:extLst>
                </a:gridCol>
                <a:gridCol w="1012054">
                  <a:extLst>
                    <a:ext uri="{9D8B030D-6E8A-4147-A177-3AD203B41FA5}">
                      <a16:colId xmlns:a16="http://schemas.microsoft.com/office/drawing/2014/main" val="3935684498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Subjectivity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Intensity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29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6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 major significance and importance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19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Relatively large in size or number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56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Remarkable or out of the ordinary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0254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50A160-838A-4F30-A61C-4E8A15A6C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44968"/>
              </p:ext>
            </p:extLst>
          </p:nvPr>
        </p:nvGraphicFramePr>
        <p:xfrm>
          <a:off x="1491193" y="5739969"/>
          <a:ext cx="8629353" cy="3657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950169">
                  <a:extLst>
                    <a:ext uri="{9D8B030D-6E8A-4147-A177-3AD203B41FA5}">
                      <a16:colId xmlns:a16="http://schemas.microsoft.com/office/drawing/2014/main" val="2582929668"/>
                    </a:ext>
                  </a:extLst>
                </a:gridCol>
                <a:gridCol w="3666477">
                  <a:extLst>
                    <a:ext uri="{9D8B030D-6E8A-4147-A177-3AD203B41FA5}">
                      <a16:colId xmlns:a16="http://schemas.microsoft.com/office/drawing/2014/main" val="3614115334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val="493725551"/>
                    </a:ext>
                  </a:extLst>
                </a:gridCol>
                <a:gridCol w="1571348">
                  <a:extLst>
                    <a:ext uri="{9D8B030D-6E8A-4147-A177-3AD203B41FA5}">
                      <a16:colId xmlns:a16="http://schemas.microsoft.com/office/drawing/2014/main" val="2075371659"/>
                    </a:ext>
                  </a:extLst>
                </a:gridCol>
                <a:gridCol w="1012054">
                  <a:extLst>
                    <a:ext uri="{9D8B030D-6E8A-4147-A177-3AD203B41FA5}">
                      <a16:colId xmlns:a16="http://schemas.microsoft.com/office/drawing/2014/main" val="1373099107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r>
                        <a:rPr lang="en-US" dirty="0"/>
                        <a:t>Great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5183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A2E86DA-F42E-42B6-BF7D-F490110E0CC1}"/>
              </a:ext>
            </a:extLst>
          </p:cNvPr>
          <p:cNvSpPr txBox="1">
            <a:spLocks/>
          </p:cNvSpPr>
          <p:nvPr/>
        </p:nvSpPr>
        <p:spPr>
          <a:xfrm>
            <a:off x="4260537" y="2430569"/>
            <a:ext cx="2903743" cy="695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2929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Text Blob &amp; VADER</a:t>
            </a:r>
          </a:p>
        </p:txBody>
      </p:sp>
    </p:spTree>
    <p:extLst>
      <p:ext uri="{BB962C8B-B14F-4D97-AF65-F5344CB8AC3E}">
        <p14:creationId xmlns:p14="http://schemas.microsoft.com/office/powerpoint/2010/main" val="236364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897A-5105-4B16-9252-319239774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68" y="1665515"/>
            <a:ext cx="3670925" cy="69594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2929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Rule Based Modeling !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07DA163-E24C-4192-BFF5-8B6CD5FD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67" y="129453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With Pretrained Modeling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80DCA7E-B29E-40E1-A390-75470C212B46}"/>
              </a:ext>
            </a:extLst>
          </p:cNvPr>
          <p:cNvSpPr txBox="1">
            <a:spLocks/>
          </p:cNvSpPr>
          <p:nvPr/>
        </p:nvSpPr>
        <p:spPr>
          <a:xfrm>
            <a:off x="545968" y="2361461"/>
            <a:ext cx="9894172" cy="695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2929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If negation (e.g. ‘not’) appears, we multiply the polarity by -0.5 &amp;  subjectivity doesn't change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4D78C-907B-4DC2-A32C-4B92C598949F}"/>
              </a:ext>
            </a:extLst>
          </p:cNvPr>
          <p:cNvSpPr/>
          <p:nvPr/>
        </p:nvSpPr>
        <p:spPr>
          <a:xfrm>
            <a:off x="2954269" y="3298523"/>
            <a:ext cx="569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textblob.TextBlob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"not great"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).sentiment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3C420B-3043-4A74-8FF0-F0F25CB56C44}"/>
              </a:ext>
            </a:extLst>
          </p:cNvPr>
          <p:cNvSpPr/>
          <p:nvPr/>
        </p:nvSpPr>
        <p:spPr>
          <a:xfrm>
            <a:off x="2747481" y="4046654"/>
            <a:ext cx="6112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Sentiment(polarity=-0.4, subjectivity=0.75)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9CC03A-9FBF-4EF4-B142-D466BF535E5F}"/>
              </a:ext>
            </a:extLst>
          </p:cNvPr>
          <p:cNvSpPr/>
          <p:nvPr/>
        </p:nvSpPr>
        <p:spPr>
          <a:xfrm>
            <a:off x="3391221" y="5339464"/>
            <a:ext cx="5409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https://textblob.readthedocs.io/en/dev/quickstart.html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0CD7D5-74D8-4674-8C20-EEE3D376E740}"/>
              </a:ext>
            </a:extLst>
          </p:cNvPr>
          <p:cNvSpPr/>
          <p:nvPr/>
        </p:nvSpPr>
        <p:spPr>
          <a:xfrm>
            <a:off x="3943455" y="5925390"/>
            <a:ext cx="4305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https://github.com/cjhutto/vaderSentiment</a:t>
            </a:r>
          </a:p>
        </p:txBody>
      </p:sp>
    </p:spTree>
    <p:extLst>
      <p:ext uri="{BB962C8B-B14F-4D97-AF65-F5344CB8AC3E}">
        <p14:creationId xmlns:p14="http://schemas.microsoft.com/office/powerpoint/2010/main" val="30920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10" grpId="0"/>
      <p:bldP spid="11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897A-5105-4B16-9252-319239774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68" y="1665515"/>
            <a:ext cx="3670925" cy="69594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2929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Rule Based Modeling !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07DA163-E24C-4192-BFF5-8B6CD5FD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67" y="129453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With Pretrained Modeling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F6A8BFD-869A-4B3E-A1AF-8B62D2B17E5E}"/>
              </a:ext>
            </a:extLst>
          </p:cNvPr>
          <p:cNvSpPr txBox="1">
            <a:spLocks/>
          </p:cNvSpPr>
          <p:nvPr/>
        </p:nvSpPr>
        <p:spPr>
          <a:xfrm>
            <a:off x="3801845" y="2554680"/>
            <a:ext cx="4003844" cy="695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solidFill>
                <a:srgbClr val="292929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D630022-FA2B-4E45-8500-1740EE2E6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376561"/>
              </p:ext>
            </p:extLst>
          </p:nvPr>
        </p:nvGraphicFramePr>
        <p:xfrm>
          <a:off x="545967" y="2611694"/>
          <a:ext cx="11311141" cy="25958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959105">
                  <a:extLst>
                    <a:ext uri="{9D8B030D-6E8A-4147-A177-3AD203B41FA5}">
                      <a16:colId xmlns:a16="http://schemas.microsoft.com/office/drawing/2014/main" val="2190260105"/>
                    </a:ext>
                  </a:extLst>
                </a:gridCol>
                <a:gridCol w="1177271">
                  <a:extLst>
                    <a:ext uri="{9D8B030D-6E8A-4147-A177-3AD203B41FA5}">
                      <a16:colId xmlns:a16="http://schemas.microsoft.com/office/drawing/2014/main" val="3675199538"/>
                    </a:ext>
                  </a:extLst>
                </a:gridCol>
                <a:gridCol w="1017037">
                  <a:extLst>
                    <a:ext uri="{9D8B030D-6E8A-4147-A177-3AD203B41FA5}">
                      <a16:colId xmlns:a16="http://schemas.microsoft.com/office/drawing/2014/main" val="3611015917"/>
                    </a:ext>
                  </a:extLst>
                </a:gridCol>
                <a:gridCol w="5157728">
                  <a:extLst>
                    <a:ext uri="{9D8B030D-6E8A-4147-A177-3AD203B41FA5}">
                      <a16:colId xmlns:a16="http://schemas.microsoft.com/office/drawing/2014/main" val="2690289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41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Capitalization increases the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 of “GREAT” &gt; score of “great”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17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Punctuation increases the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score of “great!!!” &gt; score of “great”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959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Degree 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score of “very great” &gt; score of “great”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45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Conjunctions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score of “great” &gt; score of “great but slow”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7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Emojis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score of “I am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</a:t>
                      </a:r>
                      <a:r>
                        <a:rPr lang="en-US" dirty="0"/>
                        <a:t>” &gt; score of “I am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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18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score of “that SUX” is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858205"/>
                  </a:ext>
                </a:extLst>
              </a:tr>
            </a:tbl>
          </a:graphicData>
        </a:graphic>
      </p:graphicFrame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FD22F048-9667-41FB-AE20-97295B29D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3951" y="2991274"/>
            <a:ext cx="351453" cy="351453"/>
          </a:xfrm>
          <a:prstGeom prst="rect">
            <a:avLst/>
          </a:prstGeom>
        </p:spPr>
      </p:pic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5E82EBCC-363D-46A6-BB5B-1BC718EDE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3951" y="3377996"/>
            <a:ext cx="351453" cy="351453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3CCA489B-103D-4EBC-9DE4-3F1F79605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3951" y="3764718"/>
            <a:ext cx="351453" cy="351453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5DC8F294-B440-4C3F-935B-A44095130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3950" y="4151440"/>
            <a:ext cx="351453" cy="351453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65E6A906-7D9C-40B4-B2E6-34C3FD1D5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3950" y="4503780"/>
            <a:ext cx="351453" cy="351453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FC25DEBE-3144-4FEC-A87A-F04E4FA94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3950" y="4892745"/>
            <a:ext cx="351453" cy="351453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E52E76F9-35C0-4855-8885-9C4D66AD7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6763" y="3373886"/>
            <a:ext cx="351453" cy="351453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F4C5D4EE-72D7-4AF8-AB3D-F432D35C7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6763" y="3760275"/>
            <a:ext cx="351453" cy="351453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DB0F8065-755B-48C0-8FA3-E5A01A32B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6763" y="4140499"/>
            <a:ext cx="351453" cy="351453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C9EFA7EA-5931-4FE6-BD13-478073637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6763" y="4503780"/>
            <a:ext cx="351453" cy="351453"/>
          </a:xfrm>
          <a:prstGeom prst="rect">
            <a:avLst/>
          </a:prstGeom>
        </p:spPr>
      </p:pic>
      <p:pic>
        <p:nvPicPr>
          <p:cNvPr id="23" name="Graphic 22" descr="Close">
            <a:extLst>
              <a:ext uri="{FF2B5EF4-FFF2-40B4-BE49-F238E27FC236}">
                <a16:creationId xmlns:a16="http://schemas.microsoft.com/office/drawing/2014/main" id="{A5558124-AD92-4C2D-B99E-D880A5C1C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4530" y="3005867"/>
            <a:ext cx="322266" cy="322266"/>
          </a:xfrm>
          <a:prstGeom prst="rect">
            <a:avLst/>
          </a:prstGeom>
        </p:spPr>
      </p:pic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44A07B10-44DD-404C-BB82-B76F42E35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1356" y="4873086"/>
            <a:ext cx="322266" cy="32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0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897A-5105-4B16-9252-319239774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68" y="1665515"/>
            <a:ext cx="3670925" cy="69594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2929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Training Based Models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07DA163-E24C-4192-BFF5-8B6CD5FD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67" y="129453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With Pretrained Modeling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80DCA7E-B29E-40E1-A390-75470C212B46}"/>
              </a:ext>
            </a:extLst>
          </p:cNvPr>
          <p:cNvSpPr txBox="1">
            <a:spLocks/>
          </p:cNvSpPr>
          <p:nvPr/>
        </p:nvSpPr>
        <p:spPr>
          <a:xfrm>
            <a:off x="4036330" y="2223987"/>
            <a:ext cx="3802097" cy="695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2929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Hugging Face: Transformers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FBE96-D748-463B-8D8E-4377FE6D7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692" y="2809875"/>
            <a:ext cx="1095375" cy="123825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442C27E-3566-49C8-87F0-97D5A1FDB7D5}"/>
              </a:ext>
            </a:extLst>
          </p:cNvPr>
          <p:cNvSpPr txBox="1">
            <a:spLocks/>
          </p:cNvSpPr>
          <p:nvPr/>
        </p:nvSpPr>
        <p:spPr>
          <a:xfrm>
            <a:off x="960209" y="4148567"/>
            <a:ext cx="11049715" cy="695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2929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They started with a chat bot to kill the time.. Now they are the leading NLP startup, with more than 1000 companies using their models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0DC13C-70E6-441B-ADFC-1E8E38D2FFA1}"/>
              </a:ext>
            </a:extLst>
          </p:cNvPr>
          <p:cNvSpPr txBox="1">
            <a:spLocks/>
          </p:cNvSpPr>
          <p:nvPr/>
        </p:nvSpPr>
        <p:spPr>
          <a:xfrm>
            <a:off x="3956745" y="4707039"/>
            <a:ext cx="4278510" cy="695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2929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Bi-directional Sequences: Its all about the </a:t>
            </a:r>
            <a:r>
              <a:rPr lang="en-US" sz="2400" b="1" dirty="0">
                <a:solidFill>
                  <a:srgbClr val="2929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context</a:t>
            </a:r>
            <a:br>
              <a:rPr lang="en-US" sz="2400" dirty="0">
                <a:solidFill>
                  <a:srgbClr val="2929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292929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79A2B1-3CF3-49F0-80BD-7878259B4030}"/>
              </a:ext>
            </a:extLst>
          </p:cNvPr>
          <p:cNvSpPr/>
          <p:nvPr/>
        </p:nvSpPr>
        <p:spPr>
          <a:xfrm>
            <a:off x="3311925" y="5276759"/>
            <a:ext cx="590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Menlo"/>
              </a:rPr>
              <a:t>“I poured water from the </a:t>
            </a:r>
            <a:r>
              <a:rPr lang="en-US" i="1" dirty="0">
                <a:solidFill>
                  <a:srgbClr val="292929"/>
                </a:solidFill>
                <a:latin typeface="Menlo"/>
              </a:rPr>
              <a:t>bottle</a:t>
            </a:r>
            <a:r>
              <a:rPr lang="en-US" dirty="0">
                <a:solidFill>
                  <a:srgbClr val="292929"/>
                </a:solidFill>
                <a:latin typeface="Menlo"/>
              </a:rPr>
              <a:t> into the cup until </a:t>
            </a:r>
            <a:r>
              <a:rPr lang="en-US" b="1" dirty="0">
                <a:solidFill>
                  <a:srgbClr val="292929"/>
                </a:solidFill>
                <a:latin typeface="Menlo"/>
              </a:rPr>
              <a:t>it</a:t>
            </a:r>
            <a:r>
              <a:rPr lang="en-US" dirty="0">
                <a:solidFill>
                  <a:srgbClr val="292929"/>
                </a:solidFill>
                <a:latin typeface="Menlo"/>
              </a:rPr>
              <a:t> was full.”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5D3CEF-5404-47B6-947E-61CFCAEAE9DF}"/>
              </a:ext>
            </a:extLst>
          </p:cNvPr>
          <p:cNvSpPr/>
          <p:nvPr/>
        </p:nvSpPr>
        <p:spPr>
          <a:xfrm>
            <a:off x="3170956" y="6025690"/>
            <a:ext cx="6185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Menlo"/>
              </a:rPr>
              <a:t>“I poured water from the </a:t>
            </a:r>
            <a:r>
              <a:rPr lang="en-US" i="1" dirty="0">
                <a:solidFill>
                  <a:srgbClr val="292929"/>
                </a:solidFill>
                <a:latin typeface="Menlo"/>
              </a:rPr>
              <a:t>bottle</a:t>
            </a:r>
            <a:r>
              <a:rPr lang="en-US" dirty="0">
                <a:solidFill>
                  <a:srgbClr val="292929"/>
                </a:solidFill>
                <a:latin typeface="Menlo"/>
              </a:rPr>
              <a:t> into the cup until </a:t>
            </a:r>
            <a:r>
              <a:rPr lang="en-US" b="1" dirty="0">
                <a:solidFill>
                  <a:srgbClr val="292929"/>
                </a:solidFill>
                <a:latin typeface="Menlo"/>
              </a:rPr>
              <a:t>it</a:t>
            </a:r>
            <a:r>
              <a:rPr lang="en-US" dirty="0">
                <a:solidFill>
                  <a:srgbClr val="292929"/>
                </a:solidFill>
                <a:latin typeface="Menlo"/>
              </a:rPr>
              <a:t> was empty.”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5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566A-E6E7-42ED-8E4D-11604C42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60" y="258581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2143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6AFB-5153-40BA-A038-BE5DDADF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67" y="299135"/>
            <a:ext cx="10515600" cy="99233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CAEAB-BE3A-4437-A0CF-4A45E554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75" y="1589944"/>
            <a:ext cx="10817260" cy="4443207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https://medium.com/analytics-vidhya/simplifying-social-media-sentiment-analysis-using-vader-in-python-f9e6ec6fc52f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https://medium.com/@piocalderon/vader-sentiment-analysis-explained-f1c4f9101cd9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95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369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Menlo</vt:lpstr>
      <vt:lpstr>Times New Roman</vt:lpstr>
      <vt:lpstr>Wingdings</vt:lpstr>
      <vt:lpstr>Office Theme</vt:lpstr>
      <vt:lpstr>NLP - Sentiment Analysis</vt:lpstr>
      <vt:lpstr>Contents</vt:lpstr>
      <vt:lpstr>Sentiment Analysis</vt:lpstr>
      <vt:lpstr>Sentiment Analysis With Pretrained Modeling</vt:lpstr>
      <vt:lpstr>Sentiment Analysis With Pretrained Modeling</vt:lpstr>
      <vt:lpstr>Sentiment Analysis With Pretrained Modeling</vt:lpstr>
      <vt:lpstr>Sentiment Analysis With Pretrained Modeling</vt:lpstr>
      <vt:lpstr>Q&amp;A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- Sentiment Analysis</dc:title>
  <dc:creator>pedram h</dc:creator>
  <cp:lastModifiedBy>Fahad Akbar (LCL)</cp:lastModifiedBy>
  <cp:revision>15</cp:revision>
  <dcterms:created xsi:type="dcterms:W3CDTF">2022-02-04T12:57:58Z</dcterms:created>
  <dcterms:modified xsi:type="dcterms:W3CDTF">2022-02-24T03:17:58Z</dcterms:modified>
</cp:coreProperties>
</file>