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6" r:id="rId3"/>
    <p:sldId id="265" r:id="rId4"/>
    <p:sldId id="257" r:id="rId5"/>
    <p:sldId id="277" r:id="rId6"/>
    <p:sldId id="258" r:id="rId7"/>
    <p:sldId id="278" r:id="rId8"/>
    <p:sldId id="268" r:id="rId9"/>
    <p:sldId id="274" r:id="rId10"/>
    <p:sldId id="275" r:id="rId11"/>
    <p:sldId id="272" r:id="rId12"/>
    <p:sldId id="261" r:id="rId13"/>
    <p:sldId id="262" r:id="rId14"/>
    <p:sldId id="281" r:id="rId15"/>
    <p:sldId id="279" r:id="rId16"/>
    <p:sldId id="280"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2B44D7-3EA8-4BDE-903E-94DAE1D8F31E}" type="datetimeFigureOut">
              <a:rPr lang="en-IN" smtClean="0"/>
              <a:t>13-09-2022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968EB-0E5B-48FE-A1B5-FFA1ABDBF4E1}" type="slidenum">
              <a:rPr lang="en-IN" smtClean="0"/>
              <a:t>‹#›</a:t>
            </a:fld>
            <a:endParaRPr lang="en-IN"/>
          </a:p>
        </p:txBody>
      </p:sp>
    </p:spTree>
    <p:extLst>
      <p:ext uri="{BB962C8B-B14F-4D97-AF65-F5344CB8AC3E}">
        <p14:creationId xmlns:p14="http://schemas.microsoft.com/office/powerpoint/2010/main" val="172265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2FD5-F3AD-0464-4070-3439A80920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F96CBB-6D68-3ACF-7364-56997159C8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A64E22-695C-FE46-A3B3-3B4B8B35875B}"/>
              </a:ext>
            </a:extLst>
          </p:cNvPr>
          <p:cNvSpPr>
            <a:spLocks noGrp="1"/>
          </p:cNvSpPr>
          <p:nvPr>
            <p:ph type="dt" sz="half" idx="10"/>
          </p:nvPr>
        </p:nvSpPr>
        <p:spPr/>
        <p:txBody>
          <a:bodyPr/>
          <a:lstStyle/>
          <a:p>
            <a:fld id="{32DC88A2-6325-44DC-9632-34B3C1AC389A}" type="datetime1">
              <a:rPr lang="en-IN" smtClean="0"/>
              <a:t>13-09-2022</a:t>
            </a:fld>
            <a:endParaRPr lang="en-IN"/>
          </a:p>
        </p:txBody>
      </p:sp>
      <p:sp>
        <p:nvSpPr>
          <p:cNvPr id="5" name="Footer Placeholder 4">
            <a:extLst>
              <a:ext uri="{FF2B5EF4-FFF2-40B4-BE49-F238E27FC236}">
                <a16:creationId xmlns:a16="http://schemas.microsoft.com/office/drawing/2014/main" id="{C9D9027C-B772-7A48-AC8F-A2EEB68AE2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ACF49-8521-4CE4-F182-6ED329CE055B}"/>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124434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1230-8F18-4B7A-EEA2-E6EACB78C0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371683-5464-5A34-7C58-9707C59BAF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C7777-AB60-82CD-005D-B6177E8E3C08}"/>
              </a:ext>
            </a:extLst>
          </p:cNvPr>
          <p:cNvSpPr>
            <a:spLocks noGrp="1"/>
          </p:cNvSpPr>
          <p:nvPr>
            <p:ph type="dt" sz="half" idx="10"/>
          </p:nvPr>
        </p:nvSpPr>
        <p:spPr/>
        <p:txBody>
          <a:bodyPr/>
          <a:lstStyle/>
          <a:p>
            <a:fld id="{3539A479-CD8D-40F8-8AD6-46A9EE9546FC}" type="datetime1">
              <a:rPr lang="en-IN" smtClean="0"/>
              <a:t>13-09-2022</a:t>
            </a:fld>
            <a:endParaRPr lang="en-IN"/>
          </a:p>
        </p:txBody>
      </p:sp>
      <p:sp>
        <p:nvSpPr>
          <p:cNvPr id="5" name="Footer Placeholder 4">
            <a:extLst>
              <a:ext uri="{FF2B5EF4-FFF2-40B4-BE49-F238E27FC236}">
                <a16:creationId xmlns:a16="http://schemas.microsoft.com/office/drawing/2014/main" id="{5B0C8039-A43A-7A43-9F39-7CBFB4CFE8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392FA-5A21-7150-C282-F186DE4A5325}"/>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280379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BFE0A-9C19-1015-8891-946C6F5C84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91CD78-B7D0-A4EF-3052-F5FEAA121D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023D0-3E46-EC87-64E6-C99BDDFDF29C}"/>
              </a:ext>
            </a:extLst>
          </p:cNvPr>
          <p:cNvSpPr>
            <a:spLocks noGrp="1"/>
          </p:cNvSpPr>
          <p:nvPr>
            <p:ph type="dt" sz="half" idx="10"/>
          </p:nvPr>
        </p:nvSpPr>
        <p:spPr/>
        <p:txBody>
          <a:bodyPr/>
          <a:lstStyle/>
          <a:p>
            <a:fld id="{251A3E5E-087E-4E08-AFA7-E3A1AF7419EB}" type="datetime1">
              <a:rPr lang="en-IN" smtClean="0"/>
              <a:t>13-09-2022</a:t>
            </a:fld>
            <a:endParaRPr lang="en-IN"/>
          </a:p>
        </p:txBody>
      </p:sp>
      <p:sp>
        <p:nvSpPr>
          <p:cNvPr id="5" name="Footer Placeholder 4">
            <a:extLst>
              <a:ext uri="{FF2B5EF4-FFF2-40B4-BE49-F238E27FC236}">
                <a16:creationId xmlns:a16="http://schemas.microsoft.com/office/drawing/2014/main" id="{232E3F16-4FF3-5C1C-EA91-FF8A6FD3EC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7D4595-E179-A8B7-5E53-5BE0F6924671}"/>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1900889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79BB-8D4B-0668-3F16-0D2813C37F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61F0BA-9E5F-4484-19D4-D579648B35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F79350-D707-D40E-2052-B3ABAA438A42}"/>
              </a:ext>
            </a:extLst>
          </p:cNvPr>
          <p:cNvSpPr>
            <a:spLocks noGrp="1"/>
          </p:cNvSpPr>
          <p:nvPr>
            <p:ph type="dt" sz="half" idx="10"/>
          </p:nvPr>
        </p:nvSpPr>
        <p:spPr/>
        <p:txBody>
          <a:bodyPr/>
          <a:lstStyle/>
          <a:p>
            <a:fld id="{CAE67657-DB81-46C4-84A1-E55D9B13571D}" type="datetime1">
              <a:rPr lang="en-IN" smtClean="0"/>
              <a:t>13-09-2022</a:t>
            </a:fld>
            <a:endParaRPr lang="en-IN"/>
          </a:p>
        </p:txBody>
      </p:sp>
      <p:sp>
        <p:nvSpPr>
          <p:cNvPr id="5" name="Footer Placeholder 4">
            <a:extLst>
              <a:ext uri="{FF2B5EF4-FFF2-40B4-BE49-F238E27FC236}">
                <a16:creationId xmlns:a16="http://schemas.microsoft.com/office/drawing/2014/main" id="{B2FAB888-ADCE-4BE2-C2B2-9B1E43629E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37F59F-1D85-4D9B-F7D5-35474CFB77D2}"/>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157176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8A5E-D676-1850-450B-E8BDCF8390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E344D1-4102-65D9-B8F8-EAFB0F315D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F5C038-DA49-8BA0-5728-3AD0270DB398}"/>
              </a:ext>
            </a:extLst>
          </p:cNvPr>
          <p:cNvSpPr>
            <a:spLocks noGrp="1"/>
          </p:cNvSpPr>
          <p:nvPr>
            <p:ph type="dt" sz="half" idx="10"/>
          </p:nvPr>
        </p:nvSpPr>
        <p:spPr/>
        <p:txBody>
          <a:bodyPr/>
          <a:lstStyle/>
          <a:p>
            <a:fld id="{9D61D3BE-C2E5-4C5B-A80C-12A4397D68A9}" type="datetime1">
              <a:rPr lang="en-IN" smtClean="0"/>
              <a:t>13-09-2022</a:t>
            </a:fld>
            <a:endParaRPr lang="en-IN"/>
          </a:p>
        </p:txBody>
      </p:sp>
      <p:sp>
        <p:nvSpPr>
          <p:cNvPr id="5" name="Footer Placeholder 4">
            <a:extLst>
              <a:ext uri="{FF2B5EF4-FFF2-40B4-BE49-F238E27FC236}">
                <a16:creationId xmlns:a16="http://schemas.microsoft.com/office/drawing/2014/main" id="{7C203A70-7310-F9CB-8FAC-963096AEE3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1AE528-5757-37D6-55AC-CDF079EE3F9E}"/>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345339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3234-48DE-F9F4-9930-0B8B0D702D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AE020B-4E43-4864-D7C1-B1912B3D1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6C2BFA-C7C9-53B2-2207-AFDD4B6EF5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B8A37A-A2D9-336A-EF66-B610BC4840E8}"/>
              </a:ext>
            </a:extLst>
          </p:cNvPr>
          <p:cNvSpPr>
            <a:spLocks noGrp="1"/>
          </p:cNvSpPr>
          <p:nvPr>
            <p:ph type="dt" sz="half" idx="10"/>
          </p:nvPr>
        </p:nvSpPr>
        <p:spPr/>
        <p:txBody>
          <a:bodyPr/>
          <a:lstStyle/>
          <a:p>
            <a:fld id="{ADDFD30D-235A-4C19-9479-A8022427F3AB}" type="datetime1">
              <a:rPr lang="en-IN" smtClean="0"/>
              <a:t>13-09-2022</a:t>
            </a:fld>
            <a:endParaRPr lang="en-IN"/>
          </a:p>
        </p:txBody>
      </p:sp>
      <p:sp>
        <p:nvSpPr>
          <p:cNvPr id="6" name="Footer Placeholder 5">
            <a:extLst>
              <a:ext uri="{FF2B5EF4-FFF2-40B4-BE49-F238E27FC236}">
                <a16:creationId xmlns:a16="http://schemas.microsoft.com/office/drawing/2014/main" id="{659E307F-F8B6-0370-2A14-91FA2D0504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022AFE-8339-4985-6496-EC5A6E7532A6}"/>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363096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DB92-D071-00E3-318E-21FAEBE28F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B513CA-B105-F4CC-4307-E4A1DEDDFE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2A59DC-4D5F-EB38-4798-F0152BEF52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78A18F-4BE3-4942-3CEA-B779362A35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4006E7-116F-EAC6-E8AD-D3D45CA725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691E6F-29C0-DE8E-325B-58F029D340D9}"/>
              </a:ext>
            </a:extLst>
          </p:cNvPr>
          <p:cNvSpPr>
            <a:spLocks noGrp="1"/>
          </p:cNvSpPr>
          <p:nvPr>
            <p:ph type="dt" sz="half" idx="10"/>
          </p:nvPr>
        </p:nvSpPr>
        <p:spPr/>
        <p:txBody>
          <a:bodyPr/>
          <a:lstStyle/>
          <a:p>
            <a:fld id="{823A0CD3-5A10-4740-92BE-72E34A42957A}" type="datetime1">
              <a:rPr lang="en-IN" smtClean="0"/>
              <a:t>13-09-2022</a:t>
            </a:fld>
            <a:endParaRPr lang="en-IN"/>
          </a:p>
        </p:txBody>
      </p:sp>
      <p:sp>
        <p:nvSpPr>
          <p:cNvPr id="8" name="Footer Placeholder 7">
            <a:extLst>
              <a:ext uri="{FF2B5EF4-FFF2-40B4-BE49-F238E27FC236}">
                <a16:creationId xmlns:a16="http://schemas.microsoft.com/office/drawing/2014/main" id="{DA99CB57-BF43-7064-4684-F34E377B2F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F32B70-CF20-6913-9D96-5E50BD6B743D}"/>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105587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D6F87-ED94-8597-AFDD-AC623C6F07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EA15BF-BF80-6E0C-3F5E-FE216FFA3425}"/>
              </a:ext>
            </a:extLst>
          </p:cNvPr>
          <p:cNvSpPr>
            <a:spLocks noGrp="1"/>
          </p:cNvSpPr>
          <p:nvPr>
            <p:ph type="dt" sz="half" idx="10"/>
          </p:nvPr>
        </p:nvSpPr>
        <p:spPr/>
        <p:txBody>
          <a:bodyPr/>
          <a:lstStyle/>
          <a:p>
            <a:fld id="{1E8B24C4-71CF-45AE-A21B-E0B65E961D73}" type="datetime1">
              <a:rPr lang="en-IN" smtClean="0"/>
              <a:t>13-09-2022</a:t>
            </a:fld>
            <a:endParaRPr lang="en-IN"/>
          </a:p>
        </p:txBody>
      </p:sp>
      <p:sp>
        <p:nvSpPr>
          <p:cNvPr id="4" name="Footer Placeholder 3">
            <a:extLst>
              <a:ext uri="{FF2B5EF4-FFF2-40B4-BE49-F238E27FC236}">
                <a16:creationId xmlns:a16="http://schemas.microsoft.com/office/drawing/2014/main" id="{9159DF60-7B34-E049-2E99-DA08393112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9F7534-2C65-26B6-9B28-DDCBDEA5033C}"/>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259623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62F7B-1604-3E1C-F1A1-56A2CC0E1EE6}"/>
              </a:ext>
            </a:extLst>
          </p:cNvPr>
          <p:cNvSpPr>
            <a:spLocks noGrp="1"/>
          </p:cNvSpPr>
          <p:nvPr>
            <p:ph type="dt" sz="half" idx="10"/>
          </p:nvPr>
        </p:nvSpPr>
        <p:spPr/>
        <p:txBody>
          <a:bodyPr/>
          <a:lstStyle/>
          <a:p>
            <a:fld id="{DCFD0233-9E90-4CCC-890C-8E482F68D67C}" type="datetime1">
              <a:rPr lang="en-IN" smtClean="0"/>
              <a:t>13-09-2022</a:t>
            </a:fld>
            <a:endParaRPr lang="en-IN"/>
          </a:p>
        </p:txBody>
      </p:sp>
      <p:sp>
        <p:nvSpPr>
          <p:cNvPr id="3" name="Footer Placeholder 2">
            <a:extLst>
              <a:ext uri="{FF2B5EF4-FFF2-40B4-BE49-F238E27FC236}">
                <a16:creationId xmlns:a16="http://schemas.microsoft.com/office/drawing/2014/main" id="{14AF7874-FE7C-4C47-D855-AC3A1D814E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0F92C5-E327-B56B-E4D3-A319BC4DC5AE}"/>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1651758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B57F-A51B-DD70-CC8B-E0668EC20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91C325-2790-7403-5586-12C8652B77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95EF88-77C7-CFB6-FDD5-4B786599A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0B949-0EA9-C077-0EBE-C6A2003B86D4}"/>
              </a:ext>
            </a:extLst>
          </p:cNvPr>
          <p:cNvSpPr>
            <a:spLocks noGrp="1"/>
          </p:cNvSpPr>
          <p:nvPr>
            <p:ph type="dt" sz="half" idx="10"/>
          </p:nvPr>
        </p:nvSpPr>
        <p:spPr/>
        <p:txBody>
          <a:bodyPr/>
          <a:lstStyle/>
          <a:p>
            <a:fld id="{3752C3A3-6CE9-48E8-990F-E1AF7DCCB8AE}" type="datetime1">
              <a:rPr lang="en-IN" smtClean="0"/>
              <a:t>13-09-2022</a:t>
            </a:fld>
            <a:endParaRPr lang="en-IN"/>
          </a:p>
        </p:txBody>
      </p:sp>
      <p:sp>
        <p:nvSpPr>
          <p:cNvPr id="6" name="Footer Placeholder 5">
            <a:extLst>
              <a:ext uri="{FF2B5EF4-FFF2-40B4-BE49-F238E27FC236}">
                <a16:creationId xmlns:a16="http://schemas.microsoft.com/office/drawing/2014/main" id="{D766687E-807B-5D73-9A8B-251E4C3C43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169512-A8A8-74E8-292E-60567EDD5D18}"/>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179357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47D3-57D2-5B27-8FAF-44AE3F341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BF9CD0-5CDF-FE57-DC90-D3FFC50323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D66BFB-38F8-0356-BEA7-74EDE2C411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0E9CC-DC2D-E336-5B58-D2E67A01D38B}"/>
              </a:ext>
            </a:extLst>
          </p:cNvPr>
          <p:cNvSpPr>
            <a:spLocks noGrp="1"/>
          </p:cNvSpPr>
          <p:nvPr>
            <p:ph type="dt" sz="half" idx="10"/>
          </p:nvPr>
        </p:nvSpPr>
        <p:spPr/>
        <p:txBody>
          <a:bodyPr/>
          <a:lstStyle/>
          <a:p>
            <a:fld id="{393588A3-5E50-4D96-A2C1-30A9D896B3A6}" type="datetime1">
              <a:rPr lang="en-IN" smtClean="0"/>
              <a:t>13-09-2022</a:t>
            </a:fld>
            <a:endParaRPr lang="en-IN"/>
          </a:p>
        </p:txBody>
      </p:sp>
      <p:sp>
        <p:nvSpPr>
          <p:cNvPr id="6" name="Footer Placeholder 5">
            <a:extLst>
              <a:ext uri="{FF2B5EF4-FFF2-40B4-BE49-F238E27FC236}">
                <a16:creationId xmlns:a16="http://schemas.microsoft.com/office/drawing/2014/main" id="{95BE1008-282A-5CC3-2275-BA61F80AF5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C5911E-CCFE-D0A1-8D6F-1002BF969AE9}"/>
              </a:ext>
            </a:extLst>
          </p:cNvPr>
          <p:cNvSpPr>
            <a:spLocks noGrp="1"/>
          </p:cNvSpPr>
          <p:nvPr>
            <p:ph type="sldNum" sz="quarter" idx="12"/>
          </p:nvPr>
        </p:nvSpPr>
        <p:spPr/>
        <p:txBody>
          <a:bodyPr/>
          <a:lstStyle/>
          <a:p>
            <a:fld id="{23D3D118-A8BC-438C-9B69-0F6A04E34E19}" type="slidenum">
              <a:rPr lang="en-IN" smtClean="0"/>
              <a:t>‹#›</a:t>
            </a:fld>
            <a:endParaRPr lang="en-IN"/>
          </a:p>
        </p:txBody>
      </p:sp>
    </p:spTree>
    <p:extLst>
      <p:ext uri="{BB962C8B-B14F-4D97-AF65-F5344CB8AC3E}">
        <p14:creationId xmlns:p14="http://schemas.microsoft.com/office/powerpoint/2010/main" val="110589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CECF43-8466-F1FC-6FAE-9084857F2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37FEB4-9B65-789B-B3A3-AD4F74A54E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893E6-BF94-D1C0-535E-AB241704D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C4FFB-BA6C-407C-ABDE-C826E8E9DA92}" type="datetime1">
              <a:rPr lang="en-IN" smtClean="0"/>
              <a:t>13-09-2022</a:t>
            </a:fld>
            <a:endParaRPr lang="en-IN"/>
          </a:p>
        </p:txBody>
      </p:sp>
      <p:sp>
        <p:nvSpPr>
          <p:cNvPr id="5" name="Footer Placeholder 4">
            <a:extLst>
              <a:ext uri="{FF2B5EF4-FFF2-40B4-BE49-F238E27FC236}">
                <a16:creationId xmlns:a16="http://schemas.microsoft.com/office/drawing/2014/main" id="{7138D833-3F42-B6E1-2AB5-CDBB186E51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EEA6AB-0BAC-8B80-D158-C9C784C12C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3D118-A8BC-438C-9B69-0F6A04E34E19}" type="slidenum">
              <a:rPr lang="en-IN" smtClean="0"/>
              <a:t>‹#›</a:t>
            </a:fld>
            <a:endParaRPr lang="en-IN"/>
          </a:p>
        </p:txBody>
      </p:sp>
    </p:spTree>
    <p:extLst>
      <p:ext uri="{BB962C8B-B14F-4D97-AF65-F5344CB8AC3E}">
        <p14:creationId xmlns:p14="http://schemas.microsoft.com/office/powerpoint/2010/main" val="2420163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gartner.com/document/3267517" TargetMode="External"/><Relationship Id="rId2" Type="http://schemas.openxmlformats.org/officeDocument/2006/relationships/hyperlink" Target="https://www.linkedin.com/pulse/direct-indirect-data-monetization-question-didier-navez/" TargetMode="External"/><Relationship Id="rId1" Type="http://schemas.openxmlformats.org/officeDocument/2006/relationships/slideLayout" Target="../slideLayouts/slideLayout2.xml"/><Relationship Id="rId4" Type="http://schemas.openxmlformats.org/officeDocument/2006/relationships/hyperlink" Target="http://www.busmanagement.com/issue-9/perfect-packag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FC17-074A-BDB4-8EFC-DABDE0BE288B}"/>
              </a:ext>
            </a:extLst>
          </p:cNvPr>
          <p:cNvSpPr>
            <a:spLocks noGrp="1"/>
          </p:cNvSpPr>
          <p:nvPr>
            <p:ph type="ctrTitle"/>
          </p:nvPr>
        </p:nvSpPr>
        <p:spPr>
          <a:xfrm>
            <a:off x="545280" y="976544"/>
            <a:ext cx="11304494" cy="2779232"/>
          </a:xfrm>
        </p:spPr>
        <p:txBody>
          <a:bodyPr>
            <a:normAutofit fontScale="90000"/>
          </a:bodyPr>
          <a:lstStyle/>
          <a:p>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4400" b="1" dirty="0">
                <a:solidFill>
                  <a:srgbClr val="FF0000"/>
                </a:solidFill>
                <a:latin typeface="Times New Roman" panose="02020603050405020304" pitchFamily="18" charset="0"/>
                <a:cs typeface="Times New Roman" panose="02020603050405020304" pitchFamily="18" charset="0"/>
              </a:rPr>
              <a:t>2022F-T3 BDM 3053 – Infonomics 01</a:t>
            </a:r>
            <a:br>
              <a:rPr lang="en-IN" sz="4400" b="1" dirty="0">
                <a:solidFill>
                  <a:srgbClr val="FF0000"/>
                </a:solidFill>
                <a:latin typeface="Times New Roman" panose="02020603050405020304" pitchFamily="18" charset="0"/>
                <a:cs typeface="Times New Roman" panose="02020603050405020304" pitchFamily="18" charset="0"/>
              </a:rPr>
            </a:br>
            <a:r>
              <a:rPr lang="en-IN" sz="4400" b="1" dirty="0">
                <a:solidFill>
                  <a:srgbClr val="FF0000"/>
                </a:solidFill>
                <a:latin typeface="Times New Roman" panose="02020603050405020304" pitchFamily="18" charset="0"/>
                <a:cs typeface="Times New Roman" panose="02020603050405020304" pitchFamily="18" charset="0"/>
              </a:rPr>
              <a:t>(DSMM Group 1)</a:t>
            </a:r>
            <a:br>
              <a:rPr lang="en-IN" sz="4400" b="1" dirty="0">
                <a:solidFill>
                  <a:srgbClr val="FF0000"/>
                </a:solidFill>
                <a:latin typeface="Times New Roman" panose="02020603050405020304" pitchFamily="18" charset="0"/>
                <a:cs typeface="Times New Roman" panose="02020603050405020304" pitchFamily="18" charset="0"/>
              </a:rPr>
            </a:br>
            <a:br>
              <a:rPr lang="en-IN" sz="4400" b="1" dirty="0">
                <a:solidFill>
                  <a:srgbClr val="FF0000"/>
                </a:solidFill>
                <a:latin typeface="Times New Roman" panose="02020603050405020304" pitchFamily="18" charset="0"/>
                <a:cs typeface="Times New Roman" panose="02020603050405020304" pitchFamily="18" charset="0"/>
              </a:rPr>
            </a:br>
            <a:r>
              <a:rPr lang="en-IN" sz="2800" b="1" u="sng" dirty="0">
                <a:latin typeface="Times New Roman" panose="02020603050405020304" pitchFamily="18" charset="0"/>
                <a:cs typeface="Times New Roman" panose="02020603050405020304" pitchFamily="18" charset="0"/>
              </a:rPr>
              <a:t>Chapter – 01 </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Why Monetize Information?</a:t>
            </a:r>
          </a:p>
        </p:txBody>
      </p:sp>
      <p:sp>
        <p:nvSpPr>
          <p:cNvPr id="3" name="Subtitle 2">
            <a:extLst>
              <a:ext uri="{FF2B5EF4-FFF2-40B4-BE49-F238E27FC236}">
                <a16:creationId xmlns:a16="http://schemas.microsoft.com/office/drawing/2014/main" id="{F13C3D9E-85EE-6211-F139-FFA0956294C6}"/>
              </a:ext>
            </a:extLst>
          </p:cNvPr>
          <p:cNvSpPr>
            <a:spLocks noGrp="1"/>
          </p:cNvSpPr>
          <p:nvPr>
            <p:ph type="subTitle" idx="1"/>
          </p:nvPr>
        </p:nvSpPr>
        <p:spPr>
          <a:xfrm>
            <a:off x="4106095" y="4554271"/>
            <a:ext cx="4338919" cy="1828800"/>
          </a:xfrm>
        </p:spPr>
        <p:txBody>
          <a:bodyPr/>
          <a:lstStyle/>
          <a:p>
            <a:r>
              <a:rPr lang="en-IN" b="1" u="sng" dirty="0">
                <a:latin typeface="Times New Roman" panose="02020603050405020304" pitchFamily="18" charset="0"/>
                <a:cs typeface="Times New Roman" panose="02020603050405020304" pitchFamily="18" charset="0"/>
              </a:rPr>
              <a:t>Group – A</a:t>
            </a:r>
          </a:p>
          <a:p>
            <a:r>
              <a:rPr lang="en-IN" dirty="0">
                <a:latin typeface="Times New Roman" panose="02020603050405020304" pitchFamily="18" charset="0"/>
                <a:cs typeface="Times New Roman" panose="02020603050405020304" pitchFamily="18" charset="0"/>
              </a:rPr>
              <a:t>Priti Bhale(C0835691)</a:t>
            </a:r>
          </a:p>
          <a:p>
            <a:r>
              <a:rPr lang="en-IN" dirty="0">
                <a:latin typeface="Times New Roman" panose="02020603050405020304" pitchFamily="18" charset="0"/>
                <a:cs typeface="Times New Roman" panose="02020603050405020304" pitchFamily="18" charset="0"/>
              </a:rPr>
              <a:t>Greeshma (C0834358)</a:t>
            </a:r>
          </a:p>
          <a:p>
            <a:r>
              <a:rPr lang="en-IN" dirty="0">
                <a:latin typeface="Times New Roman" panose="02020603050405020304" pitchFamily="18" charset="0"/>
                <a:cs typeface="Times New Roman" panose="02020603050405020304" pitchFamily="18" charset="0"/>
              </a:rPr>
              <a:t>Roshan(C0831342)</a:t>
            </a:r>
          </a:p>
        </p:txBody>
      </p:sp>
      <p:sp>
        <p:nvSpPr>
          <p:cNvPr id="4" name="Slide Number Placeholder 3">
            <a:extLst>
              <a:ext uri="{FF2B5EF4-FFF2-40B4-BE49-F238E27FC236}">
                <a16:creationId xmlns:a16="http://schemas.microsoft.com/office/drawing/2014/main" id="{68C57B09-2F3F-0EDF-ED30-5176CEE7F860}"/>
              </a:ext>
            </a:extLst>
          </p:cNvPr>
          <p:cNvSpPr>
            <a:spLocks noGrp="1"/>
          </p:cNvSpPr>
          <p:nvPr>
            <p:ph type="sldNum" sz="quarter" idx="12"/>
          </p:nvPr>
        </p:nvSpPr>
        <p:spPr/>
        <p:txBody>
          <a:bodyPr/>
          <a:lstStyle/>
          <a:p>
            <a:fld id="{23D3D118-A8BC-438C-9B69-0F6A04E34E19}" type="slidenum">
              <a:rPr lang="en-IN" smtClean="0"/>
              <a:t>1</a:t>
            </a:fld>
            <a:endParaRPr lang="en-IN"/>
          </a:p>
        </p:txBody>
      </p:sp>
    </p:spTree>
    <p:extLst>
      <p:ext uri="{BB962C8B-B14F-4D97-AF65-F5344CB8AC3E}">
        <p14:creationId xmlns:p14="http://schemas.microsoft.com/office/powerpoint/2010/main" val="1161995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A3D1-34DD-0266-0EC5-B7628C3639D2}"/>
              </a:ext>
            </a:extLst>
          </p:cNvPr>
          <p:cNvSpPr>
            <a:spLocks noGrp="1"/>
          </p:cNvSpPr>
          <p:nvPr>
            <p:ph type="title"/>
          </p:nvPr>
        </p:nvSpPr>
        <p:spPr>
          <a:xfrm>
            <a:off x="838200" y="365125"/>
            <a:ext cx="10515600" cy="549275"/>
          </a:xfrm>
        </p:spPr>
        <p:txBody>
          <a:bodyPr>
            <a:normAutofit/>
          </a:bodyPr>
          <a:lstStyle/>
          <a:p>
            <a:r>
              <a:rPr lang="en-IN" sz="2000" b="1" u="sng" dirty="0">
                <a:latin typeface="Times New Roman" panose="02020603050405020304" pitchFamily="18" charset="0"/>
                <a:cs typeface="Times New Roman" panose="02020603050405020304" pitchFamily="18" charset="0"/>
              </a:rPr>
              <a:t>Example: 2</a:t>
            </a:r>
          </a:p>
        </p:txBody>
      </p:sp>
      <p:sp>
        <p:nvSpPr>
          <p:cNvPr id="3" name="Content Placeholder 2">
            <a:extLst>
              <a:ext uri="{FF2B5EF4-FFF2-40B4-BE49-F238E27FC236}">
                <a16:creationId xmlns:a16="http://schemas.microsoft.com/office/drawing/2014/main" id="{122117AD-BDF9-37E5-3536-7F16B9E79EA6}"/>
              </a:ext>
            </a:extLst>
          </p:cNvPr>
          <p:cNvSpPr>
            <a:spLocks noGrp="1"/>
          </p:cNvSpPr>
          <p:nvPr>
            <p:ph idx="1"/>
          </p:nvPr>
        </p:nvSpPr>
        <p:spPr>
          <a:xfrm>
            <a:off x="838200" y="986118"/>
            <a:ext cx="10515600" cy="5190845"/>
          </a:xfrm>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Belk is monetizing information to measurably optimize merchandising, marketing, and real estate investments. It analyzes data from its millions of customers across thirteen different databases, along with census, ethnicity, and population migration data.</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company has developed models to analyze customers by spend level, purchase history, and other dimensions to identify and target high-value multichannel customers.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also optimized assortment plans and store format, and improved store opening and closing decisions it has almost doubled the number of online and in-store customers.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Conclusion :</a:t>
            </a:r>
            <a:b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b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Indirect Monetarizing is broader than those for monetizing it directly.</a:t>
            </a:r>
          </a:p>
          <a:p>
            <a:pPr marL="0" indent="0">
              <a:buNone/>
            </a:pP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Think beyond your data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Citigroup and Belk have made used data coming from different sources: n, such as open data, syndicated data, social media data, and others.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9CA271F-416B-A472-D49A-F125D2AFB454}"/>
              </a:ext>
            </a:extLst>
          </p:cNvPr>
          <p:cNvSpPr>
            <a:spLocks noGrp="1"/>
          </p:cNvSpPr>
          <p:nvPr>
            <p:ph type="sldNum" sz="quarter" idx="12"/>
          </p:nvPr>
        </p:nvSpPr>
        <p:spPr/>
        <p:txBody>
          <a:bodyPr/>
          <a:lstStyle/>
          <a:p>
            <a:fld id="{23D3D118-A8BC-438C-9B69-0F6A04E34E19}" type="slidenum">
              <a:rPr lang="en-IN" smtClean="0"/>
              <a:t>10</a:t>
            </a:fld>
            <a:endParaRPr lang="en-IN"/>
          </a:p>
        </p:txBody>
      </p:sp>
    </p:spTree>
    <p:extLst>
      <p:ext uri="{BB962C8B-B14F-4D97-AF65-F5344CB8AC3E}">
        <p14:creationId xmlns:p14="http://schemas.microsoft.com/office/powerpoint/2010/main" val="26170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0FEDF2-5A4C-ED69-C4C5-1E9EAF404496}"/>
              </a:ext>
            </a:extLst>
          </p:cNvPr>
          <p:cNvSpPr>
            <a:spLocks noGrp="1"/>
          </p:cNvSpPr>
          <p:nvPr>
            <p:ph type="sldNum" sz="quarter" idx="12"/>
          </p:nvPr>
        </p:nvSpPr>
        <p:spPr/>
        <p:txBody>
          <a:bodyPr/>
          <a:lstStyle/>
          <a:p>
            <a:fld id="{23D3D118-A8BC-438C-9B69-0F6A04E34E19}" type="slidenum">
              <a:rPr lang="en-IN" smtClean="0"/>
              <a:t>11</a:t>
            </a:fld>
            <a:endParaRPr lang="en-IN"/>
          </a:p>
        </p:txBody>
      </p:sp>
      <p:sp>
        <p:nvSpPr>
          <p:cNvPr id="7" name="TextBox 6">
            <a:extLst>
              <a:ext uri="{FF2B5EF4-FFF2-40B4-BE49-F238E27FC236}">
                <a16:creationId xmlns:a16="http://schemas.microsoft.com/office/drawing/2014/main" id="{8849372A-1900-401A-3156-E5BA92EE8A0F}"/>
              </a:ext>
            </a:extLst>
          </p:cNvPr>
          <p:cNvSpPr txBox="1"/>
          <p:nvPr/>
        </p:nvSpPr>
        <p:spPr>
          <a:xfrm>
            <a:off x="130205" y="0"/>
            <a:ext cx="11360181" cy="6704592"/>
          </a:xfrm>
          <a:prstGeom prst="rect">
            <a:avLst/>
          </a:prstGeom>
          <a:noFill/>
        </p:spPr>
        <p:txBody>
          <a:bodyPr wrap="square">
            <a:spAutoFit/>
          </a:bodyPr>
          <a:lstStyle/>
          <a:p>
            <a:pPr>
              <a:lnSpc>
                <a:spcPct val="107000"/>
              </a:lnSpc>
              <a:spcAft>
                <a:spcPts val="800"/>
              </a:spcAf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IN" sz="4000"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Uncover Your Hidden Treasures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Example: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Government organizations in the U.S. are prohibited from selling data outright due to the Freedom of Information Act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City of Chicago compiles data on vacant buildings for various reasons including compliance, public safety, and taxation.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Makes available to real estate developers can identify prime locations to consider for renovation</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Helps the city, the developers, and for the city residents.</a:t>
            </a:r>
          </a:p>
          <a:p>
            <a:pPr>
              <a:lnSpc>
                <a:spcPct val="107000"/>
              </a:lnSpc>
              <a:spcAft>
                <a:spcPts val="800"/>
              </a:spcAft>
            </a:pP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Think broader than just cash for the information</a:t>
            </a: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Loyalty Cards in Grocery Stores: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Give discounts to customers in return of their information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“Loyalty-based discount” is secret retail code for “free stuff in exchange for information about you and your purchase.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Provide access to customer’s data, shopping patterns which helps in increasing sales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They can track the information of the customer from the patterns of  and can make use of it to identify the behavior of the customer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5B9FA17-69E5-DAAD-A503-780C8835CAB7}"/>
              </a:ext>
            </a:extLst>
          </p:cNvPr>
          <p:cNvPicPr>
            <a:picLocks noChangeAspect="1"/>
          </p:cNvPicPr>
          <p:nvPr/>
        </p:nvPicPr>
        <p:blipFill>
          <a:blip r:embed="rId2"/>
          <a:stretch>
            <a:fillRect/>
          </a:stretch>
        </p:blipFill>
        <p:spPr>
          <a:xfrm>
            <a:off x="6421052" y="3267952"/>
            <a:ext cx="4932748" cy="1641399"/>
          </a:xfrm>
          <a:prstGeom prst="rect">
            <a:avLst/>
          </a:prstGeom>
        </p:spPr>
      </p:pic>
    </p:spTree>
    <p:extLst>
      <p:ext uri="{BB962C8B-B14F-4D97-AF65-F5344CB8AC3E}">
        <p14:creationId xmlns:p14="http://schemas.microsoft.com/office/powerpoint/2010/main" val="403287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107" y="367470"/>
            <a:ext cx="11459910" cy="6001643"/>
          </a:xfrm>
          <a:prstGeom prst="rect">
            <a:avLst/>
          </a:prstGeom>
          <a:noFill/>
        </p:spPr>
        <p:txBody>
          <a:bodyPr wrap="square" rtlCol="0">
            <a:spAutoFit/>
          </a:bodyPr>
          <a:lstStyle/>
          <a:p>
            <a:r>
              <a:rPr lang="en-US" sz="3200" u="sng" dirty="0">
                <a:solidFill>
                  <a:srgbClr val="FF0000"/>
                </a:solidFill>
                <a:latin typeface="Times New Roman" panose="02020603050405020304" pitchFamily="18" charset="0"/>
                <a:cs typeface="Times New Roman" panose="02020603050405020304" pitchFamily="18" charset="0"/>
              </a:rPr>
              <a:t>Information Unique Characteristics</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1. Understandable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Since the information has already been condensed, it must be grasped by the recipient in order for him to quickly interpret it. He must be able to interpret any acronyms, shorthand notations, or acronyms that may be present in the data.</a:t>
            </a: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2. Relevant</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Generally information is considered to be good if and only if it is relevant. This means that it should be pertinent and meaningful to the decision maker and should be in his area of responsibility.</a:t>
            </a: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3. Complete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Information should be containing all the necessary facts that will be needed for the decision maker to satisfactorily solve the problem at hand using such information.</a:t>
            </a:r>
          </a:p>
          <a:p>
            <a:r>
              <a:rPr lang="en-US" sz="2200" dirty="0">
                <a:latin typeface="Times New Roman" panose="02020603050405020304" pitchFamily="18" charset="0"/>
                <a:cs typeface="Times New Roman" panose="02020603050405020304" pitchFamily="18" charset="0"/>
              </a:rPr>
              <a:t>     As we know that information cannot always be complete, every reasonable effort should be made     </a:t>
            </a:r>
          </a:p>
          <a:p>
            <a:r>
              <a:rPr lang="en-US" sz="2200" dirty="0">
                <a:latin typeface="Times New Roman" panose="02020603050405020304" pitchFamily="18" charset="0"/>
                <a:cs typeface="Times New Roman" panose="02020603050405020304" pitchFamily="18" charset="0"/>
              </a:rPr>
              <a:t>     in order to obtain it.</a:t>
            </a:r>
          </a:p>
        </p:txBody>
      </p:sp>
      <p:sp>
        <p:nvSpPr>
          <p:cNvPr id="2" name="Slide Number Placeholder 1">
            <a:extLst>
              <a:ext uri="{FF2B5EF4-FFF2-40B4-BE49-F238E27FC236}">
                <a16:creationId xmlns:a16="http://schemas.microsoft.com/office/drawing/2014/main" id="{AD7F64FB-DC83-8C73-93AE-2F1C9081889F}"/>
              </a:ext>
            </a:extLst>
          </p:cNvPr>
          <p:cNvSpPr>
            <a:spLocks noGrp="1"/>
          </p:cNvSpPr>
          <p:nvPr>
            <p:ph type="sldNum" sz="quarter" idx="12"/>
          </p:nvPr>
        </p:nvSpPr>
        <p:spPr/>
        <p:txBody>
          <a:bodyPr/>
          <a:lstStyle/>
          <a:p>
            <a:fld id="{23D3D118-A8BC-438C-9B69-0F6A04E34E19}" type="slidenum">
              <a:rPr lang="en-IN" smtClean="0"/>
              <a:t>12</a:t>
            </a:fld>
            <a:endParaRPr lang="en-IN"/>
          </a:p>
        </p:txBody>
      </p:sp>
    </p:spTree>
    <p:extLst>
      <p:ext uri="{BB962C8B-B14F-4D97-AF65-F5344CB8AC3E}">
        <p14:creationId xmlns:p14="http://schemas.microsoft.com/office/powerpoint/2010/main" val="629428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6374" y="222191"/>
            <a:ext cx="11425727" cy="6186309"/>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4. Endless copies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 information cannot be depleted when consumed for better or worse information can be easily replicable. We can make an endless copies of it for various indefinite purposes, again without affecting the original. Thanks to the technology such as punch cards, floppy disks, pen drives, hard drives and now internet, information can be duplicated and can be available to the multiple parties with effortless use. </a:t>
            </a: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5. A history of transferability</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 we know how simple it is to transfer information is related to its ability to be replicated. Transporting it and making copies are undoubtedly linked but different things. In the time Information was dense before electronic data. The writing was found on stone tablets, paper and wood follow. Additionally, several forms of tacit knowledge were Orally "transported“.</a:t>
            </a: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6. New Business Models and Profitability</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These days the long term value of the IT doesn’t lies in the features and functions of a proposed technology or solution, but in the value of the information that the technology uses.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09E5C60-EEFD-165F-B459-A0F8387059CD}"/>
              </a:ext>
            </a:extLst>
          </p:cNvPr>
          <p:cNvSpPr>
            <a:spLocks noGrp="1"/>
          </p:cNvSpPr>
          <p:nvPr>
            <p:ph type="sldNum" sz="quarter" idx="12"/>
          </p:nvPr>
        </p:nvSpPr>
        <p:spPr/>
        <p:txBody>
          <a:bodyPr/>
          <a:lstStyle/>
          <a:p>
            <a:fld id="{23D3D118-A8BC-438C-9B69-0F6A04E34E19}" type="slidenum">
              <a:rPr lang="en-IN" smtClean="0"/>
              <a:t>13</a:t>
            </a:fld>
            <a:endParaRPr lang="en-IN"/>
          </a:p>
        </p:txBody>
      </p:sp>
    </p:spTree>
    <p:extLst>
      <p:ext uri="{BB962C8B-B14F-4D97-AF65-F5344CB8AC3E}">
        <p14:creationId xmlns:p14="http://schemas.microsoft.com/office/powerpoint/2010/main" val="3391944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3FD1-9C7F-3BC8-2359-D7763E599202}"/>
              </a:ext>
            </a:extLst>
          </p:cNvPr>
          <p:cNvSpPr>
            <a:spLocks noGrp="1"/>
          </p:cNvSpPr>
          <p:nvPr>
            <p:ph type="title"/>
          </p:nvPr>
        </p:nvSpPr>
        <p:spPr/>
        <p:txBody>
          <a:bodyPr>
            <a:normAutofit/>
          </a:bodyPr>
          <a:lstStyle/>
          <a:p>
            <a:r>
              <a:rPr lang="en-IN" sz="4000" u="sng"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E5E630F-47EA-32C2-D330-9A480CEDF283}"/>
              </a:ext>
            </a:extLst>
          </p:cNvPr>
          <p:cNvSpPr>
            <a:spLocks noGrp="1"/>
          </p:cNvSpPr>
          <p:nvPr>
            <p:ph idx="1"/>
          </p:nvPr>
        </p:nvSpPr>
        <p:spPr/>
        <p:txBody>
          <a:bodyPr>
            <a:normAutofit/>
          </a:bodyPr>
          <a:lstStyle/>
          <a:p>
            <a:r>
              <a:rPr lang="en-IN" sz="2200" dirty="0">
                <a:latin typeface="Times New Roman" panose="02020603050405020304" pitchFamily="18" charset="0"/>
                <a:cs typeface="Times New Roman" panose="02020603050405020304" pitchFamily="18" charset="0"/>
              </a:rPr>
              <a:t>So far we have seen what is </a:t>
            </a:r>
            <a:r>
              <a:rPr lang="en-IN" sz="2200" dirty="0" err="1">
                <a:latin typeface="Times New Roman" panose="02020603050405020304" pitchFamily="18" charset="0"/>
                <a:cs typeface="Times New Roman" panose="02020603050405020304" pitchFamily="18" charset="0"/>
              </a:rPr>
              <a:t>Infonomics</a:t>
            </a:r>
            <a:r>
              <a:rPr lang="en-IN" sz="2200" dirty="0">
                <a:latin typeface="Times New Roman" panose="02020603050405020304" pitchFamily="18" charset="0"/>
                <a:cs typeface="Times New Roman" panose="02020603050405020304" pitchFamily="18" charset="0"/>
              </a:rPr>
              <a:t> and Monetizing the Information.</a:t>
            </a:r>
          </a:p>
          <a:p>
            <a:r>
              <a:rPr lang="en-IN" sz="2200" dirty="0">
                <a:latin typeface="Times New Roman" panose="02020603050405020304" pitchFamily="18" charset="0"/>
                <a:cs typeface="Times New Roman" panose="02020603050405020304" pitchFamily="18" charset="0"/>
              </a:rPr>
              <a:t>In the coming Chapters we are going to learn about the other two parts which are Measure and Managing the information.</a:t>
            </a:r>
          </a:p>
          <a:p>
            <a:r>
              <a:rPr lang="en-IN" sz="2200" dirty="0">
                <a:latin typeface="Times New Roman" panose="02020603050405020304" pitchFamily="18" charset="0"/>
                <a:cs typeface="Times New Roman" panose="02020603050405020304" pitchFamily="18" charset="0"/>
              </a:rPr>
              <a:t>We have also seen some examples in this chapter for a better understanding of Monetizing Information.</a:t>
            </a:r>
          </a:p>
          <a:p>
            <a:r>
              <a:rPr lang="en-IN" sz="2200" dirty="0">
                <a:latin typeface="Times New Roman" panose="02020603050405020304" pitchFamily="18" charset="0"/>
                <a:cs typeface="Times New Roman" panose="02020603050405020304" pitchFamily="18" charset="0"/>
              </a:rPr>
              <a:t>We can conclude from the chapter that we need to value the information as an Asset.</a:t>
            </a:r>
          </a:p>
        </p:txBody>
      </p:sp>
      <p:sp>
        <p:nvSpPr>
          <p:cNvPr id="4" name="Slide Number Placeholder 3">
            <a:extLst>
              <a:ext uri="{FF2B5EF4-FFF2-40B4-BE49-F238E27FC236}">
                <a16:creationId xmlns:a16="http://schemas.microsoft.com/office/drawing/2014/main" id="{8D90F5CF-8EA1-2085-A59A-EDFE46AC5E2D}"/>
              </a:ext>
            </a:extLst>
          </p:cNvPr>
          <p:cNvSpPr>
            <a:spLocks noGrp="1"/>
          </p:cNvSpPr>
          <p:nvPr>
            <p:ph type="sldNum" sz="quarter" idx="12"/>
          </p:nvPr>
        </p:nvSpPr>
        <p:spPr/>
        <p:txBody>
          <a:bodyPr/>
          <a:lstStyle/>
          <a:p>
            <a:fld id="{23D3D118-A8BC-438C-9B69-0F6A04E34E19}" type="slidenum">
              <a:rPr lang="en-IN" smtClean="0"/>
              <a:t>14</a:t>
            </a:fld>
            <a:endParaRPr lang="en-IN"/>
          </a:p>
        </p:txBody>
      </p:sp>
    </p:spTree>
    <p:extLst>
      <p:ext uri="{BB962C8B-B14F-4D97-AF65-F5344CB8AC3E}">
        <p14:creationId xmlns:p14="http://schemas.microsoft.com/office/powerpoint/2010/main" val="3049802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6374" y="222191"/>
            <a:ext cx="11425727" cy="4247317"/>
          </a:xfrm>
          <a:prstGeom prst="rect">
            <a:avLst/>
          </a:prstGeom>
          <a:noFill/>
        </p:spPr>
        <p:txBody>
          <a:bodyPr wrap="square" rtlCol="0">
            <a:spAutoFit/>
          </a:bodyPr>
          <a:lstStyle/>
          <a:p>
            <a:r>
              <a:rPr lang="en-US" sz="4000" b="1" u="sng" dirty="0">
                <a:solidFill>
                  <a:srgbClr val="FF0000"/>
                </a:solidFill>
                <a:latin typeface="Times New Roman" panose="02020603050405020304" pitchFamily="18" charset="0"/>
                <a:cs typeface="Times New Roman" panose="02020603050405020304" pitchFamily="18" charset="0"/>
              </a:rPr>
              <a:t>Summary</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this chapter we learned about </a:t>
            </a:r>
            <a:r>
              <a:rPr lang="en-US" sz="2200" dirty="0" err="1">
                <a:latin typeface="Times New Roman" panose="02020603050405020304" pitchFamily="18" charset="0"/>
                <a:cs typeface="Times New Roman" panose="02020603050405020304" pitchFamily="18" charset="0"/>
              </a:rPr>
              <a:t>Infonomics</a:t>
            </a:r>
            <a:r>
              <a:rPr lang="en-US" sz="2200" dirty="0">
                <a:latin typeface="Times New Roman" panose="02020603050405020304" pitchFamily="18" charset="0"/>
                <a:cs typeface="Times New Roman" panose="02020603050405020304" pitchFamily="18" charset="0"/>
              </a:rPr>
              <a:t> and how it is helping to monetize, merge and manage information.</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Various alternatives monetarizing the information with the advantages and disadvantages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chapter mainly focuses on the value information has in terms of various business perspectives and why it should be considered an asset.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unique advantageous characteristics of the information are also described.</a:t>
            </a:r>
          </a:p>
          <a:p>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09E5C60-EEFD-165F-B459-A0F8387059CD}"/>
              </a:ext>
            </a:extLst>
          </p:cNvPr>
          <p:cNvSpPr>
            <a:spLocks noGrp="1"/>
          </p:cNvSpPr>
          <p:nvPr>
            <p:ph type="sldNum" sz="quarter" idx="12"/>
          </p:nvPr>
        </p:nvSpPr>
        <p:spPr/>
        <p:txBody>
          <a:bodyPr/>
          <a:lstStyle/>
          <a:p>
            <a:fld id="{23D3D118-A8BC-438C-9B69-0F6A04E34E19}" type="slidenum">
              <a:rPr lang="en-IN" smtClean="0"/>
              <a:t>15</a:t>
            </a:fld>
            <a:endParaRPr lang="en-IN"/>
          </a:p>
        </p:txBody>
      </p:sp>
    </p:spTree>
    <p:extLst>
      <p:ext uri="{BB962C8B-B14F-4D97-AF65-F5344CB8AC3E}">
        <p14:creationId xmlns:p14="http://schemas.microsoft.com/office/powerpoint/2010/main" val="3229321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6374" y="222191"/>
            <a:ext cx="11425727" cy="4524315"/>
          </a:xfrm>
          <a:prstGeom prst="rect">
            <a:avLst/>
          </a:prstGeom>
          <a:noFill/>
        </p:spPr>
        <p:txBody>
          <a:bodyPr wrap="square" rtlCol="0">
            <a:spAutoFit/>
          </a:bodyPr>
          <a:lstStyle/>
          <a:p>
            <a:r>
              <a:rPr lang="en-US" sz="4000" u="sng" dirty="0">
                <a:solidFill>
                  <a:srgbClr val="FF0000"/>
                </a:solidFill>
                <a:latin typeface="Times New Roman" panose="02020603050405020304" pitchFamily="18" charset="0"/>
                <a:cs typeface="Times New Roman" panose="02020603050405020304" pitchFamily="18" charset="0"/>
              </a:rPr>
              <a:t>References:</a:t>
            </a:r>
          </a:p>
          <a:p>
            <a:endParaRPr lang="en-US" sz="4000" u="sng" dirty="0">
              <a:solidFill>
                <a:srgbClr val="FF0000"/>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hlinkClick r:id="rId2"/>
              </a:rPr>
              <a:t>https://www.linkedin.com/pulse/direct-indirect-data-monetization-question-didier-navez/</a:t>
            </a:r>
            <a:endParaRPr lang="en-US" sz="2200" dirty="0">
              <a:latin typeface="Times New Roman" panose="02020603050405020304" pitchFamily="18" charset="0"/>
              <a:cs typeface="Times New Roman" panose="02020603050405020304" pitchFamily="18" charset="0"/>
            </a:endParaRPr>
          </a:p>
          <a:p>
            <a:r>
              <a:rPr lang="en-IN" sz="2400" dirty="0">
                <a:hlinkClick r:id="rId3"/>
              </a:rPr>
              <a:t>www.gartner.com/document/3267517</a:t>
            </a:r>
            <a:endParaRPr lang="en-IN" sz="2400" dirty="0"/>
          </a:p>
          <a:p>
            <a:r>
              <a:rPr lang="en-IN" sz="2400" dirty="0">
                <a:latin typeface="Times New Roman" panose="02020603050405020304" pitchFamily="18" charset="0"/>
                <a:cs typeface="Times New Roman" panose="02020603050405020304" pitchFamily="18" charset="0"/>
                <a:hlinkClick r:id="rId4"/>
              </a:rPr>
              <a:t>http://www.busmanagement.com/issue-9/perfect-package/</a:t>
            </a:r>
            <a:endParaRPr lang="en-IN" sz="2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https://nibmehub.com/opac-service/pdf/read/Infonomics%20_%20how%20to%20monetize-%20manage%20and%20measure%20information%20as%20an%20asset%20for%20competitive%20advantage.pdf</a:t>
            </a:r>
          </a:p>
          <a:p>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09E5C60-EEFD-165F-B459-A0F8387059CD}"/>
              </a:ext>
            </a:extLst>
          </p:cNvPr>
          <p:cNvSpPr>
            <a:spLocks noGrp="1"/>
          </p:cNvSpPr>
          <p:nvPr>
            <p:ph type="sldNum" sz="quarter" idx="12"/>
          </p:nvPr>
        </p:nvSpPr>
        <p:spPr/>
        <p:txBody>
          <a:bodyPr/>
          <a:lstStyle/>
          <a:p>
            <a:fld id="{23D3D118-A8BC-438C-9B69-0F6A04E34E19}" type="slidenum">
              <a:rPr lang="en-IN" smtClean="0"/>
              <a:t>16</a:t>
            </a:fld>
            <a:endParaRPr lang="en-IN"/>
          </a:p>
        </p:txBody>
      </p:sp>
    </p:spTree>
    <p:extLst>
      <p:ext uri="{BB962C8B-B14F-4D97-AF65-F5344CB8AC3E}">
        <p14:creationId xmlns:p14="http://schemas.microsoft.com/office/powerpoint/2010/main" val="1410951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F4F7-6C64-12C6-6B56-D6C54CDA0A50}"/>
              </a:ext>
            </a:extLst>
          </p:cNvPr>
          <p:cNvSpPr>
            <a:spLocks noGrp="1"/>
          </p:cNvSpPr>
          <p:nvPr>
            <p:ph type="title"/>
          </p:nvPr>
        </p:nvSpPr>
        <p:spPr>
          <a:xfrm>
            <a:off x="838200" y="365125"/>
            <a:ext cx="10515600" cy="5963957"/>
          </a:xfrm>
        </p:spPr>
        <p:txBody>
          <a:bodyPr>
            <a:normAutofit/>
          </a:bodyPr>
          <a:lstStyle/>
          <a:p>
            <a:pPr algn="ctr"/>
            <a:r>
              <a:rPr lang="en-IN" sz="4800"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A4EFFC26-0FD8-E5A7-01BE-E1651C1D6B0F}"/>
              </a:ext>
            </a:extLst>
          </p:cNvPr>
          <p:cNvSpPr>
            <a:spLocks noGrp="1"/>
          </p:cNvSpPr>
          <p:nvPr>
            <p:ph type="sldNum" sz="quarter" idx="12"/>
          </p:nvPr>
        </p:nvSpPr>
        <p:spPr/>
        <p:txBody>
          <a:bodyPr/>
          <a:lstStyle/>
          <a:p>
            <a:fld id="{23D3D118-A8BC-438C-9B69-0F6A04E34E19}" type="slidenum">
              <a:rPr lang="en-IN" smtClean="0"/>
              <a:t>17</a:t>
            </a:fld>
            <a:endParaRPr lang="en-IN"/>
          </a:p>
        </p:txBody>
      </p:sp>
    </p:spTree>
    <p:extLst>
      <p:ext uri="{BB962C8B-B14F-4D97-AF65-F5344CB8AC3E}">
        <p14:creationId xmlns:p14="http://schemas.microsoft.com/office/powerpoint/2010/main" val="1979528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755F-54E6-99C7-B647-1C8142108C86}"/>
              </a:ext>
            </a:extLst>
          </p:cNvPr>
          <p:cNvSpPr>
            <a:spLocks noGrp="1"/>
          </p:cNvSpPr>
          <p:nvPr>
            <p:ph type="title"/>
          </p:nvPr>
        </p:nvSpPr>
        <p:spPr/>
        <p:txBody>
          <a:bodyPr>
            <a:normAutofit/>
          </a:bodyPr>
          <a:lstStyle/>
          <a:p>
            <a:r>
              <a:rPr lang="en-IN" sz="4000" u="sng"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4D7B8BB5-9550-5791-8F09-40D50F72F4E5}"/>
              </a:ext>
            </a:extLst>
          </p:cNvPr>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1. Introduction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1.1 Monetizing Information as an Assets.</a:t>
            </a:r>
          </a:p>
          <a:p>
            <a:pPr marL="0" indent="0">
              <a:buNone/>
            </a:pPr>
            <a:r>
              <a:rPr lang="en-US" sz="2400" dirty="0">
                <a:latin typeface="Times New Roman" panose="02020603050405020304" pitchFamily="18" charset="0"/>
                <a:cs typeface="Times New Roman" panose="02020603050405020304" pitchFamily="18" charset="0"/>
              </a:rPr>
              <a:t> 1.2 Possibilities of Monetizing Information.</a:t>
            </a:r>
          </a:p>
          <a:p>
            <a:pPr marL="0" indent="0">
              <a:buNone/>
            </a:pPr>
            <a:r>
              <a:rPr lang="en-US" sz="2400" dirty="0">
                <a:latin typeface="Times New Roman" panose="02020603050405020304" pitchFamily="18" charset="0"/>
                <a:cs typeface="Times New Roman" panose="02020603050405020304" pitchFamily="18" charset="0"/>
              </a:rPr>
              <a:t> 1.3 Myths of Monetizing Information.</a:t>
            </a:r>
          </a:p>
          <a:p>
            <a:pPr marL="0" indent="0">
              <a:buNone/>
            </a:pPr>
            <a:r>
              <a:rPr lang="en-US" sz="2400" dirty="0">
                <a:latin typeface="Times New Roman" panose="02020603050405020304" pitchFamily="18" charset="0"/>
                <a:cs typeface="Times New Roman" panose="02020603050405020304" pitchFamily="18" charset="0"/>
              </a:rPr>
              <a:t> 1.4 Economic Alternatives for Information</a:t>
            </a:r>
          </a:p>
          <a:p>
            <a:pPr marL="0" indent="0">
              <a:buNone/>
            </a:pPr>
            <a:r>
              <a:rPr lang="en-US" sz="2400" dirty="0">
                <a:latin typeface="Times New Roman" panose="02020603050405020304" pitchFamily="18" charset="0"/>
                <a:cs typeface="Times New Roman" panose="02020603050405020304" pitchFamily="18" charset="0"/>
              </a:rPr>
              <a:t> 1.5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Direct Monetarization vs Indirect Monetarization. What to choose?</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1.6 Identify External Opportunities</a:t>
            </a:r>
          </a:p>
          <a:p>
            <a:pPr marL="0" indent="0">
              <a:buNone/>
            </a:pPr>
            <a:r>
              <a:rPr lang="en-US" sz="2400" dirty="0">
                <a:latin typeface="Times New Roman" panose="02020603050405020304" pitchFamily="18" charset="0"/>
                <a:cs typeface="Times New Roman" panose="02020603050405020304" pitchFamily="18" charset="0"/>
              </a:rPr>
              <a:t> 1.7 Information Unique Characteristics.</a:t>
            </a:r>
          </a:p>
          <a:p>
            <a:endParaRPr lang="en-IN" sz="2200" dirty="0"/>
          </a:p>
          <a:p>
            <a:endParaRPr lang="en-IN" dirty="0"/>
          </a:p>
          <a:p>
            <a:endParaRPr lang="en-IN" dirty="0"/>
          </a:p>
        </p:txBody>
      </p:sp>
      <p:sp>
        <p:nvSpPr>
          <p:cNvPr id="4" name="Slide Number Placeholder 3">
            <a:extLst>
              <a:ext uri="{FF2B5EF4-FFF2-40B4-BE49-F238E27FC236}">
                <a16:creationId xmlns:a16="http://schemas.microsoft.com/office/drawing/2014/main" id="{5F862F2F-06D7-E72F-5044-253A7182A9DD}"/>
              </a:ext>
            </a:extLst>
          </p:cNvPr>
          <p:cNvSpPr>
            <a:spLocks noGrp="1"/>
          </p:cNvSpPr>
          <p:nvPr>
            <p:ph type="sldNum" sz="quarter" idx="12"/>
          </p:nvPr>
        </p:nvSpPr>
        <p:spPr/>
        <p:txBody>
          <a:bodyPr/>
          <a:lstStyle/>
          <a:p>
            <a:fld id="{23D3D118-A8BC-438C-9B69-0F6A04E34E19}" type="slidenum">
              <a:rPr lang="en-IN" smtClean="0"/>
              <a:t>2</a:t>
            </a:fld>
            <a:endParaRPr lang="en-IN"/>
          </a:p>
        </p:txBody>
      </p:sp>
    </p:spTree>
    <p:extLst>
      <p:ext uri="{BB962C8B-B14F-4D97-AF65-F5344CB8AC3E}">
        <p14:creationId xmlns:p14="http://schemas.microsoft.com/office/powerpoint/2010/main" val="2186269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7794-6F19-C610-B8A0-958BA0A3BD8B}"/>
              </a:ext>
            </a:extLst>
          </p:cNvPr>
          <p:cNvSpPr>
            <a:spLocks noGrp="1"/>
          </p:cNvSpPr>
          <p:nvPr>
            <p:ph type="title"/>
          </p:nvPr>
        </p:nvSpPr>
        <p:spPr>
          <a:xfrm>
            <a:off x="838200" y="365126"/>
            <a:ext cx="10515600" cy="764428"/>
          </a:xfrm>
        </p:spPr>
        <p:txBody>
          <a:bodyPr>
            <a:normAutofit/>
          </a:bodyPr>
          <a:lstStyle/>
          <a:p>
            <a:r>
              <a:rPr lang="en-IN" sz="4000" u="sng" dirty="0">
                <a:solidFill>
                  <a:srgbClr val="FF0000"/>
                </a:solidFill>
                <a:latin typeface="Times New Roman" panose="02020603050405020304" pitchFamily="18" charset="0"/>
                <a:cs typeface="Times New Roman" panose="02020603050405020304" pitchFamily="18" charset="0"/>
              </a:rPr>
              <a:t>Learning</a:t>
            </a:r>
            <a:r>
              <a:rPr lang="en-IN" sz="4000" b="1" u="sng" dirty="0">
                <a:solidFill>
                  <a:srgbClr val="FF0000"/>
                </a:solidFill>
                <a:latin typeface="Times New Roman" panose="02020603050405020304" pitchFamily="18" charset="0"/>
                <a:cs typeface="Times New Roman" panose="02020603050405020304" pitchFamily="18" charset="0"/>
              </a:rPr>
              <a:t> </a:t>
            </a:r>
            <a:r>
              <a:rPr lang="en-IN" sz="4000" u="sng" dirty="0">
                <a:solidFill>
                  <a:srgbClr val="FF0000"/>
                </a:solidFill>
                <a:latin typeface="Times New Roman" panose="02020603050405020304" pitchFamily="18" charset="0"/>
                <a:cs typeface="Times New Roman" panose="02020603050405020304" pitchFamily="18" charset="0"/>
              </a:rPr>
              <a:t>Outcomes</a:t>
            </a:r>
            <a:r>
              <a:rPr lang="en-IN" sz="4000" b="1" u="sng" dirty="0">
                <a:solidFill>
                  <a:srgbClr val="FF000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350D4707-4975-602D-117D-E669B41018C3}"/>
              </a:ext>
            </a:extLst>
          </p:cNvPr>
          <p:cNvSpPr>
            <a:spLocks noGrp="1"/>
          </p:cNvSpPr>
          <p:nvPr>
            <p:ph idx="1"/>
          </p:nvPr>
        </p:nvSpPr>
        <p:spPr>
          <a:xfrm>
            <a:off x="838200" y="1129554"/>
            <a:ext cx="10515600" cy="5047409"/>
          </a:xfrm>
        </p:spPr>
        <p:txBody>
          <a:bodyPr>
            <a:normAutofit/>
          </a:bodyPr>
          <a:lstStyle/>
          <a:p>
            <a:r>
              <a:rPr lang="en-IN" sz="2000" dirty="0">
                <a:latin typeface="Times New Roman" panose="02020603050405020304" pitchFamily="18" charset="0"/>
                <a:cs typeface="Times New Roman" panose="02020603050405020304" pitchFamily="18" charset="0"/>
              </a:rPr>
              <a:t>In this chapter we are mainly focusing on what is Infonomics and how will it help to monetize, merge and manage the information. </a:t>
            </a:r>
          </a:p>
          <a:p>
            <a:r>
              <a:rPr lang="en-IN" sz="2000" dirty="0">
                <a:latin typeface="Times New Roman" panose="02020603050405020304" pitchFamily="18" charset="0"/>
                <a:cs typeface="Times New Roman" panose="02020603050405020304" pitchFamily="18" charset="0"/>
              </a:rPr>
              <a:t>Monetizing the information as an Asset is the key parameter of the Chapter.</a:t>
            </a:r>
          </a:p>
          <a:p>
            <a:r>
              <a:rPr lang="en-IN" sz="2000" dirty="0">
                <a:latin typeface="Times New Roman" panose="02020603050405020304" pitchFamily="18" charset="0"/>
                <a:cs typeface="Times New Roman" panose="02020603050405020304" pitchFamily="18" charset="0"/>
              </a:rPr>
              <a:t>Basically, it’s all about the information that is around us, and how we actually turn that information useful for all business forms.</a:t>
            </a:r>
          </a:p>
          <a:p>
            <a:r>
              <a:rPr lang="en-IN" sz="2000" dirty="0">
                <a:latin typeface="Times New Roman" panose="02020603050405020304" pitchFamily="18" charset="0"/>
                <a:cs typeface="Times New Roman" panose="02020603050405020304" pitchFamily="18" charset="0"/>
              </a:rPr>
              <a:t>We will also focus on the unique characteristics of how information could be relevant, complete, and understandable.</a:t>
            </a:r>
          </a:p>
          <a:p>
            <a:r>
              <a:rPr lang="en-IN" sz="2000" dirty="0">
                <a:latin typeface="Times New Roman" panose="02020603050405020304" pitchFamily="18" charset="0"/>
                <a:cs typeface="Times New Roman" panose="02020603050405020304" pitchFamily="18" charset="0"/>
              </a:rPr>
              <a:t>Direct and Indirect methods o how the information can be monetized are seen in these chapters.</a:t>
            </a:r>
          </a:p>
          <a:p>
            <a:r>
              <a:rPr lang="en-IN" sz="2000" dirty="0">
                <a:latin typeface="Times New Roman" panose="02020603050405020304" pitchFamily="18" charset="0"/>
                <a:cs typeface="Times New Roman" panose="02020603050405020304" pitchFamily="18" charset="0"/>
              </a:rPr>
              <a:t>We are also going to witness how big companies such as Citigroup have tackled the problems and managed to get their two weeks’ work done in just two months.</a:t>
            </a:r>
          </a:p>
          <a:p>
            <a:r>
              <a:rPr lang="en-IN" sz="2000" dirty="0">
                <a:latin typeface="Times New Roman" panose="02020603050405020304" pitchFamily="18" charset="0"/>
                <a:cs typeface="Times New Roman" panose="02020603050405020304" pitchFamily="18" charset="0"/>
              </a:rPr>
              <a:t>By the end of the chapter, we are going to learn how to deal with the myths about monetizing the information and learn about its unique characteristics.</a:t>
            </a:r>
          </a:p>
        </p:txBody>
      </p:sp>
      <p:sp>
        <p:nvSpPr>
          <p:cNvPr id="4" name="Slide Number Placeholder 3">
            <a:extLst>
              <a:ext uri="{FF2B5EF4-FFF2-40B4-BE49-F238E27FC236}">
                <a16:creationId xmlns:a16="http://schemas.microsoft.com/office/drawing/2014/main" id="{EB8336BA-5FC4-5852-2CEA-A71798F9D4CD}"/>
              </a:ext>
            </a:extLst>
          </p:cNvPr>
          <p:cNvSpPr>
            <a:spLocks noGrp="1"/>
          </p:cNvSpPr>
          <p:nvPr>
            <p:ph type="sldNum" sz="quarter" idx="12"/>
          </p:nvPr>
        </p:nvSpPr>
        <p:spPr/>
        <p:txBody>
          <a:bodyPr/>
          <a:lstStyle/>
          <a:p>
            <a:fld id="{23D3D118-A8BC-438C-9B69-0F6A04E34E19}" type="slidenum">
              <a:rPr lang="en-IN" smtClean="0"/>
              <a:t>3</a:t>
            </a:fld>
            <a:endParaRPr lang="en-IN"/>
          </a:p>
        </p:txBody>
      </p:sp>
    </p:spTree>
    <p:extLst>
      <p:ext uri="{BB962C8B-B14F-4D97-AF65-F5344CB8AC3E}">
        <p14:creationId xmlns:p14="http://schemas.microsoft.com/office/powerpoint/2010/main" val="286861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01BA-E886-24F3-D538-BAD42D64EBC8}"/>
              </a:ext>
            </a:extLst>
          </p:cNvPr>
          <p:cNvSpPr>
            <a:spLocks noGrp="1"/>
          </p:cNvSpPr>
          <p:nvPr>
            <p:ph type="title"/>
          </p:nvPr>
        </p:nvSpPr>
        <p:spPr>
          <a:xfrm>
            <a:off x="838200" y="242047"/>
            <a:ext cx="10515600" cy="717177"/>
          </a:xfrm>
        </p:spPr>
        <p:txBody>
          <a:bodyPr>
            <a:normAutofit/>
          </a:bodyPr>
          <a:lstStyle/>
          <a:p>
            <a:r>
              <a:rPr lang="en-IN" sz="4000" dirty="0">
                <a:solidFill>
                  <a:srgbClr val="FF0000"/>
                </a:solidFill>
                <a:latin typeface="Times New Roman" panose="02020603050405020304" pitchFamily="18" charset="0"/>
                <a:cs typeface="Times New Roman" panose="02020603050405020304" pitchFamily="18" charset="0"/>
              </a:rPr>
              <a:t>What</a:t>
            </a:r>
            <a:r>
              <a:rPr lang="en-IN" sz="4000" b="1" dirty="0">
                <a:solidFill>
                  <a:srgbClr val="FF0000"/>
                </a:solidFill>
                <a:latin typeface="Times New Roman" panose="02020603050405020304" pitchFamily="18" charset="0"/>
                <a:cs typeface="Times New Roman" panose="02020603050405020304" pitchFamily="18" charset="0"/>
              </a:rPr>
              <a:t> </a:t>
            </a:r>
            <a:r>
              <a:rPr lang="en-IN" sz="4000" dirty="0">
                <a:solidFill>
                  <a:srgbClr val="FF0000"/>
                </a:solidFill>
                <a:latin typeface="Times New Roman" panose="02020603050405020304" pitchFamily="18" charset="0"/>
                <a:cs typeface="Times New Roman" panose="02020603050405020304" pitchFamily="18" charset="0"/>
              </a:rPr>
              <a:t>is</a:t>
            </a:r>
            <a:r>
              <a:rPr lang="en-IN" sz="4000" b="1" dirty="0">
                <a:solidFill>
                  <a:srgbClr val="FF0000"/>
                </a:solidFill>
                <a:latin typeface="Times New Roman" panose="02020603050405020304" pitchFamily="18" charset="0"/>
                <a:cs typeface="Times New Roman" panose="02020603050405020304" pitchFamily="18" charset="0"/>
              </a:rPr>
              <a:t> </a:t>
            </a:r>
            <a:r>
              <a:rPr lang="en-IN" sz="4000" dirty="0">
                <a:solidFill>
                  <a:srgbClr val="FF0000"/>
                </a:solidFill>
                <a:latin typeface="Times New Roman" panose="02020603050405020304" pitchFamily="18" charset="0"/>
                <a:cs typeface="Times New Roman" panose="02020603050405020304" pitchFamily="18" charset="0"/>
              </a:rPr>
              <a:t>Infonomics</a:t>
            </a:r>
            <a:r>
              <a:rPr lang="en-IN" sz="4000" b="1" dirty="0">
                <a:solidFill>
                  <a:srgbClr val="FF000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CADD7798-631B-173C-A2D4-75BF00E88D60}"/>
              </a:ext>
            </a:extLst>
          </p:cNvPr>
          <p:cNvSpPr>
            <a:spLocks noGrp="1"/>
          </p:cNvSpPr>
          <p:nvPr>
            <p:ph idx="1"/>
          </p:nvPr>
        </p:nvSpPr>
        <p:spPr>
          <a:xfrm>
            <a:off x="660400" y="1082056"/>
            <a:ext cx="11396028" cy="5206984"/>
          </a:xfrm>
        </p:spPr>
        <p:txBody>
          <a:bodyPr>
            <a:normAutofit/>
          </a:bodyPr>
          <a:lstStyle/>
          <a:p>
            <a:r>
              <a:rPr lang="en-IN" sz="2400" dirty="0">
                <a:latin typeface="Times New Roman" panose="02020603050405020304" pitchFamily="18" charset="0"/>
                <a:cs typeface="Times New Roman" panose="02020603050405020304" pitchFamily="18" charset="0"/>
              </a:rPr>
              <a:t>Infonomics is the economics of information. It is the study that offers a structure for companies to manage, monetize and value knowledge as a real asset.</a:t>
            </a:r>
          </a:p>
          <a:p>
            <a:pPr marL="0" indent="0">
              <a:buNone/>
            </a:pPr>
            <a:r>
              <a:rPr lang="en-IN" sz="2600" b="1" u="sng" dirty="0">
                <a:latin typeface="Times New Roman" panose="02020603050405020304" pitchFamily="18" charset="0"/>
                <a:cs typeface="Times New Roman" panose="02020603050405020304" pitchFamily="18" charset="0"/>
              </a:rPr>
              <a:t>Part 1</a:t>
            </a:r>
            <a:r>
              <a:rPr lang="en-IN" u="sng" dirty="0">
                <a:latin typeface="Times New Roman" panose="02020603050405020304" pitchFamily="18" charset="0"/>
                <a:cs typeface="Times New Roman" panose="02020603050405020304" pitchFamily="18" charset="0"/>
              </a:rPr>
              <a:t>: Monetizing Information as an Asset</a:t>
            </a:r>
          </a:p>
          <a:p>
            <a:pPr marL="0" indent="0">
              <a:buNone/>
            </a:pPr>
            <a:endParaRPr lang="en-IN" dirty="0"/>
          </a:p>
          <a:p>
            <a:endParaRPr lang="en-IN" dirty="0"/>
          </a:p>
        </p:txBody>
      </p:sp>
      <p:pic>
        <p:nvPicPr>
          <p:cNvPr id="1030" name="Picture 6">
            <a:extLst>
              <a:ext uri="{FF2B5EF4-FFF2-40B4-BE49-F238E27FC236}">
                <a16:creationId xmlns:a16="http://schemas.microsoft.com/office/drawing/2014/main" id="{C4001471-D91B-C827-CBDE-EA3CF457E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560" y="2885440"/>
            <a:ext cx="5069840" cy="307848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F2C81A8-0593-87E7-A6FD-0E983273C770}"/>
              </a:ext>
            </a:extLst>
          </p:cNvPr>
          <p:cNvSpPr>
            <a:spLocks noGrp="1"/>
          </p:cNvSpPr>
          <p:nvPr>
            <p:ph type="sldNum" sz="quarter" idx="12"/>
          </p:nvPr>
        </p:nvSpPr>
        <p:spPr/>
        <p:txBody>
          <a:bodyPr/>
          <a:lstStyle/>
          <a:p>
            <a:fld id="{23D3D118-A8BC-438C-9B69-0F6A04E34E19}" type="slidenum">
              <a:rPr lang="en-IN" smtClean="0"/>
              <a:t>4</a:t>
            </a:fld>
            <a:endParaRPr lang="en-IN"/>
          </a:p>
        </p:txBody>
      </p:sp>
    </p:spTree>
    <p:extLst>
      <p:ext uri="{BB962C8B-B14F-4D97-AF65-F5344CB8AC3E}">
        <p14:creationId xmlns:p14="http://schemas.microsoft.com/office/powerpoint/2010/main" val="353255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8513-B8C1-26EF-904F-3C59DD961115}"/>
              </a:ext>
            </a:extLst>
          </p:cNvPr>
          <p:cNvSpPr>
            <a:spLocks noGrp="1"/>
          </p:cNvSpPr>
          <p:nvPr>
            <p:ph type="title"/>
          </p:nvPr>
        </p:nvSpPr>
        <p:spPr>
          <a:xfrm>
            <a:off x="838200" y="365125"/>
            <a:ext cx="10515600" cy="752475"/>
          </a:xfrm>
        </p:spPr>
        <p:txBody>
          <a:bodyPr>
            <a:normAutofit/>
          </a:bodyPr>
          <a:lstStyle/>
          <a:p>
            <a:r>
              <a:rPr lang="en-IN" sz="4000" u="sng" dirty="0">
                <a:solidFill>
                  <a:srgbClr val="FF0000"/>
                </a:solidFill>
                <a:latin typeface="Times New Roman" panose="02020603050405020304" pitchFamily="18" charset="0"/>
                <a:cs typeface="Times New Roman" panose="02020603050405020304" pitchFamily="18" charset="0"/>
              </a:rPr>
              <a:t>Why Monetize Information</a:t>
            </a:r>
          </a:p>
        </p:txBody>
      </p:sp>
      <p:sp>
        <p:nvSpPr>
          <p:cNvPr id="3" name="Content Placeholder 2">
            <a:extLst>
              <a:ext uri="{FF2B5EF4-FFF2-40B4-BE49-F238E27FC236}">
                <a16:creationId xmlns:a16="http://schemas.microsoft.com/office/drawing/2014/main" id="{A5DA4295-F324-F9AD-3DAA-E1313A31264D}"/>
              </a:ext>
            </a:extLst>
          </p:cNvPr>
          <p:cNvSpPr>
            <a:spLocks noGrp="1"/>
          </p:cNvSpPr>
          <p:nvPr>
            <p:ph idx="1"/>
          </p:nvPr>
        </p:nvSpPr>
        <p:spPr>
          <a:xfrm>
            <a:off x="416560" y="1198880"/>
            <a:ext cx="11450320" cy="5394960"/>
          </a:xfrm>
        </p:spPr>
        <p:txBody>
          <a:bodyPr>
            <a:normAutofit/>
          </a:bodyPr>
          <a:lstStyle/>
          <a:p>
            <a:r>
              <a:rPr lang="en-IN" sz="2200" b="1" dirty="0">
                <a:latin typeface="Times New Roman" panose="02020603050405020304" pitchFamily="18" charset="0"/>
                <a:cs typeface="Times New Roman" panose="02020603050405020304" pitchFamily="18" charset="0"/>
              </a:rPr>
              <a:t>Ian Pigott </a:t>
            </a:r>
            <a:r>
              <a:rPr lang="en-IN" sz="2200" dirty="0">
                <a:latin typeface="Times New Roman" panose="02020603050405020304" pitchFamily="18" charset="0"/>
                <a:cs typeface="Times New Roman" panose="02020603050405020304" pitchFamily="18" charset="0"/>
              </a:rPr>
              <a:t>runs a diversified farming business near Harpenden also has an autonomous 11-ton John Deere tractor which is guided by the Information that comes from the satellite about the Samples of Plants, soil erosion,  pesticides, and also sends all the information to the farmer’s tablet sitting in his chair. </a:t>
            </a:r>
          </a:p>
          <a:p>
            <a:r>
              <a:rPr lang="en-IN" sz="2200" dirty="0">
                <a:latin typeface="Times New Roman" panose="02020603050405020304" pitchFamily="18" charset="0"/>
                <a:cs typeface="Times New Roman" panose="02020603050405020304" pitchFamily="18" charset="0"/>
              </a:rPr>
              <a:t>Just by sitting in his office, Pigott can manage the entire operations on the farm. Similarly, other farms are also operated by drones for the underground water supply, flooding, etc.., this kind of machines have made life easy. But the actual point is are these companies really concerned about crop growth? </a:t>
            </a:r>
          </a:p>
          <a:p>
            <a:r>
              <a:rPr lang="en-IN" sz="2200" dirty="0">
                <a:latin typeface="Times New Roman" panose="02020603050405020304" pitchFamily="18" charset="0"/>
                <a:cs typeface="Times New Roman" panose="02020603050405020304" pitchFamily="18" charset="0"/>
              </a:rPr>
              <a:t>Companies such as John Deere and  Caterpillar are just capturing the data from these activities and are using it for their own beneficiary and are improvising the equipment for the next generation’s use. Ultimately, fertilizers companies like Monsanto and Archer Daniels Midland are in turn using this information to improve their agricultural products.</a:t>
            </a:r>
          </a:p>
          <a:p>
            <a:endParaRPr lang="en-IN" sz="2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497DBF6-1336-35E0-A28B-ABC2FC34BCDB}"/>
              </a:ext>
            </a:extLst>
          </p:cNvPr>
          <p:cNvSpPr>
            <a:spLocks noGrp="1"/>
          </p:cNvSpPr>
          <p:nvPr>
            <p:ph type="sldNum" sz="quarter" idx="12"/>
          </p:nvPr>
        </p:nvSpPr>
        <p:spPr/>
        <p:txBody>
          <a:bodyPr/>
          <a:lstStyle/>
          <a:p>
            <a:fld id="{23D3D118-A8BC-438C-9B69-0F6A04E34E19}" type="slidenum">
              <a:rPr lang="en-IN" smtClean="0"/>
              <a:t>5</a:t>
            </a:fld>
            <a:endParaRPr lang="en-IN"/>
          </a:p>
        </p:txBody>
      </p:sp>
      <p:pic>
        <p:nvPicPr>
          <p:cNvPr id="5" name="Picture 2">
            <a:extLst>
              <a:ext uri="{FF2B5EF4-FFF2-40B4-BE49-F238E27FC236}">
                <a16:creationId xmlns:a16="http://schemas.microsoft.com/office/drawing/2014/main" id="{D7428B03-B1C5-1F73-D80A-755FCB684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2542" y="5075873"/>
            <a:ext cx="3639315" cy="14630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DE053827-F01B-8C24-6B08-23DAA252F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034" y="5196046"/>
            <a:ext cx="3273425" cy="146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96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D6D4-B4C5-9A50-A007-75755231CD15}"/>
              </a:ext>
            </a:extLst>
          </p:cNvPr>
          <p:cNvSpPr>
            <a:spLocks noGrp="1"/>
          </p:cNvSpPr>
          <p:nvPr>
            <p:ph type="title"/>
          </p:nvPr>
        </p:nvSpPr>
        <p:spPr>
          <a:xfrm>
            <a:off x="838200" y="161366"/>
            <a:ext cx="10515600" cy="582706"/>
          </a:xfrm>
        </p:spPr>
        <p:txBody>
          <a:bodyPr>
            <a:noAutofit/>
          </a:bodyPr>
          <a:lstStyle/>
          <a:p>
            <a:r>
              <a:rPr lang="en-IN" sz="4000" u="sng" dirty="0">
                <a:solidFill>
                  <a:srgbClr val="FF0000"/>
                </a:solidFill>
                <a:latin typeface="Times New Roman" panose="02020603050405020304" pitchFamily="18" charset="0"/>
                <a:cs typeface="Times New Roman" panose="02020603050405020304" pitchFamily="18" charset="0"/>
              </a:rPr>
              <a:t>Possibilities</a:t>
            </a:r>
            <a:r>
              <a:rPr lang="en-IN" sz="4000" b="1" u="sng" dirty="0">
                <a:solidFill>
                  <a:srgbClr val="FF0000"/>
                </a:solidFill>
                <a:latin typeface="Times New Roman" panose="02020603050405020304" pitchFamily="18" charset="0"/>
                <a:cs typeface="Times New Roman" panose="02020603050405020304" pitchFamily="18" charset="0"/>
              </a:rPr>
              <a:t> </a:t>
            </a:r>
            <a:r>
              <a:rPr lang="en-IN" sz="4000" u="sng" dirty="0">
                <a:solidFill>
                  <a:srgbClr val="FF0000"/>
                </a:solidFill>
                <a:latin typeface="Times New Roman" panose="02020603050405020304" pitchFamily="18" charset="0"/>
                <a:cs typeface="Times New Roman" panose="02020603050405020304" pitchFamily="18" charset="0"/>
              </a:rPr>
              <a:t>of</a:t>
            </a:r>
            <a:r>
              <a:rPr lang="en-IN" sz="4000" b="1" u="sng" dirty="0">
                <a:solidFill>
                  <a:srgbClr val="FF0000"/>
                </a:solidFill>
                <a:latin typeface="Times New Roman" panose="02020603050405020304" pitchFamily="18" charset="0"/>
                <a:cs typeface="Times New Roman" panose="02020603050405020304" pitchFamily="18" charset="0"/>
              </a:rPr>
              <a:t> </a:t>
            </a:r>
            <a:r>
              <a:rPr lang="en-IN" sz="4000" u="sng" dirty="0">
                <a:solidFill>
                  <a:srgbClr val="FF0000"/>
                </a:solidFill>
                <a:latin typeface="Times New Roman" panose="02020603050405020304" pitchFamily="18" charset="0"/>
                <a:cs typeface="Times New Roman" panose="02020603050405020304" pitchFamily="18" charset="0"/>
              </a:rPr>
              <a:t>Monetizing</a:t>
            </a:r>
            <a:r>
              <a:rPr lang="en-IN" sz="4000" b="1" u="sng" dirty="0">
                <a:solidFill>
                  <a:srgbClr val="FF0000"/>
                </a:solidFill>
                <a:latin typeface="Times New Roman" panose="02020603050405020304" pitchFamily="18" charset="0"/>
                <a:cs typeface="Times New Roman" panose="02020603050405020304" pitchFamily="18" charset="0"/>
              </a:rPr>
              <a:t> </a:t>
            </a:r>
            <a:r>
              <a:rPr lang="en-IN" sz="4000" u="sng" dirty="0">
                <a:solidFill>
                  <a:srgbClr val="FF0000"/>
                </a:solidFill>
                <a:latin typeface="Times New Roman" panose="02020603050405020304" pitchFamily="18" charset="0"/>
                <a:cs typeface="Times New Roman" panose="02020603050405020304" pitchFamily="18" charset="0"/>
              </a:rPr>
              <a:t>Information</a:t>
            </a:r>
          </a:p>
        </p:txBody>
      </p:sp>
      <p:sp>
        <p:nvSpPr>
          <p:cNvPr id="3" name="Content Placeholder 2">
            <a:extLst>
              <a:ext uri="{FF2B5EF4-FFF2-40B4-BE49-F238E27FC236}">
                <a16:creationId xmlns:a16="http://schemas.microsoft.com/office/drawing/2014/main" id="{A42D4939-2D71-DBD1-9DDD-BEAE61875A62}"/>
              </a:ext>
            </a:extLst>
          </p:cNvPr>
          <p:cNvSpPr>
            <a:spLocks noGrp="1"/>
          </p:cNvSpPr>
          <p:nvPr>
            <p:ph idx="1"/>
          </p:nvPr>
        </p:nvSpPr>
        <p:spPr>
          <a:xfrm>
            <a:off x="838200" y="923365"/>
            <a:ext cx="10515600" cy="5647764"/>
          </a:xfrm>
        </p:spPr>
        <p:txBody>
          <a:bodyPr>
            <a:normAutofit/>
          </a:bodyPr>
          <a:lstStyle/>
          <a:p>
            <a:r>
              <a:rPr lang="en-IN" sz="2400" dirty="0">
                <a:latin typeface="Times New Roman" panose="02020603050405020304" pitchFamily="18" charset="0"/>
                <a:cs typeface="Times New Roman" panose="02020603050405020304" pitchFamily="18" charset="0"/>
              </a:rPr>
              <a:t>Once we have all the information with us and the information is properly monetized we have a lot of benefits from it such as:</a:t>
            </a:r>
          </a:p>
          <a:p>
            <a:r>
              <a:rPr lang="en-IN" sz="2400" dirty="0">
                <a:latin typeface="Times New Roman" panose="02020603050405020304" pitchFamily="18" charset="0"/>
                <a:cs typeface="Times New Roman" panose="02020603050405020304" pitchFamily="18" charset="0"/>
              </a:rPr>
              <a:t>Operational Efficiency can be improved</a:t>
            </a:r>
          </a:p>
          <a:p>
            <a:r>
              <a:rPr lang="en-IN" sz="2400" dirty="0">
                <a:latin typeface="Times New Roman" panose="02020603050405020304" pitchFamily="18" charset="0"/>
                <a:cs typeface="Times New Roman" panose="02020603050405020304" pitchFamily="18" charset="0"/>
              </a:rPr>
              <a:t>The quality and production of sales can be increased</a:t>
            </a:r>
          </a:p>
          <a:p>
            <a:r>
              <a:rPr lang="en-IN" sz="2400" dirty="0">
                <a:latin typeface="Times New Roman" panose="02020603050405020304" pitchFamily="18" charset="0"/>
                <a:cs typeface="Times New Roman" panose="02020603050405020304" pitchFamily="18" charset="0"/>
              </a:rPr>
              <a:t>We can have a good business relationship with customers</a:t>
            </a:r>
          </a:p>
          <a:p>
            <a:r>
              <a:rPr lang="en-IN" sz="2400" dirty="0">
                <a:latin typeface="Times New Roman" panose="02020603050405020304" pitchFamily="18" charset="0"/>
                <a:cs typeface="Times New Roman" panose="02020603050405020304" pitchFamily="18" charset="0"/>
              </a:rPr>
              <a:t>The development of the product can also be improved.</a:t>
            </a:r>
          </a:p>
          <a:p>
            <a:pPr marL="0" indent="0">
              <a:buNone/>
            </a:pPr>
            <a:r>
              <a:rPr lang="en-IN" sz="2400" dirty="0">
                <a:latin typeface="Times New Roman" panose="02020603050405020304" pitchFamily="18" charset="0"/>
                <a:cs typeface="Times New Roman" panose="02020603050405020304" pitchFamily="18" charset="0"/>
              </a:rPr>
              <a:t>Each of the possibilities mentioned above has an individual and distinguishable benefit where the information can be monetized, managed, and measured. By any chance, if any of these are not given importance for sure we are losing our money. </a:t>
            </a:r>
          </a:p>
        </p:txBody>
      </p:sp>
      <p:sp>
        <p:nvSpPr>
          <p:cNvPr id="4" name="Slide Number Placeholder 3">
            <a:extLst>
              <a:ext uri="{FF2B5EF4-FFF2-40B4-BE49-F238E27FC236}">
                <a16:creationId xmlns:a16="http://schemas.microsoft.com/office/drawing/2014/main" id="{56886BFE-A298-6AA2-C49D-124AD5C07575}"/>
              </a:ext>
            </a:extLst>
          </p:cNvPr>
          <p:cNvSpPr>
            <a:spLocks noGrp="1"/>
          </p:cNvSpPr>
          <p:nvPr>
            <p:ph type="sldNum" sz="quarter" idx="12"/>
          </p:nvPr>
        </p:nvSpPr>
        <p:spPr/>
        <p:txBody>
          <a:bodyPr/>
          <a:lstStyle/>
          <a:p>
            <a:fld id="{23D3D118-A8BC-438C-9B69-0F6A04E34E19}" type="slidenum">
              <a:rPr lang="en-IN" smtClean="0"/>
              <a:t>6</a:t>
            </a:fld>
            <a:endParaRPr lang="en-IN"/>
          </a:p>
        </p:txBody>
      </p:sp>
    </p:spTree>
    <p:extLst>
      <p:ext uri="{BB962C8B-B14F-4D97-AF65-F5344CB8AC3E}">
        <p14:creationId xmlns:p14="http://schemas.microsoft.com/office/powerpoint/2010/main" val="2385566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E10D-2C63-DDBF-6BDE-1F03C1B1FD47}"/>
              </a:ext>
            </a:extLst>
          </p:cNvPr>
          <p:cNvSpPr>
            <a:spLocks noGrp="1"/>
          </p:cNvSpPr>
          <p:nvPr>
            <p:ph type="title"/>
          </p:nvPr>
        </p:nvSpPr>
        <p:spPr>
          <a:xfrm>
            <a:off x="838200" y="365125"/>
            <a:ext cx="10515600" cy="925195"/>
          </a:xfrm>
        </p:spPr>
        <p:txBody>
          <a:bodyPr>
            <a:normAutofit fontScale="90000"/>
          </a:bodyPr>
          <a:lstStyle/>
          <a:p>
            <a:r>
              <a:rPr lang="en-IN" sz="4000" u="sng" dirty="0">
                <a:solidFill>
                  <a:srgbClr val="FF0000"/>
                </a:solidFill>
                <a:latin typeface="Times New Roman" panose="02020603050405020304" pitchFamily="18" charset="0"/>
                <a:cs typeface="Times New Roman" panose="02020603050405020304" pitchFamily="18" charset="0"/>
              </a:rPr>
              <a:t>Myths of Monetizing Information.</a:t>
            </a:r>
            <a:br>
              <a:rPr lang="en-IN" sz="4000" u="sng" dirty="0">
                <a:solidFill>
                  <a:srgbClr val="FF0000"/>
                </a:solidFill>
                <a:latin typeface="Times New Roman" panose="02020603050405020304" pitchFamily="18" charset="0"/>
                <a:cs typeface="Times New Roman" panose="02020603050405020304" pitchFamily="18" charset="0"/>
              </a:rPr>
            </a:br>
            <a:endParaRPr lang="en-IN" sz="4000" dirty="0">
              <a:solidFill>
                <a:srgbClr val="FF0000"/>
              </a:solidFill>
            </a:endParaRPr>
          </a:p>
        </p:txBody>
      </p:sp>
      <p:sp>
        <p:nvSpPr>
          <p:cNvPr id="3" name="Content Placeholder 2">
            <a:extLst>
              <a:ext uri="{FF2B5EF4-FFF2-40B4-BE49-F238E27FC236}">
                <a16:creationId xmlns:a16="http://schemas.microsoft.com/office/drawing/2014/main" id="{F58CCA86-B59E-0ABC-2C9B-9A7DC067912F}"/>
              </a:ext>
            </a:extLst>
          </p:cNvPr>
          <p:cNvSpPr>
            <a:spLocks noGrp="1"/>
          </p:cNvSpPr>
          <p:nvPr>
            <p:ph idx="1"/>
          </p:nvPr>
        </p:nvSpPr>
        <p:spPr>
          <a:xfrm>
            <a:off x="838200" y="1219200"/>
            <a:ext cx="10515600" cy="4957763"/>
          </a:xfrm>
        </p:spPr>
        <p:txBody>
          <a:bodyPr/>
          <a:lstStyle/>
          <a:p>
            <a:pPr marL="0" indent="0">
              <a:buNone/>
            </a:pPr>
            <a:r>
              <a:rPr lang="en-IN" sz="2200" dirty="0">
                <a:latin typeface="Times New Roman" panose="02020603050405020304" pitchFamily="18" charset="0"/>
                <a:cs typeface="Times New Roman" panose="02020603050405020304" pitchFamily="18" charset="0"/>
              </a:rPr>
              <a:t>There are certain myths or unaware facts about monetizing the information such as:</a:t>
            </a:r>
          </a:p>
          <a:p>
            <a:r>
              <a:rPr lang="en-IN" sz="2200" dirty="0">
                <a:latin typeface="Times New Roman" panose="02020603050405020304" pitchFamily="18" charset="0"/>
                <a:cs typeface="Times New Roman" panose="02020603050405020304" pitchFamily="18" charset="0"/>
              </a:rPr>
              <a:t>One must sell the information in exchange for cash</a:t>
            </a:r>
          </a:p>
          <a:p>
            <a:r>
              <a:rPr lang="en-IN" sz="2200" dirty="0">
                <a:latin typeface="Times New Roman" panose="02020603050405020304" pitchFamily="18" charset="0"/>
                <a:cs typeface="Times New Roman" panose="02020603050405020304" pitchFamily="18" charset="0"/>
              </a:rPr>
              <a:t>One must be in the business in order to monetize the information</a:t>
            </a:r>
          </a:p>
          <a:p>
            <a:r>
              <a:rPr lang="en-IN" sz="2200" dirty="0">
                <a:latin typeface="Times New Roman" panose="02020603050405020304" pitchFamily="18" charset="0"/>
                <a:cs typeface="Times New Roman" panose="02020603050405020304" pitchFamily="18" charset="0"/>
              </a:rPr>
              <a:t>It would only be great if we share the information with our friends and family.</a:t>
            </a:r>
          </a:p>
          <a:p>
            <a:pPr marL="0" indent="0">
              <a:buNone/>
            </a:pPr>
            <a:r>
              <a:rPr lang="en-IN" sz="2200" dirty="0">
                <a:latin typeface="Times New Roman" panose="02020603050405020304" pitchFamily="18" charset="0"/>
                <a:cs typeface="Times New Roman" panose="02020603050405020304" pitchFamily="18" charset="0"/>
              </a:rPr>
              <a:t>In order to avoid these kinds of myths, we need to be aware of why monetizing information is not only an idea but also a way to achieve success.</a:t>
            </a:r>
          </a:p>
          <a:p>
            <a:endParaRPr lang="en-IN" dirty="0"/>
          </a:p>
        </p:txBody>
      </p:sp>
      <p:sp>
        <p:nvSpPr>
          <p:cNvPr id="4" name="Slide Number Placeholder 3">
            <a:extLst>
              <a:ext uri="{FF2B5EF4-FFF2-40B4-BE49-F238E27FC236}">
                <a16:creationId xmlns:a16="http://schemas.microsoft.com/office/drawing/2014/main" id="{11BE8C5D-BAD5-339E-BAE6-F06FDED7652C}"/>
              </a:ext>
            </a:extLst>
          </p:cNvPr>
          <p:cNvSpPr>
            <a:spLocks noGrp="1"/>
          </p:cNvSpPr>
          <p:nvPr>
            <p:ph type="sldNum" sz="quarter" idx="12"/>
          </p:nvPr>
        </p:nvSpPr>
        <p:spPr/>
        <p:txBody>
          <a:bodyPr/>
          <a:lstStyle/>
          <a:p>
            <a:fld id="{23D3D118-A8BC-438C-9B69-0F6A04E34E19}" type="slidenum">
              <a:rPr lang="en-IN" smtClean="0"/>
              <a:t>7</a:t>
            </a:fld>
            <a:endParaRPr lang="en-IN"/>
          </a:p>
        </p:txBody>
      </p:sp>
    </p:spTree>
    <p:extLst>
      <p:ext uri="{BB962C8B-B14F-4D97-AF65-F5344CB8AC3E}">
        <p14:creationId xmlns:p14="http://schemas.microsoft.com/office/powerpoint/2010/main" val="261365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D8894C-4223-DFDE-C986-D5CD7048C3AB}"/>
              </a:ext>
            </a:extLst>
          </p:cNvPr>
          <p:cNvSpPr>
            <a:spLocks noGrp="1"/>
          </p:cNvSpPr>
          <p:nvPr>
            <p:ph type="title"/>
          </p:nvPr>
        </p:nvSpPr>
        <p:spPr>
          <a:xfrm>
            <a:off x="838200" y="365126"/>
            <a:ext cx="10515600" cy="691318"/>
          </a:xfrm>
        </p:spPr>
        <p:txBody>
          <a:bodyPr>
            <a:normAutofit/>
          </a:bodyPr>
          <a:lstStyle/>
          <a:p>
            <a:r>
              <a:rPr lang="en-US" sz="4000" u="sng" dirty="0">
                <a:solidFill>
                  <a:srgbClr val="FF0000"/>
                </a:solidFill>
                <a:latin typeface="Times New Roman" panose="02020603050405020304" pitchFamily="18" charset="0"/>
                <a:cs typeface="Times New Roman" panose="02020603050405020304" pitchFamily="18" charset="0"/>
              </a:rPr>
              <a:t>Economic Alternatives for Information</a:t>
            </a:r>
            <a:endParaRPr lang="en-IN" sz="4000" u="sng"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3D07ABD-FC4E-11B1-DD6D-001CD120FE3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676965" y="1056444"/>
            <a:ext cx="4610470" cy="4119238"/>
          </a:xfrm>
        </p:spPr>
      </p:pic>
      <p:sp>
        <p:nvSpPr>
          <p:cNvPr id="7" name="Rectangle 6">
            <a:extLst>
              <a:ext uri="{FF2B5EF4-FFF2-40B4-BE49-F238E27FC236}">
                <a16:creationId xmlns:a16="http://schemas.microsoft.com/office/drawing/2014/main" id="{DF8B9044-CEE8-3E46-04C1-46CCF6486474}"/>
              </a:ext>
            </a:extLst>
          </p:cNvPr>
          <p:cNvSpPr/>
          <p:nvPr/>
        </p:nvSpPr>
        <p:spPr>
          <a:xfrm>
            <a:off x="150919" y="1056444"/>
            <a:ext cx="7705818" cy="5724644"/>
          </a:xfrm>
          <a:prstGeom prst="rect">
            <a:avLst/>
          </a:prstGeom>
          <a:noFill/>
        </p:spPr>
        <p:txBody>
          <a:bodyPr wrap="square" lIns="91440" tIns="45720" rIns="91440" bIns="45720">
            <a:spAutoFit/>
          </a:bodyPr>
          <a:lstStyle/>
          <a:p>
            <a:endParaRPr lang="en-US" sz="20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2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Direct Monetarization:</a:t>
            </a:r>
            <a:r>
              <a:rPr lang="en-US" sz="2200" b="1" i="0" u="sng" dirty="0">
                <a:solidFill>
                  <a:srgbClr val="202124"/>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200" i="0" dirty="0">
                <a:solidFill>
                  <a:srgbClr val="202124"/>
                </a:solidFill>
                <a:effectLst/>
                <a:latin typeface="Times New Roman" panose="02020603050405020304" pitchFamily="18" charset="0"/>
                <a:cs typeface="Times New Roman" panose="02020603050405020304" pitchFamily="18" charset="0"/>
              </a:rPr>
              <a:t>charge money for their products, via subscription, e-commerce, virtual items, etc.</a:t>
            </a:r>
          </a:p>
          <a:p>
            <a:pPr marL="285750" indent="-285750">
              <a:buFont typeface="Arial" panose="020B0604020202020204" pitchFamily="34" charset="0"/>
              <a:buChar char="•"/>
            </a:pPr>
            <a:r>
              <a:rPr lang="en-US" sz="2200" b="0" i="0" dirty="0">
                <a:solidFill>
                  <a:srgbClr val="202124"/>
                </a:solidFill>
                <a:effectLst/>
                <a:latin typeface="Times New Roman" panose="02020603050405020304" pitchFamily="18" charset="0"/>
                <a:cs typeface="Times New Roman" panose="02020603050405020304" pitchFamily="18" charset="0"/>
              </a:rPr>
              <a:t>small, focused group of customers.</a:t>
            </a:r>
          </a:p>
          <a:p>
            <a:r>
              <a:rPr lang="en-US" sz="2200" u="sng" cap="none" spc="0" dirty="0">
                <a:ln w="0"/>
                <a:solidFill>
                  <a:srgbClr val="202124"/>
                </a:solidFill>
                <a:latin typeface="Times New Roman" panose="02020603050405020304" pitchFamily="18" charset="0"/>
                <a:cs typeface="Times New Roman" panose="02020603050405020304" pitchFamily="18" charset="0"/>
              </a:rPr>
              <a:t>Pros</a:t>
            </a:r>
            <a:r>
              <a:rPr lang="en-US" sz="2200" cap="none" spc="0" dirty="0">
                <a:ln w="0"/>
                <a:solidFill>
                  <a:srgbClr val="202124"/>
                </a:solidFill>
                <a:latin typeface="Times New Roman" panose="02020603050405020304" pitchFamily="18" charset="0"/>
                <a:cs typeface="Times New Roman" panose="02020603050405020304" pitchFamily="18" charset="0"/>
              </a:rPr>
              <a:t>: </a:t>
            </a:r>
            <a:r>
              <a:rPr lang="en-US" sz="2200" b="0" i="0" dirty="0">
                <a:solidFill>
                  <a:srgbClr val="333333"/>
                </a:solidFill>
                <a:effectLst/>
                <a:latin typeface="Times New Roman" panose="02020603050405020304" pitchFamily="18" charset="0"/>
                <a:cs typeface="Times New Roman" panose="02020603050405020304" pitchFamily="18" charset="0"/>
              </a:rPr>
              <a:t>make money as you go</a:t>
            </a:r>
          </a:p>
          <a:p>
            <a:r>
              <a:rPr lang="en-US" sz="2200" u="sng" cap="none" spc="0" dirty="0">
                <a:ln w="0"/>
                <a:solidFill>
                  <a:srgbClr val="333333"/>
                </a:solidFill>
                <a:latin typeface="Times New Roman" panose="02020603050405020304" pitchFamily="18" charset="0"/>
                <a:cs typeface="Times New Roman" panose="02020603050405020304" pitchFamily="18" charset="0"/>
              </a:rPr>
              <a:t>Cons</a:t>
            </a:r>
            <a:r>
              <a:rPr lang="en-US" sz="2200" cap="none" spc="0" dirty="0">
                <a:ln w="0"/>
                <a:solidFill>
                  <a:srgbClr val="333333"/>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Direct cash transactions highly visible on income.</a:t>
            </a:r>
          </a:p>
          <a:p>
            <a:endParaRPr lang="en-US" sz="2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200" b="1"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Indirect</a:t>
            </a:r>
            <a:r>
              <a:rPr lang="en-US" sz="22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Monetarization:</a:t>
            </a:r>
          </a:p>
          <a:p>
            <a:r>
              <a:rPr lang="en-US" sz="2200" b="1" i="0" dirty="0">
                <a:solidFill>
                  <a:srgbClr val="202124"/>
                </a:solidFill>
                <a:effectLst/>
                <a:latin typeface="Times New Roman" panose="02020603050405020304" pitchFamily="18" charset="0"/>
                <a:cs typeface="Times New Roman" panose="02020603050405020304" pitchFamily="18" charset="0"/>
              </a:rPr>
              <a:t> </a:t>
            </a:r>
            <a:r>
              <a:rPr lang="en-US" sz="2200" i="0" dirty="0">
                <a:solidFill>
                  <a:srgbClr val="202124"/>
                </a:solidFill>
                <a:effectLst/>
                <a:latin typeface="Times New Roman" panose="02020603050405020304" pitchFamily="18" charset="0"/>
                <a:cs typeface="Times New Roman" panose="02020603050405020304" pitchFamily="18" charset="0"/>
              </a:rPr>
              <a:t>Indirect monetizers don't charge money to use their product and in fact, often give their product away for free or use the information to generate insights that give more opportunities to business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reduce costs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improve productivity </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reduce risks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develop new products</a:t>
            </a:r>
            <a:endParaRPr lang="en-US" sz="2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n w="0"/>
              <a:effectLst>
                <a:outerShdw blurRad="38100" dist="19050" dir="2700000" algn="tl" rotWithShape="0">
                  <a:schemeClr val="dk1">
                    <a:alpha val="40000"/>
                  </a:schemeClr>
                </a:outerShdw>
              </a:effectLst>
              <a:sym typeface="Wingdings" panose="05000000000000000000" pitchFamily="2" charset="2"/>
            </a:endParaRPr>
          </a:p>
        </p:txBody>
      </p:sp>
      <p:sp>
        <p:nvSpPr>
          <p:cNvPr id="2" name="Slide Number Placeholder 1">
            <a:extLst>
              <a:ext uri="{FF2B5EF4-FFF2-40B4-BE49-F238E27FC236}">
                <a16:creationId xmlns:a16="http://schemas.microsoft.com/office/drawing/2014/main" id="{CBB53193-8698-0C46-0B4A-EEFF890E1C4F}"/>
              </a:ext>
            </a:extLst>
          </p:cNvPr>
          <p:cNvSpPr>
            <a:spLocks noGrp="1"/>
          </p:cNvSpPr>
          <p:nvPr>
            <p:ph type="sldNum" sz="quarter" idx="12"/>
          </p:nvPr>
        </p:nvSpPr>
        <p:spPr/>
        <p:txBody>
          <a:bodyPr/>
          <a:lstStyle/>
          <a:p>
            <a:fld id="{23D3D118-A8BC-438C-9B69-0F6A04E34E19}" type="slidenum">
              <a:rPr lang="en-IN" smtClean="0"/>
              <a:t>8</a:t>
            </a:fld>
            <a:endParaRPr lang="en-IN"/>
          </a:p>
        </p:txBody>
      </p:sp>
    </p:spTree>
    <p:extLst>
      <p:ext uri="{BB962C8B-B14F-4D97-AF65-F5344CB8AC3E}">
        <p14:creationId xmlns:p14="http://schemas.microsoft.com/office/powerpoint/2010/main" val="2461637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9849-0ED8-A9BF-69DD-73F5E433D105}"/>
              </a:ext>
            </a:extLst>
          </p:cNvPr>
          <p:cNvSpPr>
            <a:spLocks noGrp="1"/>
          </p:cNvSpPr>
          <p:nvPr>
            <p:ph type="title"/>
          </p:nvPr>
        </p:nvSpPr>
        <p:spPr>
          <a:xfrm>
            <a:off x="528918" y="448235"/>
            <a:ext cx="11313458" cy="418039"/>
          </a:xfrm>
        </p:spPr>
        <p:txBody>
          <a:bodyPr>
            <a:noAutofit/>
          </a:bodyPr>
          <a:lstStyle/>
          <a:p>
            <a:br>
              <a:rPr lang="en-US" sz="36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3600"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Direct Monetarization vs Indirect Monetarization. What to choose?</a:t>
            </a:r>
            <a:br>
              <a:rPr lang="en-IN" sz="3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5CE8FE-3503-A7D6-C78C-EAAAF8FC7691}"/>
              </a:ext>
            </a:extLst>
          </p:cNvPr>
          <p:cNvSpPr>
            <a:spLocks noGrp="1"/>
          </p:cNvSpPr>
          <p:nvPr>
            <p:ph idx="1"/>
          </p:nvPr>
        </p:nvSpPr>
        <p:spPr>
          <a:xfrm>
            <a:off x="838200" y="1168400"/>
            <a:ext cx="11004176" cy="5435600"/>
          </a:xfrm>
        </p:spPr>
        <p:txBody>
          <a:bodyPr>
            <a:normAutofit fontScale="25000" lnSpcReduction="20000"/>
          </a:bodyPr>
          <a:lstStyle/>
          <a:p>
            <a:pPr marL="342900" lvl="0" indent="-342900">
              <a:lnSpc>
                <a:spcPct val="107000"/>
              </a:lnSpc>
              <a:spcAft>
                <a:spcPts val="800"/>
              </a:spcAft>
              <a:buFont typeface="Arial" panose="020B0604020202020204" pitchFamily="34" charset="0"/>
              <a:buChar char="•"/>
              <a:tabLst>
                <a:tab pos="457200" algn="l"/>
              </a:tabLst>
            </a:pP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People often misinterprets that Direct Monetarization is easy</a:t>
            </a:r>
            <a:r>
              <a:rPr lang="en-US" sz="8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800" u="sng" dirty="0">
                <a:effectLst/>
                <a:latin typeface="Times New Roman" panose="02020603050405020304" pitchFamily="18" charset="0"/>
                <a:ea typeface="Calibri" panose="020F0502020204030204" pitchFamily="34" charset="0"/>
                <a:cs typeface="Times New Roman" panose="02020603050405020304" pitchFamily="18" charset="0"/>
              </a:rPr>
              <a:t>Direct Profit</a:t>
            </a:r>
            <a:endParaRPr lang="en-IN" sz="88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8800" u="sng" dirty="0">
                <a:effectLst/>
                <a:latin typeface="Times New Roman" panose="02020603050405020304" pitchFamily="18" charset="0"/>
                <a:ea typeface="Calibri" panose="020F0502020204030204" pitchFamily="34" charset="0"/>
                <a:cs typeface="Times New Roman" panose="02020603050405020304" pitchFamily="18" charset="0"/>
              </a:rPr>
              <a:t>Indirect Monetarization</a:t>
            </a: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 offers more opportunities to expand the business</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8800" b="1" u="sng" dirty="0">
                <a:effectLst/>
                <a:latin typeface="Times New Roman" panose="02020603050405020304" pitchFamily="18" charset="0"/>
                <a:ea typeface="Calibri" panose="020F0502020204030204" pitchFamily="34" charset="0"/>
                <a:cs typeface="Times New Roman" panose="02020603050405020304" pitchFamily="18" charset="0"/>
              </a:rPr>
              <a:t>Advantages for Indirectly Monetarizing Information</a:t>
            </a:r>
          </a:p>
          <a:p>
            <a:pPr>
              <a:lnSpc>
                <a:spcPct val="107000"/>
              </a:lnSpc>
              <a:spcAft>
                <a:spcPts val="800"/>
              </a:spcAft>
            </a:pP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It’s too valuable to sell your data</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Improve your business, and create completely new services and business models based on the data you get from your products or services.</a:t>
            </a:r>
          </a:p>
          <a:p>
            <a:pPr marL="0" lvl="0" indent="0">
              <a:lnSpc>
                <a:spcPct val="107000"/>
              </a:lnSpc>
              <a:spcAft>
                <a:spcPts val="800"/>
              </a:spcAft>
              <a:buNone/>
              <a:tabLst>
                <a:tab pos="457200" algn="l"/>
              </a:tabLst>
            </a:pPr>
            <a:r>
              <a:rPr lang="en-IN" sz="8800" b="1" u="sng" dirty="0">
                <a:effectLst/>
                <a:latin typeface="Times New Roman" panose="02020603050405020304" pitchFamily="18" charset="0"/>
                <a:ea typeface="Calibri" panose="020F0502020204030204" pitchFamily="34" charset="0"/>
                <a:cs typeface="Times New Roman" panose="02020603050405020304" pitchFamily="18" charset="0"/>
              </a:rPr>
              <a:t>Example:</a:t>
            </a:r>
          </a:p>
          <a:p>
            <a:pPr marL="342900" lvl="0" indent="-342900">
              <a:lnSpc>
                <a:spcPct val="107000"/>
              </a:lnSpc>
              <a:spcAft>
                <a:spcPts val="800"/>
              </a:spcAft>
              <a:buFont typeface="Arial" panose="020B0604020202020204" pitchFamily="34" charset="0"/>
              <a:buChar char="•"/>
              <a:tabLst>
                <a:tab pos="457200" algn="l"/>
              </a:tabLst>
            </a:pP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Citigroup added $9 billion in market capitalization and a dividend increase of 500 percent.</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Machine intelligence technology correlating and analyzing 2,600 macroeconomic variables with revenue streams from dozens of business units with the help of </a:t>
            </a:r>
            <a:r>
              <a:rPr lang="en-US" sz="8800" dirty="0" err="1">
                <a:effectLst/>
                <a:latin typeface="Times New Roman" panose="02020603050405020304" pitchFamily="18" charset="0"/>
                <a:ea typeface="Calibri" panose="020F0502020204030204" pitchFamily="34" charset="0"/>
                <a:cs typeface="Times New Roman" panose="02020603050405020304" pitchFamily="18" charset="0"/>
              </a:rPr>
              <a:t>Ayasdi</a:t>
            </a: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 (it helps the companies recognize and analyze their own data and develop insights)</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Using this information to demonstrably reduce risk and improve compliance, Citigroup had added billions in market value. </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28E45DF-39E7-1204-4674-87089BFA9F38}"/>
              </a:ext>
            </a:extLst>
          </p:cNvPr>
          <p:cNvSpPr>
            <a:spLocks noGrp="1"/>
          </p:cNvSpPr>
          <p:nvPr>
            <p:ph type="sldNum" sz="quarter" idx="12"/>
          </p:nvPr>
        </p:nvSpPr>
        <p:spPr/>
        <p:txBody>
          <a:bodyPr/>
          <a:lstStyle/>
          <a:p>
            <a:fld id="{23D3D118-A8BC-438C-9B69-0F6A04E34E19}" type="slidenum">
              <a:rPr lang="en-IN" smtClean="0"/>
              <a:t>9</a:t>
            </a:fld>
            <a:endParaRPr lang="en-IN"/>
          </a:p>
        </p:txBody>
      </p:sp>
    </p:spTree>
    <p:extLst>
      <p:ext uri="{BB962C8B-B14F-4D97-AF65-F5344CB8AC3E}">
        <p14:creationId xmlns:p14="http://schemas.microsoft.com/office/powerpoint/2010/main" val="2128424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1715</TotalTime>
  <Words>1800</Words>
  <Application>Microsoft Office PowerPoint</Application>
  <PresentationFormat>Widescreen</PresentationFormat>
  <Paragraphs>141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Symbol</vt:lpstr>
      <vt:lpstr>Times New Roman</vt:lpstr>
      <vt:lpstr>Office Theme</vt:lpstr>
      <vt:lpstr>                                       2022F-T3 BDM 3053 – Infonomics 01 (DSMM Group 1)  Chapter – 01   Why Monetize Information?</vt:lpstr>
      <vt:lpstr>Agenda</vt:lpstr>
      <vt:lpstr>Learning Outcomes:</vt:lpstr>
      <vt:lpstr>What is Infonomics..?</vt:lpstr>
      <vt:lpstr>Why Monetize Information</vt:lpstr>
      <vt:lpstr>Possibilities of Monetizing Information</vt:lpstr>
      <vt:lpstr>Myths of Monetizing Information. </vt:lpstr>
      <vt:lpstr>Economic Alternatives for Information</vt:lpstr>
      <vt:lpstr> Direct Monetarization vs Indirect Monetarization. What to choose? </vt:lpstr>
      <vt:lpstr>Example: 2</vt:lpstr>
      <vt:lpstr>PowerPoint Presentation</vt:lpstr>
      <vt:lpstr>PowerPoint Presentation</vt:lpstr>
      <vt:lpstr>PowerPoint Presentation</vt:lpstr>
      <vt:lpstr>Conclusion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2022F-T3 BDM 3053 – Infonomics 01 (DSMM Group 1)   Chapter – 01   Why Monetize Information..?</dc:title>
  <dc:creator>greeshu yarlagadda</dc:creator>
  <cp:lastModifiedBy>greeshu yarlagadda</cp:lastModifiedBy>
  <cp:revision>41</cp:revision>
  <dcterms:created xsi:type="dcterms:W3CDTF">2022-09-07T23:11:01Z</dcterms:created>
  <dcterms:modified xsi:type="dcterms:W3CDTF">2022-09-13T14:07:10Z</dcterms:modified>
</cp:coreProperties>
</file>