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0" r:id="rId8"/>
    <p:sldId id="266" r:id="rId9"/>
    <p:sldId id="267" r:id="rId10"/>
    <p:sldId id="268" r:id="rId11"/>
    <p:sldId id="269" r:id="rId12"/>
    <p:sldId id="270" r:id="rId13"/>
    <p:sldId id="273" r:id="rId14"/>
    <p:sldId id="271" r:id="rId15"/>
    <p:sldId id="272" r:id="rId16"/>
    <p:sldId id="274" r:id="rId17"/>
    <p:sldId id="275" r:id="rId18"/>
    <p:sldId id="276" r:id="rId19"/>
    <p:sldId id="277" r:id="rId20"/>
    <p:sldId id="278" r:id="rId21"/>
    <p:sldId id="279" r:id="rId22"/>
    <p:sldId id="280" r:id="rId23"/>
    <p:sldId id="261" r:id="rId24"/>
    <p:sldId id="262" r:id="rId25"/>
    <p:sldId id="26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2" d="100"/>
          <a:sy n="82" d="100"/>
        </p:scale>
        <p:origin x="58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839E-4D0A-46EC-BFFB-1CA2B30027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0C8F2B-E590-4927-8082-3D6D6D321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F9C487-0787-4C65-8563-BE325FC4BAAC}"/>
              </a:ext>
            </a:extLst>
          </p:cNvPr>
          <p:cNvSpPr>
            <a:spLocks noGrp="1"/>
          </p:cNvSpPr>
          <p:nvPr>
            <p:ph type="dt" sz="half" idx="10"/>
          </p:nvPr>
        </p:nvSpPr>
        <p:spPr/>
        <p:txBody>
          <a:bodyPr/>
          <a:lstStyle/>
          <a:p>
            <a:fld id="{690837B1-F318-4B46-818C-BD5071ADEF6D}" type="datetimeFigureOut">
              <a:rPr lang="en-US" smtClean="0"/>
              <a:t>9/18/2022</a:t>
            </a:fld>
            <a:endParaRPr lang="en-US"/>
          </a:p>
        </p:txBody>
      </p:sp>
      <p:sp>
        <p:nvSpPr>
          <p:cNvPr id="5" name="Footer Placeholder 4">
            <a:extLst>
              <a:ext uri="{FF2B5EF4-FFF2-40B4-BE49-F238E27FC236}">
                <a16:creationId xmlns:a16="http://schemas.microsoft.com/office/drawing/2014/main" id="{DF1A8EDC-FE91-4757-A2BC-61616076C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5E71E-92C8-4FC7-AA10-A56E88C04714}"/>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410070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4F7D-C0B6-44EF-ABE8-57D3ED1E46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764AC-4A38-4D1C-B366-6912056F8E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A5EDEA-8D5C-4B34-9F1A-89F95F6F4605}"/>
              </a:ext>
            </a:extLst>
          </p:cNvPr>
          <p:cNvSpPr>
            <a:spLocks noGrp="1"/>
          </p:cNvSpPr>
          <p:nvPr>
            <p:ph type="dt" sz="half" idx="10"/>
          </p:nvPr>
        </p:nvSpPr>
        <p:spPr/>
        <p:txBody>
          <a:bodyPr/>
          <a:lstStyle/>
          <a:p>
            <a:fld id="{690837B1-F318-4B46-818C-BD5071ADEF6D}" type="datetimeFigureOut">
              <a:rPr lang="en-US" smtClean="0"/>
              <a:t>9/18/2022</a:t>
            </a:fld>
            <a:endParaRPr lang="en-US"/>
          </a:p>
        </p:txBody>
      </p:sp>
      <p:sp>
        <p:nvSpPr>
          <p:cNvPr id="5" name="Footer Placeholder 4">
            <a:extLst>
              <a:ext uri="{FF2B5EF4-FFF2-40B4-BE49-F238E27FC236}">
                <a16:creationId xmlns:a16="http://schemas.microsoft.com/office/drawing/2014/main" id="{AFF2DEC4-B0E1-4661-8FFF-551B9F4BE7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3F360-3209-4C32-A160-75FAD0DD69AA}"/>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610135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32400E-CA00-4F93-A6ED-CB115AC24F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CA6EB6-3766-4C06-B00E-7A35F78DFC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2A129-EBB5-488D-A972-DD56AE3DBDD5}"/>
              </a:ext>
            </a:extLst>
          </p:cNvPr>
          <p:cNvSpPr>
            <a:spLocks noGrp="1"/>
          </p:cNvSpPr>
          <p:nvPr>
            <p:ph type="dt" sz="half" idx="10"/>
          </p:nvPr>
        </p:nvSpPr>
        <p:spPr/>
        <p:txBody>
          <a:bodyPr/>
          <a:lstStyle/>
          <a:p>
            <a:fld id="{690837B1-F318-4B46-818C-BD5071ADEF6D}" type="datetimeFigureOut">
              <a:rPr lang="en-US" smtClean="0"/>
              <a:t>9/18/2022</a:t>
            </a:fld>
            <a:endParaRPr lang="en-US"/>
          </a:p>
        </p:txBody>
      </p:sp>
      <p:sp>
        <p:nvSpPr>
          <p:cNvPr id="5" name="Footer Placeholder 4">
            <a:extLst>
              <a:ext uri="{FF2B5EF4-FFF2-40B4-BE49-F238E27FC236}">
                <a16:creationId xmlns:a16="http://schemas.microsoft.com/office/drawing/2014/main" id="{A775EBE6-0FE8-4DFE-8FD7-B2629261B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BE57B-E036-4C88-8191-B958B45CDE41}"/>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2521777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2C71-7B9D-46FD-91E1-B21EFB257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69FEB-DD58-4E0D-8923-49254DB77E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0662D-86A8-4FAB-A035-D0DCF3222A6A}"/>
              </a:ext>
            </a:extLst>
          </p:cNvPr>
          <p:cNvSpPr>
            <a:spLocks noGrp="1"/>
          </p:cNvSpPr>
          <p:nvPr>
            <p:ph type="dt" sz="half" idx="10"/>
          </p:nvPr>
        </p:nvSpPr>
        <p:spPr/>
        <p:txBody>
          <a:bodyPr/>
          <a:lstStyle/>
          <a:p>
            <a:fld id="{690837B1-F318-4B46-818C-BD5071ADEF6D}" type="datetimeFigureOut">
              <a:rPr lang="en-US" smtClean="0"/>
              <a:t>9/18/2022</a:t>
            </a:fld>
            <a:endParaRPr lang="en-US"/>
          </a:p>
        </p:txBody>
      </p:sp>
      <p:sp>
        <p:nvSpPr>
          <p:cNvPr id="5" name="Footer Placeholder 4">
            <a:extLst>
              <a:ext uri="{FF2B5EF4-FFF2-40B4-BE49-F238E27FC236}">
                <a16:creationId xmlns:a16="http://schemas.microsoft.com/office/drawing/2014/main" id="{FD057D36-65B2-4828-AC0E-17D58F3E1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A4AF5-4E6A-4BE5-8D12-16CDA7814BBE}"/>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733009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A36C-C373-4820-94FF-AE6E4B8EE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A952D6-672C-405B-B64D-C5BBBE73F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7A1823-5D17-4F25-B95F-237A005F7B36}"/>
              </a:ext>
            </a:extLst>
          </p:cNvPr>
          <p:cNvSpPr>
            <a:spLocks noGrp="1"/>
          </p:cNvSpPr>
          <p:nvPr>
            <p:ph type="dt" sz="half" idx="10"/>
          </p:nvPr>
        </p:nvSpPr>
        <p:spPr/>
        <p:txBody>
          <a:bodyPr/>
          <a:lstStyle/>
          <a:p>
            <a:fld id="{690837B1-F318-4B46-818C-BD5071ADEF6D}" type="datetimeFigureOut">
              <a:rPr lang="en-US" smtClean="0"/>
              <a:t>9/18/2022</a:t>
            </a:fld>
            <a:endParaRPr lang="en-US"/>
          </a:p>
        </p:txBody>
      </p:sp>
      <p:sp>
        <p:nvSpPr>
          <p:cNvPr id="5" name="Footer Placeholder 4">
            <a:extLst>
              <a:ext uri="{FF2B5EF4-FFF2-40B4-BE49-F238E27FC236}">
                <a16:creationId xmlns:a16="http://schemas.microsoft.com/office/drawing/2014/main" id="{540CFF4E-B26C-469F-8395-C488BE983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A23FD-8487-4D6A-B72B-A03A7461A23E}"/>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394977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A969-91BA-4BEA-A957-FC7040EE9A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9044A7-D3C2-47FC-9F41-4F37734020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E8216C-45E6-4666-A099-5D09360643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660AA0-B94E-4F76-B4EA-22F366649839}"/>
              </a:ext>
            </a:extLst>
          </p:cNvPr>
          <p:cNvSpPr>
            <a:spLocks noGrp="1"/>
          </p:cNvSpPr>
          <p:nvPr>
            <p:ph type="dt" sz="half" idx="10"/>
          </p:nvPr>
        </p:nvSpPr>
        <p:spPr/>
        <p:txBody>
          <a:bodyPr/>
          <a:lstStyle/>
          <a:p>
            <a:fld id="{690837B1-F318-4B46-818C-BD5071ADEF6D}" type="datetimeFigureOut">
              <a:rPr lang="en-US" smtClean="0"/>
              <a:t>9/18/2022</a:t>
            </a:fld>
            <a:endParaRPr lang="en-US"/>
          </a:p>
        </p:txBody>
      </p:sp>
      <p:sp>
        <p:nvSpPr>
          <p:cNvPr id="6" name="Footer Placeholder 5">
            <a:extLst>
              <a:ext uri="{FF2B5EF4-FFF2-40B4-BE49-F238E27FC236}">
                <a16:creationId xmlns:a16="http://schemas.microsoft.com/office/drawing/2014/main" id="{D6B3EB5A-6CB1-417D-8998-33673D858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42CF1-C743-4973-AE79-990353E9E52B}"/>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08237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BF01-29D2-46C3-B513-C2868C6AF2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C38DDC-01A4-439B-A56B-E8487045A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3C3ABB-04C5-4430-946B-EF67914038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4BCCE-53C3-48D2-BDE5-A123FBA2C8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4A447B-7688-41F0-BDC7-47DA409A97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E28251-36FC-478E-90F6-4033075A2589}"/>
              </a:ext>
            </a:extLst>
          </p:cNvPr>
          <p:cNvSpPr>
            <a:spLocks noGrp="1"/>
          </p:cNvSpPr>
          <p:nvPr>
            <p:ph type="dt" sz="half" idx="10"/>
          </p:nvPr>
        </p:nvSpPr>
        <p:spPr/>
        <p:txBody>
          <a:bodyPr/>
          <a:lstStyle/>
          <a:p>
            <a:fld id="{690837B1-F318-4B46-818C-BD5071ADEF6D}" type="datetimeFigureOut">
              <a:rPr lang="en-US" smtClean="0"/>
              <a:t>9/18/2022</a:t>
            </a:fld>
            <a:endParaRPr lang="en-US"/>
          </a:p>
        </p:txBody>
      </p:sp>
      <p:sp>
        <p:nvSpPr>
          <p:cNvPr id="8" name="Footer Placeholder 7">
            <a:extLst>
              <a:ext uri="{FF2B5EF4-FFF2-40B4-BE49-F238E27FC236}">
                <a16:creationId xmlns:a16="http://schemas.microsoft.com/office/drawing/2014/main" id="{1787789B-E0F9-4A5D-82DA-41AE53AC70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24F3D1-2946-4896-8866-3E653E569F5B}"/>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4178129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0D47-82EB-413B-B4F9-973E58D060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A0EFB1-E5D9-4B4B-9A02-69BBB72A354F}"/>
              </a:ext>
            </a:extLst>
          </p:cNvPr>
          <p:cNvSpPr>
            <a:spLocks noGrp="1"/>
          </p:cNvSpPr>
          <p:nvPr>
            <p:ph type="dt" sz="half" idx="10"/>
          </p:nvPr>
        </p:nvSpPr>
        <p:spPr/>
        <p:txBody>
          <a:bodyPr/>
          <a:lstStyle/>
          <a:p>
            <a:fld id="{690837B1-F318-4B46-818C-BD5071ADEF6D}" type="datetimeFigureOut">
              <a:rPr lang="en-US" smtClean="0"/>
              <a:t>9/18/2022</a:t>
            </a:fld>
            <a:endParaRPr lang="en-US"/>
          </a:p>
        </p:txBody>
      </p:sp>
      <p:sp>
        <p:nvSpPr>
          <p:cNvPr id="4" name="Footer Placeholder 3">
            <a:extLst>
              <a:ext uri="{FF2B5EF4-FFF2-40B4-BE49-F238E27FC236}">
                <a16:creationId xmlns:a16="http://schemas.microsoft.com/office/drawing/2014/main" id="{F2C87EB9-C5C2-4250-A416-8D037A770F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8B5BCF-55F3-4F88-B5B9-81786E1B2097}"/>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3175754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2AC21F-4635-4DA8-83BC-50AD1B23656A}"/>
              </a:ext>
            </a:extLst>
          </p:cNvPr>
          <p:cNvSpPr>
            <a:spLocks noGrp="1"/>
          </p:cNvSpPr>
          <p:nvPr>
            <p:ph type="dt" sz="half" idx="10"/>
          </p:nvPr>
        </p:nvSpPr>
        <p:spPr/>
        <p:txBody>
          <a:bodyPr/>
          <a:lstStyle/>
          <a:p>
            <a:fld id="{690837B1-F318-4B46-818C-BD5071ADEF6D}" type="datetimeFigureOut">
              <a:rPr lang="en-US" smtClean="0"/>
              <a:t>9/18/2022</a:t>
            </a:fld>
            <a:endParaRPr lang="en-US"/>
          </a:p>
        </p:txBody>
      </p:sp>
      <p:sp>
        <p:nvSpPr>
          <p:cNvPr id="3" name="Footer Placeholder 2">
            <a:extLst>
              <a:ext uri="{FF2B5EF4-FFF2-40B4-BE49-F238E27FC236}">
                <a16:creationId xmlns:a16="http://schemas.microsoft.com/office/drawing/2014/main" id="{284A6283-B4B2-480D-81B5-2C06D2EBA5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4A7EE5-90FB-4955-B924-DEDAB6DC23B6}"/>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0538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7FDD-8075-4217-AF90-CB195E33C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614131-26C9-4A6A-9953-56F6886525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682CB-8966-4DB2-ACAB-ECA6DAB2E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7B9CCC-F7B0-4AD5-85BD-3871F2235DC1}"/>
              </a:ext>
            </a:extLst>
          </p:cNvPr>
          <p:cNvSpPr>
            <a:spLocks noGrp="1"/>
          </p:cNvSpPr>
          <p:nvPr>
            <p:ph type="dt" sz="half" idx="10"/>
          </p:nvPr>
        </p:nvSpPr>
        <p:spPr/>
        <p:txBody>
          <a:bodyPr/>
          <a:lstStyle/>
          <a:p>
            <a:fld id="{690837B1-F318-4B46-818C-BD5071ADEF6D}" type="datetimeFigureOut">
              <a:rPr lang="en-US" smtClean="0"/>
              <a:t>9/18/2022</a:t>
            </a:fld>
            <a:endParaRPr lang="en-US"/>
          </a:p>
        </p:txBody>
      </p:sp>
      <p:sp>
        <p:nvSpPr>
          <p:cNvPr id="6" name="Footer Placeholder 5">
            <a:extLst>
              <a:ext uri="{FF2B5EF4-FFF2-40B4-BE49-F238E27FC236}">
                <a16:creationId xmlns:a16="http://schemas.microsoft.com/office/drawing/2014/main" id="{1E4A73E8-EFD3-436C-8B75-9FBAF68F8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61EF2F-8FBC-4B42-8B16-3D60CB332FE9}"/>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155893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72E4-B2DE-4AC2-B0EB-35B203D61E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3417F8-984F-4DD5-9403-D685C8120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8751FB-1F10-411A-B7F0-806340961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A0F29-7C85-4964-B88C-CAE920F6AE3B}"/>
              </a:ext>
            </a:extLst>
          </p:cNvPr>
          <p:cNvSpPr>
            <a:spLocks noGrp="1"/>
          </p:cNvSpPr>
          <p:nvPr>
            <p:ph type="dt" sz="half" idx="10"/>
          </p:nvPr>
        </p:nvSpPr>
        <p:spPr/>
        <p:txBody>
          <a:bodyPr/>
          <a:lstStyle/>
          <a:p>
            <a:fld id="{690837B1-F318-4B46-818C-BD5071ADEF6D}" type="datetimeFigureOut">
              <a:rPr lang="en-US" smtClean="0"/>
              <a:t>9/18/2022</a:t>
            </a:fld>
            <a:endParaRPr lang="en-US"/>
          </a:p>
        </p:txBody>
      </p:sp>
      <p:sp>
        <p:nvSpPr>
          <p:cNvPr id="6" name="Footer Placeholder 5">
            <a:extLst>
              <a:ext uri="{FF2B5EF4-FFF2-40B4-BE49-F238E27FC236}">
                <a16:creationId xmlns:a16="http://schemas.microsoft.com/office/drawing/2014/main" id="{838976D7-4A9F-42FF-A199-30D7C617B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67C64-A99D-4963-8806-692F157BE68D}"/>
              </a:ext>
            </a:extLst>
          </p:cNvPr>
          <p:cNvSpPr>
            <a:spLocks noGrp="1"/>
          </p:cNvSpPr>
          <p:nvPr>
            <p:ph type="sldNum" sz="quarter" idx="12"/>
          </p:nvPr>
        </p:nvSpPr>
        <p:spPr/>
        <p:txBody>
          <a:bodyPr/>
          <a:lstStyle/>
          <a:p>
            <a:fld id="{1DA61A3D-E296-4A1C-BC4F-D13669CA1672}" type="slidenum">
              <a:rPr lang="en-US" smtClean="0"/>
              <a:t>‹#›</a:t>
            </a:fld>
            <a:endParaRPr lang="en-US"/>
          </a:p>
        </p:txBody>
      </p:sp>
    </p:spTree>
    <p:extLst>
      <p:ext uri="{BB962C8B-B14F-4D97-AF65-F5344CB8AC3E}">
        <p14:creationId xmlns:p14="http://schemas.microsoft.com/office/powerpoint/2010/main" val="250385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75E340-AEDA-4C2E-AB1A-B62D60C454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C509FA-847E-495E-A82B-797B4D4883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7E225-4988-453A-B798-5B8C03501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837B1-F318-4B46-818C-BD5071ADEF6D}" type="datetimeFigureOut">
              <a:rPr lang="en-US" smtClean="0"/>
              <a:t>9/18/2022</a:t>
            </a:fld>
            <a:endParaRPr lang="en-US"/>
          </a:p>
        </p:txBody>
      </p:sp>
      <p:sp>
        <p:nvSpPr>
          <p:cNvPr id="5" name="Footer Placeholder 4">
            <a:extLst>
              <a:ext uri="{FF2B5EF4-FFF2-40B4-BE49-F238E27FC236}">
                <a16:creationId xmlns:a16="http://schemas.microsoft.com/office/drawing/2014/main" id="{315BF760-97BF-4F5A-AD41-2551D95282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849C83-732C-42CE-A100-B7420013D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61A3D-E296-4A1C-BC4F-D13669CA1672}" type="slidenum">
              <a:rPr lang="en-US" smtClean="0"/>
              <a:t>‹#›</a:t>
            </a:fld>
            <a:endParaRPr lang="en-US"/>
          </a:p>
        </p:txBody>
      </p:sp>
    </p:spTree>
    <p:extLst>
      <p:ext uri="{BB962C8B-B14F-4D97-AF65-F5344CB8AC3E}">
        <p14:creationId xmlns:p14="http://schemas.microsoft.com/office/powerpoint/2010/main" val="2027091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0F9F19A-FCD0-468D-80F6-97C96DC51EFB}"/>
              </a:ext>
            </a:extLst>
          </p:cNvPr>
          <p:cNvSpPr>
            <a:spLocks noGrp="1"/>
          </p:cNvSpPr>
          <p:nvPr>
            <p:ph type="subTitle" idx="1"/>
          </p:nvPr>
        </p:nvSpPr>
        <p:spPr>
          <a:xfrm>
            <a:off x="1273743" y="1773238"/>
            <a:ext cx="9144000" cy="1655762"/>
          </a:xfrm>
        </p:spPr>
        <p:txBody>
          <a:bodyPr>
            <a:normAutofit/>
          </a:bodyPr>
          <a:lstStyle/>
          <a:p>
            <a:r>
              <a:rPr lang="en-US" sz="4400" dirty="0">
                <a:solidFill>
                  <a:srgbClr val="FF0000"/>
                </a:solidFill>
                <a:latin typeface="Times New Roman" panose="02020603050405020304" pitchFamily="18" charset="0"/>
                <a:cs typeface="Times New Roman" panose="02020603050405020304" pitchFamily="18" charset="0"/>
              </a:rPr>
              <a:t>Chapter – 10</a:t>
            </a:r>
          </a:p>
          <a:p>
            <a:r>
              <a:rPr lang="en-US" sz="4400" dirty="0">
                <a:solidFill>
                  <a:srgbClr val="FF0000"/>
                </a:solidFill>
                <a:latin typeface="Times New Roman" panose="02020603050405020304" pitchFamily="18" charset="0"/>
                <a:cs typeface="Times New Roman" panose="02020603050405020304" pitchFamily="18" charset="0"/>
              </a:rPr>
              <a:t>Who Owns the Information ?</a:t>
            </a:r>
          </a:p>
        </p:txBody>
      </p:sp>
    </p:spTree>
    <p:extLst>
      <p:ext uri="{BB962C8B-B14F-4D97-AF65-F5344CB8AC3E}">
        <p14:creationId xmlns:p14="http://schemas.microsoft.com/office/powerpoint/2010/main" val="425313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80791-9A1B-69CD-122C-F04D27B6998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 Habeas Corpus of Rulings on Information Ownership </a:t>
            </a:r>
          </a:p>
        </p:txBody>
      </p:sp>
      <p:sp>
        <p:nvSpPr>
          <p:cNvPr id="3" name="Content Placeholder 2">
            <a:extLst>
              <a:ext uri="{FF2B5EF4-FFF2-40B4-BE49-F238E27FC236}">
                <a16:creationId xmlns:a16="http://schemas.microsoft.com/office/drawing/2014/main" id="{C90D2335-5291-33AE-7B29-20C360FD39D8}"/>
              </a:ext>
            </a:extLst>
          </p:cNvPr>
          <p:cNvSpPr>
            <a:spLocks noGrp="1"/>
          </p:cNvSpPr>
          <p:nvPr>
            <p:ph idx="1"/>
          </p:nvPr>
        </p:nvSpPr>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To date, there have been several judicial opinions both for and against property rights of information. They paint a bleak picture of information related property law and serve as a warning to any organization that thinks or behaves as if its information is really an asset on legal par with any of their other true assets. Some courts have ruled that the loss of computer data was “physical damage” or “capable of sustaining a physical loss” due to “the change in the alignment of the magnetic particles on the hard disk,” while other courts have ruled that the loss of a database was a “direct physical loss,” that the loss of information was a “commercial loss [of] inadequate value,” and that loss of data alone was not “physical damage to tangible property.” In one case, a court dismissed a case likening electronic data to other forms of recognized intangible property and was overruled by an appellate court that merely acknowledged “a document stored on a computer drive has the same value as a paper document kept in a file cabinet.”</a:t>
            </a:r>
            <a:r>
              <a:rPr lang="en-US" dirty="0"/>
              <a:t> </a:t>
            </a:r>
          </a:p>
        </p:txBody>
      </p:sp>
    </p:spTree>
    <p:extLst>
      <p:ext uri="{BB962C8B-B14F-4D97-AF65-F5344CB8AC3E}">
        <p14:creationId xmlns:p14="http://schemas.microsoft.com/office/powerpoint/2010/main" val="75906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5BBD1-AA63-F908-3D00-56F1DC87D9C6}"/>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How Accountants Account for Information</a:t>
            </a:r>
          </a:p>
        </p:txBody>
      </p:sp>
      <p:sp>
        <p:nvSpPr>
          <p:cNvPr id="3" name="Content Placeholder 2">
            <a:extLst>
              <a:ext uri="{FF2B5EF4-FFF2-40B4-BE49-F238E27FC236}">
                <a16:creationId xmlns:a16="http://schemas.microsoft.com/office/drawing/2014/main" id="{CD44BFEA-5EE4-643B-0AD1-B338593B10AF}"/>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The accounting definition provides more guidance around the potentiality of information as something which could be considered owned. Dictionary definitions range from an asset being a positive characteristic or benefit or advantage, to something of value or piece of property. And “asset” is a synonym for a variety of other words. But as discussed earlier, the accounting definition of an asset is more precise, comprising three conditions or characteristics to designate an asset: </a:t>
            </a:r>
          </a:p>
          <a:p>
            <a:r>
              <a:rPr lang="en-US" dirty="0"/>
              <a:t>Something owned and controlled by an entity</a:t>
            </a:r>
          </a:p>
          <a:p>
            <a:r>
              <a:rPr lang="en-US" dirty="0"/>
              <a:t>Something exchangeable for cash</a:t>
            </a:r>
          </a:p>
          <a:p>
            <a:r>
              <a:rPr lang="en-US" dirty="0"/>
              <a:t>Something that generates probable future economic benefits which flow to that entity.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43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1BD2-40F1-90AC-3197-083F16922A7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Control of Information</a:t>
            </a:r>
          </a:p>
        </p:txBody>
      </p:sp>
      <p:sp>
        <p:nvSpPr>
          <p:cNvPr id="3" name="Content Placeholder 2">
            <a:extLst>
              <a:ext uri="{FF2B5EF4-FFF2-40B4-BE49-F238E27FC236}">
                <a16:creationId xmlns:a16="http://schemas.microsoft.com/office/drawing/2014/main" id="{7F73D765-F2E5-7D74-BD4A-072980980BCC}"/>
              </a:ext>
            </a:extLst>
          </p:cNvPr>
          <p:cNvSpPr>
            <a:spLocks noGrp="1"/>
          </p:cNvSpPr>
          <p:nvPr>
            <p:ph idx="1"/>
          </p:nvPr>
        </p:nvSpPr>
        <p:spPr>
          <a:xfrm>
            <a:off x="838200" y="1690688"/>
            <a:ext cx="10515600" cy="4700781"/>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The asset definition specifies that an asset must be controlled by some entity. Accountants assert that control is easier to establish than is ownership, particularly for intangible assets, so when control alone can be ascertained for something, it is most often afforded asset status. So if you are publicly and freely sharing your data outside your organization with no contractual protection or means of enforcement, then you have lost control of it. You may retain rights to it, but its external use is beyond your control. To further establish the control aspect of an asset, accounting standards require the condition that it is identifiable. International Accounting Standard details the requirements for identifying and capitalizing intangible assets. It defines intangible assets as “nonmonetary assets which are without physical substance.” The standard further specifies that recognizable intangibles must be “identifiable (either being separable or arising from contractual or other legal rights).</a:t>
            </a:r>
          </a:p>
        </p:txBody>
      </p:sp>
    </p:spTree>
    <p:extLst>
      <p:ext uri="{BB962C8B-B14F-4D97-AF65-F5344CB8AC3E}">
        <p14:creationId xmlns:p14="http://schemas.microsoft.com/office/powerpoint/2010/main" val="3928338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3A6518-C9F9-1D35-5625-F3A5D5F0D0BF}"/>
              </a:ext>
            </a:extLst>
          </p:cNvPr>
          <p:cNvSpPr>
            <a:spLocks noGrp="1"/>
          </p:cNvSpPr>
          <p:nvPr>
            <p:ph idx="1"/>
          </p:nvPr>
        </p:nvSpPr>
        <p:spPr>
          <a:xfrm>
            <a:off x="744538" y="547688"/>
            <a:ext cx="10515600" cy="5937250"/>
          </a:xfrm>
        </p:spPr>
        <p:txBody>
          <a:bodyPr/>
          <a:lstStyle/>
          <a:p>
            <a:pPr marL="0" indent="0">
              <a:buNone/>
            </a:pPr>
            <a:r>
              <a:rPr lang="en-US" dirty="0">
                <a:latin typeface="Times New Roman" panose="02020603050405020304" pitchFamily="18" charset="0"/>
                <a:cs typeface="Times New Roman" panose="02020603050405020304" pitchFamily="18" charset="0"/>
              </a:rPr>
              <a:t>Now this opens up another can of questions. Is information separable?.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As for separability, many IT people feel or behave as if information is bound to technology. And similarly, business people often speak about information being bound to an application or system. But from a data management standpoint, most types of information are easily separable, even if they are co-located in the same database or content store. For instance, you can separate customer data from transaction data and your vendor contract documents from your employee performance assessments.</a:t>
            </a:r>
          </a:p>
        </p:txBody>
      </p:sp>
    </p:spTree>
    <p:extLst>
      <p:ext uri="{BB962C8B-B14F-4D97-AF65-F5344CB8AC3E}">
        <p14:creationId xmlns:p14="http://schemas.microsoft.com/office/powerpoint/2010/main" val="1457395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B8DC-7254-A585-A9BA-140F1E50603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Cashing In on Information</a:t>
            </a:r>
          </a:p>
        </p:txBody>
      </p:sp>
      <p:sp>
        <p:nvSpPr>
          <p:cNvPr id="3" name="Content Placeholder 2">
            <a:extLst>
              <a:ext uri="{FF2B5EF4-FFF2-40B4-BE49-F238E27FC236}">
                <a16:creationId xmlns:a16="http://schemas.microsoft.com/office/drawing/2014/main" id="{A8237175-8781-8ABA-1287-0F3D69C55C3F}"/>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second key condition of an asset is that it is exchangeable for cash. There’s no doubt that information is exchangeable for cash (or other goods and services). The hundreds or thousands of data brokers like Bloomberg, Dun &amp; Bradstreet, Acxiom, Equifax, J.D. Power, and others are testament to this obvious fact. And more than 20 percent of organizations claim they’re bartering with, trading, or licensing information with partners.</a:t>
            </a:r>
          </a:p>
        </p:txBody>
      </p:sp>
    </p:spTree>
    <p:extLst>
      <p:ext uri="{BB962C8B-B14F-4D97-AF65-F5344CB8AC3E}">
        <p14:creationId xmlns:p14="http://schemas.microsoft.com/office/powerpoint/2010/main" val="178072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0F92-4937-2585-8EC5-C8C6B6E6EF0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Probable Economic Value</a:t>
            </a:r>
          </a:p>
        </p:txBody>
      </p:sp>
      <p:sp>
        <p:nvSpPr>
          <p:cNvPr id="3" name="Content Placeholder 2">
            <a:extLst>
              <a:ext uri="{FF2B5EF4-FFF2-40B4-BE49-F238E27FC236}">
                <a16:creationId xmlns:a16="http://schemas.microsoft.com/office/drawing/2014/main" id="{3707CF6B-E161-DE70-79A0-C4B4ED8CB829}"/>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The asset criterion of generating probable future economic value is an interesting one. For those who studied accounting before the late 1980s, the word “probable” wasn’t a consideration. Accounting practices changed to allow for capitalizing dormant assets for which one has an intention of and capability for generating economic value. Again, there’s no arguing against the fact that information can and does generate actual (and probable) economic value for the entity that controls it. Just as an automobile sitting on the lot of a dealership, or a can of soup on a store shelf, or a patent for which a new product is under planning or development has probable future economic value for the organization that currently owns and/or controls it. So can dormant information assets.</a:t>
            </a:r>
          </a:p>
        </p:txBody>
      </p:sp>
    </p:spTree>
    <p:extLst>
      <p:ext uri="{BB962C8B-B14F-4D97-AF65-F5344CB8AC3E}">
        <p14:creationId xmlns:p14="http://schemas.microsoft.com/office/powerpoint/2010/main" val="2948490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35E94-37E6-C059-B84B-F8D4D53FD41C}"/>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Owning the Usage of Information</a:t>
            </a:r>
          </a:p>
        </p:txBody>
      </p:sp>
      <p:sp>
        <p:nvSpPr>
          <p:cNvPr id="3" name="Content Placeholder 2">
            <a:extLst>
              <a:ext uri="{FF2B5EF4-FFF2-40B4-BE49-F238E27FC236}">
                <a16:creationId xmlns:a16="http://schemas.microsoft.com/office/drawing/2014/main" id="{AA1FFB86-B49A-E71D-3F34-E04C0184C9FA}"/>
              </a:ext>
            </a:extLst>
          </p:cNvPr>
          <p:cNvSpPr>
            <a:spLocks noGrp="1"/>
          </p:cNvSpPr>
          <p:nvPr>
            <p:ph idx="1"/>
          </p:nvPr>
        </p:nvSpPr>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As we have seen, for the most part information cannot be protected like other forms of intellectual property, but how information is created or used can be considered property in the eyes of the law. Specific use of contracts among two parties, such as social media site user agreements, can offer some protection, but a particular collection of data rarely can receive the kind of blanket protection copyrights or patents afford. While most information assets cannot be protected as intellectual property, the way you use information can be legally protected. The business method patent offers a vehicle for defining and securing the ownership rights to almost any unique and useful process you develop. This includes algorithms. Algorithms are used to create information and make use of information. But are organizations actually taking advantage of this kind of legal safeguard? </a:t>
            </a:r>
          </a:p>
          <a:p>
            <a:pPr marL="0" indent="0">
              <a:buNone/>
            </a:pPr>
            <a:r>
              <a:rPr lang="en-US" dirty="0">
                <a:latin typeface="Times New Roman" panose="02020603050405020304" pitchFamily="18" charset="0"/>
                <a:cs typeface="Times New Roman" panose="02020603050405020304" pitchFamily="18" charset="0"/>
              </a:rPr>
              <a:t>Absolutely!</a:t>
            </a:r>
          </a:p>
        </p:txBody>
      </p:sp>
    </p:spTree>
    <p:extLst>
      <p:ext uri="{BB962C8B-B14F-4D97-AF65-F5344CB8AC3E}">
        <p14:creationId xmlns:p14="http://schemas.microsoft.com/office/powerpoint/2010/main" val="4142165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8368-5E73-8043-FEA6-B2DBE8EFD12C}"/>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Personal Ownership of Your Personal Information</a:t>
            </a:r>
          </a:p>
        </p:txBody>
      </p:sp>
      <p:sp>
        <p:nvSpPr>
          <p:cNvPr id="3" name="Content Placeholder 2">
            <a:extLst>
              <a:ext uri="{FF2B5EF4-FFF2-40B4-BE49-F238E27FC236}">
                <a16:creationId xmlns:a16="http://schemas.microsoft.com/office/drawing/2014/main" id="{207BDC01-557B-0258-473B-F1D133AE5AD3}"/>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Personally, most of us are concerned about owning or at least controlling information about ourselves—particularly our financial information, our emails, telephone records, and anything that could be used to steal our identity. It’s important to note that like information, one’s identity cannot be “stolen,” per se. Rather it can be electronically copied and used to steal other things. So instead of us being mindful and disciplined about establishing rights and responsibilities for others who we want or need to have access to our personal information. Either way—clamping down on our personal information or taking the time and effort to define in all the apps we use who gets which of our data, how much and when—tends to lead to security and privacy fatigue. </a:t>
            </a:r>
          </a:p>
        </p:txBody>
      </p:sp>
    </p:spTree>
    <p:extLst>
      <p:ext uri="{BB962C8B-B14F-4D97-AF65-F5344CB8AC3E}">
        <p14:creationId xmlns:p14="http://schemas.microsoft.com/office/powerpoint/2010/main" val="3519254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74FBB1-9017-2337-07F4-5BDD5DDEDA7F}"/>
              </a:ext>
            </a:extLst>
          </p:cNvPr>
          <p:cNvSpPr>
            <a:spLocks noGrp="1"/>
          </p:cNvSpPr>
          <p:nvPr>
            <p:ph idx="1"/>
          </p:nvPr>
        </p:nvSpPr>
        <p:spPr>
          <a:xfrm>
            <a:off x="838200" y="597159"/>
            <a:ext cx="10515600" cy="5579804"/>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In most cases the fine print in software, website, and online business user agreements obtusely specifies that you retain “ownership” of whatever you post, but the company behind the agreement (or notice) retains unlimited, perpetual, and transferable rights to it. And in some cases, as with Uber, its U.S. user agreement indicates it can even modify your information before doing whatever they want with it. This is the main reason behind Facebook’s $19 billion acquisition of WhatsApp: unfettered access and ability to monetize the content of thirty billion messages and seven hundred million images each day. Information ownership can be a legally dispute concept. As part of these agreements, such language is merely an attempt at pacifying prose. Still, we’re usually happy to agree to these terms in return for being able to use the app, participate in some community, or shop online. It’s the price we pay. We’re exchanging information about ourselves in return for some free or discounted online service.</a:t>
            </a:r>
            <a:r>
              <a:rPr lang="en-US" dirty="0"/>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734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17951-496C-813F-EC1E-5542B0D7429D}"/>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Internal Ownership of Information by Departments or Individuals</a:t>
            </a:r>
          </a:p>
        </p:txBody>
      </p:sp>
      <p:sp>
        <p:nvSpPr>
          <p:cNvPr id="3" name="Content Placeholder 2">
            <a:extLst>
              <a:ext uri="{FF2B5EF4-FFF2-40B4-BE49-F238E27FC236}">
                <a16:creationId xmlns:a16="http://schemas.microsoft.com/office/drawing/2014/main" id="{15B96276-0252-1B01-AB26-A43A826A29A6}"/>
              </a:ext>
            </a:extLst>
          </p:cNvPr>
          <p:cNvSpPr>
            <a:spLocks noGrp="1"/>
          </p:cNvSpPr>
          <p:nvPr>
            <p:ph idx="1"/>
          </p:nvPr>
        </p:nvSpPr>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We have already explored the notion of information ownership across organizational borders, but now let’s look inwardly. The idea of internal data ownership manifests in a variety problems, including:</a:t>
            </a:r>
          </a:p>
          <a:p>
            <a:r>
              <a:rPr lang="en-US" dirty="0">
                <a:latin typeface="Times New Roman" panose="02020603050405020304" pitchFamily="18" charset="0"/>
                <a:cs typeface="Times New Roman" panose="02020603050405020304" pitchFamily="18" charset="0"/>
              </a:rPr>
              <a:t>Information politics</a:t>
            </a:r>
          </a:p>
          <a:p>
            <a:r>
              <a:rPr lang="en-US" dirty="0">
                <a:latin typeface="Times New Roman" panose="02020603050405020304" pitchFamily="18" charset="0"/>
                <a:cs typeface="Times New Roman" panose="02020603050405020304" pitchFamily="18" charset="0"/>
              </a:rPr>
              <a:t>Lack of shared responsibility</a:t>
            </a:r>
          </a:p>
          <a:p>
            <a:r>
              <a:rPr lang="en-US" dirty="0">
                <a:latin typeface="Times New Roman" panose="02020603050405020304" pitchFamily="18" charset="0"/>
                <a:cs typeface="Times New Roman" panose="02020603050405020304" pitchFamily="18" charset="0"/>
              </a:rPr>
              <a:t>Reduced data quality and governance</a:t>
            </a:r>
          </a:p>
          <a:p>
            <a:r>
              <a:rPr lang="en-US" dirty="0">
                <a:latin typeface="Times New Roman" panose="02020603050405020304" pitchFamily="18" charset="0"/>
                <a:cs typeface="Times New Roman" panose="02020603050405020304" pitchFamily="18" charset="0"/>
              </a:rPr>
              <a:t>Lack of information sharing</a:t>
            </a:r>
          </a:p>
          <a:p>
            <a:r>
              <a:rPr lang="en-US" dirty="0">
                <a:latin typeface="Times New Roman" panose="02020603050405020304" pitchFamily="18" charset="0"/>
                <a:cs typeface="Times New Roman" panose="02020603050405020304" pitchFamily="18" charset="0"/>
              </a:rPr>
              <a:t>Lack of information availability</a:t>
            </a:r>
          </a:p>
          <a:p>
            <a:r>
              <a:rPr lang="en-US" dirty="0">
                <a:latin typeface="Times New Roman" panose="02020603050405020304" pitchFamily="18" charset="0"/>
                <a:cs typeface="Times New Roman" panose="02020603050405020304" pitchFamily="18" charset="0"/>
              </a:rPr>
              <a:t>Increased expense</a:t>
            </a:r>
          </a:p>
          <a:p>
            <a:r>
              <a:rPr lang="en-US" dirty="0">
                <a:latin typeface="Times New Roman" panose="02020603050405020304" pitchFamily="18" charset="0"/>
                <a:cs typeface="Times New Roman" panose="02020603050405020304" pitchFamily="18" charset="0"/>
              </a:rPr>
              <a:t>Limited information value generation</a:t>
            </a:r>
          </a:p>
        </p:txBody>
      </p:sp>
    </p:spTree>
    <p:extLst>
      <p:ext uri="{BB962C8B-B14F-4D97-AF65-F5344CB8AC3E}">
        <p14:creationId xmlns:p14="http://schemas.microsoft.com/office/powerpoint/2010/main" val="4064328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r>
              <a:rPr lang="en-US" sz="2400" dirty="0">
                <a:latin typeface="Times New Roman" panose="02020603050405020304" pitchFamily="18" charset="0"/>
                <a:cs typeface="Times New Roman" panose="02020603050405020304" pitchFamily="18" charset="0"/>
              </a:rPr>
              <a:t>How the Law Weighs in on Ownership. </a:t>
            </a:r>
          </a:p>
          <a:p>
            <a:r>
              <a:rPr lang="en-US" sz="2400" dirty="0">
                <a:latin typeface="Times New Roman" panose="02020603050405020304" pitchFamily="18" charset="0"/>
                <a:cs typeface="Times New Roman" panose="02020603050405020304" pitchFamily="18" charset="0"/>
              </a:rPr>
              <a:t>How Accountants Accounts for Information.</a:t>
            </a:r>
          </a:p>
          <a:p>
            <a:r>
              <a:rPr lang="en-US" sz="2400" dirty="0">
                <a:latin typeface="Times New Roman" panose="02020603050405020304" pitchFamily="18" charset="0"/>
                <a:cs typeface="Times New Roman" panose="02020603050405020304" pitchFamily="18" charset="0"/>
              </a:rPr>
              <a:t>Owning the usage of Information.</a:t>
            </a:r>
          </a:p>
          <a:p>
            <a:r>
              <a:rPr lang="en-US" sz="2400" dirty="0">
                <a:latin typeface="Times New Roman" panose="02020603050405020304" pitchFamily="18" charset="0"/>
                <a:cs typeface="Times New Roman" panose="02020603050405020304" pitchFamily="18" charset="0"/>
              </a:rPr>
              <a:t>Personal Ownership of your Personal Information.</a:t>
            </a:r>
          </a:p>
          <a:p>
            <a:r>
              <a:rPr lang="en-US" sz="2400" dirty="0">
                <a:latin typeface="Times New Roman" panose="02020603050405020304" pitchFamily="18" charset="0"/>
                <a:cs typeface="Times New Roman" panose="02020603050405020304" pitchFamily="18" charset="0"/>
              </a:rPr>
              <a:t>Internal Ownership of Information by Departments or Individuals.</a:t>
            </a:r>
          </a:p>
          <a:p>
            <a:r>
              <a:rPr lang="en-US" sz="2400" dirty="0">
                <a:latin typeface="Times New Roman" panose="02020603050405020304" pitchFamily="18" charset="0"/>
                <a:cs typeface="Times New Roman" panose="02020603050405020304" pitchFamily="18" charset="0"/>
              </a:rPr>
              <a:t>You and Your Information Are on Your "Own“.</a:t>
            </a:r>
          </a:p>
        </p:txBody>
      </p:sp>
    </p:spTree>
    <p:extLst>
      <p:ext uri="{BB962C8B-B14F-4D97-AF65-F5344CB8AC3E}">
        <p14:creationId xmlns:p14="http://schemas.microsoft.com/office/powerpoint/2010/main" val="544470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0C4016-376E-F4E3-01E3-4719F28A69AF}"/>
              </a:ext>
            </a:extLst>
          </p:cNvPr>
          <p:cNvSpPr>
            <a:spLocks noGrp="1"/>
          </p:cNvSpPr>
          <p:nvPr>
            <p:ph idx="1"/>
          </p:nvPr>
        </p:nvSpPr>
        <p:spPr>
          <a:xfrm>
            <a:off x="838200" y="690465"/>
            <a:ext cx="10515600" cy="5486498"/>
          </a:xfrm>
        </p:spPr>
        <p:txBody>
          <a:bodyPr/>
          <a:lstStyle/>
          <a:p>
            <a:pPr marL="0" indent="0">
              <a:buNone/>
            </a:pPr>
            <a:r>
              <a:rPr lang="en-US" dirty="0">
                <a:latin typeface="Times New Roman" panose="02020603050405020304" pitchFamily="18" charset="0"/>
                <a:cs typeface="Times New Roman" panose="02020603050405020304" pitchFamily="18" charset="0"/>
              </a:rPr>
              <a:t>So the term data trustee was introduced as it establishes information as a shared resource with shared responsibility. Moreover, it acknowledges that the same information can exist in multiple places at the same time (or is non-rivalrous in economic-speak). The term “Ownership” encourages politics and information silos whereas the term data trustee depicts that data is a shared asset and the property of the company, not individual business units or people.</a:t>
            </a:r>
          </a:p>
        </p:txBody>
      </p:sp>
    </p:spTree>
    <p:extLst>
      <p:ext uri="{BB962C8B-B14F-4D97-AF65-F5344CB8AC3E}">
        <p14:creationId xmlns:p14="http://schemas.microsoft.com/office/powerpoint/2010/main" val="2424320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29AB-E756-A736-B4C0-E26DEF0C25E7}"/>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You and Your Information Are on Your Own</a:t>
            </a:r>
          </a:p>
        </p:txBody>
      </p:sp>
      <p:sp>
        <p:nvSpPr>
          <p:cNvPr id="3" name="Content Placeholder 2">
            <a:extLst>
              <a:ext uri="{FF2B5EF4-FFF2-40B4-BE49-F238E27FC236}">
                <a16:creationId xmlns:a16="http://schemas.microsoft.com/office/drawing/2014/main" id="{EE06E286-CB56-D288-EC50-3414619D6F13}"/>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Ultimately, attempts to define and execute on the concept of information ownership, either outside the organization or inside the organization, simply may be fruitless. Even worse, they may be a meaningless impediment to what is really important. Inside the organization, information should be considered an enterprise asset. Information generates more value and reduces costs for the organization when there’s a culture of sharing and internal information availability is maximized. Therefore, instead of a fixation on ownership, focus on information stewardship, responsibilities, accountability, governance, definitions, and advocacy. </a:t>
            </a:r>
          </a:p>
        </p:txBody>
      </p:sp>
    </p:spTree>
    <p:extLst>
      <p:ext uri="{BB962C8B-B14F-4D97-AF65-F5344CB8AC3E}">
        <p14:creationId xmlns:p14="http://schemas.microsoft.com/office/powerpoint/2010/main" val="2434763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BF3186-885D-E4C7-E881-ED38B9C633A6}"/>
              </a:ext>
            </a:extLst>
          </p:cNvPr>
          <p:cNvSpPr>
            <a:spLocks noGrp="1"/>
          </p:cNvSpPr>
          <p:nvPr>
            <p:ph idx="1"/>
          </p:nvPr>
        </p:nvSpPr>
        <p:spPr>
          <a:xfrm>
            <a:off x="838200" y="559837"/>
            <a:ext cx="10515600" cy="5617126"/>
          </a:xfrm>
        </p:spPr>
        <p:txBody>
          <a:bodyPr/>
          <a:lstStyle/>
          <a:p>
            <a:pPr marL="0" indent="0">
              <a:buNone/>
            </a:pPr>
            <a:r>
              <a:rPr lang="en-US" dirty="0">
                <a:latin typeface="Times New Roman" panose="02020603050405020304" pitchFamily="18" charset="0"/>
                <a:cs typeface="Times New Roman" panose="02020603050405020304" pitchFamily="18" charset="0"/>
              </a:rPr>
              <a:t>Outside the organization there is little precedent, exist few laws, and there is questionable support from the courts, accounting standards bodies, or insurance companies on recognizing information as legitimate property or a formal asset. So instead of blindly assuming you or someone in your organization owns your information, focus on specifying the contractual rights and responsibilities for anyone from whom you collect information or with whom you expose information:</a:t>
            </a:r>
          </a:p>
          <a:p>
            <a:pPr marL="0" indent="0">
              <a:buNone/>
            </a:pP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Who has the ability to create, read, modify, copy, share, or delete which data, how, and when? What are the penalties for a breach of contract? Is the contract transferable or assumable? How is it to be enforced? </a:t>
            </a:r>
          </a:p>
        </p:txBody>
      </p:sp>
    </p:spTree>
    <p:extLst>
      <p:ext uri="{BB962C8B-B14F-4D97-AF65-F5344CB8AC3E}">
        <p14:creationId xmlns:p14="http://schemas.microsoft.com/office/powerpoint/2010/main" val="1800958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For the time being, let’s turn our attention to ascribing a measurable value to information. All assets are measured. As most physical assets are tracked at points along their supply chain. The flow of money is meticulously recorded. And even non-assets like employees are assessed. So why not information? Whether it’s an acknowledged asset or not, it makes perfect sense that information’s quality should be measured to ensure its functional utility, and that its financial value should be measured to ensure its economic benefits. </a:t>
            </a:r>
          </a:p>
        </p:txBody>
      </p:sp>
    </p:spTree>
    <p:extLst>
      <p:ext uri="{BB962C8B-B14F-4D97-AF65-F5344CB8AC3E}">
        <p14:creationId xmlns:p14="http://schemas.microsoft.com/office/powerpoint/2010/main" val="2790753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So in short laws and definitions regarding the information Ownership and accountability are on there initial stages, there’s a lot of work to be put on.</a:t>
            </a:r>
          </a:p>
        </p:txBody>
      </p:sp>
    </p:spTree>
    <p:extLst>
      <p:ext uri="{BB962C8B-B14F-4D97-AF65-F5344CB8AC3E}">
        <p14:creationId xmlns:p14="http://schemas.microsoft.com/office/powerpoint/2010/main" val="85019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www.business-in-asia.com/news/land_in_southeast_asia.html.</a:t>
            </a:r>
            <a:endParaRPr lang="en-US" sz="24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www.trans-africa-invest.com/eng/index.php?fldr=media&amp;link=realestate-7. </a:t>
            </a:r>
            <a:endParaRPr lang="en-US" sz="24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www.bloomberg.com/news/articles/2014-07-31/microsoft-fails-to-block-u-s-warrant-for-ireland-e-mail. </a:t>
            </a:r>
          </a:p>
          <a:p>
            <a:r>
              <a:rPr lang="en-US" sz="1600" dirty="0">
                <a:latin typeface="Times New Roman" panose="02020603050405020304" pitchFamily="18" charset="0"/>
                <a:cs typeface="Times New Roman" panose="02020603050405020304" pitchFamily="18" charset="0"/>
              </a:rPr>
              <a:t>http://money.cnn.com/2015/11/11/technology/microsoft-germany-data-center-privacy/index.html. </a:t>
            </a:r>
          </a:p>
          <a:p>
            <a:r>
              <a:rPr lang="en-US" sz="1600" dirty="0">
                <a:latin typeface="Times New Roman" panose="02020603050405020304" pitchFamily="18" charset="0"/>
                <a:cs typeface="Times New Roman" panose="02020603050405020304" pitchFamily="18" charset="0"/>
              </a:rPr>
              <a:t>https://torrentfreak.com/u-s-govt-megaupload-users-should-sue-megaupload-120611/. </a:t>
            </a:r>
          </a:p>
          <a:p>
            <a:r>
              <a:rPr lang="en-US" sz="1600" dirty="0">
                <a:latin typeface="Times New Roman" panose="02020603050405020304" pitchFamily="18" charset="0"/>
                <a:cs typeface="Times New Roman" panose="02020603050405020304" pitchFamily="18" charset="0"/>
              </a:rPr>
              <a:t>www.theregister.co.uk/2015/05/29/megaupload_malware/. </a:t>
            </a:r>
          </a:p>
          <a:p>
            <a:r>
              <a:rPr lang="en-US" sz="1600" dirty="0">
                <a:latin typeface="Times New Roman" panose="02020603050405020304" pitchFamily="18" charset="0"/>
                <a:cs typeface="Times New Roman" panose="02020603050405020304" pitchFamily="18" charset="0"/>
              </a:rPr>
              <a:t>www.bailii.org/ew/cases/EWPCC/2011/22.html. </a:t>
            </a:r>
          </a:p>
          <a:p>
            <a:r>
              <a:rPr lang="en-US" sz="1600" dirty="0">
                <a:latin typeface="Times New Roman" panose="02020603050405020304" pitchFamily="18" charset="0"/>
                <a:cs typeface="Times New Roman" panose="02020603050405020304" pitchFamily="18" charset="0"/>
              </a:rPr>
              <a:t>www.aulive.com.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378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Learning outcome </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r>
              <a:rPr lang="en-US" sz="2400" dirty="0">
                <a:latin typeface="Times New Roman" panose="02020603050405020304" pitchFamily="18" charset="0"/>
                <a:cs typeface="Times New Roman" panose="02020603050405020304" pitchFamily="18" charset="0"/>
              </a:rPr>
              <a:t>What legal precedent exists for claiming ownership of information?</a:t>
            </a:r>
          </a:p>
          <a:p>
            <a:r>
              <a:rPr lang="en-US" sz="2400" dirty="0">
                <a:latin typeface="Times New Roman" panose="02020603050405020304" pitchFamily="18" charset="0"/>
                <a:cs typeface="Times New Roman" panose="02020603050405020304" pitchFamily="18" charset="0"/>
              </a:rPr>
              <a:t>Do present accounting principles help in answering questions of information ownership?</a:t>
            </a:r>
          </a:p>
          <a:p>
            <a:r>
              <a:rPr lang="en-US" sz="2400" dirty="0">
                <a:latin typeface="Times New Roman" panose="02020603050405020304" pitchFamily="18" charset="0"/>
                <a:cs typeface="Times New Roman" panose="02020603050405020304" pitchFamily="18" charset="0"/>
              </a:rPr>
              <a:t>What about the casual use of the term “information owners” used within organizations?</a:t>
            </a:r>
          </a:p>
          <a:p>
            <a:r>
              <a:rPr lang="en-US" sz="2400" dirty="0">
                <a:latin typeface="Times New Roman" panose="02020603050405020304" pitchFamily="18" charset="0"/>
                <a:cs typeface="Times New Roman" panose="02020603050405020304" pitchFamily="18" charset="0"/>
              </a:rPr>
              <a:t>Do we even own personal information about ourselves?</a:t>
            </a:r>
          </a:p>
          <a:p>
            <a:r>
              <a:rPr lang="en-US" sz="2400" dirty="0">
                <a:latin typeface="Times New Roman" panose="02020603050405020304" pitchFamily="18" charset="0"/>
                <a:cs typeface="Times New Roman" panose="02020603050405020304" pitchFamily="18" charset="0"/>
              </a:rPr>
              <a:t>If we can’t own information per se, is there something related to it we can own?</a:t>
            </a:r>
          </a:p>
        </p:txBody>
      </p:sp>
    </p:spTree>
    <p:extLst>
      <p:ext uri="{BB962C8B-B14F-4D97-AF65-F5344CB8AC3E}">
        <p14:creationId xmlns:p14="http://schemas.microsoft.com/office/powerpoint/2010/main" val="104030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How the Law Weighs in on Ownership</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Information ownership is a topic lawmakers have skirted since the invention of</a:t>
            </a:r>
          </a:p>
          <a:p>
            <a:pPr marL="0" indent="0">
              <a:buNone/>
            </a:pPr>
            <a:r>
              <a:rPr lang="en-US" sz="2400" dirty="0">
                <a:latin typeface="Times New Roman" panose="02020603050405020304" pitchFamily="18" charset="0"/>
                <a:cs typeface="Times New Roman" panose="02020603050405020304" pitchFamily="18" charset="0"/>
              </a:rPr>
              <a:t>the database. Perhaps it could be a simple issue. But when we remember that</a:t>
            </a:r>
          </a:p>
          <a:p>
            <a:pPr marL="0" indent="0">
              <a:buNone/>
            </a:pPr>
            <a:r>
              <a:rPr lang="en-US" sz="2400" dirty="0">
                <a:latin typeface="Times New Roman" panose="02020603050405020304" pitchFamily="18" charset="0"/>
                <a:cs typeface="Times New Roman" panose="02020603050405020304" pitchFamily="18" charset="0"/>
              </a:rPr>
              <a:t>information can be integrated, moved, stored remotely (even across borders),</a:t>
            </a:r>
          </a:p>
          <a:p>
            <a:pPr marL="0" indent="0">
              <a:buNone/>
            </a:pPr>
            <a:r>
              <a:rPr lang="en-US" sz="2400" dirty="0">
                <a:latin typeface="Times New Roman" panose="02020603050405020304" pitchFamily="18" charset="0"/>
                <a:cs typeface="Times New Roman" panose="02020603050405020304" pitchFamily="18" charset="0"/>
              </a:rPr>
              <a:t>copied, modified, updated, and deleted without a trace, the issue becomes wildly</a:t>
            </a:r>
          </a:p>
          <a:p>
            <a:pPr marL="0" indent="0">
              <a:buNone/>
            </a:pPr>
            <a:r>
              <a:rPr lang="en-US" sz="2400" dirty="0">
                <a:latin typeface="Times New Roman" panose="02020603050405020304" pitchFamily="18" charset="0"/>
                <a:cs typeface="Times New Roman" panose="02020603050405020304" pitchFamily="18" charset="0"/>
              </a:rPr>
              <a:t>complex</a:t>
            </a:r>
          </a:p>
        </p:txBody>
      </p:sp>
    </p:spTree>
    <p:extLst>
      <p:ext uri="{BB962C8B-B14F-4D97-AF65-F5344CB8AC3E}">
        <p14:creationId xmlns:p14="http://schemas.microsoft.com/office/powerpoint/2010/main" val="448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0C489E-F42F-5667-808A-2C3C793AD546}"/>
              </a:ext>
            </a:extLst>
          </p:cNvPr>
          <p:cNvSpPr>
            <a:spLocks noGrp="1"/>
          </p:cNvSpPr>
          <p:nvPr>
            <p:ph idx="1"/>
          </p:nvPr>
        </p:nvSpPr>
        <p:spPr>
          <a:xfrm>
            <a:off x="838200" y="639098"/>
            <a:ext cx="10515600" cy="5579804"/>
          </a:xfrm>
        </p:spPr>
        <p:txBody>
          <a:bodyPr/>
          <a:lstStyle/>
          <a:p>
            <a:pPr marL="0" indent="0">
              <a:buNone/>
            </a:pPr>
            <a:r>
              <a:rPr lang="en-US" dirty="0">
                <a:latin typeface="Times New Roman" panose="02020603050405020304" pitchFamily="18" charset="0"/>
                <a:cs typeface="Times New Roman" panose="02020603050405020304" pitchFamily="18" charset="0"/>
              </a:rPr>
              <a:t>The Australian Computer Society’s Data Taskforce working paper clearly and concisely articulated the challenge and the solution: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ability to use, replicate and share data means it cannot be considered in the same way as a physical asset with an owner. Rather, it is important to think of rights, roles, responsibilities and limitations for those who access data in the various process from collection, use, sharing and storage.”</a:t>
            </a:r>
          </a:p>
          <a:p>
            <a:pPr marL="0" indent="0">
              <a:buNone/>
            </a:pPr>
            <a:endParaRPr lang="en-US" dirty="0"/>
          </a:p>
        </p:txBody>
      </p:sp>
    </p:spTree>
    <p:extLst>
      <p:ext uri="{BB962C8B-B14F-4D97-AF65-F5344CB8AC3E}">
        <p14:creationId xmlns:p14="http://schemas.microsoft.com/office/powerpoint/2010/main" val="439816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D3F1D-E983-0C81-5A54-9779E7DBFAF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 Brief History of Ownership</a:t>
            </a:r>
          </a:p>
        </p:txBody>
      </p:sp>
      <p:sp>
        <p:nvSpPr>
          <p:cNvPr id="3" name="Content Placeholder 2">
            <a:extLst>
              <a:ext uri="{FF2B5EF4-FFF2-40B4-BE49-F238E27FC236}">
                <a16:creationId xmlns:a16="http://schemas.microsoft.com/office/drawing/2014/main" id="{0B82C5E2-172C-04AE-6DAA-6B6271D48E9A}"/>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process and mechanisms of ownership, even for tangible assets, are somewhat complex. One can gain, transfer, and lose ownership of property in any number of ways. Laws differ by system, differ by property type, and differ in the way they interpret and ascribe possession, rights, and responsibilities, and shared ownership, and transfer.</a:t>
            </a:r>
            <a:r>
              <a:rPr lang="en-US" dirty="0"/>
              <a:t> </a:t>
            </a:r>
          </a:p>
        </p:txBody>
      </p:sp>
    </p:spTree>
    <p:extLst>
      <p:ext uri="{BB962C8B-B14F-4D97-AF65-F5344CB8AC3E}">
        <p14:creationId xmlns:p14="http://schemas.microsoft.com/office/powerpoint/2010/main" val="110357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5809-123B-4052-A001-848B7FDC476D}"/>
              </a:ext>
            </a:extLst>
          </p:cNvPr>
          <p:cNvSpPr>
            <a:spLocks noGrp="1"/>
          </p:cNvSpPr>
          <p:nvPr>
            <p:ph type="title"/>
          </p:nvPr>
        </p:nvSpPr>
        <p:spPr>
          <a:xfrm>
            <a:off x="222183" y="143744"/>
            <a:ext cx="11761270" cy="780281"/>
          </a:xfrm>
        </p:spPr>
        <p:txBody>
          <a:bodyPr>
            <a:normAutofit/>
          </a:bodyPr>
          <a:lstStyle/>
          <a:p>
            <a:r>
              <a:rPr lang="en-US" sz="4000" dirty="0">
                <a:latin typeface="Times New Roman" panose="02020603050405020304" pitchFamily="18" charset="0"/>
                <a:cs typeface="Times New Roman" panose="02020603050405020304" pitchFamily="18" charset="0"/>
              </a:rPr>
              <a:t>Information location Matters  </a:t>
            </a:r>
          </a:p>
        </p:txBody>
      </p:sp>
      <p:sp>
        <p:nvSpPr>
          <p:cNvPr id="3" name="Content Placeholder 2">
            <a:extLst>
              <a:ext uri="{FF2B5EF4-FFF2-40B4-BE49-F238E27FC236}">
                <a16:creationId xmlns:a16="http://schemas.microsoft.com/office/drawing/2014/main" id="{6485BEA7-CA0E-42C2-BCEE-44593F541372}"/>
              </a:ext>
            </a:extLst>
          </p:cNvPr>
          <p:cNvSpPr>
            <a:spLocks noGrp="1"/>
          </p:cNvSpPr>
          <p:nvPr>
            <p:ph idx="1"/>
          </p:nvPr>
        </p:nvSpPr>
        <p:spPr>
          <a:xfrm>
            <a:off x="222182" y="1289785"/>
            <a:ext cx="11761269" cy="533239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Case in point is the case against Microsoft with regard to the jurisdiction of information based on its location. The U.S. court order demanded Microsoft relinquish information in one of its data centers located in Ireland. Naturally, Microsoft believed the data it maintained on foreign soil was ensconced against prying U.S. government eyes, especially U.S. search and seizure laws. This holds true for physical property abroad. At question was the Electronic Communications Privacy Act of 1986, which allows law enforcement agents to obtain information from internet service providers (ISPs) through subpoenas, court orders, or warrant. To tackle this issue Microsoft ultimately took the bold step of having local companies own the hardware and data centers upon which Microsoft data sits. In Germany, for example, the telecom giant Deutsche Telekom now hosts Microsoft’s data. This not only keeps the U.S. government’s prying eyes away from the data, but also helps Microsoft maintain compliance with strict German data privacy laws</a:t>
            </a:r>
          </a:p>
        </p:txBody>
      </p:sp>
    </p:spTree>
    <p:extLst>
      <p:ext uri="{BB962C8B-B14F-4D97-AF65-F5344CB8AC3E}">
        <p14:creationId xmlns:p14="http://schemas.microsoft.com/office/powerpoint/2010/main" val="928884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E846-AFAB-4498-BE29-718574A10B24}"/>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Infothievery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1DFCDA-BF79-C2B1-B603-A636747F3192}"/>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In 2011, a U.K. court ruled on a case in which Beechwood House Publishing licensed part of its database to Bespoke Data </a:t>
            </a:r>
            <a:r>
              <a:rPr lang="en-US" dirty="0" err="1">
                <a:latin typeface="Times New Roman" panose="02020603050405020304" pitchFamily="18" charset="0"/>
                <a:cs typeface="Times New Roman" panose="02020603050405020304" pitchFamily="18" charset="0"/>
              </a:rPr>
              <a:t>Organisation</a:t>
            </a:r>
            <a:r>
              <a:rPr lang="en-US" dirty="0">
                <a:latin typeface="Times New Roman" panose="02020603050405020304" pitchFamily="18" charset="0"/>
                <a:cs typeface="Times New Roman" panose="02020603050405020304" pitchFamily="18" charset="0"/>
              </a:rPr>
              <a:t>. The database included a curated set of forty-three thousand doctors and nurses. Bespoke was contractually allowed to use the records once then delete them. However, Bespoke copied the records to its own database. Then two other companies, Guardian Products and Precision Direct Marketing, licensed </a:t>
            </a:r>
            <a:r>
              <a:rPr lang="en-US" dirty="0" err="1">
                <a:latin typeface="Times New Roman" panose="02020603050405020304" pitchFamily="18" charset="0"/>
                <a:cs typeface="Times New Roman" panose="02020603050405020304" pitchFamily="18" charset="0"/>
              </a:rPr>
              <a:t>Bespoke’s</a:t>
            </a:r>
            <a:r>
              <a:rPr lang="en-US" dirty="0">
                <a:latin typeface="Times New Roman" panose="02020603050405020304" pitchFamily="18" charset="0"/>
                <a:cs typeface="Times New Roman" panose="02020603050405020304" pitchFamily="18" charset="0"/>
              </a:rPr>
              <a:t> database and loaded it into their own systems. At this point, over eight thousand of the records were identical or updates to those the Beechwood had originally licensed to Bespoke. </a:t>
            </a:r>
          </a:p>
        </p:txBody>
      </p:sp>
    </p:spTree>
    <p:extLst>
      <p:ext uri="{BB962C8B-B14F-4D97-AF65-F5344CB8AC3E}">
        <p14:creationId xmlns:p14="http://schemas.microsoft.com/office/powerpoint/2010/main" val="1861031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E86D77-1658-BFF8-8ED3-B2C7D2560323}"/>
              </a:ext>
            </a:extLst>
          </p:cNvPr>
          <p:cNvSpPr>
            <a:spLocks noGrp="1"/>
          </p:cNvSpPr>
          <p:nvPr>
            <p:ph idx="1"/>
          </p:nvPr>
        </p:nvSpPr>
        <p:spPr>
          <a:xfrm>
            <a:off x="838200" y="560388"/>
            <a:ext cx="10515600" cy="5616575"/>
          </a:xfrm>
        </p:spPr>
        <p:txBody>
          <a:bodyPr/>
          <a:lstStyle/>
          <a:p>
            <a:pPr marL="0" indent="0">
              <a:buNone/>
            </a:pPr>
            <a:r>
              <a:rPr lang="en-US" dirty="0">
                <a:latin typeface="Times New Roman" panose="02020603050405020304" pitchFamily="18" charset="0"/>
                <a:cs typeface="Times New Roman" panose="02020603050405020304" pitchFamily="18" charset="0"/>
              </a:rPr>
              <a:t>The court was the involved and agreed on the unauthorized database use, but then had to rule on the question of whether there was an infringement of rights based on the extraction or reuse of a “substantial part” of that database, per the U.K.’s Copyright and Rights in Databases Regulations. Moreover, a judgment against the defendant in such cases also requires that the database in question involved significant human investment to create. In the court’s estimation, an unauthorized use of 6,000 intact records was done which constitute a substantial unauthorized use. And the court further calculated that the database required over £100,000 per year to create. This case illustrates the peculiar limitations on information rights with respect to the amount of information misused and the cost of the information in question. Even if someone uses part of your data without authorization, it may not warrant legal repercussions.</a:t>
            </a:r>
            <a:r>
              <a:rPr lang="en-US" dirty="0"/>
              <a:t> </a:t>
            </a:r>
          </a:p>
        </p:txBody>
      </p:sp>
    </p:spTree>
    <p:extLst>
      <p:ext uri="{BB962C8B-B14F-4D97-AF65-F5344CB8AC3E}">
        <p14:creationId xmlns:p14="http://schemas.microsoft.com/office/powerpoint/2010/main" val="791644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TotalTime>
  <Words>2743</Words>
  <Application>Microsoft Office PowerPoint</Application>
  <PresentationFormat>Widescreen</PresentationFormat>
  <Paragraphs>81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PowerPoint Presentation</vt:lpstr>
      <vt:lpstr>Agenda</vt:lpstr>
      <vt:lpstr>Learning outcome </vt:lpstr>
      <vt:lpstr>How the Law Weighs in on Ownership</vt:lpstr>
      <vt:lpstr>PowerPoint Presentation</vt:lpstr>
      <vt:lpstr>A Brief History of Ownership</vt:lpstr>
      <vt:lpstr>Information location Matters  </vt:lpstr>
      <vt:lpstr>Infothievery</vt:lpstr>
      <vt:lpstr>PowerPoint Presentation</vt:lpstr>
      <vt:lpstr>A Habeas Corpus of Rulings on Information Ownership </vt:lpstr>
      <vt:lpstr>How Accountants Account for Information</vt:lpstr>
      <vt:lpstr>The Control of Information</vt:lpstr>
      <vt:lpstr>PowerPoint Presentation</vt:lpstr>
      <vt:lpstr>Cashing In on Information</vt:lpstr>
      <vt:lpstr>Probable Economic Value</vt:lpstr>
      <vt:lpstr>Owning the Usage of Information</vt:lpstr>
      <vt:lpstr>Personal Ownership of Your Personal Information</vt:lpstr>
      <vt:lpstr>PowerPoint Presentation</vt:lpstr>
      <vt:lpstr>Internal Ownership of Information by Departments or Individuals</vt:lpstr>
      <vt:lpstr>PowerPoint Presentation</vt:lpstr>
      <vt:lpstr>You and Your Information Are on Your Own</vt:lpstr>
      <vt:lpstr>PowerPoint Presentation</vt:lpstr>
      <vt:lpstr>Conclusion </vt:lpstr>
      <vt:lpstr>Summary</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pedram h</dc:creator>
  <cp:lastModifiedBy>Ajay Pal Singh</cp:lastModifiedBy>
  <cp:revision>7</cp:revision>
  <dcterms:created xsi:type="dcterms:W3CDTF">2022-01-19T12:26:47Z</dcterms:created>
  <dcterms:modified xsi:type="dcterms:W3CDTF">2022-09-19T21:44:47Z</dcterms:modified>
</cp:coreProperties>
</file>