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6" r:id="rId9"/>
    <p:sldId id="265" r:id="rId10"/>
    <p:sldId id="267" r:id="rId11"/>
    <p:sldId id="268" r:id="rId12"/>
    <p:sldId id="269" r:id="rId13"/>
    <p:sldId id="270" r:id="rId14"/>
    <p:sldId id="271" r:id="rId15"/>
    <p:sldId id="277" r:id="rId16"/>
    <p:sldId id="273" r:id="rId17"/>
    <p:sldId id="262" r:id="rId18"/>
    <p:sldId id="272" r:id="rId19"/>
    <p:sldId id="275" r:id="rId20"/>
    <p:sldId id="263"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1" d="100"/>
          <a:sy n="81" d="100"/>
        </p:scale>
        <p:origin x="98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839E-4D0A-46EC-BFFB-1CA2B3002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C8F2B-E590-4927-8082-3D6D6D321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9C487-0787-4C65-8563-BE325FC4BAAC}"/>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5" name="Footer Placeholder 4">
            <a:extLst>
              <a:ext uri="{FF2B5EF4-FFF2-40B4-BE49-F238E27FC236}">
                <a16:creationId xmlns:a16="http://schemas.microsoft.com/office/drawing/2014/main" id="{DF1A8EDC-FE91-4757-A2BC-61616076C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5E71E-92C8-4FC7-AA10-A56E88C04714}"/>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007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4F7D-C0B6-44EF-ABE8-57D3ED1E4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764AC-4A38-4D1C-B366-6912056F8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5EDEA-8D5C-4B34-9F1A-89F95F6F4605}"/>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5" name="Footer Placeholder 4">
            <a:extLst>
              <a:ext uri="{FF2B5EF4-FFF2-40B4-BE49-F238E27FC236}">
                <a16:creationId xmlns:a16="http://schemas.microsoft.com/office/drawing/2014/main" id="{AFF2DEC4-B0E1-4661-8FFF-551B9F4BE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3F360-3209-4C32-A160-75FAD0DD69AA}"/>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6101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2400E-CA00-4F93-A6ED-CB115AC24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A6EB6-3766-4C06-B00E-7A35F78DF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2A129-EBB5-488D-A972-DD56AE3DBDD5}"/>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5" name="Footer Placeholder 4">
            <a:extLst>
              <a:ext uri="{FF2B5EF4-FFF2-40B4-BE49-F238E27FC236}">
                <a16:creationId xmlns:a16="http://schemas.microsoft.com/office/drawing/2014/main" id="{A775EBE6-0FE8-4DFE-8FD7-B2629261B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E57B-E036-4C88-8191-B958B45CDE41}"/>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2177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2C71-7B9D-46FD-91E1-B21EFB257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69FEB-DD58-4E0D-8923-49254DB77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662D-86A8-4FAB-A035-D0DCF3222A6A}"/>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5" name="Footer Placeholder 4">
            <a:extLst>
              <a:ext uri="{FF2B5EF4-FFF2-40B4-BE49-F238E27FC236}">
                <a16:creationId xmlns:a16="http://schemas.microsoft.com/office/drawing/2014/main" id="{FD057D36-65B2-4828-AC0E-17D58F3E1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A4AF5-4E6A-4BE5-8D12-16CDA7814BB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7330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36C-C373-4820-94FF-AE6E4B8E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952D6-672C-405B-B64D-C5BBBE73F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A1823-5D17-4F25-B95F-237A005F7B36}"/>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5" name="Footer Placeholder 4">
            <a:extLst>
              <a:ext uri="{FF2B5EF4-FFF2-40B4-BE49-F238E27FC236}">
                <a16:creationId xmlns:a16="http://schemas.microsoft.com/office/drawing/2014/main" id="{540CFF4E-B26C-469F-8395-C488BE98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A23FD-8487-4D6A-B72B-A03A7461A23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94977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A969-91BA-4BEA-A957-FC7040EE9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044A7-D3C2-47FC-9F41-4F3773402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E8216C-45E6-4666-A099-5D0936064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60AA0-B94E-4F76-B4EA-22F366649839}"/>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6" name="Footer Placeholder 5">
            <a:extLst>
              <a:ext uri="{FF2B5EF4-FFF2-40B4-BE49-F238E27FC236}">
                <a16:creationId xmlns:a16="http://schemas.microsoft.com/office/drawing/2014/main" id="{D6B3EB5A-6CB1-417D-8998-33673D858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42CF1-C743-4973-AE79-990353E9E52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823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BF01-29D2-46C3-B513-C2868C6AF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38DDC-01A4-439B-A56B-E8487045A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C3ABB-04C5-4430-946B-EF6791403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4BCCE-53C3-48D2-BDE5-A123FBA2C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A447B-7688-41F0-BDC7-47DA409A9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E28251-36FC-478E-90F6-4033075A2589}"/>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8" name="Footer Placeholder 7">
            <a:extLst>
              <a:ext uri="{FF2B5EF4-FFF2-40B4-BE49-F238E27FC236}">
                <a16:creationId xmlns:a16="http://schemas.microsoft.com/office/drawing/2014/main" id="{1787789B-E0F9-4A5D-82DA-41AE53AC7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24F3D1-2946-4896-8866-3E653E569F5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7812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0D47-82EB-413B-B4F9-973E58D06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A0EFB1-E5D9-4B4B-9A02-69BBB72A354F}"/>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4" name="Footer Placeholder 3">
            <a:extLst>
              <a:ext uri="{FF2B5EF4-FFF2-40B4-BE49-F238E27FC236}">
                <a16:creationId xmlns:a16="http://schemas.microsoft.com/office/drawing/2014/main" id="{F2C87EB9-C5C2-4250-A416-8D037A77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8B5BCF-55F3-4F88-B5B9-81786E1B2097}"/>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17575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AC21F-4635-4DA8-83BC-50AD1B23656A}"/>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3" name="Footer Placeholder 2">
            <a:extLst>
              <a:ext uri="{FF2B5EF4-FFF2-40B4-BE49-F238E27FC236}">
                <a16:creationId xmlns:a16="http://schemas.microsoft.com/office/drawing/2014/main" id="{284A6283-B4B2-480D-81B5-2C06D2EBA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A7EE5-90FB-4955-B924-DEDAB6DC23B6}"/>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538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7FDD-8075-4217-AF90-CB195E33C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14131-26C9-4A6A-9953-56F688652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682CB-8966-4DB2-ACAB-ECA6DAB2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B9CCC-F7B0-4AD5-85BD-3871F2235DC1}"/>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6" name="Footer Placeholder 5">
            <a:extLst>
              <a:ext uri="{FF2B5EF4-FFF2-40B4-BE49-F238E27FC236}">
                <a16:creationId xmlns:a16="http://schemas.microsoft.com/office/drawing/2014/main" id="{1E4A73E8-EFD3-436C-8B75-9FBAF68F8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1EF2F-8FBC-4B42-8B16-3D60CB332FE9}"/>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55893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72E4-B2DE-4AC2-B0EB-35B203D61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3417F8-984F-4DD5-9403-D685C8120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751FB-1F10-411A-B7F0-806340961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A0F29-7C85-4964-B88C-CAE920F6AE3B}"/>
              </a:ext>
            </a:extLst>
          </p:cNvPr>
          <p:cNvSpPr>
            <a:spLocks noGrp="1"/>
          </p:cNvSpPr>
          <p:nvPr>
            <p:ph type="dt" sz="half" idx="10"/>
          </p:nvPr>
        </p:nvSpPr>
        <p:spPr/>
        <p:txBody>
          <a:bodyPr/>
          <a:lstStyle/>
          <a:p>
            <a:fld id="{690837B1-F318-4B46-818C-BD5071ADEF6D}" type="datetimeFigureOut">
              <a:rPr lang="en-US" smtClean="0"/>
              <a:t>9/17/2022</a:t>
            </a:fld>
            <a:endParaRPr lang="en-US"/>
          </a:p>
        </p:txBody>
      </p:sp>
      <p:sp>
        <p:nvSpPr>
          <p:cNvPr id="6" name="Footer Placeholder 5">
            <a:extLst>
              <a:ext uri="{FF2B5EF4-FFF2-40B4-BE49-F238E27FC236}">
                <a16:creationId xmlns:a16="http://schemas.microsoft.com/office/drawing/2014/main" id="{838976D7-4A9F-42FF-A199-30D7C61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67C64-A99D-4963-8806-692F157BE68D}"/>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038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5E340-AEDA-4C2E-AB1A-B62D60C45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C509FA-847E-495E-A82B-797B4D488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7E225-4988-453A-B798-5B8C03501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37B1-F318-4B46-818C-BD5071ADEF6D}" type="datetimeFigureOut">
              <a:rPr lang="en-US" smtClean="0"/>
              <a:t>9/17/2022</a:t>
            </a:fld>
            <a:endParaRPr lang="en-US"/>
          </a:p>
        </p:txBody>
      </p:sp>
      <p:sp>
        <p:nvSpPr>
          <p:cNvPr id="5" name="Footer Placeholder 4">
            <a:extLst>
              <a:ext uri="{FF2B5EF4-FFF2-40B4-BE49-F238E27FC236}">
                <a16:creationId xmlns:a16="http://schemas.microsoft.com/office/drawing/2014/main" id="{315BF760-97BF-4F5A-AD41-2551D9528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49C83-732C-42CE-A100-B7420013D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61A3D-E296-4A1C-BC4F-D13669CA1672}" type="slidenum">
              <a:rPr lang="en-US" smtClean="0"/>
              <a:t>‹#›</a:t>
            </a:fld>
            <a:endParaRPr lang="en-US"/>
          </a:p>
        </p:txBody>
      </p:sp>
    </p:spTree>
    <p:extLst>
      <p:ext uri="{BB962C8B-B14F-4D97-AF65-F5344CB8AC3E}">
        <p14:creationId xmlns:p14="http://schemas.microsoft.com/office/powerpoint/2010/main" val="202709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irmi.com/articles/expert-commentary/the-2001-iso-cgl-revis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1524000" y="2601119"/>
            <a:ext cx="9144000" cy="1655762"/>
          </a:xfrm>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Quantifying &amp; Accounting for Information Assets</a:t>
            </a:r>
          </a:p>
        </p:txBody>
      </p:sp>
      <p:sp>
        <p:nvSpPr>
          <p:cNvPr id="5" name="TextBox 4">
            <a:extLst>
              <a:ext uri="{FF2B5EF4-FFF2-40B4-BE49-F238E27FC236}">
                <a16:creationId xmlns:a16="http://schemas.microsoft.com/office/drawing/2014/main" id="{2B756414-1C1E-129C-302B-C917B24C538E}"/>
              </a:ext>
            </a:extLst>
          </p:cNvPr>
          <p:cNvSpPr txBox="1"/>
          <p:nvPr/>
        </p:nvSpPr>
        <p:spPr>
          <a:xfrm>
            <a:off x="8804636" y="5128181"/>
            <a:ext cx="3912123"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Group – K</a:t>
            </a:r>
          </a:p>
          <a:p>
            <a:r>
              <a:rPr lang="en-US" sz="2400" dirty="0">
                <a:latin typeface="Times New Roman" panose="02020603050405020304" pitchFamily="18" charset="0"/>
                <a:cs typeface="Times New Roman" panose="02020603050405020304" pitchFamily="18" charset="0"/>
              </a:rPr>
              <a:t>Kamaldeep Kaur Dhami</a:t>
            </a:r>
          </a:p>
          <a:p>
            <a:r>
              <a:rPr lang="en-US" sz="2400" dirty="0">
                <a:latin typeface="Times New Roman" panose="02020603050405020304" pitchFamily="18" charset="0"/>
                <a:cs typeface="Times New Roman" panose="02020603050405020304" pitchFamily="18" charset="0"/>
              </a:rPr>
              <a:t>Meet </a:t>
            </a:r>
            <a:r>
              <a:rPr lang="en-US" sz="2400" dirty="0" err="1">
                <a:latin typeface="Times New Roman" panose="02020603050405020304" pitchFamily="18" charset="0"/>
                <a:cs typeface="Times New Roman" panose="02020603050405020304" pitchFamily="18" charset="0"/>
              </a:rPr>
              <a:t>AnilKumal</a:t>
            </a:r>
            <a:r>
              <a:rPr lang="en-US" sz="2400" dirty="0">
                <a:latin typeface="Times New Roman" panose="02020603050405020304" pitchFamily="18" charset="0"/>
                <a:cs typeface="Times New Roman" panose="02020603050405020304" pitchFamily="18" charset="0"/>
              </a:rPr>
              <a:t> Patel</a:t>
            </a:r>
          </a:p>
        </p:txBody>
      </p:sp>
    </p:spTree>
    <p:extLst>
      <p:ext uri="{BB962C8B-B14F-4D97-AF65-F5344CB8AC3E}">
        <p14:creationId xmlns:p14="http://schemas.microsoft.com/office/powerpoint/2010/main" val="425313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Fundamental Valuation Models</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Intrinsic Value of Information (IVI)</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intrinsic value of information is its presumptive benefit that enables broad comparisons across information classes regardless of how the information may currently be being used.</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This method can be useful to prioritize information-related investments among different information sources or initiatives. </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For example, the intrinsic value of information (IVI) is particularly useful to guide data quality or security-related efforts and investments.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44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315884"/>
            <a:ext cx="11761269" cy="6306297"/>
          </a:xfrm>
        </p:spPr>
        <p:txBody>
          <a:bodyPr>
            <a:normAutofit lnSpcReduction="10000"/>
          </a:bodyPr>
          <a:lstStyle/>
          <a:p>
            <a:pPr marL="457200" indent="-457200" algn="just">
              <a:buFont typeface="+mj-lt"/>
              <a:buAutoNum type="arabicPeriod" startAt="2"/>
            </a:pPr>
            <a:r>
              <a:rPr lang="en-US" sz="2400" dirty="0">
                <a:latin typeface="Times New Roman" panose="02020603050405020304" pitchFamily="18" charset="0"/>
                <a:cs typeface="Times New Roman" panose="02020603050405020304" pitchFamily="18" charset="0"/>
              </a:rPr>
              <a:t>Business Value of Information (BVI)</a:t>
            </a:r>
          </a:p>
          <a:p>
            <a:pPr marL="457200" indent="-457200" algn="just">
              <a:buFont typeface="+mj-lt"/>
              <a:buAutoNum type="arabicPeriod" startAt="2"/>
            </a:pP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This method considers the utility of an information asset to actual business usage.</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This method is handy to get a quick take on information’s potential real-world benefit.</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For example, when there are competing business priorities, this model can be used to align information-related priorities with them.</a:t>
            </a:r>
          </a:p>
          <a:p>
            <a:pPr marL="914400" lvl="1" indent="-457200" algn="just">
              <a:buFont typeface="+mj-lt"/>
              <a:buAutoNum type="arabicPeriod" startAt="2"/>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2"/>
            </a:pPr>
            <a:r>
              <a:rPr lang="en-US" sz="2400" dirty="0">
                <a:latin typeface="Times New Roman" panose="02020603050405020304" pitchFamily="18" charset="0"/>
                <a:cs typeface="Times New Roman" panose="02020603050405020304" pitchFamily="18" charset="0"/>
              </a:rPr>
              <a:t>Performance Value of Information (PVI)</a:t>
            </a:r>
          </a:p>
          <a:p>
            <a:pPr marL="457200" indent="-457200" algn="just">
              <a:buFont typeface="+mj-lt"/>
              <a:buAutoNum type="arabicPeriod" startAt="2"/>
            </a:pPr>
            <a:endParaRPr lang="en-US" sz="2400" dirty="0">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This approach looks at the realized (or estimated) impact of an information asset on a business objective that is represented as key performance indicators (KPIs).</a:t>
            </a:r>
          </a:p>
          <a:p>
            <a:pPr lvl="1" algn="just">
              <a:lnSpc>
                <a:spcPct val="100000"/>
              </a:lnSpc>
            </a:pPr>
            <a:endParaRPr lang="en-US" dirty="0">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The PVI yields hard, empirical measurements that are an excellent predictor or proxy for financial measures.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422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Financial Valuation Models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Cost Value of Information (CVI)</a:t>
            </a:r>
          </a:p>
          <a:p>
            <a:pPr lvl="1" algn="just"/>
            <a:r>
              <a:rPr lang="en-US" dirty="0">
                <a:latin typeface="Times New Roman" panose="02020603050405020304" pitchFamily="18" charset="0"/>
                <a:cs typeface="Times New Roman" panose="02020603050405020304" pitchFamily="18" charset="0"/>
              </a:rPr>
              <a:t>This method simply assesses an information asset as the financial expense required to generate, capture, or collect it.</a:t>
            </a:r>
          </a:p>
          <a:p>
            <a:pPr lvl="1" algn="just"/>
            <a:r>
              <a:rPr lang="en-US" dirty="0">
                <a:latin typeface="Times New Roman" panose="02020603050405020304" pitchFamily="18" charset="0"/>
                <a:cs typeface="Times New Roman" panose="02020603050405020304" pitchFamily="18" charset="0"/>
              </a:rPr>
              <a:t>This method is preferred when there is no active market for the information asset and its contribution to revenue cannot be determined adequately. </a:t>
            </a:r>
          </a:p>
          <a:p>
            <a:pPr lvl="1" algn="just"/>
            <a:r>
              <a:rPr lang="en-US" dirty="0">
                <a:latin typeface="Times New Roman" panose="02020603050405020304" pitchFamily="18" charset="0"/>
                <a:cs typeface="Times New Roman" panose="02020603050405020304" pitchFamily="18" charset="0"/>
              </a:rPr>
              <a:t>The CVI is the best means of estimating information replacement cost and negative business impact if lost, stolen, or damaged.</a:t>
            </a:r>
          </a:p>
          <a:p>
            <a:pPr lvl="1" algn="just"/>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Market Value of Information (MVI)</a:t>
            </a:r>
          </a:p>
          <a:p>
            <a:pPr lvl="1" algn="just"/>
            <a:r>
              <a:rPr lang="en-US" dirty="0">
                <a:latin typeface="Times New Roman" panose="02020603050405020304" pitchFamily="18" charset="0"/>
                <a:cs typeface="Times New Roman" panose="02020603050405020304" pitchFamily="18" charset="0"/>
              </a:rPr>
              <a:t>This method looks at the potential or actual financial value of an information asset in an open marketplace.</a:t>
            </a:r>
          </a:p>
          <a:p>
            <a:pPr lvl="1" algn="just"/>
            <a:r>
              <a:rPr lang="en-US" dirty="0">
                <a:latin typeface="Times New Roman" panose="02020603050405020304" pitchFamily="18" charset="0"/>
                <a:cs typeface="Times New Roman" panose="02020603050405020304" pitchFamily="18" charset="0"/>
              </a:rPr>
              <a:t>Typically, data monetization is transacted among trading partners in return for cash, goods, or services, or other considerations such as preferential contract terms and conditions.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31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315884"/>
            <a:ext cx="11761269" cy="6306297"/>
          </a:xfrm>
        </p:spPr>
        <p:txBody>
          <a:bodyPr>
            <a:normAutofit/>
          </a:bodyPr>
          <a:lstStyle/>
          <a:p>
            <a:pPr marL="457200" indent="-457200" algn="just">
              <a:buFont typeface="+mj-lt"/>
              <a:buAutoNum type="arabicPeriod" startAt="3"/>
            </a:pPr>
            <a:r>
              <a:rPr lang="en-US" sz="2400" dirty="0">
                <a:latin typeface="Times New Roman" panose="02020603050405020304" pitchFamily="18" charset="0"/>
                <a:cs typeface="Times New Roman" panose="02020603050405020304" pitchFamily="18" charset="0"/>
              </a:rPr>
              <a:t>Economic Value of Information (EVI)</a:t>
            </a:r>
          </a:p>
          <a:p>
            <a:pPr marL="457200" indent="-457200" algn="just">
              <a:buFont typeface="+mj-lt"/>
              <a:buAutoNum type="arabicPeriod" startAt="3"/>
            </a:pP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This method generates the net financial value of an information asset by applying the traditional income approach for asset valuation, then subtracting the information’s associated lifecycle expenses.</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EVI is an empirical analysis of the contribution of information to the top and bottom lines.</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EVI, however, requires a live experiment and the ability to estimate information supply chain costs.</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Many traditional business leaders are still uncomfortable with the contemporary concept of experimenting with revenue-producing processes.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30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Understanding and Closing Information Value Gaps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4"/>
            <a:ext cx="11761269" cy="5568215"/>
          </a:xfrm>
        </p:spPr>
        <p:txBody>
          <a:bodyPr>
            <a:normAutofit lnSpcReduction="10000"/>
          </a:bodyPr>
          <a:lstStyle/>
          <a:p>
            <a:pPr algn="just"/>
            <a:r>
              <a:rPr lang="en-US" sz="2400" b="0" i="0" u="none" strike="noStrike" baseline="0" dirty="0">
                <a:latin typeface="Times New Roman" panose="02020603050405020304" pitchFamily="18" charset="0"/>
                <a:cs typeface="Times New Roman" panose="02020603050405020304" pitchFamily="18" charset="0"/>
              </a:rPr>
              <a:t>Enterprises repeatedly fall into the trap of getting diminishing returns from buying and applying more complex and leading-edge IT to the same narrow sets of data, rather than doing simpler things with the data that has the highest value gap. It’s like a farmer who buys new equipment, hires more workers, and drenches a certain crop with fertilizer and water when other crops have greater growth and profitability potential.</a:t>
            </a:r>
          </a:p>
          <a:p>
            <a:pPr algn="just"/>
            <a:r>
              <a:rPr lang="en-US" sz="2400" b="0" i="0" u="none" strike="noStrike" baseline="0" dirty="0">
                <a:latin typeface="Times New Roman" panose="02020603050405020304" pitchFamily="18" charset="0"/>
                <a:cs typeface="Times New Roman" panose="02020603050405020304" pitchFamily="18" charset="0"/>
              </a:rPr>
              <a:t>Determining the value of any information asset using the cost approach (CVI) can offer a baseline, nominal, and conservative value of the information regardless of how it is or could be used.</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Since the late 1980s, accountants have allowed for the value of an asset to be recorded as representing its “probable future economic benefits.” This means that a currently unutilized asset may have a formal measurable value. </a:t>
            </a:r>
          </a:p>
          <a:p>
            <a:pPr algn="l"/>
            <a:r>
              <a:rPr lang="en-US" sz="2400" b="0" i="0" u="none" strike="noStrike" baseline="0" dirty="0">
                <a:latin typeface="Times New Roman" panose="02020603050405020304" pitchFamily="18" charset="0"/>
                <a:cs typeface="Times New Roman" panose="02020603050405020304" pitchFamily="18" charset="0"/>
              </a:rPr>
              <a:t>It also means that any asset has three degrees of value:</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 realized value based on the economic benefits it is currently delivering,</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 probable value based on its intended uses, and</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 mostly theoretical potential value if it were to be optimally applied.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369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213360"/>
            <a:ext cx="11761269" cy="6644639"/>
          </a:xfrm>
        </p:spPr>
        <p:txBody>
          <a:bodyPr>
            <a:normAutofit/>
          </a:bodyPr>
          <a:lstStyle/>
          <a:p>
            <a:pPr marL="0" indent="0" algn="just">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three degrees of value also give us a way to apply the Gartner Information Value Models to identify value gaps: the information performance gap and the information vision gap:</a:t>
            </a:r>
          </a:p>
          <a:p>
            <a:pPr algn="just"/>
            <a:r>
              <a:rPr lang="en-US" sz="2400" b="0" i="0" u="none" strike="noStrike" baseline="0" dirty="0">
                <a:latin typeface="Times New Roman" panose="02020603050405020304" pitchFamily="18" charset="0"/>
                <a:cs typeface="Times New Roman" panose="02020603050405020304" pitchFamily="18" charset="0"/>
              </a:rPr>
              <a:t>Information Performance Gap—The difference between the realized value of an information asset and its probable value.</a:t>
            </a:r>
          </a:p>
          <a:p>
            <a:pPr algn="just"/>
            <a:r>
              <a:rPr lang="en-US" sz="2400" b="0" i="0" u="none" strike="noStrike" baseline="0" dirty="0">
                <a:latin typeface="Times New Roman" panose="02020603050405020304" pitchFamily="18" charset="0"/>
                <a:cs typeface="Times New Roman" panose="02020603050405020304" pitchFamily="18" charset="0"/>
              </a:rPr>
              <a:t>Information Vision Gap—The difference between probable and potential information valuations.</a:t>
            </a:r>
          </a:p>
          <a:p>
            <a:pPr algn="just"/>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14BFD5D-9AFC-84D2-A85C-74DF6D19E0C2}"/>
              </a:ext>
            </a:extLst>
          </p:cNvPr>
          <p:cNvPicPr>
            <a:picLocks noChangeAspect="1"/>
          </p:cNvPicPr>
          <p:nvPr/>
        </p:nvPicPr>
        <p:blipFill>
          <a:blip r:embed="rId2"/>
          <a:stretch>
            <a:fillRect/>
          </a:stretch>
        </p:blipFill>
        <p:spPr>
          <a:xfrm>
            <a:off x="446371" y="3296744"/>
            <a:ext cx="11299257" cy="3052208"/>
          </a:xfrm>
          <a:prstGeom prst="rect">
            <a:avLst/>
          </a:prstGeom>
        </p:spPr>
      </p:pic>
    </p:spTree>
    <p:extLst>
      <p:ext uri="{BB962C8B-B14F-4D97-AF65-F5344CB8AC3E}">
        <p14:creationId xmlns:p14="http://schemas.microsoft.com/office/powerpoint/2010/main" val="77952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Combining Information Valuation Models</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individual valuation models are useful by themselves, and each model excels at looking at value through a particular lens. By combining the strength of each model, we can identify and close information value gaps.</a:t>
            </a: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Prioritize Information Management Investments</a:t>
            </a:r>
          </a:p>
          <a:p>
            <a:pPr lvl="1" algn="just"/>
            <a:r>
              <a:rPr lang="en-US" dirty="0">
                <a:latin typeface="Times New Roman" panose="02020603050405020304" pitchFamily="18" charset="0"/>
                <a:cs typeface="Times New Roman" panose="02020603050405020304" pitchFamily="18" charset="0"/>
              </a:rPr>
              <a:t>You can use IVI to identify information assets with low intrinsic value and high potential business relevance and prioritize data quality improvement efforts on those assets</a:t>
            </a:r>
            <a:r>
              <a:rPr lang="en-US" sz="2000" dirty="0">
                <a:latin typeface="Times New Roman" panose="02020603050405020304" pitchFamily="18" charset="0"/>
                <a:cs typeface="Times New Roman" panose="02020603050405020304" pitchFamily="18" charset="0"/>
              </a:rPr>
              <a:t>.</a:t>
            </a:r>
          </a:p>
          <a:p>
            <a:pPr lvl="1" algn="just"/>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Identify New Revenue Opportunities</a:t>
            </a:r>
          </a:p>
          <a:p>
            <a:pPr lvl="1" algn="just"/>
            <a:r>
              <a:rPr lang="en-US" dirty="0">
                <a:latin typeface="Times New Roman" panose="02020603050405020304" pitchFamily="18" charset="0"/>
                <a:cs typeface="Times New Roman" panose="02020603050405020304" pitchFamily="18" charset="0"/>
              </a:rPr>
              <a:t>By assessing the MVI of information you’re utilizing internally, you may find opportunities for external monetization in the form of new information products, discounts, or bartered goods. In M&amp;A scenarios, knowing the MVI of your internal data can also open doors to information-savvy buyers who would gladly pay a premium for your valuable data assets.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08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3" y="249382"/>
            <a:ext cx="11532013" cy="6372799"/>
          </a:xfrm>
        </p:spPr>
        <p:txBody>
          <a:bodyPr>
            <a:normAutofit/>
          </a:bodyPr>
          <a:lstStyle/>
          <a:p>
            <a:pPr marL="457200" indent="-457200" algn="just">
              <a:buFont typeface="+mj-lt"/>
              <a:buAutoNum type="arabicPeriod" startAt="3"/>
            </a:pPr>
            <a:r>
              <a:rPr lang="en-US" sz="2400" dirty="0">
                <a:latin typeface="Times New Roman" panose="02020603050405020304" pitchFamily="18" charset="0"/>
                <a:cs typeface="Times New Roman" panose="02020603050405020304" pitchFamily="18" charset="0"/>
              </a:rPr>
              <a:t>Determine the Marketability of Information Assets</a:t>
            </a:r>
          </a:p>
          <a:p>
            <a:pPr marL="457200" indent="-457200" algn="just">
              <a:buFont typeface="+mj-lt"/>
              <a:buAutoNum type="arabicPeriod" startAt="3"/>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Sometimes, MVI alone is not enough to determine the marketability of information assets because it fails to consider the quality and cost of managing the asset. We can combine IVI, external BVI, and CVI to identify marketable assets and take these variables into consideration.</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DC291139-3669-5D04-2035-1EDDB1845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731" y="2587174"/>
            <a:ext cx="5009804" cy="3656778"/>
          </a:xfrm>
          <a:prstGeom prst="rect">
            <a:avLst/>
          </a:prstGeom>
        </p:spPr>
      </p:pic>
    </p:spTree>
    <p:extLst>
      <p:ext uri="{BB962C8B-B14F-4D97-AF65-F5344CB8AC3E}">
        <p14:creationId xmlns:p14="http://schemas.microsoft.com/office/powerpoint/2010/main" val="85019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99504"/>
            <a:ext cx="11761269" cy="5334029"/>
          </a:xfrm>
        </p:spPr>
        <p:txBody>
          <a:bodyPr>
            <a:normAutofit/>
          </a:bodyPr>
          <a:lstStyle/>
          <a:p>
            <a:pPr marL="457200" indent="-457200" algn="just">
              <a:buFont typeface="+mj-lt"/>
              <a:buAutoNum type="arabicPeriod" startAt="4"/>
            </a:pPr>
            <a:r>
              <a:rPr lang="en-US" sz="2400" dirty="0">
                <a:latin typeface="Times New Roman" panose="02020603050405020304" pitchFamily="18" charset="0"/>
                <a:cs typeface="Times New Roman" panose="02020603050405020304" pitchFamily="18" charset="0"/>
              </a:rPr>
              <a:t>Validate the Benefits of Information Governance</a:t>
            </a:r>
          </a:p>
          <a:p>
            <a:pPr lvl="1" algn="just"/>
            <a:r>
              <a:rPr lang="en-US" dirty="0">
                <a:latin typeface="Times New Roman" panose="02020603050405020304" pitchFamily="18" charset="0"/>
                <a:cs typeface="Times New Roman" panose="02020603050405020304" pitchFamily="18" charset="0"/>
              </a:rPr>
              <a:t>By tracking the increase in KPIs through the improvement of data quality, you can demonstrate the effectiveness of information governance practices. For example, you can link better data documentation to an increased usage of your data lake.</a:t>
            </a: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400" dirty="0">
                <a:latin typeface="Times New Roman" panose="02020603050405020304" pitchFamily="18" charset="0"/>
                <a:cs typeface="Times New Roman" panose="02020603050405020304" pitchFamily="18" charset="0"/>
              </a:rPr>
              <a:t>Accelerate Innovation and Digital Transformation</a:t>
            </a:r>
          </a:p>
          <a:p>
            <a:pPr lvl="1" algn="just"/>
            <a:r>
              <a:rPr lang="en-US" dirty="0">
                <a:latin typeface="Times New Roman" panose="02020603050405020304" pitchFamily="18" charset="0"/>
                <a:cs typeface="Times New Roman" panose="02020603050405020304" pitchFamily="18" charset="0"/>
              </a:rPr>
              <a:t>Your business can ideate ways to extract more economic value from that data with high business relevance but unrealized economic potential. Often, this can act as a driving force behind digital transformation initiatives.</a:t>
            </a:r>
          </a:p>
          <a:p>
            <a:pPr marL="457200" lvl="1"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400" dirty="0">
                <a:latin typeface="Times New Roman" panose="02020603050405020304" pitchFamily="18" charset="0"/>
                <a:cs typeface="Times New Roman" panose="02020603050405020304" pitchFamily="18" charset="0"/>
              </a:rPr>
              <a:t>Defensible Disposal of Information</a:t>
            </a:r>
          </a:p>
          <a:p>
            <a:pPr lvl="1" algn="just"/>
            <a:r>
              <a:rPr lang="en-US" dirty="0">
                <a:latin typeface="Times New Roman" panose="02020603050405020304" pitchFamily="18" charset="0"/>
                <a:cs typeface="Times New Roman" panose="02020603050405020304" pitchFamily="18" charset="0"/>
              </a:rPr>
              <a:t>You can use the CVI and EVI to make a strong case for disposing of information that costs more to manage than the value it provides.</a:t>
            </a: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90FE7D-7B55-1CE1-3161-08B87D48B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624" y="5170516"/>
            <a:ext cx="4284752" cy="1687484"/>
          </a:xfrm>
          <a:prstGeom prst="rect">
            <a:avLst/>
          </a:prstGeom>
        </p:spPr>
      </p:pic>
    </p:spTree>
    <p:extLst>
      <p:ext uri="{BB962C8B-B14F-4D97-AF65-F5344CB8AC3E}">
        <p14:creationId xmlns:p14="http://schemas.microsoft.com/office/powerpoint/2010/main" val="91476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algn="just"/>
            <a:r>
              <a:rPr lang="en-US" sz="2400" b="0" i="0" u="none" strike="noStrike" baseline="0" dirty="0">
                <a:latin typeface="Times New Roman" panose="02020603050405020304" pitchFamily="18" charset="0"/>
                <a:cs typeface="Times New Roman" panose="02020603050405020304" pitchFamily="18" charset="0"/>
              </a:rPr>
              <a:t>Even practicable—if not perfect—models for measuring information’s value in various ways cannot convey enough about information’s behavior as an asset.</a:t>
            </a:r>
          </a:p>
          <a:p>
            <a:pPr algn="just"/>
            <a:endParaRPr lang="en-US" sz="2400" b="0" i="0" u="none" strike="noStrike" baseline="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Quantifying an information asset’s potential or probable or actual value provides us with useful indicators to prove or justify ways to improve how we manage and monetize it. </a:t>
            </a:r>
          </a:p>
          <a:p>
            <a:pPr algn="just"/>
            <a:endParaRPr lang="en-US" sz="2400" b="0" i="0" u="none" strike="noStrike" baseline="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But such models fall short of telling us how information behaves or how we can bend its behavior to our benefit. </a:t>
            </a:r>
          </a:p>
          <a:p>
            <a:pPr algn="just"/>
            <a:endParaRPr lang="en-US" sz="2400" b="0" i="0" u="none" strike="noStrike" baseline="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For this, we must turn to the field of economics. Although designed for traditional goods and services and human behavior, economic principles and models can be applied to information assets as well—with some tweaking.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79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algn="just"/>
            <a:r>
              <a:rPr lang="en-US" sz="2400" dirty="0">
                <a:latin typeface="Times New Roman" panose="02020603050405020304" pitchFamily="18" charset="0"/>
                <a:cs typeface="Times New Roman" panose="02020603050405020304" pitchFamily="18" charset="0"/>
              </a:rPr>
              <a:t>Information Assets </a:t>
            </a:r>
          </a:p>
          <a:p>
            <a:pPr algn="just"/>
            <a:r>
              <a:rPr lang="en-US" sz="2400" dirty="0">
                <a:latin typeface="Times New Roman" panose="02020603050405020304" pitchFamily="18" charset="0"/>
                <a:cs typeface="Times New Roman" panose="02020603050405020304" pitchFamily="18" charset="0"/>
              </a:rPr>
              <a:t>Why Measure Information Asset</a:t>
            </a:r>
          </a:p>
          <a:p>
            <a:pPr algn="just"/>
            <a:r>
              <a:rPr lang="en-US" sz="2400" dirty="0">
                <a:latin typeface="Times New Roman" panose="02020603050405020304" pitchFamily="18" charset="0"/>
                <a:cs typeface="Times New Roman" panose="02020603050405020304" pitchFamily="18" charset="0"/>
              </a:rPr>
              <a:t>Measuring the Value of Information</a:t>
            </a:r>
          </a:p>
          <a:p>
            <a:pPr algn="just"/>
            <a:r>
              <a:rPr lang="en-US" sz="2400" dirty="0">
                <a:latin typeface="Times New Roman" panose="02020603050405020304" pitchFamily="18" charset="0"/>
                <a:cs typeface="Times New Roman" panose="02020603050405020304" pitchFamily="18" charset="0"/>
              </a:rPr>
              <a:t>Objective Data Quality Metrics</a:t>
            </a:r>
          </a:p>
          <a:p>
            <a:pPr algn="just"/>
            <a:r>
              <a:rPr lang="en-US" sz="2400" dirty="0">
                <a:latin typeface="Times New Roman" panose="02020603050405020304" pitchFamily="18" charset="0"/>
                <a:cs typeface="Times New Roman" panose="02020603050405020304" pitchFamily="18" charset="0"/>
              </a:rPr>
              <a:t>Subjective Data Quality Metrics</a:t>
            </a:r>
          </a:p>
          <a:p>
            <a:pPr algn="just"/>
            <a:r>
              <a:rPr lang="en-US" sz="2400" dirty="0">
                <a:latin typeface="Times New Roman" panose="02020603050405020304" pitchFamily="18" charset="0"/>
                <a:cs typeface="Times New Roman" panose="02020603050405020304" pitchFamily="18" charset="0"/>
              </a:rPr>
              <a:t>Information Asset Valuation Models</a:t>
            </a:r>
          </a:p>
          <a:p>
            <a:pPr algn="just"/>
            <a:r>
              <a:rPr lang="en-US" sz="2400" dirty="0">
                <a:latin typeface="Times New Roman" panose="02020603050405020304" pitchFamily="18" charset="0"/>
                <a:cs typeface="Times New Roman" panose="02020603050405020304" pitchFamily="18" charset="0"/>
              </a:rPr>
              <a:t>Understanding and Closing Information Value Gaps</a:t>
            </a:r>
          </a:p>
          <a:p>
            <a:pPr algn="just"/>
            <a:r>
              <a:rPr lang="en-US" sz="2400" dirty="0">
                <a:latin typeface="Times New Roman" panose="02020603050405020304" pitchFamily="18" charset="0"/>
                <a:cs typeface="Times New Roman" panose="02020603050405020304" pitchFamily="18" charset="0"/>
              </a:rPr>
              <a:t>Combining Information Valuation Models </a:t>
            </a:r>
          </a:p>
          <a:p>
            <a:pPr algn="just"/>
            <a:r>
              <a:rPr lang="en-US" sz="24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470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b="0" i="0" u="none" strike="noStrike" baseline="0" dirty="0">
                <a:solidFill>
                  <a:srgbClr val="0000EF"/>
                </a:solidFill>
                <a:latin typeface="Times New Roman" panose="02020603050405020304" pitchFamily="18" charset="0"/>
                <a:cs typeface="Times New Roman" panose="02020603050405020304" pitchFamily="18" charset="0"/>
                <a:hlinkClick r:id="rId2"/>
              </a:rPr>
              <a:t>www.irmi.com/articles/expert-commentary/the-2001-iso-cgl-revision</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r>
              <a:rPr lang="en-US" sz="2400" b="0" i="0" u="none" strike="noStrike" baseline="0" dirty="0">
                <a:latin typeface="Times New Roman" panose="02020603050405020304" pitchFamily="18" charset="0"/>
                <a:cs typeface="Times New Roman" panose="02020603050405020304" pitchFamily="18" charset="0"/>
              </a:rPr>
              <a:t>R. McCarney, J. Warner, S. </a:t>
            </a:r>
            <a:r>
              <a:rPr lang="en-US" sz="2400" b="0" i="0" u="none" strike="noStrike" baseline="0" dirty="0" err="1">
                <a:latin typeface="Times New Roman" panose="02020603050405020304" pitchFamily="18" charset="0"/>
                <a:cs typeface="Times New Roman" panose="02020603050405020304" pitchFamily="18" charset="0"/>
              </a:rPr>
              <a:t>Iliffe</a:t>
            </a:r>
            <a:r>
              <a:rPr lang="en-US" sz="2400" b="0" i="0" u="none" strike="noStrike" baseline="0" dirty="0">
                <a:latin typeface="Times New Roman" panose="02020603050405020304" pitchFamily="18" charset="0"/>
                <a:cs typeface="Times New Roman" panose="02020603050405020304" pitchFamily="18" charset="0"/>
              </a:rPr>
              <a:t>, R. van </a:t>
            </a:r>
            <a:r>
              <a:rPr lang="en-US" sz="2400" b="0" i="0" u="none" strike="noStrike" baseline="0" dirty="0" err="1">
                <a:latin typeface="Times New Roman" panose="02020603050405020304" pitchFamily="18" charset="0"/>
                <a:cs typeface="Times New Roman" panose="02020603050405020304" pitchFamily="18" charset="0"/>
              </a:rPr>
              <a:t>Haselen</a:t>
            </a:r>
            <a:r>
              <a:rPr lang="en-US" sz="2400" b="0" i="0" u="none" strike="noStrike" baseline="0" dirty="0">
                <a:latin typeface="Times New Roman" panose="02020603050405020304" pitchFamily="18" charset="0"/>
                <a:cs typeface="Times New Roman" panose="02020603050405020304" pitchFamily="18" charset="0"/>
              </a:rPr>
              <a:t>, M. Griffin, and P. Fisher, “The Hawthorne Effect: A </a:t>
            </a:r>
            <a:r>
              <a:rPr lang="en-US" sz="2400" b="0" i="0" u="none" strike="noStrike" baseline="0" dirty="0" err="1">
                <a:latin typeface="Times New Roman" panose="02020603050405020304" pitchFamily="18" charset="0"/>
                <a:cs typeface="Times New Roman" panose="02020603050405020304" pitchFamily="18" charset="0"/>
              </a:rPr>
              <a:t>Randomised</a:t>
            </a:r>
            <a:r>
              <a:rPr lang="en-US" sz="2400" b="0" i="0" u="none" strike="noStrike" baseline="0" dirty="0">
                <a:latin typeface="Times New Roman" panose="02020603050405020304" pitchFamily="18" charset="0"/>
                <a:cs typeface="Times New Roman" panose="02020603050405020304" pitchFamily="18" charset="0"/>
              </a:rPr>
              <a:t>, Controlled Trial,” </a:t>
            </a:r>
            <a:r>
              <a:rPr lang="en-US" sz="2400" b="0" i="1" u="none" strike="noStrike" baseline="0" dirty="0">
                <a:latin typeface="Times New Roman" panose="02020603050405020304" pitchFamily="18" charset="0"/>
                <a:cs typeface="Times New Roman" panose="02020603050405020304" pitchFamily="18" charset="0"/>
              </a:rPr>
              <a:t>BMC Med Res </a:t>
            </a:r>
            <a:r>
              <a:rPr lang="en-US" sz="2400" b="0" i="1" u="none" strike="noStrike" baseline="0" dirty="0" err="1">
                <a:latin typeface="Times New Roman" panose="02020603050405020304" pitchFamily="18" charset="0"/>
                <a:cs typeface="Times New Roman" panose="02020603050405020304" pitchFamily="18" charset="0"/>
              </a:rPr>
              <a:t>Methodol</a:t>
            </a:r>
            <a:r>
              <a:rPr lang="en-US" sz="2400" b="0" i="0" u="none" strike="noStrike" baseline="0" dirty="0">
                <a:latin typeface="Times New Roman" panose="02020603050405020304" pitchFamily="18" charset="0"/>
                <a:cs typeface="Times New Roman" panose="02020603050405020304" pitchFamily="18" charset="0"/>
              </a:rPr>
              <a:t>, Volume 7, 2007, p. 30. doi:10.1186/1471-2288-7-30.</a:t>
            </a:r>
          </a:p>
          <a:p>
            <a:r>
              <a:rPr lang="en-US" sz="2400" b="0" i="0" u="none" strike="noStrike" baseline="0" dirty="0">
                <a:latin typeface="Times New Roman" panose="02020603050405020304" pitchFamily="18" charset="0"/>
                <a:cs typeface="Times New Roman" panose="02020603050405020304" pitchFamily="18" charset="0"/>
              </a:rPr>
              <a:t>Paul Adams, interview with author, 17 December 2016.</a:t>
            </a:r>
            <a:endParaRPr lang="en-US" sz="240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A Gartner Consulting project.</a:t>
            </a:r>
          </a:p>
          <a:p>
            <a:pPr algn="l"/>
            <a:r>
              <a:rPr lang="en-US" sz="2400" b="0" i="0" u="none" strike="noStrike" baseline="0" dirty="0">
                <a:latin typeface="Times New Roman" panose="02020603050405020304" pitchFamily="18" charset="0"/>
                <a:cs typeface="Times New Roman" panose="02020603050405020304" pitchFamily="18" charset="0"/>
              </a:rPr>
              <a:t>The Fourth MIT Information Quality Industry Symposium, 14–16 July 2010. </a:t>
            </a:r>
            <a:r>
              <a:rPr lang="en-US" sz="2400" b="0" i="1" u="none" strike="noStrike" baseline="0" dirty="0">
                <a:latin typeface="Times New Roman" panose="02020603050405020304" pitchFamily="18" charset="0"/>
                <a:cs typeface="Times New Roman" panose="02020603050405020304" pitchFamily="18" charset="0"/>
              </a:rPr>
              <a:t>Data as an Asset: Balancing the Data Ecosystem</a:t>
            </a:r>
            <a:r>
              <a:rPr lang="en-US" sz="2400" b="0" i="0" u="none" strike="noStrike" baseline="0" dirty="0">
                <a:latin typeface="Times New Roman" panose="02020603050405020304" pitchFamily="18" charset="0"/>
                <a:cs typeface="Times New Roman" panose="02020603050405020304" pitchFamily="18" charset="0"/>
              </a:rPr>
              <a:t>.</a:t>
            </a:r>
          </a:p>
          <a:p>
            <a:pPr algn="l"/>
            <a:endParaRPr lang="en-US" sz="1800" b="0" i="0" u="none" strike="noStrike" baseline="0" dirty="0">
              <a:solidFill>
                <a:srgbClr val="000000"/>
              </a:solidFill>
              <a:latin typeface="LinLibertineO"/>
            </a:endParaRPr>
          </a:p>
          <a:p>
            <a:pPr marL="0" indent="0" algn="l">
              <a:buNone/>
            </a:pPr>
            <a:endParaRPr lang="en-US" sz="1800" b="0" i="0" u="none" strike="noStrike" baseline="0" dirty="0">
              <a:latin typeface="LinLibertineO"/>
            </a:endParaRPr>
          </a:p>
        </p:txBody>
      </p:sp>
    </p:spTree>
    <p:extLst>
      <p:ext uri="{BB962C8B-B14F-4D97-AF65-F5344CB8AC3E}">
        <p14:creationId xmlns:p14="http://schemas.microsoft.com/office/powerpoint/2010/main" val="292937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75414" y="2247007"/>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algn="l"/>
            <a:endParaRPr lang="en-US" sz="1800" b="0" i="0" u="none" strike="noStrike" baseline="0" dirty="0">
              <a:solidFill>
                <a:srgbClr val="000000"/>
              </a:solidFill>
              <a:latin typeface="LinLibertineO"/>
            </a:endParaRPr>
          </a:p>
          <a:p>
            <a:pPr marL="0" indent="0" algn="l">
              <a:buNone/>
            </a:pPr>
            <a:endParaRPr lang="en-US" sz="1800" b="0" i="0" u="none" strike="noStrike" baseline="0" dirty="0">
              <a:latin typeface="LinLibertineO"/>
            </a:endParaRPr>
          </a:p>
        </p:txBody>
      </p:sp>
      <p:pic>
        <p:nvPicPr>
          <p:cNvPr id="5" name="Picture 4">
            <a:extLst>
              <a:ext uri="{FF2B5EF4-FFF2-40B4-BE49-F238E27FC236}">
                <a16:creationId xmlns:a16="http://schemas.microsoft.com/office/drawing/2014/main" id="{0A54A0A1-E22A-183F-4678-7F9C7741F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990" y="4658019"/>
            <a:ext cx="3374010" cy="1771355"/>
          </a:xfrm>
          <a:prstGeom prst="rect">
            <a:avLst/>
          </a:prstGeom>
        </p:spPr>
      </p:pic>
    </p:spTree>
    <p:extLst>
      <p:ext uri="{BB962C8B-B14F-4D97-AF65-F5344CB8AC3E}">
        <p14:creationId xmlns:p14="http://schemas.microsoft.com/office/powerpoint/2010/main" val="368082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Learning outcome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algn="just"/>
            <a:r>
              <a:rPr lang="en-US" sz="2400" dirty="0">
                <a:latin typeface="Times New Roman" panose="02020603050405020304" pitchFamily="18" charset="0"/>
                <a:cs typeface="Times New Roman" panose="02020603050405020304" pitchFamily="18" charset="0"/>
              </a:rPr>
              <a:t>Better understanding of Information Assets and the reason why should we measure the information models</a:t>
            </a:r>
          </a:p>
          <a:p>
            <a:pPr algn="just"/>
            <a:r>
              <a:rPr lang="en-US" sz="2400" dirty="0">
                <a:latin typeface="Times New Roman" panose="02020603050405020304" pitchFamily="18" charset="0"/>
                <a:cs typeface="Times New Roman" panose="02020603050405020304" pitchFamily="18" charset="0"/>
              </a:rPr>
              <a:t>Understanding Data Quality Metrics Objective &amp; Subjective</a:t>
            </a:r>
          </a:p>
          <a:p>
            <a:pPr algn="just"/>
            <a:r>
              <a:rPr lang="en-US" sz="2400" dirty="0">
                <a:latin typeface="Times New Roman" panose="02020603050405020304" pitchFamily="18" charset="0"/>
                <a:cs typeface="Times New Roman" panose="02020603050405020304" pitchFamily="18" charset="0"/>
              </a:rPr>
              <a:t>Overview of Valuation Models both Fundamental and Financial valuation approaches.</a:t>
            </a:r>
          </a:p>
          <a:p>
            <a:pPr algn="just"/>
            <a:r>
              <a:rPr lang="en-US" sz="2400" dirty="0">
                <a:latin typeface="Times New Roman" panose="02020603050405020304" pitchFamily="18" charset="0"/>
                <a:cs typeface="Times New Roman" panose="02020603050405020304" pitchFamily="18" charset="0"/>
              </a:rPr>
              <a:t>Understanding and Closing Information Value Gaps </a:t>
            </a:r>
          </a:p>
          <a:p>
            <a:pPr algn="just"/>
            <a:r>
              <a:rPr lang="en-US" sz="2400" dirty="0">
                <a:latin typeface="Times New Roman" panose="02020603050405020304" pitchFamily="18" charset="0"/>
                <a:cs typeface="Times New Roman" panose="02020603050405020304" pitchFamily="18" charset="0"/>
              </a:rPr>
              <a:t>Combining Valuation Models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30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Information Assets</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6"/>
            <a:ext cx="11353933" cy="2783450"/>
          </a:xfrm>
        </p:spPr>
        <p:txBody>
          <a:bodyPr>
            <a:normAutofit/>
          </a:bodyPr>
          <a:lstStyle/>
          <a:p>
            <a:pPr algn="just"/>
            <a:r>
              <a:rPr lang="en-US" sz="2400" dirty="0">
                <a:latin typeface="Times New Roman" panose="02020603050405020304" pitchFamily="18" charset="0"/>
                <a:cs typeface="Times New Roman" panose="02020603050405020304" pitchFamily="18" charset="0"/>
              </a:rPr>
              <a:t>In financial accounting, an asset is defined as any resource controlled or owned by an economic entity or a business.</a:t>
            </a:r>
          </a:p>
          <a:p>
            <a:pPr algn="just"/>
            <a:r>
              <a:rPr lang="en-US" sz="2400" dirty="0">
                <a:latin typeface="Times New Roman" panose="02020603050405020304" pitchFamily="18" charset="0"/>
                <a:cs typeface="Times New Roman" panose="02020603050405020304" pitchFamily="18" charset="0"/>
              </a:rPr>
              <a:t>An Information Asset can be described as data or information which is of value to the organization, including information like patient records, customer information or intellectual property etc.</a:t>
            </a:r>
          </a:p>
          <a:p>
            <a:pPr algn="just"/>
            <a:r>
              <a:rPr lang="en-US" sz="2400" dirty="0">
                <a:latin typeface="Times New Roman" panose="02020603050405020304" pitchFamily="18" charset="0"/>
                <a:cs typeface="Times New Roman" panose="02020603050405020304" pitchFamily="18" charset="0"/>
              </a:rPr>
              <a:t>These assets can exist in physical form (on paper, CDs, or other media) or electronically (stored in files, personal computers or databases.</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E7A55F-2325-75F4-5146-C45405933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5383" y="4624343"/>
            <a:ext cx="2296617" cy="2296617"/>
          </a:xfrm>
          <a:prstGeom prst="rect">
            <a:avLst/>
          </a:prstGeom>
        </p:spPr>
      </p:pic>
    </p:spTree>
    <p:extLst>
      <p:ext uri="{BB962C8B-B14F-4D97-AF65-F5344CB8AC3E}">
        <p14:creationId xmlns:p14="http://schemas.microsoft.com/office/powerpoint/2010/main" val="448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Why Measure Information Assets?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Autofit/>
          </a:bodyPr>
          <a:lstStyle/>
          <a:p>
            <a:pPr algn="just"/>
            <a:r>
              <a:rPr lang="en-US" sz="2400" dirty="0">
                <a:latin typeface="Times New Roman" panose="02020603050405020304" pitchFamily="18" charset="0"/>
                <a:cs typeface="Times New Roman" panose="02020603050405020304" pitchFamily="18" charset="0"/>
              </a:rPr>
              <a:t>On 9/11 in addition to the tragic loss of life &amp; property, there was one more kind of loss – “The Loss of corporate Information assets.”</a:t>
            </a:r>
          </a:p>
          <a:p>
            <a:pPr algn="just"/>
            <a:r>
              <a:rPr lang="en-US" sz="2400" dirty="0">
                <a:latin typeface="Times New Roman" panose="02020603050405020304" pitchFamily="18" charset="0"/>
                <a:cs typeface="Times New Roman" panose="02020603050405020304" pitchFamily="18" charset="0"/>
              </a:rPr>
              <a:t>The terrorist attack of 2001 happened before the cloud-based or offsite backups data storage had become mainstream.</a:t>
            </a:r>
          </a:p>
          <a:p>
            <a:pPr algn="just"/>
            <a:r>
              <a:rPr lang="en-US" sz="2400" dirty="0">
                <a:latin typeface="Times New Roman" panose="02020603050405020304" pitchFamily="18" charset="0"/>
                <a:cs typeface="Times New Roman" panose="02020603050405020304" pitchFamily="18" charset="0"/>
              </a:rPr>
              <a:t>Weeks &amp; Months following 9/11, we heard from the businesses in the twin tower who lost their data &amp; were struggling to recreate it.</a:t>
            </a:r>
          </a:p>
          <a:p>
            <a:pPr algn="just"/>
            <a:r>
              <a:rPr lang="en-US" sz="2400" dirty="0">
                <a:latin typeface="Times New Roman" panose="02020603050405020304" pitchFamily="18" charset="0"/>
                <a:cs typeface="Times New Roman" panose="02020603050405020304" pitchFamily="18" charset="0"/>
              </a:rPr>
              <a:t>Just like other organizations suffering from loss of property, some of these companies filed claims with their insurers for the value of information assets they lost.</a:t>
            </a:r>
          </a:p>
          <a:p>
            <a:pPr algn="just"/>
            <a:r>
              <a:rPr lang="en-US" sz="2400" dirty="0">
                <a:latin typeface="Times New Roman" panose="02020603050405020304" pitchFamily="18" charset="0"/>
                <a:cs typeface="Times New Roman" panose="02020603050405020304" pitchFamily="18" charset="0"/>
              </a:rPr>
              <a:t>On the other hand the insurers denied these claims, arguing that information was not considered property, not even that they updated their CGL (commercial general liability) policy by inserting – “ electronic data is not Tangible Property”. </a:t>
            </a:r>
          </a:p>
          <a:p>
            <a:pPr algn="just"/>
            <a:r>
              <a:rPr lang="en-US" sz="2400" dirty="0">
                <a:latin typeface="Times New Roman" panose="02020603050405020304" pitchFamily="18" charset="0"/>
                <a:cs typeface="Times New Roman" panose="02020603050405020304" pitchFamily="18" charset="0"/>
              </a:rPr>
              <a:t>Imagine if some of the companies had accurate and detailed inventories of their information assets or had formal, and audited valuations placed on them their claims would have had to be taken more seriously and likely would have been upheld by the courts.</a:t>
            </a:r>
          </a:p>
        </p:txBody>
      </p:sp>
    </p:spTree>
    <p:extLst>
      <p:ext uri="{BB962C8B-B14F-4D97-AF65-F5344CB8AC3E}">
        <p14:creationId xmlns:p14="http://schemas.microsoft.com/office/powerpoint/2010/main" val="9288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Measuring the value of Information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3" y="1289784"/>
            <a:ext cx="7884870" cy="5568215"/>
          </a:xfrm>
        </p:spPr>
        <p:txBody>
          <a:bodyPr>
            <a:normAutofit/>
          </a:bodyPr>
          <a:lstStyle/>
          <a:p>
            <a:pPr algn="just"/>
            <a:r>
              <a:rPr lang="en-US" sz="2400" dirty="0">
                <a:latin typeface="Times New Roman" panose="02020603050405020304" pitchFamily="18" charset="0"/>
                <a:cs typeface="Times New Roman" panose="02020603050405020304" pitchFamily="18" charset="0"/>
              </a:rPr>
              <a:t>ASSESSING DATA QUALITY – As information becomes an important asset to organizations in regards to transformation &amp; performance, its quality characteristics are a paramount concern to IT &amp; business leaders.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Poor Data Quality has a detrimental effect on innovation, business performance, and competitiveness. Particularly in the realm of Big Data where orders of magnitude increase in volume, variety, and velocity of information, the issues, and their economic impact are greatly amplified.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Gartner data quality expert Ted Friedman has identified many Data Quality (DQ) indicators, which include both objective and subjective dimensions.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A5C14AD-D446-411F-F980-A1E51E01B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7531" y="2198951"/>
            <a:ext cx="3695922" cy="2460098"/>
          </a:xfrm>
          <a:prstGeom prst="rect">
            <a:avLst/>
          </a:prstGeom>
        </p:spPr>
      </p:pic>
    </p:spTree>
    <p:extLst>
      <p:ext uri="{BB962C8B-B14F-4D97-AF65-F5344CB8AC3E}">
        <p14:creationId xmlns:p14="http://schemas.microsoft.com/office/powerpoint/2010/main" val="34494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Objective Data Quality Metrics</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4"/>
            <a:ext cx="11761269" cy="5568216"/>
          </a:xfrm>
        </p:spPr>
        <p:txBody>
          <a:bodyPr>
            <a:noAutofit/>
          </a:bodyPr>
          <a:lstStyle/>
          <a:p>
            <a:pPr algn="just"/>
            <a:r>
              <a:rPr lang="en-US" sz="2400" b="1" dirty="0">
                <a:latin typeface="Times New Roman" panose="02020603050405020304" pitchFamily="18" charset="0"/>
                <a:cs typeface="Times New Roman" panose="02020603050405020304" pitchFamily="18" charset="0"/>
              </a:rPr>
              <a:t>Validity</a:t>
            </a:r>
            <a:r>
              <a:rPr lang="en-US" sz="2400" dirty="0">
                <a:latin typeface="Times New Roman" panose="02020603050405020304" pitchFamily="18" charset="0"/>
                <a:cs typeface="Times New Roman" panose="02020603050405020304" pitchFamily="18" charset="0"/>
              </a:rPr>
              <a:t>: It defines how well the non-missing data accurately represents reality, irrespective of format or precision.</a:t>
            </a:r>
          </a:p>
          <a:p>
            <a:pPr algn="just"/>
            <a:r>
              <a:rPr lang="en-US" sz="2400" b="1" dirty="0">
                <a:latin typeface="Times New Roman" panose="02020603050405020304" pitchFamily="18" charset="0"/>
                <a:cs typeface="Times New Roman" panose="02020603050405020304" pitchFamily="18" charset="0"/>
              </a:rPr>
              <a:t>Completeness: </a:t>
            </a:r>
            <a:r>
              <a:rPr lang="en-US" sz="2400" dirty="0">
                <a:latin typeface="Times New Roman" panose="02020603050405020304" pitchFamily="18" charset="0"/>
                <a:cs typeface="Times New Roman" panose="02020603050405020304" pitchFamily="18" charset="0"/>
              </a:rPr>
              <a:t>The percentage of instances of the data recorded v/s the total data available.</a:t>
            </a:r>
          </a:p>
          <a:p>
            <a:pPr algn="just"/>
            <a:r>
              <a:rPr lang="en-US" sz="2400" b="1" dirty="0">
                <a:latin typeface="Times New Roman" panose="02020603050405020304" pitchFamily="18" charset="0"/>
                <a:cs typeface="Times New Roman" panose="02020603050405020304" pitchFamily="18" charset="0"/>
              </a:rPr>
              <a:t>Integrity: </a:t>
            </a:r>
            <a:r>
              <a:rPr lang="en-US" sz="2400" dirty="0">
                <a:latin typeface="Times New Roman" panose="02020603050405020304" pitchFamily="18" charset="0"/>
                <a:cs typeface="Times New Roman" panose="02020603050405020304" pitchFamily="18" charset="0"/>
              </a:rPr>
              <a:t>The correctness and existence of links from and to a record, and the legitimacy of relationships among the attribute values within a record.</a:t>
            </a:r>
          </a:p>
          <a:p>
            <a:pPr algn="just"/>
            <a:r>
              <a:rPr lang="en-US" sz="2400" b="1" dirty="0">
                <a:latin typeface="Times New Roman" panose="02020603050405020304" pitchFamily="18" charset="0"/>
                <a:cs typeface="Times New Roman" panose="02020603050405020304" pitchFamily="18" charset="0"/>
              </a:rPr>
              <a:t>Consistency</a:t>
            </a:r>
            <a:r>
              <a:rPr lang="en-US" sz="2400" dirty="0">
                <a:latin typeface="Times New Roman" panose="02020603050405020304" pitchFamily="18" charset="0"/>
                <a:cs typeface="Times New Roman" panose="02020603050405020304" pitchFamily="18" charset="0"/>
              </a:rPr>
              <a:t>: the number of different formats, structures, or forms data takes when stored in various datasets.</a:t>
            </a:r>
          </a:p>
          <a:p>
            <a:pPr algn="just"/>
            <a:r>
              <a:rPr lang="en-US" sz="2400" b="1" dirty="0">
                <a:latin typeface="Times New Roman" panose="02020603050405020304" pitchFamily="18" charset="0"/>
                <a:cs typeface="Times New Roman" panose="02020603050405020304" pitchFamily="18" charset="0"/>
              </a:rPr>
              <a:t>Uniqueness</a:t>
            </a:r>
            <a:r>
              <a:rPr lang="en-US" sz="2400" dirty="0">
                <a:latin typeface="Times New Roman" panose="02020603050405020304" pitchFamily="18" charset="0"/>
                <a:cs typeface="Times New Roman" panose="02020603050405020304" pitchFamily="18" charset="0"/>
              </a:rPr>
              <a:t>: the percentage of duplicate forms of data instances which exist and identifying them. (for e.g. “</a:t>
            </a:r>
            <a:r>
              <a:rPr lang="en-US" sz="2400" dirty="0" err="1">
                <a:latin typeface="Times New Roman" panose="02020603050405020304" pitchFamily="18" charset="0"/>
                <a:cs typeface="Times New Roman" panose="02020603050405020304" pitchFamily="18" charset="0"/>
              </a:rPr>
              <a:t>CompanyName</a:t>
            </a:r>
            <a:r>
              <a:rPr lang="en-US" sz="2400" dirty="0">
                <a:latin typeface="Times New Roman" panose="02020603050405020304" pitchFamily="18" charset="0"/>
                <a:cs typeface="Times New Roman" panose="02020603050405020304" pitchFamily="18" charset="0"/>
              </a:rPr>
              <a:t>” v/s “</a:t>
            </a:r>
            <a:r>
              <a:rPr lang="en-US" sz="2400" dirty="0" err="1">
                <a:latin typeface="Times New Roman" panose="02020603050405020304" pitchFamily="18" charset="0"/>
                <a:cs typeface="Times New Roman" panose="02020603050405020304" pitchFamily="18" charset="0"/>
              </a:rPr>
              <a:t>CompanyName</a:t>
            </a:r>
            <a:r>
              <a:rPr lang="en-US" sz="2400" dirty="0">
                <a:latin typeface="Times New Roman" panose="02020603050405020304" pitchFamily="18" charset="0"/>
                <a:cs typeface="Times New Roman" panose="02020603050405020304" pitchFamily="18" charset="0"/>
              </a:rPr>
              <a:t> Inc.” v/s “</a:t>
            </a:r>
            <a:r>
              <a:rPr lang="en-US" sz="2400" dirty="0" err="1">
                <a:latin typeface="Times New Roman" panose="02020603050405020304" pitchFamily="18" charset="0"/>
                <a:cs typeface="Times New Roman" panose="02020603050405020304" pitchFamily="18" charset="0"/>
              </a:rPr>
              <a:t>CompanyName</a:t>
            </a:r>
            <a:r>
              <a:rPr lang="en-US" sz="2400" dirty="0">
                <a:latin typeface="Times New Roman" panose="02020603050405020304" pitchFamily="18" charset="0"/>
                <a:cs typeface="Times New Roman" panose="02020603050405020304" pitchFamily="18" charset="0"/>
              </a:rPr>
              <a:t> Incorporated” v/s “CNI”.</a:t>
            </a:r>
          </a:p>
          <a:p>
            <a:pPr algn="just"/>
            <a:r>
              <a:rPr lang="en-US" sz="2400" b="1" dirty="0">
                <a:latin typeface="Times New Roman" panose="02020603050405020304" pitchFamily="18" charset="0"/>
                <a:cs typeface="Times New Roman" panose="02020603050405020304" pitchFamily="18" charset="0"/>
              </a:rPr>
              <a:t>Precision</a:t>
            </a:r>
            <a:r>
              <a:rPr lang="en-US" sz="2400" dirty="0">
                <a:latin typeface="Times New Roman" panose="02020603050405020304" pitchFamily="18" charset="0"/>
                <a:cs typeface="Times New Roman" panose="02020603050405020304" pitchFamily="18" charset="0"/>
              </a:rPr>
              <a:t>: the degree of exactitude of a value.</a:t>
            </a:r>
          </a:p>
          <a:p>
            <a:pPr algn="just"/>
            <a:r>
              <a:rPr lang="en-US" sz="2400" b="1" dirty="0">
                <a:latin typeface="Times New Roman" panose="02020603050405020304" pitchFamily="18" charset="0"/>
                <a:cs typeface="Times New Roman" panose="02020603050405020304" pitchFamily="18" charset="0"/>
              </a:rPr>
              <a:t>Timeliness</a:t>
            </a:r>
            <a:r>
              <a:rPr lang="en-US" sz="2400" dirty="0">
                <a:latin typeface="Times New Roman" panose="02020603050405020304" pitchFamily="18" charset="0"/>
                <a:cs typeface="Times New Roman" panose="02020603050405020304" pitchFamily="18" charset="0"/>
              </a:rPr>
              <a:t>: The probability that a local data record reflects its original source at any given time.</a:t>
            </a:r>
          </a:p>
          <a:p>
            <a:pPr algn="just"/>
            <a:r>
              <a:rPr lang="en-US" sz="2400" b="1" dirty="0">
                <a:latin typeface="Times New Roman" panose="02020603050405020304" pitchFamily="18" charset="0"/>
                <a:cs typeface="Times New Roman" panose="02020603050405020304" pitchFamily="18" charset="0"/>
              </a:rPr>
              <a:t>Accessibility</a:t>
            </a:r>
            <a:r>
              <a:rPr lang="en-US" sz="2400" dirty="0">
                <a:latin typeface="Times New Roman" panose="02020603050405020304" pitchFamily="18" charset="0"/>
                <a:cs typeface="Times New Roman" panose="02020603050405020304" pitchFamily="18" charset="0"/>
              </a:rPr>
              <a:t>: number of businesses that can benefit from data and are able to retrieve it.</a:t>
            </a: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75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Subjective Data Quality Metrics</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4"/>
            <a:ext cx="11761269" cy="5568216"/>
          </a:xfrm>
        </p:spPr>
        <p:txBody>
          <a:bodyPr>
            <a:noAutofit/>
          </a:bodyPr>
          <a:lstStyle/>
          <a:p>
            <a:pPr algn="l"/>
            <a:r>
              <a:rPr lang="en-US" sz="2400" b="1" dirty="0">
                <a:latin typeface="Times New Roman" panose="02020603050405020304" pitchFamily="18" charset="0"/>
                <a:cs typeface="Times New Roman" panose="02020603050405020304" pitchFamily="18" charset="0"/>
              </a:rPr>
              <a:t>Existence: </a:t>
            </a:r>
            <a:r>
              <a:rPr lang="en-US" sz="2400" dirty="0">
                <a:latin typeface="Times New Roman" panose="02020603050405020304" pitchFamily="18" charset="0"/>
                <a:cs typeface="Times New Roman" panose="02020603050405020304" pitchFamily="18" charset="0"/>
              </a:rPr>
              <a:t>the degree to which the business objects, ideas, and events of importance are represented in corporate information assets.</a:t>
            </a:r>
          </a:p>
          <a:p>
            <a:pPr algn="l"/>
            <a:r>
              <a:rPr lang="en-US" sz="2400" b="1" dirty="0">
                <a:latin typeface="Times New Roman" panose="02020603050405020304" pitchFamily="18" charset="0"/>
                <a:cs typeface="Times New Roman" panose="02020603050405020304" pitchFamily="18" charset="0"/>
              </a:rPr>
              <a:t>Scarcity: </a:t>
            </a:r>
            <a:r>
              <a:rPr lang="en-US" sz="2400" dirty="0">
                <a:latin typeface="Times New Roman" panose="02020603050405020304" pitchFamily="18" charset="0"/>
                <a:cs typeface="Times New Roman" panose="02020603050405020304" pitchFamily="18" charset="0"/>
              </a:rPr>
              <a:t>the probability that other organizations also have the same data. Scarcer data is likely to have greater business benefits than commonplace data.</a:t>
            </a:r>
          </a:p>
          <a:p>
            <a:pPr algn="l"/>
            <a:r>
              <a:rPr lang="en-US" sz="2400" b="1" dirty="0">
                <a:latin typeface="Times New Roman" panose="02020603050405020304" pitchFamily="18" charset="0"/>
                <a:cs typeface="Times New Roman" panose="02020603050405020304" pitchFamily="18" charset="0"/>
              </a:rPr>
              <a:t>Relevancy: </a:t>
            </a:r>
            <a:r>
              <a:rPr lang="en-US" sz="2400" dirty="0">
                <a:latin typeface="Times New Roman" panose="02020603050405020304" pitchFamily="18" charset="0"/>
                <a:cs typeface="Times New Roman" panose="02020603050405020304" pitchFamily="18" charset="0"/>
              </a:rPr>
              <a:t>the number of businesses that could use or benefit from the data. Higher relevancy is an indicator of business usefulness.</a:t>
            </a:r>
          </a:p>
          <a:p>
            <a:pPr algn="l"/>
            <a:r>
              <a:rPr lang="en-US" sz="2400" b="1" dirty="0">
                <a:latin typeface="Times New Roman" panose="02020603050405020304" pitchFamily="18" charset="0"/>
                <a:cs typeface="Times New Roman" panose="02020603050405020304" pitchFamily="18" charset="0"/>
              </a:rPr>
              <a:t>Usability: </a:t>
            </a:r>
            <a:r>
              <a:rPr lang="en-US" sz="2400" dirty="0">
                <a:latin typeface="Times New Roman" panose="02020603050405020304" pitchFamily="18" charset="0"/>
                <a:cs typeface="Times New Roman" panose="02020603050405020304" pitchFamily="18" charset="0"/>
              </a:rPr>
              <a:t>the degree to which the data is helpful in performing a business function.</a:t>
            </a:r>
          </a:p>
          <a:p>
            <a:pPr algn="l"/>
            <a:r>
              <a:rPr lang="en-US" sz="2400" b="1" dirty="0">
                <a:latin typeface="Times New Roman" panose="02020603050405020304" pitchFamily="18" charset="0"/>
                <a:cs typeface="Times New Roman" panose="02020603050405020304" pitchFamily="18" charset="0"/>
              </a:rPr>
              <a:t>Interpretability: </a:t>
            </a:r>
            <a:r>
              <a:rPr lang="en-US" sz="2400" dirty="0">
                <a:latin typeface="Times New Roman" panose="02020603050405020304" pitchFamily="18" charset="0"/>
                <a:cs typeface="Times New Roman" panose="02020603050405020304" pitchFamily="18" charset="0"/>
              </a:rPr>
              <a:t>the degree to which the data have a unique meaning and are easy to understand.</a:t>
            </a:r>
          </a:p>
          <a:p>
            <a:pPr algn="l"/>
            <a:r>
              <a:rPr lang="en-US" sz="2400" b="1" dirty="0">
                <a:latin typeface="Times New Roman" panose="02020603050405020304" pitchFamily="18" charset="0"/>
                <a:cs typeface="Times New Roman" panose="02020603050405020304" pitchFamily="18" charset="0"/>
              </a:rPr>
              <a:t>Believability: </a:t>
            </a:r>
            <a:r>
              <a:rPr lang="en-US" sz="2400" dirty="0">
                <a:latin typeface="Times New Roman" panose="02020603050405020304" pitchFamily="18" charset="0"/>
                <a:cs typeface="Times New Roman" panose="02020603050405020304" pitchFamily="18" charset="0"/>
              </a:rPr>
              <a:t>the degree to which the data is trusted.</a:t>
            </a:r>
          </a:p>
          <a:p>
            <a:pPr algn="l"/>
            <a:r>
              <a:rPr lang="en-US" sz="2400" b="1" dirty="0">
                <a:latin typeface="Times New Roman" panose="02020603050405020304" pitchFamily="18" charset="0"/>
                <a:cs typeface="Times New Roman" panose="02020603050405020304" pitchFamily="18" charset="0"/>
              </a:rPr>
              <a:t>Objectivity: </a:t>
            </a:r>
            <a:r>
              <a:rPr lang="en-US" sz="2400" dirty="0">
                <a:latin typeface="Times New Roman" panose="02020603050405020304" pitchFamily="18" charset="0"/>
                <a:cs typeface="Times New Roman" panose="02020603050405020304" pitchFamily="18" charset="0"/>
              </a:rPr>
              <a:t>the degree to which the source of data is believed to be impartial.</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91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Information Asset Valuation Models</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algn="just"/>
            <a:r>
              <a:rPr lang="en-US" sz="2400" dirty="0">
                <a:latin typeface="Times New Roman" panose="02020603050405020304" pitchFamily="18" charset="0"/>
                <a:cs typeface="Times New Roman" panose="02020603050405020304" pitchFamily="18" charset="0"/>
              </a:rPr>
              <a:t>To assist organizations in putting </a:t>
            </a:r>
            <a:r>
              <a:rPr lang="en-US" sz="2400" dirty="0" err="1">
                <a:latin typeface="Times New Roman" panose="02020603050405020304" pitchFamily="18" charset="0"/>
                <a:cs typeface="Times New Roman" panose="02020603050405020304" pitchFamily="18" charset="0"/>
              </a:rPr>
              <a:t>infonomics</a:t>
            </a:r>
            <a:r>
              <a:rPr lang="en-US" sz="2400" dirty="0">
                <a:latin typeface="Times New Roman" panose="02020603050405020304" pitchFamily="18" charset="0"/>
                <a:cs typeface="Times New Roman" panose="02020603050405020304" pitchFamily="18" charset="0"/>
              </a:rPr>
              <a:t> principles into practice we can use various methods to compute the value of an information asset. These include both Fundamental and Financial valuation approaches.</a:t>
            </a:r>
          </a:p>
          <a:p>
            <a:pPr algn="just"/>
            <a:r>
              <a:rPr lang="en-US" sz="2400" dirty="0">
                <a:latin typeface="Times New Roman" panose="02020603050405020304" pitchFamily="18" charset="0"/>
                <a:cs typeface="Times New Roman" panose="02020603050405020304" pitchFamily="18" charset="0"/>
              </a:rPr>
              <a:t>The fundamental models consider the quality-related aspect of information while the financial models measure value in monetary terms by adapting accepted methods for valuing traditional assets.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EA4F5C-61C1-664C-B9F1-D1927A63CD73}"/>
              </a:ext>
            </a:extLst>
          </p:cNvPr>
          <p:cNvPicPr>
            <a:picLocks noChangeAspect="1"/>
          </p:cNvPicPr>
          <p:nvPr/>
        </p:nvPicPr>
        <p:blipFill>
          <a:blip r:embed="rId2"/>
          <a:stretch>
            <a:fillRect/>
          </a:stretch>
        </p:blipFill>
        <p:spPr>
          <a:xfrm>
            <a:off x="2457254" y="3656715"/>
            <a:ext cx="7277492" cy="3057541"/>
          </a:xfrm>
          <a:prstGeom prst="rect">
            <a:avLst/>
          </a:prstGeom>
        </p:spPr>
      </p:pic>
    </p:spTree>
    <p:extLst>
      <p:ext uri="{BB962C8B-B14F-4D97-AF65-F5344CB8AC3E}">
        <p14:creationId xmlns:p14="http://schemas.microsoft.com/office/powerpoint/2010/main" val="975110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2082</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LinLibertineO</vt:lpstr>
      <vt:lpstr>Times New Roman</vt:lpstr>
      <vt:lpstr>Office Theme</vt:lpstr>
      <vt:lpstr>PowerPoint Presentation</vt:lpstr>
      <vt:lpstr>Agenda</vt:lpstr>
      <vt:lpstr>Learning outcome </vt:lpstr>
      <vt:lpstr>Information Assets</vt:lpstr>
      <vt:lpstr>Why Measure Information Assets?  </vt:lpstr>
      <vt:lpstr>Measuring the value of Information  </vt:lpstr>
      <vt:lpstr>Objective Data Quality Metrics</vt:lpstr>
      <vt:lpstr>Subjective Data Quality Metrics</vt:lpstr>
      <vt:lpstr>Information Asset Valuation Models</vt:lpstr>
      <vt:lpstr>Fundamental Valuation Models</vt:lpstr>
      <vt:lpstr>PowerPoint Presentation</vt:lpstr>
      <vt:lpstr>Financial Valuation Models </vt:lpstr>
      <vt:lpstr>PowerPoint Presentation</vt:lpstr>
      <vt:lpstr>Understanding and Closing Information Value Gaps </vt:lpstr>
      <vt:lpstr>PowerPoint Presentation</vt:lpstr>
      <vt:lpstr>Combining Information Valuation Models</vt:lpstr>
      <vt:lpstr>PowerPoint Presentation</vt:lpstr>
      <vt:lpstr>PowerPoint Presentation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kamaldeep kaur</cp:lastModifiedBy>
  <cp:revision>14</cp:revision>
  <dcterms:created xsi:type="dcterms:W3CDTF">2022-01-19T12:26:47Z</dcterms:created>
  <dcterms:modified xsi:type="dcterms:W3CDTF">2022-09-17T20:21:16Z</dcterms:modified>
</cp:coreProperties>
</file>