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87" r:id="rId4"/>
    <p:sldId id="257" r:id="rId5"/>
    <p:sldId id="277" r:id="rId6"/>
    <p:sldId id="258" r:id="rId7"/>
    <p:sldId id="278" r:id="rId8"/>
    <p:sldId id="268" r:id="rId9"/>
    <p:sldId id="274" r:id="rId10"/>
    <p:sldId id="275" r:id="rId11"/>
    <p:sldId id="281" r:id="rId12"/>
    <p:sldId id="283" r:id="rId13"/>
    <p:sldId id="284" r:id="rId14"/>
    <p:sldId id="285" r:id="rId15"/>
    <p:sldId id="286" r:id="rId16"/>
    <p:sldId id="279" r:id="rId17"/>
    <p:sldId id="28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ek Shah Shankhar" userId="f8dfe997-9d79-46a2-adae-58c2ab869f07" providerId="ADAL" clId="{BCB0444E-956A-4C19-8197-807DBE2F3093}"/>
    <pc:docChg chg="custSel addSld modSld">
      <pc:chgData name="Bibek Shah Shankhar" userId="f8dfe997-9d79-46a2-adae-58c2ab869f07" providerId="ADAL" clId="{BCB0444E-956A-4C19-8197-807DBE2F3093}" dt="2022-09-20T15:00:20.185" v="41" actId="27636"/>
      <pc:docMkLst>
        <pc:docMk/>
      </pc:docMkLst>
      <pc:sldChg chg="modSp mod">
        <pc:chgData name="Bibek Shah Shankhar" userId="f8dfe997-9d79-46a2-adae-58c2ab869f07" providerId="ADAL" clId="{BCB0444E-956A-4C19-8197-807DBE2F3093}" dt="2022-09-20T14:59:39.894" v="14" actId="20577"/>
        <pc:sldMkLst>
          <pc:docMk/>
          <pc:sldMk cId="145896547" sldId="277"/>
        </pc:sldMkLst>
        <pc:spChg chg="mod">
          <ac:chgData name="Bibek Shah Shankhar" userId="f8dfe997-9d79-46a2-adae-58c2ab869f07" providerId="ADAL" clId="{BCB0444E-956A-4C19-8197-807DBE2F3093}" dt="2022-09-20T14:59:39.894" v="14" actId="20577"/>
          <ac:spMkLst>
            <pc:docMk/>
            <pc:sldMk cId="145896547" sldId="277"/>
            <ac:spMk id="3" creationId="{A5DA4295-F324-F9AD-3DAA-E1313A31264D}"/>
          </ac:spMkLst>
        </pc:spChg>
      </pc:sldChg>
      <pc:sldChg chg="modSp new mod">
        <pc:chgData name="Bibek Shah Shankhar" userId="f8dfe997-9d79-46a2-adae-58c2ab869f07" providerId="ADAL" clId="{BCB0444E-956A-4C19-8197-807DBE2F3093}" dt="2022-09-20T15:00:20.185" v="41" actId="27636"/>
        <pc:sldMkLst>
          <pc:docMk/>
          <pc:sldMk cId="3726318291" sldId="287"/>
        </pc:sldMkLst>
        <pc:spChg chg="mod">
          <ac:chgData name="Bibek Shah Shankhar" userId="f8dfe997-9d79-46a2-adae-58c2ab869f07" providerId="ADAL" clId="{BCB0444E-956A-4C19-8197-807DBE2F3093}" dt="2022-09-20T15:00:07.553" v="37" actId="255"/>
          <ac:spMkLst>
            <pc:docMk/>
            <pc:sldMk cId="3726318291" sldId="287"/>
            <ac:spMk id="2" creationId="{BA7BA41E-AF22-2D76-5AC0-A2C030F48F28}"/>
          </ac:spMkLst>
        </pc:spChg>
        <pc:spChg chg="mod">
          <ac:chgData name="Bibek Shah Shankhar" userId="f8dfe997-9d79-46a2-adae-58c2ab869f07" providerId="ADAL" clId="{BCB0444E-956A-4C19-8197-807DBE2F3093}" dt="2022-09-20T15:00:20.185" v="41" actId="27636"/>
          <ac:spMkLst>
            <pc:docMk/>
            <pc:sldMk cId="3726318291" sldId="287"/>
            <ac:spMk id="3" creationId="{56B15104-40C8-FA07-E281-717C3CF99566}"/>
          </ac:spMkLst>
        </pc:spChg>
      </pc:sldChg>
    </pc:docChg>
  </pc:docChgLst>
  <pc:docChgLst>
    <pc:chgData name="Bibek Shah Shankhar" userId="f8dfe997-9d79-46a2-adae-58c2ab869f07" providerId="ADAL" clId="{9A5CAA0F-58DB-46D6-9956-0BD940441814}"/>
    <pc:docChg chg="modSld">
      <pc:chgData name="Bibek Shah Shankhar" userId="f8dfe997-9d79-46a2-adae-58c2ab869f07" providerId="ADAL" clId="{9A5CAA0F-58DB-46D6-9956-0BD940441814}" dt="2022-09-20T14:22:07.289" v="19" actId="123"/>
      <pc:docMkLst>
        <pc:docMk/>
      </pc:docMkLst>
      <pc:sldChg chg="modSp mod">
        <pc:chgData name="Bibek Shah Shankhar" userId="f8dfe997-9d79-46a2-adae-58c2ab869f07" providerId="ADAL" clId="{9A5CAA0F-58DB-46D6-9956-0BD940441814}" dt="2022-09-20T14:16:11.503" v="0" actId="20577"/>
        <pc:sldMkLst>
          <pc:docMk/>
          <pc:sldMk cId="1161995664" sldId="256"/>
        </pc:sldMkLst>
        <pc:spChg chg="mod">
          <ac:chgData name="Bibek Shah Shankhar" userId="f8dfe997-9d79-46a2-adae-58c2ab869f07" providerId="ADAL" clId="{9A5CAA0F-58DB-46D6-9956-0BD940441814}" dt="2022-09-20T14:16:11.503" v="0" actId="20577"/>
          <ac:spMkLst>
            <pc:docMk/>
            <pc:sldMk cId="1161995664" sldId="256"/>
            <ac:spMk id="2" creationId="{A757FC17-074A-BDB4-8EFC-DABDE0BE288B}"/>
          </ac:spMkLst>
        </pc:spChg>
      </pc:sldChg>
      <pc:sldChg chg="modSp mod">
        <pc:chgData name="Bibek Shah Shankhar" userId="f8dfe997-9d79-46a2-adae-58c2ab869f07" providerId="ADAL" clId="{9A5CAA0F-58DB-46D6-9956-0BD940441814}" dt="2022-09-20T14:20:46.087" v="11" actId="123"/>
        <pc:sldMkLst>
          <pc:docMk/>
          <pc:sldMk cId="3532550717" sldId="257"/>
        </pc:sldMkLst>
        <pc:spChg chg="mod">
          <ac:chgData name="Bibek Shah Shankhar" userId="f8dfe997-9d79-46a2-adae-58c2ab869f07" providerId="ADAL" clId="{9A5CAA0F-58DB-46D6-9956-0BD940441814}" dt="2022-09-20T14:20:46.087" v="11" actId="123"/>
          <ac:spMkLst>
            <pc:docMk/>
            <pc:sldMk cId="3532550717" sldId="257"/>
            <ac:spMk id="3" creationId="{CADD7798-631B-173C-A2D4-75BF00E88D60}"/>
          </ac:spMkLst>
        </pc:spChg>
      </pc:sldChg>
      <pc:sldChg chg="modSp mod">
        <pc:chgData name="Bibek Shah Shankhar" userId="f8dfe997-9d79-46a2-adae-58c2ab869f07" providerId="ADAL" clId="{9A5CAA0F-58DB-46D6-9956-0BD940441814}" dt="2022-09-20T14:20:58.655" v="13" actId="123"/>
        <pc:sldMkLst>
          <pc:docMk/>
          <pc:sldMk cId="2385566753" sldId="258"/>
        </pc:sldMkLst>
        <pc:spChg chg="mod">
          <ac:chgData name="Bibek Shah Shankhar" userId="f8dfe997-9d79-46a2-adae-58c2ab869f07" providerId="ADAL" clId="{9A5CAA0F-58DB-46D6-9956-0BD940441814}" dt="2022-09-20T14:20:58.655" v="13" actId="123"/>
          <ac:spMkLst>
            <pc:docMk/>
            <pc:sldMk cId="2385566753" sldId="258"/>
            <ac:spMk id="3" creationId="{A42D4939-2D71-DBD1-9DDD-BEAE61875A62}"/>
          </ac:spMkLst>
        </pc:spChg>
      </pc:sldChg>
      <pc:sldChg chg="modSp mod">
        <pc:chgData name="Bibek Shah Shankhar" userId="f8dfe997-9d79-46a2-adae-58c2ab869f07" providerId="ADAL" clId="{9A5CAA0F-58DB-46D6-9956-0BD940441814}" dt="2022-09-20T14:21:10.982" v="15" actId="123"/>
        <pc:sldMkLst>
          <pc:docMk/>
          <pc:sldMk cId="2461637341" sldId="268"/>
        </pc:sldMkLst>
        <pc:spChg chg="mod">
          <ac:chgData name="Bibek Shah Shankhar" userId="f8dfe997-9d79-46a2-adae-58c2ab869f07" providerId="ADAL" clId="{9A5CAA0F-58DB-46D6-9956-0BD940441814}" dt="2022-09-20T14:21:10.982" v="15" actId="123"/>
          <ac:spMkLst>
            <pc:docMk/>
            <pc:sldMk cId="2461637341" sldId="268"/>
            <ac:spMk id="4" creationId="{D85CD0B8-BB3D-92A1-DF6F-D3DDEDBB1E15}"/>
          </ac:spMkLst>
        </pc:spChg>
      </pc:sldChg>
      <pc:sldChg chg="modSp mod">
        <pc:chgData name="Bibek Shah Shankhar" userId="f8dfe997-9d79-46a2-adae-58c2ab869f07" providerId="ADAL" clId="{9A5CAA0F-58DB-46D6-9956-0BD940441814}" dt="2022-09-20T14:21:15.386" v="16" actId="123"/>
        <pc:sldMkLst>
          <pc:docMk/>
          <pc:sldMk cId="2128424611" sldId="274"/>
        </pc:sldMkLst>
        <pc:spChg chg="mod">
          <ac:chgData name="Bibek Shah Shankhar" userId="f8dfe997-9d79-46a2-adae-58c2ab869f07" providerId="ADAL" clId="{9A5CAA0F-58DB-46D6-9956-0BD940441814}" dt="2022-09-20T14:21:15.386" v="16" actId="123"/>
          <ac:spMkLst>
            <pc:docMk/>
            <pc:sldMk cId="2128424611" sldId="274"/>
            <ac:spMk id="3" creationId="{2B5CE8FE-3503-A7D6-C78C-EAAAF8FC7691}"/>
          </ac:spMkLst>
        </pc:spChg>
      </pc:sldChg>
      <pc:sldChg chg="modSp mod">
        <pc:chgData name="Bibek Shah Shankhar" userId="f8dfe997-9d79-46a2-adae-58c2ab869f07" providerId="ADAL" clId="{9A5CAA0F-58DB-46D6-9956-0BD940441814}" dt="2022-09-20T14:21:22.632" v="17" actId="123"/>
        <pc:sldMkLst>
          <pc:docMk/>
          <pc:sldMk cId="2617004839" sldId="275"/>
        </pc:sldMkLst>
        <pc:spChg chg="mod">
          <ac:chgData name="Bibek Shah Shankhar" userId="f8dfe997-9d79-46a2-adae-58c2ab869f07" providerId="ADAL" clId="{9A5CAA0F-58DB-46D6-9956-0BD940441814}" dt="2022-09-20T14:21:22.632" v="17" actId="123"/>
          <ac:spMkLst>
            <pc:docMk/>
            <pc:sldMk cId="2617004839" sldId="275"/>
            <ac:spMk id="3" creationId="{122117AD-BDF9-37E5-3536-7F16B9E79EA6}"/>
          </ac:spMkLst>
        </pc:spChg>
      </pc:sldChg>
      <pc:sldChg chg="modSp mod">
        <pc:chgData name="Bibek Shah Shankhar" userId="f8dfe997-9d79-46a2-adae-58c2ab869f07" providerId="ADAL" clId="{9A5CAA0F-58DB-46D6-9956-0BD940441814}" dt="2022-09-20T14:20:50.481" v="12" actId="123"/>
        <pc:sldMkLst>
          <pc:docMk/>
          <pc:sldMk cId="145896547" sldId="277"/>
        </pc:sldMkLst>
        <pc:spChg chg="mod">
          <ac:chgData name="Bibek Shah Shankhar" userId="f8dfe997-9d79-46a2-adae-58c2ab869f07" providerId="ADAL" clId="{9A5CAA0F-58DB-46D6-9956-0BD940441814}" dt="2022-09-20T14:20:50.481" v="12" actId="123"/>
          <ac:spMkLst>
            <pc:docMk/>
            <pc:sldMk cId="145896547" sldId="277"/>
            <ac:spMk id="3" creationId="{A5DA4295-F324-F9AD-3DAA-E1313A31264D}"/>
          </ac:spMkLst>
        </pc:spChg>
      </pc:sldChg>
      <pc:sldChg chg="modSp mod">
        <pc:chgData name="Bibek Shah Shankhar" userId="f8dfe997-9d79-46a2-adae-58c2ab869f07" providerId="ADAL" clId="{9A5CAA0F-58DB-46D6-9956-0BD940441814}" dt="2022-09-20T14:21:05.450" v="14" actId="123"/>
        <pc:sldMkLst>
          <pc:docMk/>
          <pc:sldMk cId="2613659846" sldId="278"/>
        </pc:sldMkLst>
        <pc:spChg chg="mod">
          <ac:chgData name="Bibek Shah Shankhar" userId="f8dfe997-9d79-46a2-adae-58c2ab869f07" providerId="ADAL" clId="{9A5CAA0F-58DB-46D6-9956-0BD940441814}" dt="2022-09-20T14:21:05.450" v="14" actId="123"/>
          <ac:spMkLst>
            <pc:docMk/>
            <pc:sldMk cId="2613659846" sldId="278"/>
            <ac:spMk id="3" creationId="{F58CCA86-B59E-0ABC-2C9B-9A7DC067912F}"/>
          </ac:spMkLst>
        </pc:spChg>
      </pc:sldChg>
      <pc:sldChg chg="modSp mod">
        <pc:chgData name="Bibek Shah Shankhar" userId="f8dfe997-9d79-46a2-adae-58c2ab869f07" providerId="ADAL" clId="{9A5CAA0F-58DB-46D6-9956-0BD940441814}" dt="2022-09-20T14:20:37.486" v="10" actId="123"/>
        <pc:sldMkLst>
          <pc:docMk/>
          <pc:sldMk cId="3229321237" sldId="279"/>
        </pc:sldMkLst>
        <pc:spChg chg="mod">
          <ac:chgData name="Bibek Shah Shankhar" userId="f8dfe997-9d79-46a2-adae-58c2ab869f07" providerId="ADAL" clId="{9A5CAA0F-58DB-46D6-9956-0BD940441814}" dt="2022-09-20T14:20:37.486" v="10" actId="123"/>
          <ac:spMkLst>
            <pc:docMk/>
            <pc:sldMk cId="3229321237" sldId="279"/>
            <ac:spMk id="4" creationId="{00000000-0000-0000-0000-000000000000}"/>
          </ac:spMkLst>
        </pc:spChg>
      </pc:sldChg>
      <pc:sldChg chg="modSp mod">
        <pc:chgData name="Bibek Shah Shankhar" userId="f8dfe997-9d79-46a2-adae-58c2ab869f07" providerId="ADAL" clId="{9A5CAA0F-58DB-46D6-9956-0BD940441814}" dt="2022-09-20T14:21:51.815" v="18" actId="255"/>
        <pc:sldMkLst>
          <pc:docMk/>
          <pc:sldMk cId="2438000332" sldId="281"/>
        </pc:sldMkLst>
        <pc:spChg chg="mod">
          <ac:chgData name="Bibek Shah Shankhar" userId="f8dfe997-9d79-46a2-adae-58c2ab869f07" providerId="ADAL" clId="{9A5CAA0F-58DB-46D6-9956-0BD940441814}" dt="2022-09-20T14:21:51.815" v="18" actId="255"/>
          <ac:spMkLst>
            <pc:docMk/>
            <pc:sldMk cId="2438000332" sldId="281"/>
            <ac:spMk id="4" creationId="{00000000-0000-0000-0000-000000000000}"/>
          </ac:spMkLst>
        </pc:spChg>
      </pc:sldChg>
      <pc:sldChg chg="modSp mod">
        <pc:chgData name="Bibek Shah Shankhar" userId="f8dfe997-9d79-46a2-adae-58c2ab869f07" providerId="ADAL" clId="{9A5CAA0F-58DB-46D6-9956-0BD940441814}" dt="2022-09-20T14:20:17.965" v="7" actId="123"/>
        <pc:sldMkLst>
          <pc:docMk/>
          <pc:sldMk cId="48366440" sldId="283"/>
        </pc:sldMkLst>
        <pc:spChg chg="mod">
          <ac:chgData name="Bibek Shah Shankhar" userId="f8dfe997-9d79-46a2-adae-58c2ab869f07" providerId="ADAL" clId="{9A5CAA0F-58DB-46D6-9956-0BD940441814}" dt="2022-09-20T14:20:17.965" v="7" actId="123"/>
          <ac:spMkLst>
            <pc:docMk/>
            <pc:sldMk cId="48366440" sldId="283"/>
            <ac:spMk id="3" creationId="{00000000-0000-0000-0000-000000000000}"/>
          </ac:spMkLst>
        </pc:spChg>
      </pc:sldChg>
      <pc:sldChg chg="modSp mod">
        <pc:chgData name="Bibek Shah Shankhar" userId="f8dfe997-9d79-46a2-adae-58c2ab869f07" providerId="ADAL" clId="{9A5CAA0F-58DB-46D6-9956-0BD940441814}" dt="2022-09-20T14:20:02.404" v="5" actId="123"/>
        <pc:sldMkLst>
          <pc:docMk/>
          <pc:sldMk cId="3183577340" sldId="284"/>
        </pc:sldMkLst>
        <pc:spChg chg="mod">
          <ac:chgData name="Bibek Shah Shankhar" userId="f8dfe997-9d79-46a2-adae-58c2ab869f07" providerId="ADAL" clId="{9A5CAA0F-58DB-46D6-9956-0BD940441814}" dt="2022-09-20T14:20:02.404" v="5" actId="123"/>
          <ac:spMkLst>
            <pc:docMk/>
            <pc:sldMk cId="3183577340" sldId="284"/>
            <ac:spMk id="9" creationId="{86D438EB-1ADB-D55D-4934-274BA3B6A19D}"/>
          </ac:spMkLst>
        </pc:spChg>
      </pc:sldChg>
      <pc:sldChg chg="modSp mod">
        <pc:chgData name="Bibek Shah Shankhar" userId="f8dfe997-9d79-46a2-adae-58c2ab869f07" providerId="ADAL" clId="{9A5CAA0F-58DB-46D6-9956-0BD940441814}" dt="2022-09-20T14:20:30.115" v="9" actId="123"/>
        <pc:sldMkLst>
          <pc:docMk/>
          <pc:sldMk cId="2947477155" sldId="285"/>
        </pc:sldMkLst>
        <pc:spChg chg="mod">
          <ac:chgData name="Bibek Shah Shankhar" userId="f8dfe997-9d79-46a2-adae-58c2ab869f07" providerId="ADAL" clId="{9A5CAA0F-58DB-46D6-9956-0BD940441814}" dt="2022-09-20T14:20:30.115" v="9" actId="123"/>
          <ac:spMkLst>
            <pc:docMk/>
            <pc:sldMk cId="2947477155" sldId="285"/>
            <ac:spMk id="8" creationId="{D9060625-D4B7-DC6C-8BD5-B609B5CA91C6}"/>
          </ac:spMkLst>
        </pc:spChg>
      </pc:sldChg>
      <pc:sldChg chg="modSp mod">
        <pc:chgData name="Bibek Shah Shankhar" userId="f8dfe997-9d79-46a2-adae-58c2ab869f07" providerId="ADAL" clId="{9A5CAA0F-58DB-46D6-9956-0BD940441814}" dt="2022-09-20T14:22:07.289" v="19" actId="123"/>
        <pc:sldMkLst>
          <pc:docMk/>
          <pc:sldMk cId="1728404397" sldId="286"/>
        </pc:sldMkLst>
        <pc:spChg chg="mod">
          <ac:chgData name="Bibek Shah Shankhar" userId="f8dfe997-9d79-46a2-adae-58c2ab869f07" providerId="ADAL" clId="{9A5CAA0F-58DB-46D6-9956-0BD940441814}" dt="2022-09-20T14:22:07.289" v="19" actId="123"/>
          <ac:spMkLst>
            <pc:docMk/>
            <pc:sldMk cId="1728404397" sldId="286"/>
            <ac:spMk id="6" creationId="{60D8CE68-B0B9-640B-D48B-0C57369AFB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B44D7-3EA8-4BDE-903E-94DAE1D8F31E}" type="datetimeFigureOut">
              <a:rPr lang="en-IN" smtClean="0"/>
              <a:t>20-09-2022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968EB-0E5B-48FE-A1B5-FFA1ABDBF4E1}" type="slidenum">
              <a:rPr lang="en-IN" smtClean="0"/>
              <a:t>‹#›</a:t>
            </a:fld>
            <a:endParaRPr lang="en-IN"/>
          </a:p>
        </p:txBody>
      </p:sp>
    </p:spTree>
    <p:extLst>
      <p:ext uri="{BB962C8B-B14F-4D97-AF65-F5344CB8AC3E}">
        <p14:creationId xmlns:p14="http://schemas.microsoft.com/office/powerpoint/2010/main" val="172265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2FD5-F3AD-0464-4070-3439A8092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F96CBB-6D68-3ACF-7364-56997159C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A64E22-695C-FE46-A3B3-3B4B8B35875B}"/>
              </a:ext>
            </a:extLst>
          </p:cNvPr>
          <p:cNvSpPr>
            <a:spLocks noGrp="1"/>
          </p:cNvSpPr>
          <p:nvPr>
            <p:ph type="dt" sz="half" idx="10"/>
          </p:nvPr>
        </p:nvSpPr>
        <p:spPr/>
        <p:txBody>
          <a:bodyPr/>
          <a:lstStyle/>
          <a:p>
            <a:fld id="{32DC88A2-6325-44DC-9632-34B3C1AC389A}" type="datetime1">
              <a:rPr lang="en-IN" smtClean="0"/>
              <a:t>20-09-2022</a:t>
            </a:fld>
            <a:endParaRPr lang="en-IN"/>
          </a:p>
        </p:txBody>
      </p:sp>
      <p:sp>
        <p:nvSpPr>
          <p:cNvPr id="5" name="Footer Placeholder 4">
            <a:extLst>
              <a:ext uri="{FF2B5EF4-FFF2-40B4-BE49-F238E27FC236}">
                <a16:creationId xmlns:a16="http://schemas.microsoft.com/office/drawing/2014/main" id="{C9D9027C-B772-7A48-AC8F-A2EEB68AE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ACF49-8521-4CE4-F182-6ED329CE055B}"/>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24434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1230-8F18-4B7A-EEA2-E6EACB78C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71683-5464-5A34-7C58-9707C59BA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C7777-AB60-82CD-005D-B6177E8E3C08}"/>
              </a:ext>
            </a:extLst>
          </p:cNvPr>
          <p:cNvSpPr>
            <a:spLocks noGrp="1"/>
          </p:cNvSpPr>
          <p:nvPr>
            <p:ph type="dt" sz="half" idx="10"/>
          </p:nvPr>
        </p:nvSpPr>
        <p:spPr/>
        <p:txBody>
          <a:bodyPr/>
          <a:lstStyle/>
          <a:p>
            <a:fld id="{3539A479-CD8D-40F8-8AD6-46A9EE9546FC}" type="datetime1">
              <a:rPr lang="en-IN" smtClean="0"/>
              <a:t>20-09-2022</a:t>
            </a:fld>
            <a:endParaRPr lang="en-IN"/>
          </a:p>
        </p:txBody>
      </p:sp>
      <p:sp>
        <p:nvSpPr>
          <p:cNvPr id="5" name="Footer Placeholder 4">
            <a:extLst>
              <a:ext uri="{FF2B5EF4-FFF2-40B4-BE49-F238E27FC236}">
                <a16:creationId xmlns:a16="http://schemas.microsoft.com/office/drawing/2014/main" id="{5B0C8039-A43A-7A43-9F39-7CBFB4CFE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392FA-5A21-7150-C282-F186DE4A5325}"/>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280379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BFE0A-9C19-1015-8891-946C6F5C84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91CD78-B7D0-A4EF-3052-F5FEAA121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023D0-3E46-EC87-64E6-C99BDDFDF29C}"/>
              </a:ext>
            </a:extLst>
          </p:cNvPr>
          <p:cNvSpPr>
            <a:spLocks noGrp="1"/>
          </p:cNvSpPr>
          <p:nvPr>
            <p:ph type="dt" sz="half" idx="10"/>
          </p:nvPr>
        </p:nvSpPr>
        <p:spPr/>
        <p:txBody>
          <a:bodyPr/>
          <a:lstStyle/>
          <a:p>
            <a:fld id="{251A3E5E-087E-4E08-AFA7-E3A1AF7419EB}" type="datetime1">
              <a:rPr lang="en-IN" smtClean="0"/>
              <a:t>20-09-2022</a:t>
            </a:fld>
            <a:endParaRPr lang="en-IN"/>
          </a:p>
        </p:txBody>
      </p:sp>
      <p:sp>
        <p:nvSpPr>
          <p:cNvPr id="5" name="Footer Placeholder 4">
            <a:extLst>
              <a:ext uri="{FF2B5EF4-FFF2-40B4-BE49-F238E27FC236}">
                <a16:creationId xmlns:a16="http://schemas.microsoft.com/office/drawing/2014/main" id="{232E3F16-4FF3-5C1C-EA91-FF8A6FD3E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D4595-E179-A8B7-5E53-5BE0F6924671}"/>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90088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79BB-8D4B-0668-3F16-0D2813C37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1F0BA-9E5F-4484-19D4-D579648B3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79350-D707-D40E-2052-B3ABAA438A42}"/>
              </a:ext>
            </a:extLst>
          </p:cNvPr>
          <p:cNvSpPr>
            <a:spLocks noGrp="1"/>
          </p:cNvSpPr>
          <p:nvPr>
            <p:ph type="dt" sz="half" idx="10"/>
          </p:nvPr>
        </p:nvSpPr>
        <p:spPr/>
        <p:txBody>
          <a:bodyPr/>
          <a:lstStyle/>
          <a:p>
            <a:fld id="{CAE67657-DB81-46C4-84A1-E55D9B13571D}" type="datetime1">
              <a:rPr lang="en-IN" smtClean="0"/>
              <a:t>20-09-2022</a:t>
            </a:fld>
            <a:endParaRPr lang="en-IN"/>
          </a:p>
        </p:txBody>
      </p:sp>
      <p:sp>
        <p:nvSpPr>
          <p:cNvPr id="5" name="Footer Placeholder 4">
            <a:extLst>
              <a:ext uri="{FF2B5EF4-FFF2-40B4-BE49-F238E27FC236}">
                <a16:creationId xmlns:a16="http://schemas.microsoft.com/office/drawing/2014/main" id="{B2FAB888-ADCE-4BE2-C2B2-9B1E43629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7F59F-1D85-4D9B-F7D5-35474CFB77D2}"/>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57176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8A5E-D676-1850-450B-E8BDCF839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E344D1-4102-65D9-B8F8-EAFB0F315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5C038-DA49-8BA0-5728-3AD0270DB398}"/>
              </a:ext>
            </a:extLst>
          </p:cNvPr>
          <p:cNvSpPr>
            <a:spLocks noGrp="1"/>
          </p:cNvSpPr>
          <p:nvPr>
            <p:ph type="dt" sz="half" idx="10"/>
          </p:nvPr>
        </p:nvSpPr>
        <p:spPr/>
        <p:txBody>
          <a:bodyPr/>
          <a:lstStyle/>
          <a:p>
            <a:fld id="{9D61D3BE-C2E5-4C5B-A80C-12A4397D68A9}" type="datetime1">
              <a:rPr lang="en-IN" smtClean="0"/>
              <a:t>20-09-2022</a:t>
            </a:fld>
            <a:endParaRPr lang="en-IN"/>
          </a:p>
        </p:txBody>
      </p:sp>
      <p:sp>
        <p:nvSpPr>
          <p:cNvPr id="5" name="Footer Placeholder 4">
            <a:extLst>
              <a:ext uri="{FF2B5EF4-FFF2-40B4-BE49-F238E27FC236}">
                <a16:creationId xmlns:a16="http://schemas.microsoft.com/office/drawing/2014/main" id="{7C203A70-7310-F9CB-8FAC-963096AEE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AE528-5757-37D6-55AC-CDF079EE3F9E}"/>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345339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3234-48DE-F9F4-9930-0B8B0D702D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E020B-4E43-4864-D7C1-B1912B3D1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6C2BFA-C7C9-53B2-2207-AFDD4B6EF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B8A37A-A2D9-336A-EF66-B610BC4840E8}"/>
              </a:ext>
            </a:extLst>
          </p:cNvPr>
          <p:cNvSpPr>
            <a:spLocks noGrp="1"/>
          </p:cNvSpPr>
          <p:nvPr>
            <p:ph type="dt" sz="half" idx="10"/>
          </p:nvPr>
        </p:nvSpPr>
        <p:spPr/>
        <p:txBody>
          <a:bodyPr/>
          <a:lstStyle/>
          <a:p>
            <a:fld id="{ADDFD30D-235A-4C19-9479-A8022427F3AB}" type="datetime1">
              <a:rPr lang="en-IN" smtClean="0"/>
              <a:t>20-09-2022</a:t>
            </a:fld>
            <a:endParaRPr lang="en-IN"/>
          </a:p>
        </p:txBody>
      </p:sp>
      <p:sp>
        <p:nvSpPr>
          <p:cNvPr id="6" name="Footer Placeholder 5">
            <a:extLst>
              <a:ext uri="{FF2B5EF4-FFF2-40B4-BE49-F238E27FC236}">
                <a16:creationId xmlns:a16="http://schemas.microsoft.com/office/drawing/2014/main" id="{659E307F-F8B6-0370-2A14-91FA2D050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22AFE-8339-4985-6496-EC5A6E7532A6}"/>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363096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DB92-D071-00E3-318E-21FAEBE28F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B513CA-B105-F4CC-4307-E4A1DEDDF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A59DC-4D5F-EB38-4798-F0152BEF5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78A18F-4BE3-4942-3CEA-B779362A3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006E7-116F-EAC6-E8AD-D3D45CA72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91E6F-29C0-DE8E-325B-58F029D340D9}"/>
              </a:ext>
            </a:extLst>
          </p:cNvPr>
          <p:cNvSpPr>
            <a:spLocks noGrp="1"/>
          </p:cNvSpPr>
          <p:nvPr>
            <p:ph type="dt" sz="half" idx="10"/>
          </p:nvPr>
        </p:nvSpPr>
        <p:spPr/>
        <p:txBody>
          <a:bodyPr/>
          <a:lstStyle/>
          <a:p>
            <a:fld id="{823A0CD3-5A10-4740-92BE-72E34A42957A}" type="datetime1">
              <a:rPr lang="en-IN" smtClean="0"/>
              <a:t>20-09-2022</a:t>
            </a:fld>
            <a:endParaRPr lang="en-IN"/>
          </a:p>
        </p:txBody>
      </p:sp>
      <p:sp>
        <p:nvSpPr>
          <p:cNvPr id="8" name="Footer Placeholder 7">
            <a:extLst>
              <a:ext uri="{FF2B5EF4-FFF2-40B4-BE49-F238E27FC236}">
                <a16:creationId xmlns:a16="http://schemas.microsoft.com/office/drawing/2014/main" id="{DA99CB57-BF43-7064-4684-F34E377B2F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F32B70-CF20-6913-9D96-5E50BD6B743D}"/>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0558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6F87-ED94-8597-AFDD-AC623C6F07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EA15BF-BF80-6E0C-3F5E-FE216FFA3425}"/>
              </a:ext>
            </a:extLst>
          </p:cNvPr>
          <p:cNvSpPr>
            <a:spLocks noGrp="1"/>
          </p:cNvSpPr>
          <p:nvPr>
            <p:ph type="dt" sz="half" idx="10"/>
          </p:nvPr>
        </p:nvSpPr>
        <p:spPr/>
        <p:txBody>
          <a:bodyPr/>
          <a:lstStyle/>
          <a:p>
            <a:fld id="{1E8B24C4-71CF-45AE-A21B-E0B65E961D73}" type="datetime1">
              <a:rPr lang="en-IN" smtClean="0"/>
              <a:t>20-09-2022</a:t>
            </a:fld>
            <a:endParaRPr lang="en-IN"/>
          </a:p>
        </p:txBody>
      </p:sp>
      <p:sp>
        <p:nvSpPr>
          <p:cNvPr id="4" name="Footer Placeholder 3">
            <a:extLst>
              <a:ext uri="{FF2B5EF4-FFF2-40B4-BE49-F238E27FC236}">
                <a16:creationId xmlns:a16="http://schemas.microsoft.com/office/drawing/2014/main" id="{9159DF60-7B34-E049-2E99-DA0839311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9F7534-2C65-26B6-9B28-DDCBDEA5033C}"/>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25962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62F7B-1604-3E1C-F1A1-56A2CC0E1EE6}"/>
              </a:ext>
            </a:extLst>
          </p:cNvPr>
          <p:cNvSpPr>
            <a:spLocks noGrp="1"/>
          </p:cNvSpPr>
          <p:nvPr>
            <p:ph type="dt" sz="half" idx="10"/>
          </p:nvPr>
        </p:nvSpPr>
        <p:spPr/>
        <p:txBody>
          <a:bodyPr/>
          <a:lstStyle/>
          <a:p>
            <a:fld id="{DCFD0233-9E90-4CCC-890C-8E482F68D67C}" type="datetime1">
              <a:rPr lang="en-IN" smtClean="0"/>
              <a:t>20-09-2022</a:t>
            </a:fld>
            <a:endParaRPr lang="en-IN"/>
          </a:p>
        </p:txBody>
      </p:sp>
      <p:sp>
        <p:nvSpPr>
          <p:cNvPr id="3" name="Footer Placeholder 2">
            <a:extLst>
              <a:ext uri="{FF2B5EF4-FFF2-40B4-BE49-F238E27FC236}">
                <a16:creationId xmlns:a16="http://schemas.microsoft.com/office/drawing/2014/main" id="{14AF7874-FE7C-4C47-D855-AC3A1D814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0F92C5-E327-B56B-E4D3-A319BC4DC5AE}"/>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65175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B57F-A51B-DD70-CC8B-E0668EC20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91C325-2790-7403-5586-12C8652B7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5EF88-77C7-CFB6-FDD5-4B786599A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0B949-0EA9-C077-0EBE-C6A2003B86D4}"/>
              </a:ext>
            </a:extLst>
          </p:cNvPr>
          <p:cNvSpPr>
            <a:spLocks noGrp="1"/>
          </p:cNvSpPr>
          <p:nvPr>
            <p:ph type="dt" sz="half" idx="10"/>
          </p:nvPr>
        </p:nvSpPr>
        <p:spPr/>
        <p:txBody>
          <a:bodyPr/>
          <a:lstStyle/>
          <a:p>
            <a:fld id="{3752C3A3-6CE9-48E8-990F-E1AF7DCCB8AE}" type="datetime1">
              <a:rPr lang="en-IN" smtClean="0"/>
              <a:t>20-09-2022</a:t>
            </a:fld>
            <a:endParaRPr lang="en-IN"/>
          </a:p>
        </p:txBody>
      </p:sp>
      <p:sp>
        <p:nvSpPr>
          <p:cNvPr id="6" name="Footer Placeholder 5">
            <a:extLst>
              <a:ext uri="{FF2B5EF4-FFF2-40B4-BE49-F238E27FC236}">
                <a16:creationId xmlns:a16="http://schemas.microsoft.com/office/drawing/2014/main" id="{D766687E-807B-5D73-9A8B-251E4C3C4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69512-A8A8-74E8-292E-60567EDD5D18}"/>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7935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47D3-57D2-5B27-8FAF-44AE3F341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BF9CD0-5CDF-FE57-DC90-D3FFC5032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D66BFB-38F8-0356-BEA7-74EDE2C41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0E9CC-DC2D-E336-5B58-D2E67A01D38B}"/>
              </a:ext>
            </a:extLst>
          </p:cNvPr>
          <p:cNvSpPr>
            <a:spLocks noGrp="1"/>
          </p:cNvSpPr>
          <p:nvPr>
            <p:ph type="dt" sz="half" idx="10"/>
          </p:nvPr>
        </p:nvSpPr>
        <p:spPr/>
        <p:txBody>
          <a:bodyPr/>
          <a:lstStyle/>
          <a:p>
            <a:fld id="{393588A3-5E50-4D96-A2C1-30A9D896B3A6}" type="datetime1">
              <a:rPr lang="en-IN" smtClean="0"/>
              <a:t>20-09-2022</a:t>
            </a:fld>
            <a:endParaRPr lang="en-IN"/>
          </a:p>
        </p:txBody>
      </p:sp>
      <p:sp>
        <p:nvSpPr>
          <p:cNvPr id="6" name="Footer Placeholder 5">
            <a:extLst>
              <a:ext uri="{FF2B5EF4-FFF2-40B4-BE49-F238E27FC236}">
                <a16:creationId xmlns:a16="http://schemas.microsoft.com/office/drawing/2014/main" id="{95BE1008-282A-5CC3-2275-BA61F80AF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5911E-CCFE-D0A1-8D6F-1002BF969AE9}"/>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10589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CECF43-8466-F1FC-6FAE-9084857F2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7FEB4-9B65-789B-B3A3-AD4F74A54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893E6-BF94-D1C0-535E-AB241704D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C4FFB-BA6C-407C-ABDE-C826E8E9DA92}" type="datetime1">
              <a:rPr lang="en-IN" smtClean="0"/>
              <a:t>20-09-2022</a:t>
            </a:fld>
            <a:endParaRPr lang="en-IN"/>
          </a:p>
        </p:txBody>
      </p:sp>
      <p:sp>
        <p:nvSpPr>
          <p:cNvPr id="5" name="Footer Placeholder 4">
            <a:extLst>
              <a:ext uri="{FF2B5EF4-FFF2-40B4-BE49-F238E27FC236}">
                <a16:creationId xmlns:a16="http://schemas.microsoft.com/office/drawing/2014/main" id="{7138D833-3F42-B6E1-2AB5-CDBB186E5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EEA6AB-0BAC-8B80-D158-C9C784C12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3D118-A8BC-438C-9B69-0F6A04E34E19}" type="slidenum">
              <a:rPr lang="en-IN" smtClean="0"/>
              <a:t>‹#›</a:t>
            </a:fld>
            <a:endParaRPr lang="en-IN"/>
          </a:p>
        </p:txBody>
      </p:sp>
    </p:spTree>
    <p:extLst>
      <p:ext uri="{BB962C8B-B14F-4D97-AF65-F5344CB8AC3E}">
        <p14:creationId xmlns:p14="http://schemas.microsoft.com/office/powerpoint/2010/main" val="242016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FC17-074A-BDB4-8EFC-DABDE0BE288B}"/>
              </a:ext>
            </a:extLst>
          </p:cNvPr>
          <p:cNvSpPr>
            <a:spLocks noGrp="1"/>
          </p:cNvSpPr>
          <p:nvPr>
            <p:ph type="ctrTitle"/>
          </p:nvPr>
        </p:nvSpPr>
        <p:spPr>
          <a:xfrm>
            <a:off x="545280" y="976544"/>
            <a:ext cx="11304494" cy="2779232"/>
          </a:xfrm>
        </p:spPr>
        <p:txBody>
          <a:bodyPr>
            <a:normAutofit fontScale="90000"/>
          </a:bodyPr>
          <a:lstStyle/>
          <a:p>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2022F-T3 BDM 3053 – Infonomics 01</a:t>
            </a:r>
            <a:br>
              <a:rPr lang="en-IN" sz="4400" b="1" dirty="0">
                <a:solidFill>
                  <a:srgbClr val="FF0000"/>
                </a:solidFill>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(DSMM Group 1)</a:t>
            </a:r>
            <a:br>
              <a:rPr lang="en-IN" sz="4400" b="1" dirty="0">
                <a:solidFill>
                  <a:srgbClr val="FF0000"/>
                </a:solidFill>
                <a:latin typeface="Times New Roman" panose="02020603050405020304" pitchFamily="18" charset="0"/>
                <a:cs typeface="Times New Roman" panose="02020603050405020304" pitchFamily="18" charset="0"/>
              </a:rPr>
            </a:br>
            <a:br>
              <a:rPr lang="en-IN" sz="4400" b="1" dirty="0">
                <a:solidFill>
                  <a:srgbClr val="FF0000"/>
                </a:solidFill>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Chapter – 12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Adapting Economic Principles For Information</a:t>
            </a:r>
          </a:p>
        </p:txBody>
      </p:sp>
      <p:sp>
        <p:nvSpPr>
          <p:cNvPr id="3" name="Subtitle 2">
            <a:extLst>
              <a:ext uri="{FF2B5EF4-FFF2-40B4-BE49-F238E27FC236}">
                <a16:creationId xmlns:a16="http://schemas.microsoft.com/office/drawing/2014/main" id="{F13C3D9E-85EE-6211-F139-FFA0956294C6}"/>
              </a:ext>
            </a:extLst>
          </p:cNvPr>
          <p:cNvSpPr>
            <a:spLocks noGrp="1"/>
          </p:cNvSpPr>
          <p:nvPr>
            <p:ph type="subTitle" idx="1"/>
          </p:nvPr>
        </p:nvSpPr>
        <p:spPr>
          <a:xfrm>
            <a:off x="4106095" y="4554271"/>
            <a:ext cx="4338919" cy="1828800"/>
          </a:xfrm>
        </p:spPr>
        <p:txBody>
          <a:bodyPr/>
          <a:lstStyle/>
          <a:p>
            <a:r>
              <a:rPr lang="en-IN" b="1" u="sng" dirty="0">
                <a:latin typeface="Times New Roman" panose="02020603050405020304" pitchFamily="18" charset="0"/>
                <a:cs typeface="Times New Roman" panose="02020603050405020304" pitchFamily="18" charset="0"/>
              </a:rPr>
              <a:t>Group – L</a:t>
            </a:r>
          </a:p>
          <a:p>
            <a:r>
              <a:rPr lang="en-IN" dirty="0">
                <a:latin typeface="Times New Roman" panose="02020603050405020304" pitchFamily="18" charset="0"/>
                <a:cs typeface="Times New Roman" panose="02020603050405020304" pitchFamily="18" charset="0"/>
              </a:rPr>
              <a:t>Bibek Shah Shankhar(C0835648)</a:t>
            </a:r>
          </a:p>
          <a:p>
            <a:r>
              <a:rPr lang="en-IN" dirty="0">
                <a:latin typeface="Times New Roman" panose="02020603050405020304" pitchFamily="18" charset="0"/>
                <a:cs typeface="Times New Roman" panose="02020603050405020304" pitchFamily="18" charset="0"/>
              </a:rPr>
              <a:t>Tika Thapa (C0832724)</a:t>
            </a:r>
          </a:p>
        </p:txBody>
      </p:sp>
      <p:sp>
        <p:nvSpPr>
          <p:cNvPr id="4" name="Slide Number Placeholder 3">
            <a:extLst>
              <a:ext uri="{FF2B5EF4-FFF2-40B4-BE49-F238E27FC236}">
                <a16:creationId xmlns:a16="http://schemas.microsoft.com/office/drawing/2014/main" id="{68C57B09-2F3F-0EDF-ED30-5176CEE7F860}"/>
              </a:ext>
            </a:extLst>
          </p:cNvPr>
          <p:cNvSpPr>
            <a:spLocks noGrp="1"/>
          </p:cNvSpPr>
          <p:nvPr>
            <p:ph type="sldNum" sz="quarter" idx="12"/>
          </p:nvPr>
        </p:nvSpPr>
        <p:spPr/>
        <p:txBody>
          <a:bodyPr/>
          <a:lstStyle/>
          <a:p>
            <a:fld id="{23D3D118-A8BC-438C-9B69-0F6A04E34E19}" type="slidenum">
              <a:rPr lang="en-IN" smtClean="0"/>
              <a:t>1</a:t>
            </a:fld>
            <a:endParaRPr lang="en-IN"/>
          </a:p>
        </p:txBody>
      </p:sp>
    </p:spTree>
    <p:extLst>
      <p:ext uri="{BB962C8B-B14F-4D97-AF65-F5344CB8AC3E}">
        <p14:creationId xmlns:p14="http://schemas.microsoft.com/office/powerpoint/2010/main" val="116199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A3D1-34DD-0266-0EC5-B7628C3639D2}"/>
              </a:ext>
            </a:extLst>
          </p:cNvPr>
          <p:cNvSpPr>
            <a:spLocks noGrp="1"/>
          </p:cNvSpPr>
          <p:nvPr>
            <p:ph type="title"/>
          </p:nvPr>
        </p:nvSpPr>
        <p:spPr>
          <a:xfrm>
            <a:off x="838200" y="365125"/>
            <a:ext cx="10515600" cy="549275"/>
          </a:xfrm>
        </p:spPr>
        <p:txBody>
          <a:bodyPr>
            <a:normAutofit/>
          </a:bodyPr>
          <a:lstStyle/>
          <a:p>
            <a:r>
              <a:rPr lang="en-IN" sz="3200" b="1" u="sng" dirty="0">
                <a:solidFill>
                  <a:srgbClr val="FF0000"/>
                </a:solidFill>
                <a:cs typeface="Times New Roman" panose="02020603050405020304" pitchFamily="18" charset="0"/>
              </a:rPr>
              <a:t>Positive Marginal Utility Vs Negative Marginal Utility</a:t>
            </a:r>
          </a:p>
        </p:txBody>
      </p:sp>
      <p:sp>
        <p:nvSpPr>
          <p:cNvPr id="3" name="Content Placeholder 2">
            <a:extLst>
              <a:ext uri="{FF2B5EF4-FFF2-40B4-BE49-F238E27FC236}">
                <a16:creationId xmlns:a16="http://schemas.microsoft.com/office/drawing/2014/main" id="{122117AD-BDF9-37E5-3536-7F16B9E79EA6}"/>
              </a:ext>
            </a:extLst>
          </p:cNvPr>
          <p:cNvSpPr>
            <a:spLocks noGrp="1"/>
          </p:cNvSpPr>
          <p:nvPr>
            <p:ph idx="1"/>
          </p:nvPr>
        </p:nvSpPr>
        <p:spPr>
          <a:xfrm>
            <a:off x="838200" y="986118"/>
            <a:ext cx="10515600" cy="5190845"/>
          </a:xfrm>
        </p:spPr>
        <p:txBody>
          <a:bodyPr>
            <a:normAutofit/>
          </a:bodyPr>
          <a:lstStyle/>
          <a:p>
            <a:pPr algn="just"/>
            <a:r>
              <a:rPr lang="en-US" sz="2200" dirty="0">
                <a:latin typeface="Times New Roman" panose="02020603050405020304" pitchFamily="18" charset="0"/>
                <a:cs typeface="Times New Roman" panose="02020603050405020304" pitchFamily="18" charset="0"/>
              </a:rPr>
              <a:t>When a customer consumes an additional unit of an item or service, their overall utility improves (for instance, when a child receives a second doll outfit), this is known as positive marginal utility.</a:t>
            </a:r>
          </a:p>
          <a:p>
            <a:pPr algn="just"/>
            <a:r>
              <a:rPr lang="en-US" sz="2200" dirty="0">
                <a:latin typeface="Times New Roman" panose="02020603050405020304" pitchFamily="18" charset="0"/>
                <a:cs typeface="Times New Roman" panose="02020603050405020304" pitchFamily="18" charset="0"/>
              </a:rPr>
              <a:t> In contrast, negative marginal utility occurs when consuming an extra unit reduces the overall benefit (for example, when consuming an extra scoop of ice cream makes you feel sick).</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CA271F-416B-A472-D49A-F125D2AFB454}"/>
              </a:ext>
            </a:extLst>
          </p:cNvPr>
          <p:cNvSpPr>
            <a:spLocks noGrp="1"/>
          </p:cNvSpPr>
          <p:nvPr>
            <p:ph type="sldNum" sz="quarter" idx="12"/>
          </p:nvPr>
        </p:nvSpPr>
        <p:spPr/>
        <p:txBody>
          <a:bodyPr/>
          <a:lstStyle/>
          <a:p>
            <a:fld id="{23D3D118-A8BC-438C-9B69-0F6A04E34E19}" type="slidenum">
              <a:rPr lang="en-IN" smtClean="0"/>
              <a:t>10</a:t>
            </a:fld>
            <a:endParaRPr lang="en-IN"/>
          </a:p>
        </p:txBody>
      </p:sp>
    </p:spTree>
    <p:extLst>
      <p:ext uri="{BB962C8B-B14F-4D97-AF65-F5344CB8AC3E}">
        <p14:creationId xmlns:p14="http://schemas.microsoft.com/office/powerpoint/2010/main" val="26170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107" y="367470"/>
            <a:ext cx="11459910" cy="4770537"/>
          </a:xfrm>
          <a:prstGeom prst="rect">
            <a:avLst/>
          </a:prstGeom>
          <a:noFill/>
        </p:spPr>
        <p:txBody>
          <a:bodyPr wrap="square" rtlCol="0">
            <a:spAutoFit/>
          </a:bodyPr>
          <a:lstStyle/>
          <a:p>
            <a:pPr algn="just"/>
            <a:r>
              <a:rPr lang="en-US" sz="4000" u="sng" dirty="0">
                <a:solidFill>
                  <a:srgbClr val="FF0000"/>
                </a:solidFill>
                <a:latin typeface="Times New Roman" panose="02020603050405020304" pitchFamily="18" charset="0"/>
                <a:cs typeface="Times New Roman" panose="02020603050405020304" pitchFamily="18" charset="0"/>
              </a:rPr>
              <a:t>Architecting For Optimized Information Utility</a:t>
            </a:r>
          </a:p>
          <a:p>
            <a:pPr algn="just"/>
            <a:endParaRPr lang="en-US" sz="2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three fundamental ways to design systems that can prevent the adverse effects brought on by streams of similar data: </a:t>
            </a:r>
          </a:p>
          <a:p>
            <a:pPr marL="514350" indent="-514350" algn="just">
              <a:buAutoNum type="arabicPeriod"/>
            </a:pPr>
            <a:r>
              <a:rPr lang="en-US" sz="2200" dirty="0">
                <a:latin typeface="Times New Roman" panose="02020603050405020304" pitchFamily="18" charset="0"/>
                <a:cs typeface="Times New Roman" panose="02020603050405020304" pitchFamily="18" charset="0"/>
              </a:rPr>
              <a:t>Transmit only distinct data if it is produced and filtered by the publisher. IoT devices, for example, might only send updates when their state changes.</a:t>
            </a:r>
          </a:p>
          <a:p>
            <a:pPr marL="514350" indent="-514350" algn="just">
              <a:buAutoNum type="arabicPeriod"/>
            </a:pPr>
            <a:r>
              <a:rPr lang="en-US" sz="2200" dirty="0">
                <a:latin typeface="Times New Roman" panose="02020603050405020304" pitchFamily="18" charset="0"/>
                <a:cs typeface="Times New Roman" panose="02020603050405020304" pitchFamily="18" charset="0"/>
              </a:rPr>
              <a:t>Transmit only differential data, which includes the delta between subsequent data points. Examples include the aptly named differential backups, and also accelerometer sensors and water leak detectors.</a:t>
            </a:r>
          </a:p>
          <a:p>
            <a:pPr marL="514350" indent="-514350" algn="just">
              <a:buAutoNum type="arabicPeriod"/>
            </a:pPr>
            <a:r>
              <a:rPr lang="en-US" sz="2200" dirty="0">
                <a:latin typeface="Times New Roman" panose="02020603050405020304" pitchFamily="18" charset="0"/>
                <a:cs typeface="Times New Roman" panose="02020603050405020304" pitchFamily="18" charset="0"/>
              </a:rPr>
              <a:t>Produce and transmit only derivative data. Examples include publishing a revision to a previously published book or article, or applying different algorithms to a piece of information in order to craft uniquely differentiated messages for particular customers.</a:t>
            </a:r>
          </a:p>
          <a:p>
            <a:pPr marL="514350" indent="-514350" algn="just">
              <a:buAutoNum type="arabicPeriod"/>
            </a:pPr>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D7F64FB-DC83-8C73-93AE-2F1C9081889F}"/>
              </a:ext>
            </a:extLst>
          </p:cNvPr>
          <p:cNvSpPr>
            <a:spLocks noGrp="1"/>
          </p:cNvSpPr>
          <p:nvPr>
            <p:ph type="sldNum" sz="quarter" idx="12"/>
          </p:nvPr>
        </p:nvSpPr>
        <p:spPr/>
        <p:txBody>
          <a:bodyPr/>
          <a:lstStyle/>
          <a:p>
            <a:fld id="{23D3D118-A8BC-438C-9B69-0F6A04E34E19}" type="slidenum">
              <a:rPr lang="en-IN" smtClean="0"/>
              <a:t>11</a:t>
            </a:fld>
            <a:endParaRPr lang="en-IN"/>
          </a:p>
        </p:txBody>
      </p:sp>
    </p:spTree>
    <p:extLst>
      <p:ext uri="{BB962C8B-B14F-4D97-AF65-F5344CB8AC3E}">
        <p14:creationId xmlns:p14="http://schemas.microsoft.com/office/powerpoint/2010/main" val="243800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rgbClr val="FF0000"/>
                </a:solidFill>
                <a:latin typeface="Times New Roman" panose="02020603050405020304" pitchFamily="18" charset="0"/>
                <a:cs typeface="Times New Roman" panose="02020603050405020304" pitchFamily="18" charset="0"/>
              </a:rPr>
              <a:t>Opportunity Cost of Information Choices</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 If you chose one alternative over another, then the cost of choosing that alternative is an opportunity cost. For example, choosing public transportation to travel to a particular destination by foregoing the option of traveling in one's own car is a good example of opportunity cost, because you end up saving money which needs to be spent on fuel. In the sphere of </a:t>
            </a:r>
            <a:r>
              <a:rPr lang="en-US" sz="2000" dirty="0" err="1">
                <a:latin typeface="Times New Roman" panose="02020603050405020304" pitchFamily="18" charset="0"/>
                <a:cs typeface="Times New Roman" panose="02020603050405020304" pitchFamily="18" charset="0"/>
              </a:rPr>
              <a:t>infonomics</a:t>
            </a:r>
            <a:r>
              <a:rPr lang="en-US" sz="2000" dirty="0">
                <a:latin typeface="Times New Roman" panose="02020603050405020304" pitchFamily="18" charset="0"/>
                <a:cs typeface="Times New Roman" panose="02020603050405020304" pitchFamily="18" charset="0"/>
              </a:rPr>
              <a:t>, this constitutes selecting one information source over another.</a:t>
            </a:r>
          </a:p>
          <a:p>
            <a:pPr algn="just"/>
            <a:r>
              <a:rPr lang="en-US" sz="2000" dirty="0">
                <a:latin typeface="Times New Roman" panose="02020603050405020304" pitchFamily="18" charset="0"/>
                <a:cs typeface="Times New Roman" panose="02020603050405020304" pitchFamily="18" charset="0"/>
              </a:rPr>
              <a:t> It’s the job of the CDO to ensure that opportunity costs for information and analytics are understood and employed to drive related strategies</a:t>
            </a:r>
          </a:p>
          <a:p>
            <a:pPr algn="just"/>
            <a:r>
              <a:rPr lang="en-US" sz="2000" dirty="0">
                <a:latin typeface="Times New Roman" panose="02020603050405020304" pitchFamily="18" charset="0"/>
                <a:cs typeface="Times New Roman" panose="02020603050405020304" pitchFamily="18" charset="0"/>
              </a:rPr>
              <a:t>CDOs, business leaders, and enterprise architects must be aware of potential unintended consequences (or externalities in economic parlance) when planning to shift to new information sources or analytic methods</a:t>
            </a:r>
          </a:p>
        </p:txBody>
      </p:sp>
      <p:sp>
        <p:nvSpPr>
          <p:cNvPr id="4" name="Slide Number Placeholder 3"/>
          <p:cNvSpPr>
            <a:spLocks noGrp="1"/>
          </p:cNvSpPr>
          <p:nvPr>
            <p:ph type="sldNum" sz="quarter" idx="12"/>
          </p:nvPr>
        </p:nvSpPr>
        <p:spPr/>
        <p:txBody>
          <a:bodyPr/>
          <a:lstStyle/>
          <a:p>
            <a:fld id="{23D3D118-A8BC-438C-9B69-0F6A04E34E19}" type="slidenum">
              <a:rPr lang="en-IN" smtClean="0"/>
              <a:t>12</a:t>
            </a:fld>
            <a:endParaRPr lang="en-IN"/>
          </a:p>
        </p:txBody>
      </p:sp>
    </p:spTree>
    <p:extLst>
      <p:ext uri="{BB962C8B-B14F-4D97-AF65-F5344CB8AC3E}">
        <p14:creationId xmlns:p14="http://schemas.microsoft.com/office/powerpoint/2010/main" val="4836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77CFF7-89D7-5FB4-4BD2-22D4CC4B0D5A}"/>
              </a:ext>
            </a:extLst>
          </p:cNvPr>
          <p:cNvSpPr>
            <a:spLocks noGrp="1"/>
          </p:cNvSpPr>
          <p:nvPr>
            <p:ph type="title"/>
          </p:nvPr>
        </p:nvSpPr>
        <p:spPr>
          <a:xfrm>
            <a:off x="838200" y="365125"/>
            <a:ext cx="10515600" cy="1325563"/>
          </a:xfrm>
        </p:spPr>
        <p:txBody>
          <a:bodyPr>
            <a:normAutofit/>
          </a:bodyPr>
          <a:lstStyle/>
          <a:p>
            <a:r>
              <a:rPr lang="en-US" sz="4000" u="sng" dirty="0">
                <a:solidFill>
                  <a:srgbClr val="FF0000"/>
                </a:solidFill>
                <a:latin typeface="Times New Roman" panose="02020603050405020304" pitchFamily="18" charset="0"/>
                <a:cs typeface="Times New Roman" panose="02020603050405020304" pitchFamily="18" charset="0"/>
              </a:rPr>
              <a:t>The Production Possibilities of Information</a:t>
            </a:r>
          </a:p>
        </p:txBody>
      </p:sp>
      <p:sp>
        <p:nvSpPr>
          <p:cNvPr id="9" name="Content Placeholder 2">
            <a:extLst>
              <a:ext uri="{FF2B5EF4-FFF2-40B4-BE49-F238E27FC236}">
                <a16:creationId xmlns:a16="http://schemas.microsoft.com/office/drawing/2014/main" id="{86D438EB-1ADB-D55D-4934-274BA3B6A19D}"/>
              </a:ext>
            </a:extLst>
          </p:cNvPr>
          <p:cNvSpPr>
            <a:spLocks noGrp="1"/>
          </p:cNvSpPr>
          <p:nvPr>
            <p:ph idx="1"/>
          </p:nvPr>
        </p:nvSpPr>
        <p:spPr>
          <a:xfrm>
            <a:off x="838200" y="182562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defines the set of possible combinations of goods and services a society can produce given the resources available.</a:t>
            </a:r>
          </a:p>
          <a:p>
            <a:pPr algn="just"/>
            <a:r>
              <a:rPr lang="en-US" sz="2400" dirty="0">
                <a:latin typeface="Times New Roman" panose="02020603050405020304" pitchFamily="18" charset="0"/>
                <a:cs typeface="Times New Roman" panose="02020603050405020304" pitchFamily="18" charset="0"/>
              </a:rPr>
              <a:t>Sometimes the inhibitor to improving the production or quality of information, or to implementing more advanced analytic capabilities, is due to its internal information production possibility frontier.</a:t>
            </a:r>
          </a:p>
          <a:p>
            <a:pPr algn="just"/>
            <a:r>
              <a:rPr lang="en-US" sz="2400" dirty="0">
                <a:latin typeface="Times New Roman" panose="02020603050405020304" pitchFamily="18" charset="0"/>
                <a:cs typeface="Times New Roman" panose="02020603050405020304" pitchFamily="18" charset="0"/>
              </a:rPr>
              <a:t>several ways to overcome information-related production possibility frontiers.</a:t>
            </a:r>
          </a:p>
          <a:p>
            <a:pPr marL="0" indent="0" algn="just">
              <a:buNone/>
            </a:pPr>
            <a:r>
              <a:rPr lang="en-US" sz="2400" dirty="0">
                <a:latin typeface="Times New Roman" panose="02020603050405020304" pitchFamily="18" charset="0"/>
                <a:cs typeface="Times New Roman" panose="02020603050405020304" pitchFamily="18" charset="0"/>
              </a:rPr>
              <a:t>-&gt; Embed information-related activities into other activities to soften their                        impact on resources.</a:t>
            </a:r>
          </a:p>
          <a:p>
            <a:pPr marL="0" indent="0" algn="just">
              <a:buNone/>
            </a:pPr>
            <a:r>
              <a:rPr lang="en-US" sz="2400" dirty="0">
                <a:latin typeface="Times New Roman" panose="02020603050405020304" pitchFamily="18" charset="0"/>
                <a:cs typeface="Times New Roman" panose="02020603050405020304" pitchFamily="18" charset="0"/>
              </a:rPr>
              <a:t>-&gt; Automate information-related activities, or other activities, to free resources.</a:t>
            </a:r>
          </a:p>
          <a:p>
            <a:pPr marL="0" indent="0" algn="just">
              <a:buNone/>
            </a:pPr>
            <a:r>
              <a:rPr lang="en-US" sz="2400" dirty="0">
                <a:latin typeface="Times New Roman" panose="02020603050405020304" pitchFamily="18" charset="0"/>
                <a:cs typeface="Times New Roman" panose="02020603050405020304" pitchFamily="18" charset="0"/>
              </a:rPr>
              <a:t>-&gt;Use ROI modeling to justify additional resources, thereby expanding the production possibility frontier outward.</a:t>
            </a:r>
          </a:p>
        </p:txBody>
      </p:sp>
      <p:sp>
        <p:nvSpPr>
          <p:cNvPr id="10" name="Slide Number Placeholder 3">
            <a:extLst>
              <a:ext uri="{FF2B5EF4-FFF2-40B4-BE49-F238E27FC236}">
                <a16:creationId xmlns:a16="http://schemas.microsoft.com/office/drawing/2014/main" id="{603FC2E9-2C69-0635-C199-E39E50E2DF04}"/>
              </a:ext>
            </a:extLst>
          </p:cNvPr>
          <p:cNvSpPr>
            <a:spLocks noGrp="1"/>
          </p:cNvSpPr>
          <p:nvPr>
            <p:ph type="sldNum" sz="quarter" idx="12"/>
          </p:nvPr>
        </p:nvSpPr>
        <p:spPr>
          <a:xfrm>
            <a:off x="8610600" y="6356350"/>
            <a:ext cx="2743200" cy="365125"/>
          </a:xfrm>
        </p:spPr>
        <p:txBody>
          <a:bodyPr/>
          <a:lstStyle/>
          <a:p>
            <a:fld id="{23D3D118-A8BC-438C-9B69-0F6A04E34E19}" type="slidenum">
              <a:rPr lang="en-IN" smtClean="0"/>
              <a:t>13</a:t>
            </a:fld>
            <a:endParaRPr lang="en-IN"/>
          </a:p>
        </p:txBody>
      </p:sp>
    </p:spTree>
    <p:extLst>
      <p:ext uri="{BB962C8B-B14F-4D97-AF65-F5344CB8AC3E}">
        <p14:creationId xmlns:p14="http://schemas.microsoft.com/office/powerpoint/2010/main" val="318357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1B665E-F51B-EFA5-4D4B-F09076006C99}"/>
              </a:ext>
            </a:extLst>
          </p:cNvPr>
          <p:cNvSpPr>
            <a:spLocks noGrp="1"/>
          </p:cNvSpPr>
          <p:nvPr>
            <p:ph type="title"/>
          </p:nvPr>
        </p:nvSpPr>
        <p:spPr>
          <a:xfrm>
            <a:off x="838200" y="365125"/>
            <a:ext cx="10515600" cy="1325563"/>
          </a:xfrm>
        </p:spPr>
        <p:txBody>
          <a:bodyPr>
            <a:normAutofit/>
          </a:bodyPr>
          <a:lstStyle/>
          <a:p>
            <a:r>
              <a:rPr lang="en-US" sz="4000" u="sng" dirty="0">
                <a:solidFill>
                  <a:srgbClr val="FF0000"/>
                </a:solidFill>
                <a:latin typeface="Times New Roman" panose="02020603050405020304" pitchFamily="18" charset="0"/>
                <a:cs typeface="Times New Roman" panose="02020603050405020304" pitchFamily="18" charset="0"/>
              </a:rPr>
              <a:t>Improving Information Yield</a:t>
            </a:r>
          </a:p>
        </p:txBody>
      </p:sp>
      <p:sp>
        <p:nvSpPr>
          <p:cNvPr id="8" name="Content Placeholder 2">
            <a:extLst>
              <a:ext uri="{FF2B5EF4-FFF2-40B4-BE49-F238E27FC236}">
                <a16:creationId xmlns:a16="http://schemas.microsoft.com/office/drawing/2014/main" id="{D9060625-D4B7-DC6C-8BD5-B609B5CA91C6}"/>
              </a:ext>
            </a:extLst>
          </p:cNvPr>
          <p:cNvSpPr>
            <a:spLocks noGrp="1"/>
          </p:cNvSpPr>
          <p:nvPr>
            <p:ph idx="1"/>
          </p:nvPr>
        </p:nvSpPr>
        <p:spPr>
          <a:xfrm>
            <a:off x="838200" y="1825625"/>
            <a:ext cx="10515600" cy="4351338"/>
          </a:xfrm>
        </p:spPr>
        <p:txBody>
          <a:bodyPr/>
          <a:lstStyle/>
          <a:p>
            <a:pPr algn="just"/>
            <a:r>
              <a:rPr lang="en-US" sz="2000" dirty="0">
                <a:latin typeface="Times New Roman" panose="02020603050405020304" pitchFamily="18" charset="0"/>
                <a:cs typeface="Times New Roman" panose="02020603050405020304" pitchFamily="18" charset="0"/>
              </a:rPr>
              <a:t>Ultimately, each of these economic factors influence—or should influence—how and when you make information-related investments. </a:t>
            </a:r>
          </a:p>
          <a:p>
            <a:pPr algn="just"/>
            <a:r>
              <a:rPr lang="en-US" sz="2000" dirty="0">
                <a:latin typeface="Times New Roman" panose="02020603050405020304" pitchFamily="18" charset="0"/>
                <a:cs typeface="Times New Roman" panose="02020603050405020304" pitchFamily="18" charset="0"/>
              </a:rPr>
              <a:t>For an organization, or more specifically its CDO, to gauge the appropriate level of investment to understand the information-related investment information yield curve comes into the picture. </a:t>
            </a:r>
          </a:p>
          <a:p>
            <a:pPr algn="just"/>
            <a:r>
              <a:rPr lang="en-US" sz="2000" dirty="0">
                <a:latin typeface="Times New Roman" panose="02020603050405020304" pitchFamily="18" charset="0"/>
                <a:cs typeface="Times New Roman" panose="02020603050405020304" pitchFamily="18" charset="0"/>
              </a:rPr>
              <a:t>The information yield curve brings together, conceptually, the concepts of information monetization, management, and measurement. As we all know, information asset management (IAM) involves numerous moving parts.</a:t>
            </a:r>
          </a:p>
          <a:p>
            <a:pPr algn="just"/>
            <a:endParaRPr lang="en-US" dirty="0">
              <a:latin typeface="Times New Roman" panose="02020603050405020304" pitchFamily="18"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D4CE5FE8-BCEE-ED7C-7A62-34E70FFF7889}"/>
              </a:ext>
            </a:extLst>
          </p:cNvPr>
          <p:cNvSpPr>
            <a:spLocks noGrp="1"/>
          </p:cNvSpPr>
          <p:nvPr>
            <p:ph type="sldNum" sz="quarter" idx="12"/>
          </p:nvPr>
        </p:nvSpPr>
        <p:spPr>
          <a:xfrm>
            <a:off x="8610600" y="6356350"/>
            <a:ext cx="2743200" cy="365125"/>
          </a:xfrm>
        </p:spPr>
        <p:txBody>
          <a:bodyPr/>
          <a:lstStyle/>
          <a:p>
            <a:fld id="{23D3D118-A8BC-438C-9B69-0F6A04E34E19}" type="slidenum">
              <a:rPr lang="en-IN" smtClean="0"/>
              <a:t>14</a:t>
            </a:fld>
            <a:endParaRPr lang="en-IN"/>
          </a:p>
        </p:txBody>
      </p:sp>
    </p:spTree>
    <p:extLst>
      <p:ext uri="{BB962C8B-B14F-4D97-AF65-F5344CB8AC3E}">
        <p14:creationId xmlns:p14="http://schemas.microsoft.com/office/powerpoint/2010/main" val="294747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8EB5CA-F178-680F-CCA7-2BE62DAAF798}"/>
              </a:ext>
            </a:extLst>
          </p:cNvPr>
          <p:cNvSpPr>
            <a:spLocks noGrp="1"/>
          </p:cNvSpPr>
          <p:nvPr>
            <p:ph type="title"/>
          </p:nvPr>
        </p:nvSpPr>
        <p:spPr>
          <a:xfrm>
            <a:off x="838200" y="365125"/>
            <a:ext cx="10515600" cy="1325563"/>
          </a:xfrm>
        </p:spPr>
        <p:txBody>
          <a:bodyPr/>
          <a:lstStyle/>
          <a:p>
            <a:endParaRPr lang="en-US"/>
          </a:p>
        </p:txBody>
      </p:sp>
      <p:sp>
        <p:nvSpPr>
          <p:cNvPr id="6" name="Content Placeholder 2">
            <a:extLst>
              <a:ext uri="{FF2B5EF4-FFF2-40B4-BE49-F238E27FC236}">
                <a16:creationId xmlns:a16="http://schemas.microsoft.com/office/drawing/2014/main" id="{60D8CE68-B0B9-640B-D48B-0C57369AFB95}"/>
              </a:ext>
            </a:extLst>
          </p:cNvPr>
          <p:cNvSpPr>
            <a:spLocks noGrp="1"/>
          </p:cNvSpPr>
          <p:nvPr>
            <p:ph idx="1"/>
          </p:nvPr>
        </p:nvSpPr>
        <p:spPr>
          <a:xfrm>
            <a:off x="1001162" y="5437958"/>
            <a:ext cx="10515600" cy="4351338"/>
          </a:xfrm>
        </p:spPr>
        <p:txBody>
          <a:bodyPr>
            <a:normAutofit/>
          </a:bodyPr>
          <a:lstStyle/>
          <a:p>
            <a:pPr algn="just"/>
            <a:r>
              <a:rPr lang="en-US" sz="1800" dirty="0"/>
              <a:t>low-maturity organizations will see accelerating improvements in the rate of return on their information assets from information-related investments, while high-maturity organizations will see decelerating rates of return as they approach an optimization ceiling.</a:t>
            </a:r>
          </a:p>
        </p:txBody>
      </p:sp>
      <p:sp>
        <p:nvSpPr>
          <p:cNvPr id="7" name="Slide Number Placeholder 3">
            <a:extLst>
              <a:ext uri="{FF2B5EF4-FFF2-40B4-BE49-F238E27FC236}">
                <a16:creationId xmlns:a16="http://schemas.microsoft.com/office/drawing/2014/main" id="{1CBDACE8-98CA-0FF2-C40D-3C62AB1EB60F}"/>
              </a:ext>
            </a:extLst>
          </p:cNvPr>
          <p:cNvSpPr>
            <a:spLocks noGrp="1"/>
          </p:cNvSpPr>
          <p:nvPr>
            <p:ph type="sldNum" sz="quarter" idx="12"/>
          </p:nvPr>
        </p:nvSpPr>
        <p:spPr>
          <a:xfrm>
            <a:off x="8610600" y="6356350"/>
            <a:ext cx="2743200" cy="365125"/>
          </a:xfrm>
        </p:spPr>
        <p:txBody>
          <a:bodyPr/>
          <a:lstStyle/>
          <a:p>
            <a:fld id="{23D3D118-A8BC-438C-9B69-0F6A04E34E19}" type="slidenum">
              <a:rPr lang="en-IN" smtClean="0"/>
              <a:t>15</a:t>
            </a:fld>
            <a:endParaRPr lang="en-IN"/>
          </a:p>
        </p:txBody>
      </p:sp>
      <p:pic>
        <p:nvPicPr>
          <p:cNvPr id="8" name="Picture 7">
            <a:extLst>
              <a:ext uri="{FF2B5EF4-FFF2-40B4-BE49-F238E27FC236}">
                <a16:creationId xmlns:a16="http://schemas.microsoft.com/office/drawing/2014/main" id="{72B5EEFB-C1BC-7A94-3289-3C45FF678BA3}"/>
              </a:ext>
            </a:extLst>
          </p:cNvPr>
          <p:cNvPicPr>
            <a:picLocks noChangeAspect="1"/>
          </p:cNvPicPr>
          <p:nvPr/>
        </p:nvPicPr>
        <p:blipFill>
          <a:blip r:embed="rId2"/>
          <a:stretch>
            <a:fillRect/>
          </a:stretch>
        </p:blipFill>
        <p:spPr>
          <a:xfrm>
            <a:off x="375439" y="666364"/>
            <a:ext cx="11441122" cy="4584646"/>
          </a:xfrm>
          <a:prstGeom prst="rect">
            <a:avLst/>
          </a:prstGeom>
        </p:spPr>
      </p:pic>
    </p:spTree>
    <p:extLst>
      <p:ext uri="{BB962C8B-B14F-4D97-AF65-F5344CB8AC3E}">
        <p14:creationId xmlns:p14="http://schemas.microsoft.com/office/powerpoint/2010/main" val="172840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74" y="222191"/>
            <a:ext cx="11425727" cy="4985980"/>
          </a:xfrm>
          <a:prstGeom prst="rect">
            <a:avLst/>
          </a:prstGeom>
          <a:noFill/>
        </p:spPr>
        <p:txBody>
          <a:bodyPr wrap="square" rtlCol="0">
            <a:spAutoFit/>
          </a:bodyPr>
          <a:lstStyle/>
          <a:p>
            <a:pPr algn="just"/>
            <a:r>
              <a:rPr lang="en-US" sz="4000" b="1" dirty="0">
                <a:solidFill>
                  <a:srgbClr val="FF0000"/>
                </a:solidFill>
                <a:latin typeface="Times New Roman" panose="02020603050405020304" pitchFamily="18" charset="0"/>
                <a:cs typeface="Times New Roman" panose="02020603050405020304" pitchFamily="18" charset="0"/>
              </a:rPr>
              <a:t>Summary</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chapter we learned about how we can apply Economics concepts to information.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Supply and Demand of Information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Price elasticity. Elasticity helps us understand how much a change in price will affect market behaviors.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concept of marginal utility is used by economists to determine how much of an item consumers are willing to purchase.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Opportunity Cost of Information Choices, Production Possibilities of Information, Improving Information Yield</a:t>
            </a:r>
          </a:p>
          <a:p>
            <a:pPr algn="just"/>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9E5C60-EEFD-165F-B459-A0F8387059CD}"/>
              </a:ext>
            </a:extLst>
          </p:cNvPr>
          <p:cNvSpPr>
            <a:spLocks noGrp="1"/>
          </p:cNvSpPr>
          <p:nvPr>
            <p:ph type="sldNum" sz="quarter" idx="12"/>
          </p:nvPr>
        </p:nvSpPr>
        <p:spPr/>
        <p:txBody>
          <a:bodyPr/>
          <a:lstStyle/>
          <a:p>
            <a:fld id="{23D3D118-A8BC-438C-9B69-0F6A04E34E19}" type="slidenum">
              <a:rPr lang="en-IN" smtClean="0"/>
              <a:t>16</a:t>
            </a:fld>
            <a:endParaRPr lang="en-IN"/>
          </a:p>
        </p:txBody>
      </p:sp>
    </p:spTree>
    <p:extLst>
      <p:ext uri="{BB962C8B-B14F-4D97-AF65-F5344CB8AC3E}">
        <p14:creationId xmlns:p14="http://schemas.microsoft.com/office/powerpoint/2010/main" val="3229321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74" y="222191"/>
            <a:ext cx="11425727" cy="3170099"/>
          </a:xfrm>
          <a:prstGeom prst="rect">
            <a:avLst/>
          </a:prstGeom>
          <a:noFill/>
        </p:spPr>
        <p:txBody>
          <a:bodyPr wrap="square" rtlCol="0">
            <a:sp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p>
          <a:p>
            <a:r>
              <a:rPr lang="en-IN" sz="2400" dirty="0">
                <a:latin typeface="Times New Roman" panose="02020603050405020304" pitchFamily="18" charset="0"/>
                <a:cs typeface="Times New Roman" panose="02020603050405020304" pitchFamily="18" charset="0"/>
              </a:rPr>
              <a:t>https://nibmehub.com/opac-service/pdf/read/Infonomics%20_%20how%20to%20monetize-%20manage%20and%20measure%20information%20as%20an%20asset%20for%20competitive%20advantage.pdf</a:t>
            </a:r>
          </a:p>
          <a:p>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9E5C60-EEFD-165F-B459-A0F8387059CD}"/>
              </a:ext>
            </a:extLst>
          </p:cNvPr>
          <p:cNvSpPr>
            <a:spLocks noGrp="1"/>
          </p:cNvSpPr>
          <p:nvPr>
            <p:ph type="sldNum" sz="quarter" idx="12"/>
          </p:nvPr>
        </p:nvSpPr>
        <p:spPr/>
        <p:txBody>
          <a:bodyPr/>
          <a:lstStyle/>
          <a:p>
            <a:fld id="{23D3D118-A8BC-438C-9B69-0F6A04E34E19}" type="slidenum">
              <a:rPr lang="en-IN" smtClean="0"/>
              <a:t>17</a:t>
            </a:fld>
            <a:endParaRPr lang="en-IN"/>
          </a:p>
        </p:txBody>
      </p:sp>
    </p:spTree>
    <p:extLst>
      <p:ext uri="{BB962C8B-B14F-4D97-AF65-F5344CB8AC3E}">
        <p14:creationId xmlns:p14="http://schemas.microsoft.com/office/powerpoint/2010/main" val="141095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F4F7-6C64-12C6-6B56-D6C54CDA0A50}"/>
              </a:ext>
            </a:extLst>
          </p:cNvPr>
          <p:cNvSpPr>
            <a:spLocks noGrp="1"/>
          </p:cNvSpPr>
          <p:nvPr>
            <p:ph type="title"/>
          </p:nvPr>
        </p:nvSpPr>
        <p:spPr>
          <a:xfrm>
            <a:off x="838200" y="365125"/>
            <a:ext cx="10515600" cy="5963957"/>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A4EFFC26-0FD8-E5A7-01BE-E1651C1D6B0F}"/>
              </a:ext>
            </a:extLst>
          </p:cNvPr>
          <p:cNvSpPr>
            <a:spLocks noGrp="1"/>
          </p:cNvSpPr>
          <p:nvPr>
            <p:ph type="sldNum" sz="quarter" idx="12"/>
          </p:nvPr>
        </p:nvSpPr>
        <p:spPr/>
        <p:txBody>
          <a:bodyPr/>
          <a:lstStyle/>
          <a:p>
            <a:fld id="{23D3D118-A8BC-438C-9B69-0F6A04E34E19}" type="slidenum">
              <a:rPr lang="en-IN" smtClean="0"/>
              <a:t>18</a:t>
            </a:fld>
            <a:endParaRPr lang="en-IN"/>
          </a:p>
        </p:txBody>
      </p:sp>
    </p:spTree>
    <p:extLst>
      <p:ext uri="{BB962C8B-B14F-4D97-AF65-F5344CB8AC3E}">
        <p14:creationId xmlns:p14="http://schemas.microsoft.com/office/powerpoint/2010/main" val="197952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755F-54E6-99C7-B647-1C8142108C86}"/>
              </a:ext>
            </a:extLst>
          </p:cNvPr>
          <p:cNvSpPr>
            <a:spLocks noGrp="1"/>
          </p:cNvSpPr>
          <p:nvPr>
            <p:ph type="title"/>
          </p:nvPr>
        </p:nvSpPr>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7B8BB5-9550-5791-8F09-40D50F72F4E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1.1 Applying Economic Concepts to Information.</a:t>
            </a:r>
          </a:p>
          <a:p>
            <a:pPr marL="0" indent="0">
              <a:buNone/>
            </a:pPr>
            <a:r>
              <a:rPr lang="en-US" sz="2400" dirty="0">
                <a:latin typeface="Times New Roman" panose="02020603050405020304" pitchFamily="18" charset="0"/>
                <a:cs typeface="Times New Roman" panose="02020603050405020304" pitchFamily="18" charset="0"/>
              </a:rPr>
              <a:t> 1.2 Supply And Demand of Information.</a:t>
            </a:r>
          </a:p>
          <a:p>
            <a:pPr marL="0" indent="0">
              <a:buNone/>
            </a:pPr>
            <a:r>
              <a:rPr lang="en-US" sz="2400" dirty="0">
                <a:latin typeface="Times New Roman" panose="02020603050405020304" pitchFamily="18" charset="0"/>
                <a:cs typeface="Times New Roman" panose="02020603050405020304" pitchFamily="18" charset="0"/>
              </a:rPr>
              <a:t> 1.3 Information Pricing And Elasticity.</a:t>
            </a:r>
          </a:p>
          <a:p>
            <a:pPr marL="0" indent="0">
              <a:buNone/>
            </a:pPr>
            <a:r>
              <a:rPr lang="en-US" sz="2400" dirty="0">
                <a:latin typeface="Times New Roman" panose="02020603050405020304" pitchFamily="18" charset="0"/>
                <a:cs typeface="Times New Roman" panose="02020603050405020304" pitchFamily="18" charset="0"/>
              </a:rPr>
              <a:t> 1.4 Marginal Utility Of Information. </a:t>
            </a:r>
          </a:p>
          <a:p>
            <a:pPr marL="0" indent="0">
              <a:buNone/>
            </a:pPr>
            <a:r>
              <a:rPr lang="en-US" sz="2400" dirty="0">
                <a:latin typeface="Times New Roman" panose="02020603050405020304" pitchFamily="18" charset="0"/>
                <a:cs typeface="Times New Roman" panose="02020603050405020304" pitchFamily="18" charset="0"/>
              </a:rPr>
              <a:t> 1.5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Opportunity Cost Of Information Choices.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1.6 Production Possibilities of Information.</a:t>
            </a:r>
          </a:p>
          <a:p>
            <a:pPr marL="0" indent="0">
              <a:buNone/>
            </a:pPr>
            <a:r>
              <a:rPr lang="en-US" sz="2400" dirty="0">
                <a:latin typeface="Times New Roman" panose="02020603050405020304" pitchFamily="18" charset="0"/>
                <a:cs typeface="Times New Roman" panose="02020603050405020304" pitchFamily="18" charset="0"/>
              </a:rPr>
              <a:t> 1.7 Improving Information Yield.</a:t>
            </a:r>
          </a:p>
          <a:p>
            <a:endParaRPr lang="en-IN" sz="2200" dirty="0"/>
          </a:p>
          <a:p>
            <a:endParaRPr lang="en-IN" dirty="0"/>
          </a:p>
          <a:p>
            <a:endParaRPr lang="en-IN" dirty="0"/>
          </a:p>
        </p:txBody>
      </p:sp>
      <p:sp>
        <p:nvSpPr>
          <p:cNvPr id="4" name="Slide Number Placeholder 3">
            <a:extLst>
              <a:ext uri="{FF2B5EF4-FFF2-40B4-BE49-F238E27FC236}">
                <a16:creationId xmlns:a16="http://schemas.microsoft.com/office/drawing/2014/main" id="{5F862F2F-06D7-E72F-5044-253A7182A9DD}"/>
              </a:ext>
            </a:extLst>
          </p:cNvPr>
          <p:cNvSpPr>
            <a:spLocks noGrp="1"/>
          </p:cNvSpPr>
          <p:nvPr>
            <p:ph type="sldNum" sz="quarter" idx="12"/>
          </p:nvPr>
        </p:nvSpPr>
        <p:spPr/>
        <p:txBody>
          <a:bodyPr/>
          <a:lstStyle/>
          <a:p>
            <a:fld id="{23D3D118-A8BC-438C-9B69-0F6A04E34E19}" type="slidenum">
              <a:rPr lang="en-IN" smtClean="0"/>
              <a:t>2</a:t>
            </a:fld>
            <a:endParaRPr lang="en-IN"/>
          </a:p>
        </p:txBody>
      </p:sp>
    </p:spTree>
    <p:extLst>
      <p:ext uri="{BB962C8B-B14F-4D97-AF65-F5344CB8AC3E}">
        <p14:creationId xmlns:p14="http://schemas.microsoft.com/office/powerpoint/2010/main" val="218626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41E-AF22-2D76-5AC0-A2C030F48F28}"/>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Learning Outcomes:-</a:t>
            </a:r>
          </a:p>
        </p:txBody>
      </p:sp>
      <p:sp>
        <p:nvSpPr>
          <p:cNvPr id="3" name="Content Placeholder 2">
            <a:extLst>
              <a:ext uri="{FF2B5EF4-FFF2-40B4-BE49-F238E27FC236}">
                <a16:creationId xmlns:a16="http://schemas.microsoft.com/office/drawing/2014/main" id="{56B15104-40C8-FA07-E281-717C3CF99566}"/>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How the principle of supply and demand operates differently with information than with other assets. </a:t>
            </a:r>
          </a:p>
          <a:p>
            <a:pPr algn="just"/>
            <a:r>
              <a:rPr lang="en-US" sz="2200" dirty="0">
                <a:latin typeface="Times New Roman" panose="02020603050405020304" pitchFamily="18" charset="0"/>
                <a:cs typeface="Times New Roman" panose="02020603050405020304" pitchFamily="18" charset="0"/>
              </a:rPr>
              <a:t>How to understand and apply the forces of information pricing and elasticity. </a:t>
            </a:r>
          </a:p>
          <a:p>
            <a:pPr algn="just"/>
            <a:r>
              <a:rPr lang="en-US" sz="2200" dirty="0">
                <a:latin typeface="Times New Roman" panose="02020603050405020304" pitchFamily="18" charset="0"/>
                <a:cs typeface="Times New Roman" panose="02020603050405020304" pitchFamily="18" charset="0"/>
              </a:rPr>
              <a:t>How understanding the marginal utility of information for both human and technology-based consumers of information should drive business and architecture decisions. </a:t>
            </a:r>
          </a:p>
          <a:p>
            <a:pPr algn="just"/>
            <a:r>
              <a:rPr lang="en-US" sz="2200" dirty="0">
                <a:latin typeface="Times New Roman" panose="02020603050405020304" pitchFamily="18" charset="0"/>
                <a:cs typeface="Times New Roman" panose="02020603050405020304" pitchFamily="18" charset="0"/>
              </a:rPr>
              <a:t>How the opportunity costs of certain information assets must be factored into selecting and publishing them. The frontier affects information related behavior and investments. </a:t>
            </a:r>
          </a:p>
          <a:p>
            <a:pPr algn="just"/>
            <a:r>
              <a:rPr lang="en-US" sz="2200" dirty="0">
                <a:latin typeface="Times New Roman" panose="02020603050405020304" pitchFamily="18" charset="0"/>
                <a:cs typeface="Times New Roman" panose="02020603050405020304" pitchFamily="18" charset="0"/>
              </a:rPr>
              <a:t>How to use Gartner’s information yield curve to conceptually integrate the concepts of information monetization, management, and measurement for improved information-related and business strategies.</a:t>
            </a:r>
            <a:endParaRPr lang="en-IN" sz="2200" dirty="0">
              <a:latin typeface="Times New Roman" panose="02020603050405020304" pitchFamily="18" charset="0"/>
              <a:cs typeface="Times New Roman" panose="02020603050405020304" pitchFamily="18" charset="0"/>
            </a:endParaRPr>
          </a:p>
          <a:p>
            <a:endParaRPr lang="en-US" sz="2200" dirty="0"/>
          </a:p>
        </p:txBody>
      </p:sp>
      <p:sp>
        <p:nvSpPr>
          <p:cNvPr id="4" name="Slide Number Placeholder 3">
            <a:extLst>
              <a:ext uri="{FF2B5EF4-FFF2-40B4-BE49-F238E27FC236}">
                <a16:creationId xmlns:a16="http://schemas.microsoft.com/office/drawing/2014/main" id="{2AEB7E74-799B-45A3-8976-9DAFEF9FA6D5}"/>
              </a:ext>
            </a:extLst>
          </p:cNvPr>
          <p:cNvSpPr>
            <a:spLocks noGrp="1"/>
          </p:cNvSpPr>
          <p:nvPr>
            <p:ph type="sldNum" sz="quarter" idx="12"/>
          </p:nvPr>
        </p:nvSpPr>
        <p:spPr/>
        <p:txBody>
          <a:bodyPr/>
          <a:lstStyle/>
          <a:p>
            <a:fld id="{23D3D118-A8BC-438C-9B69-0F6A04E34E19}" type="slidenum">
              <a:rPr lang="en-IN" smtClean="0"/>
              <a:t>3</a:t>
            </a:fld>
            <a:endParaRPr lang="en-IN"/>
          </a:p>
        </p:txBody>
      </p:sp>
    </p:spTree>
    <p:extLst>
      <p:ext uri="{BB962C8B-B14F-4D97-AF65-F5344CB8AC3E}">
        <p14:creationId xmlns:p14="http://schemas.microsoft.com/office/powerpoint/2010/main" val="372631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1BA-E886-24F3-D538-BAD42D64EBC8}"/>
              </a:ext>
            </a:extLst>
          </p:cNvPr>
          <p:cNvSpPr>
            <a:spLocks noGrp="1"/>
          </p:cNvSpPr>
          <p:nvPr>
            <p:ph type="title"/>
          </p:nvPr>
        </p:nvSpPr>
        <p:spPr>
          <a:xfrm>
            <a:off x="838200" y="242047"/>
            <a:ext cx="10515600" cy="717177"/>
          </a:xfrm>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Applying Economic Concepts to Information</a:t>
            </a:r>
          </a:p>
        </p:txBody>
      </p:sp>
      <p:sp>
        <p:nvSpPr>
          <p:cNvPr id="3" name="Content Placeholder 2">
            <a:extLst>
              <a:ext uri="{FF2B5EF4-FFF2-40B4-BE49-F238E27FC236}">
                <a16:creationId xmlns:a16="http://schemas.microsoft.com/office/drawing/2014/main" id="{CADD7798-631B-173C-A2D4-75BF00E88D60}"/>
              </a:ext>
            </a:extLst>
          </p:cNvPr>
          <p:cNvSpPr>
            <a:spLocks noGrp="1"/>
          </p:cNvSpPr>
          <p:nvPr>
            <p:ph idx="1"/>
          </p:nvPr>
        </p:nvSpPr>
        <p:spPr>
          <a:xfrm>
            <a:off x="660400" y="1082056"/>
            <a:ext cx="11396028" cy="5206984"/>
          </a:xfrm>
        </p:spPr>
        <p:txBody>
          <a:bodyPr>
            <a:normAutofit/>
          </a:bodyPr>
          <a:lstStyle/>
          <a:p>
            <a:pPr algn="just"/>
            <a:r>
              <a:rPr lang="en-US" sz="2200" dirty="0">
                <a:latin typeface="Times New Roman" panose="02020603050405020304" pitchFamily="18" charset="0"/>
                <a:cs typeface="Times New Roman" panose="02020603050405020304" pitchFamily="18" charset="0"/>
              </a:rPr>
              <a:t>While economists are concerned about the economics of information, CDOs, CIOs, and enterprise architects in particular should be concerned with </a:t>
            </a:r>
            <a:r>
              <a:rPr lang="en-US" sz="2200" dirty="0" err="1">
                <a:latin typeface="Times New Roman" panose="02020603050405020304" pitchFamily="18" charset="0"/>
                <a:cs typeface="Times New Roman" panose="02020603050405020304" pitchFamily="18" charset="0"/>
              </a:rPr>
              <a:t>infonomics</a:t>
            </a:r>
            <a:r>
              <a:rPr lang="en-US" sz="2200" dirty="0">
                <a:latin typeface="Times New Roman" panose="02020603050405020304" pitchFamily="18" charset="0"/>
                <a:cs typeface="Times New Roman" panose="02020603050405020304" pitchFamily="18" charset="0"/>
              </a:rPr>
              <a:t>. It's not a part of their line of work and never has been, formally. </a:t>
            </a:r>
          </a:p>
          <a:p>
            <a:pPr algn="just"/>
            <a:r>
              <a:rPr lang="en-US" sz="2200" dirty="0">
                <a:latin typeface="Times New Roman" panose="02020603050405020304" pitchFamily="18" charset="0"/>
                <a:cs typeface="Times New Roman" panose="02020603050405020304" pitchFamily="18" charset="0"/>
              </a:rPr>
              <a:t>Certainly, architects base their design choices on the facts at their availability, volume, speed, and diversity, and may unintentionally consider different economic informational cost, marginal utility, and supply and demand variables.</a:t>
            </a:r>
          </a:p>
          <a:p>
            <a:pPr algn="just"/>
            <a:r>
              <a:rPr lang="en-US" sz="2200" dirty="0">
                <a:latin typeface="Times New Roman" panose="02020603050405020304" pitchFamily="18" charset="0"/>
                <a:cs typeface="Times New Roman" panose="02020603050405020304" pitchFamily="18" charset="0"/>
              </a:rPr>
              <a:t>We’ll explore only those which have the greatest relevance in information assets, and that require some reformulation to guide information producers and consumers such as CDOs, CIOs, and enterprise-, application-, and data architects.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2C81A8-0593-87E7-A6FD-0E983273C770}"/>
              </a:ext>
            </a:extLst>
          </p:cNvPr>
          <p:cNvSpPr>
            <a:spLocks noGrp="1"/>
          </p:cNvSpPr>
          <p:nvPr>
            <p:ph type="sldNum" sz="quarter" idx="12"/>
          </p:nvPr>
        </p:nvSpPr>
        <p:spPr/>
        <p:txBody>
          <a:bodyPr/>
          <a:lstStyle/>
          <a:p>
            <a:fld id="{23D3D118-A8BC-438C-9B69-0F6A04E34E19}" type="slidenum">
              <a:rPr lang="en-IN" smtClean="0"/>
              <a:t>4</a:t>
            </a:fld>
            <a:endParaRPr lang="en-IN"/>
          </a:p>
        </p:txBody>
      </p:sp>
    </p:spTree>
    <p:extLst>
      <p:ext uri="{BB962C8B-B14F-4D97-AF65-F5344CB8AC3E}">
        <p14:creationId xmlns:p14="http://schemas.microsoft.com/office/powerpoint/2010/main" val="353255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A4295-F324-F9AD-3DAA-E1313A31264D}"/>
              </a:ext>
            </a:extLst>
          </p:cNvPr>
          <p:cNvSpPr>
            <a:spLocks noGrp="1"/>
          </p:cNvSpPr>
          <p:nvPr>
            <p:ph idx="1"/>
          </p:nvPr>
        </p:nvSpPr>
        <p:spPr>
          <a:xfrm>
            <a:off x="416560" y="136525"/>
            <a:ext cx="11450320" cy="6457315"/>
          </a:xfrm>
        </p:spPr>
        <p:txBody>
          <a:bodyPr>
            <a:noAutofit/>
          </a:bodyPr>
          <a:lstStyle/>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97DBF6-1336-35E0-A28B-ABC2FC34BCDB}"/>
              </a:ext>
            </a:extLst>
          </p:cNvPr>
          <p:cNvSpPr>
            <a:spLocks noGrp="1"/>
          </p:cNvSpPr>
          <p:nvPr>
            <p:ph type="sldNum" sz="quarter" idx="12"/>
          </p:nvPr>
        </p:nvSpPr>
        <p:spPr/>
        <p:txBody>
          <a:bodyPr/>
          <a:lstStyle/>
          <a:p>
            <a:fld id="{23D3D118-A8BC-438C-9B69-0F6A04E34E19}" type="slidenum">
              <a:rPr lang="en-IN" smtClean="0"/>
              <a:t>5</a:t>
            </a:fld>
            <a:endParaRPr lang="en-IN"/>
          </a:p>
        </p:txBody>
      </p:sp>
    </p:spTree>
    <p:extLst>
      <p:ext uri="{BB962C8B-B14F-4D97-AF65-F5344CB8AC3E}">
        <p14:creationId xmlns:p14="http://schemas.microsoft.com/office/powerpoint/2010/main" val="1458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D4-B4C5-9A50-A007-75755231CD15}"/>
              </a:ext>
            </a:extLst>
          </p:cNvPr>
          <p:cNvSpPr>
            <a:spLocks noGrp="1"/>
          </p:cNvSpPr>
          <p:nvPr>
            <p:ph type="title"/>
          </p:nvPr>
        </p:nvSpPr>
        <p:spPr>
          <a:xfrm>
            <a:off x="838200" y="161366"/>
            <a:ext cx="10515600" cy="582706"/>
          </a:xfrm>
        </p:spPr>
        <p:txBody>
          <a:bodyPr>
            <a:noAutofit/>
          </a:bodyPr>
          <a:lstStyle/>
          <a:p>
            <a:r>
              <a:rPr lang="en-IN" sz="4000" u="sng" dirty="0">
                <a:solidFill>
                  <a:srgbClr val="FF0000"/>
                </a:solidFill>
                <a:latin typeface="Times New Roman" panose="02020603050405020304" pitchFamily="18" charset="0"/>
                <a:cs typeface="Times New Roman" panose="02020603050405020304" pitchFamily="18" charset="0"/>
              </a:rPr>
              <a:t>Supply And Demand of Information</a:t>
            </a:r>
          </a:p>
        </p:txBody>
      </p:sp>
      <p:sp>
        <p:nvSpPr>
          <p:cNvPr id="3" name="Content Placeholder 2">
            <a:extLst>
              <a:ext uri="{FF2B5EF4-FFF2-40B4-BE49-F238E27FC236}">
                <a16:creationId xmlns:a16="http://schemas.microsoft.com/office/drawing/2014/main" id="{A42D4939-2D71-DBD1-9DDD-BEAE61875A62}"/>
              </a:ext>
            </a:extLst>
          </p:cNvPr>
          <p:cNvSpPr>
            <a:spLocks noGrp="1"/>
          </p:cNvSpPr>
          <p:nvPr>
            <p:ph idx="1"/>
          </p:nvPr>
        </p:nvSpPr>
        <p:spPr>
          <a:xfrm>
            <a:off x="838200" y="923365"/>
            <a:ext cx="10515600" cy="5647764"/>
          </a:xfrm>
        </p:spPr>
        <p:txBody>
          <a:bodyPr>
            <a:normAutofit/>
          </a:bodyPr>
          <a:lstStyle/>
          <a:p>
            <a:pPr algn="just"/>
            <a:r>
              <a:rPr lang="en-US" sz="2200" dirty="0">
                <a:latin typeface="Times New Roman" panose="02020603050405020304" pitchFamily="18" charset="0"/>
                <a:cs typeface="Times New Roman" panose="02020603050405020304" pitchFamily="18" charset="0"/>
              </a:rPr>
              <a:t>Information is an unstable resource. It is representational of some other thing or activity, does not deplete when used, may be employed concurrently, costs relatively little to store or transmit, and can quickly change or vanish.</a:t>
            </a:r>
          </a:p>
          <a:p>
            <a:pPr algn="just"/>
            <a:r>
              <a:rPr lang="en-US" sz="2200" dirty="0">
                <a:latin typeface="Times New Roman" panose="02020603050405020304" pitchFamily="18" charset="0"/>
                <a:cs typeface="Times New Roman" panose="02020603050405020304" pitchFamily="18" charset="0"/>
              </a:rPr>
              <a:t>The most fundamental economic premise is supply and demand. Demand is the amount of anything that a person is willing to buy at a specific price, whereas supply is the amount of that item that is actually accessible.</a:t>
            </a:r>
          </a:p>
          <a:p>
            <a:pPr algn="just"/>
            <a:r>
              <a:rPr lang="en-US" sz="2200" dirty="0">
                <a:latin typeface="Times New Roman" panose="02020603050405020304" pitchFamily="18" charset="0"/>
                <a:cs typeface="Times New Roman" panose="02020603050405020304" pitchFamily="18" charset="0"/>
              </a:rPr>
              <a:t>Executives, business leaders, and architects must understand how the pricing equilibrium differs for information compared traditional services and products. It is based on a more comprehensive function of information costs, workable uses, and market saturation rather than balancing supply and demand.</a:t>
            </a:r>
          </a:p>
          <a:p>
            <a:pPr algn="just"/>
            <a:r>
              <a:rPr lang="en-US" sz="2200" dirty="0">
                <a:latin typeface="Times New Roman" panose="02020603050405020304" pitchFamily="18" charset="0"/>
                <a:cs typeface="Times New Roman" panose="02020603050405020304" pitchFamily="18" charset="0"/>
              </a:rPr>
              <a:t>Information buyers shouldn't assume being able to purchase it for only a small price increase. And information providers must consider how diminishing market saturation will affect the amount of purchasers at any price point (and vice versa), as well as how this would affect their identifiable income stream.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886BFE-A298-6AA2-C49D-124AD5C07575}"/>
              </a:ext>
            </a:extLst>
          </p:cNvPr>
          <p:cNvSpPr>
            <a:spLocks noGrp="1"/>
          </p:cNvSpPr>
          <p:nvPr>
            <p:ph type="sldNum" sz="quarter" idx="12"/>
          </p:nvPr>
        </p:nvSpPr>
        <p:spPr/>
        <p:txBody>
          <a:bodyPr/>
          <a:lstStyle/>
          <a:p>
            <a:fld id="{23D3D118-A8BC-438C-9B69-0F6A04E34E19}" type="slidenum">
              <a:rPr lang="en-IN" smtClean="0"/>
              <a:t>6</a:t>
            </a:fld>
            <a:endParaRPr lang="en-IN"/>
          </a:p>
        </p:txBody>
      </p:sp>
    </p:spTree>
    <p:extLst>
      <p:ext uri="{BB962C8B-B14F-4D97-AF65-F5344CB8AC3E}">
        <p14:creationId xmlns:p14="http://schemas.microsoft.com/office/powerpoint/2010/main" val="238556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10D-2C63-DDBF-6BDE-1F03C1B1FD47}"/>
              </a:ext>
            </a:extLst>
          </p:cNvPr>
          <p:cNvSpPr>
            <a:spLocks noGrp="1"/>
          </p:cNvSpPr>
          <p:nvPr>
            <p:ph type="title"/>
          </p:nvPr>
        </p:nvSpPr>
        <p:spPr>
          <a:xfrm>
            <a:off x="838200" y="365125"/>
            <a:ext cx="10515600" cy="925195"/>
          </a:xfrm>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Information Pricing And Elasticity</a:t>
            </a:r>
            <a:endParaRPr lang="en-IN" sz="4000" dirty="0">
              <a:solidFill>
                <a:srgbClr val="FF0000"/>
              </a:solidFill>
            </a:endParaRPr>
          </a:p>
        </p:txBody>
      </p:sp>
      <p:sp>
        <p:nvSpPr>
          <p:cNvPr id="3" name="Content Placeholder 2">
            <a:extLst>
              <a:ext uri="{FF2B5EF4-FFF2-40B4-BE49-F238E27FC236}">
                <a16:creationId xmlns:a16="http://schemas.microsoft.com/office/drawing/2014/main" id="{F58CCA86-B59E-0ABC-2C9B-9A7DC067912F}"/>
              </a:ext>
            </a:extLst>
          </p:cNvPr>
          <p:cNvSpPr>
            <a:spLocks noGrp="1"/>
          </p:cNvSpPr>
          <p:nvPr>
            <p:ph idx="1"/>
          </p:nvPr>
        </p:nvSpPr>
        <p:spPr>
          <a:xfrm>
            <a:off x="838200" y="1219200"/>
            <a:ext cx="10515600" cy="4957763"/>
          </a:xfrm>
        </p:spPr>
        <p:txBody>
          <a:bodyPr>
            <a:normAutofit/>
          </a:bodyPr>
          <a:lstStyle/>
          <a:p>
            <a:pPr algn="just"/>
            <a:r>
              <a:rPr lang="en-US" sz="2200" dirty="0">
                <a:latin typeface="Times New Roman" panose="02020603050405020304" pitchFamily="18" charset="0"/>
                <a:cs typeface="Times New Roman" panose="02020603050405020304" pitchFamily="18" charset="0"/>
              </a:rPr>
              <a:t>Organizations are increasingly buying information rather than producing it, whether directly through data brokers or social media aggregators or indirectly via the exchange of commodities or services.</a:t>
            </a:r>
          </a:p>
          <a:p>
            <a:pPr algn="just"/>
            <a:r>
              <a:rPr lang="en-US" sz="2200" dirty="0">
                <a:latin typeface="Times New Roman" panose="02020603050405020304" pitchFamily="18" charset="0"/>
                <a:cs typeface="Times New Roman" panose="02020603050405020304" pitchFamily="18" charset="0"/>
              </a:rPr>
              <a:t>However, the way an information unit's price fluctuates in reaction to other factors (i.e., its elasticity)—primarily the supply and demand of information—may be just as significant as—or perhaps more important than—fixing a price for it.</a:t>
            </a:r>
          </a:p>
          <a:p>
            <a:pPr algn="just"/>
            <a:r>
              <a:rPr lang="en-US" sz="2200" dirty="0">
                <a:latin typeface="Times New Roman" panose="02020603050405020304" pitchFamily="18" charset="0"/>
                <a:cs typeface="Times New Roman" panose="02020603050405020304" pitchFamily="18" charset="0"/>
              </a:rPr>
              <a:t>The amount a supplier (publisher, producer) of an information asset supplies in response to a change in price is measured by the price elasticity of information supply. However, given that data is intrinsically reproducible, </a:t>
            </a:r>
          </a:p>
          <a:p>
            <a:pPr algn="just"/>
            <a:r>
              <a:rPr lang="en-US" sz="2200" dirty="0">
                <a:latin typeface="Times New Roman" panose="02020603050405020304" pitchFamily="18" charset="0"/>
                <a:cs typeface="Times New Roman" panose="02020603050405020304" pitchFamily="18" charset="0"/>
              </a:rPr>
              <a:t>why would a supplier, such as a book publisher or data broker, limits the supply even with downward pressure on prices? Simple: to stop the price from falling below zero, producing little or lossmaking earnings.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BE8C5D-BAD5-339E-BAE6-F06FDED7652C}"/>
              </a:ext>
            </a:extLst>
          </p:cNvPr>
          <p:cNvSpPr>
            <a:spLocks noGrp="1"/>
          </p:cNvSpPr>
          <p:nvPr>
            <p:ph type="sldNum" sz="quarter" idx="12"/>
          </p:nvPr>
        </p:nvSpPr>
        <p:spPr/>
        <p:txBody>
          <a:bodyPr/>
          <a:lstStyle/>
          <a:p>
            <a:fld id="{23D3D118-A8BC-438C-9B69-0F6A04E34E19}" type="slidenum">
              <a:rPr lang="en-IN" smtClean="0"/>
              <a:t>7</a:t>
            </a:fld>
            <a:endParaRPr lang="en-IN"/>
          </a:p>
        </p:txBody>
      </p:sp>
    </p:spTree>
    <p:extLst>
      <p:ext uri="{BB962C8B-B14F-4D97-AF65-F5344CB8AC3E}">
        <p14:creationId xmlns:p14="http://schemas.microsoft.com/office/powerpoint/2010/main" val="261365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5CD0B8-BB3D-92A1-DF6F-D3DDEDBB1E15}"/>
              </a:ext>
            </a:extLst>
          </p:cNvPr>
          <p:cNvSpPr>
            <a:spLocks noGrp="1"/>
          </p:cNvSpPr>
          <p:nvPr>
            <p:ph idx="1"/>
          </p:nvPr>
        </p:nvSpPr>
        <p:spPr>
          <a:xfrm>
            <a:off x="629652" y="136525"/>
            <a:ext cx="10515600" cy="6456780"/>
          </a:xfrm>
        </p:spPr>
        <p:txBody>
          <a:bodyPr>
            <a:normAutofit/>
          </a:bodyPr>
          <a:lstStyle/>
          <a:p>
            <a:pPr algn="just"/>
            <a:r>
              <a:rPr lang="en-US" sz="2200" dirty="0">
                <a:latin typeface="Times New Roman" panose="02020603050405020304" pitchFamily="18" charset="0"/>
                <a:cs typeface="Times New Roman" panose="02020603050405020304" pitchFamily="18" charset="0"/>
              </a:rPr>
              <a:t>On the other side, the demand elasticity of information says that a consumer of information would look for another (substitute) source at a certain price threshold .</a:t>
            </a:r>
          </a:p>
          <a:p>
            <a:pPr algn="just"/>
            <a:r>
              <a:rPr lang="en-US" sz="2200" dirty="0">
                <a:latin typeface="Times New Roman" panose="02020603050405020304" pitchFamily="18" charset="0"/>
                <a:cs typeface="Times New Roman" panose="02020603050405020304" pitchFamily="18" charset="0"/>
              </a:rPr>
              <a:t>Enterprise initiatives to discover and curate information sources may thus be crucial for negotiating the price of existing licensed or bartered information sources and for enhancing the usability of information.</a:t>
            </a:r>
          </a:p>
          <a:p>
            <a:pPr algn="just"/>
            <a:r>
              <a:rPr lang="en-US" sz="2200" dirty="0">
                <a:latin typeface="Times New Roman" panose="02020603050405020304" pitchFamily="18" charset="0"/>
                <a:cs typeface="Times New Roman" panose="02020603050405020304" pitchFamily="18" charset="0"/>
              </a:rPr>
              <a:t>Additionally, the growth of information sources and their availability forces information providers to stand out by offering more comprehensive information sets, better quality, or other services like analytics or integration.</a:t>
            </a:r>
          </a:p>
        </p:txBody>
      </p:sp>
      <p:sp>
        <p:nvSpPr>
          <p:cNvPr id="2" name="Slide Number Placeholder 1">
            <a:extLst>
              <a:ext uri="{FF2B5EF4-FFF2-40B4-BE49-F238E27FC236}">
                <a16:creationId xmlns:a16="http://schemas.microsoft.com/office/drawing/2014/main" id="{CBB53193-8698-0C46-0B4A-EEFF890E1C4F}"/>
              </a:ext>
            </a:extLst>
          </p:cNvPr>
          <p:cNvSpPr>
            <a:spLocks noGrp="1"/>
          </p:cNvSpPr>
          <p:nvPr>
            <p:ph type="sldNum" sz="quarter" idx="12"/>
          </p:nvPr>
        </p:nvSpPr>
        <p:spPr/>
        <p:txBody>
          <a:bodyPr/>
          <a:lstStyle/>
          <a:p>
            <a:fld id="{23D3D118-A8BC-438C-9B69-0F6A04E34E19}" type="slidenum">
              <a:rPr lang="en-IN" smtClean="0"/>
              <a:t>8</a:t>
            </a:fld>
            <a:endParaRPr lang="en-IN"/>
          </a:p>
        </p:txBody>
      </p:sp>
    </p:spTree>
    <p:extLst>
      <p:ext uri="{BB962C8B-B14F-4D97-AF65-F5344CB8AC3E}">
        <p14:creationId xmlns:p14="http://schemas.microsoft.com/office/powerpoint/2010/main" val="246163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9849-0ED8-A9BF-69DD-73F5E433D105}"/>
              </a:ext>
            </a:extLst>
          </p:cNvPr>
          <p:cNvSpPr>
            <a:spLocks noGrp="1"/>
          </p:cNvSpPr>
          <p:nvPr>
            <p:ph type="title"/>
          </p:nvPr>
        </p:nvSpPr>
        <p:spPr>
          <a:xfrm>
            <a:off x="528918" y="448235"/>
            <a:ext cx="11313458" cy="418039"/>
          </a:xfrm>
        </p:spPr>
        <p:txBody>
          <a:bodyPr>
            <a:noAutofit/>
          </a:bodyPr>
          <a:lstStyle/>
          <a:p>
            <a:r>
              <a:rPr lang="en-US" sz="3600"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Marginal Utility Of Information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5CE8FE-3503-A7D6-C78C-EAAAF8FC7691}"/>
              </a:ext>
            </a:extLst>
          </p:cNvPr>
          <p:cNvSpPr>
            <a:spLocks noGrp="1"/>
          </p:cNvSpPr>
          <p:nvPr>
            <p:ph idx="1"/>
          </p:nvPr>
        </p:nvSpPr>
        <p:spPr>
          <a:xfrm>
            <a:off x="838200" y="1168400"/>
            <a:ext cx="11004176" cy="5435600"/>
          </a:xfrm>
        </p:spPr>
        <p:txBody>
          <a:bodyPr>
            <a:normAutofit/>
          </a:bodyPr>
          <a:lstStyle/>
          <a:p>
            <a:pPr algn="just"/>
            <a:r>
              <a:rPr lang="en-US" sz="2200" dirty="0">
                <a:latin typeface="Times New Roman" panose="02020603050405020304" pitchFamily="18" charset="0"/>
                <a:cs typeface="Times New Roman" panose="02020603050405020304" pitchFamily="18" charset="0"/>
              </a:rPr>
              <a:t>The value of information influences its availability, demand, and price. Utility is a generic measure of happiness or pleasure according to economists .This should not be confused with value, which compares advantages and costs.</a:t>
            </a:r>
          </a:p>
          <a:p>
            <a:pPr algn="just"/>
            <a:r>
              <a:rPr lang="en-US" sz="2200" dirty="0">
                <a:latin typeface="Times New Roman" panose="02020603050405020304" pitchFamily="18" charset="0"/>
                <a:cs typeface="Times New Roman" panose="02020603050405020304" pitchFamily="18" charset="0"/>
              </a:rPr>
              <a:t>The additional satisfaction received by consuming one more unit of an item or service is known as marginal utility. It helps economists and marketers predict how much or how much more of a product a consumer will purchase or consume.</a:t>
            </a:r>
          </a:p>
          <a:p>
            <a:pPr algn="just"/>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8E45DF-39E7-1204-4674-87089BFA9F38}"/>
              </a:ext>
            </a:extLst>
          </p:cNvPr>
          <p:cNvSpPr>
            <a:spLocks noGrp="1"/>
          </p:cNvSpPr>
          <p:nvPr>
            <p:ph type="sldNum" sz="quarter" idx="12"/>
          </p:nvPr>
        </p:nvSpPr>
        <p:spPr/>
        <p:txBody>
          <a:bodyPr/>
          <a:lstStyle/>
          <a:p>
            <a:fld id="{23D3D118-A8BC-438C-9B69-0F6A04E34E19}" type="slidenum">
              <a:rPr lang="en-IN" smtClean="0"/>
              <a:t>9</a:t>
            </a:fld>
            <a:endParaRPr lang="en-IN"/>
          </a:p>
        </p:txBody>
      </p:sp>
    </p:spTree>
    <p:extLst>
      <p:ext uri="{BB962C8B-B14F-4D97-AF65-F5344CB8AC3E}">
        <p14:creationId xmlns:p14="http://schemas.microsoft.com/office/powerpoint/2010/main" val="212842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TotalTime>
  <Words>1594</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2022F-T3 BDM 3053 – Infonomics 01 (DSMM Group 1)  Chapter – 12   Adapting Economic Principles For Information</vt:lpstr>
      <vt:lpstr>Agenda</vt:lpstr>
      <vt:lpstr>Learning Outcomes:-</vt:lpstr>
      <vt:lpstr>Applying Economic Concepts to Information</vt:lpstr>
      <vt:lpstr>PowerPoint Presentation</vt:lpstr>
      <vt:lpstr>Supply And Demand of Information</vt:lpstr>
      <vt:lpstr>Information Pricing And Elasticity</vt:lpstr>
      <vt:lpstr>PowerPoint Presentation</vt:lpstr>
      <vt:lpstr>The Marginal Utility Of Information</vt:lpstr>
      <vt:lpstr>Positive Marginal Utility Vs Negative Marginal Utility</vt:lpstr>
      <vt:lpstr>PowerPoint Presentation</vt:lpstr>
      <vt:lpstr>Opportunity Cost of Information Choices</vt:lpstr>
      <vt:lpstr>The Production Possibilities of Information</vt:lpstr>
      <vt:lpstr>Improving Information Yield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2022F-T3 BDM 3053 – Infonomics 01 (DSMM Group 1)   Chapter – 01   Why Monetize Information..?</dc:title>
  <dc:creator>greeshu yarlagadda</dc:creator>
  <cp:lastModifiedBy>Bibek Shah Shankhar</cp:lastModifiedBy>
  <cp:revision>47</cp:revision>
  <dcterms:created xsi:type="dcterms:W3CDTF">2022-09-07T23:11:01Z</dcterms:created>
  <dcterms:modified xsi:type="dcterms:W3CDTF">2022-09-20T15:01:29Z</dcterms:modified>
</cp:coreProperties>
</file>