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71" r:id="rId6"/>
    <p:sldId id="272" r:id="rId7"/>
    <p:sldId id="259" r:id="rId8"/>
    <p:sldId id="260" r:id="rId9"/>
    <p:sldId id="264" r:id="rId10"/>
    <p:sldId id="265" r:id="rId11"/>
    <p:sldId id="266" r:id="rId12"/>
    <p:sldId id="274" r:id="rId13"/>
    <p:sldId id="275" r:id="rId14"/>
    <p:sldId id="276" r:id="rId15"/>
    <p:sldId id="277" r:id="rId16"/>
    <p:sldId id="263" r:id="rId17"/>
    <p:sldId id="279"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111" d="100"/>
          <a:sy n="111" d="100"/>
        </p:scale>
        <p:origin x="4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839E-4D0A-46EC-BFFB-1CA2B30027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0C8F2B-E590-4927-8082-3D6D6D321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F9C487-0787-4C65-8563-BE325FC4BAAC}"/>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DF1A8EDC-FE91-4757-A2BC-61616076C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5E71E-92C8-4FC7-AA10-A56E88C04714}"/>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410070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4F7D-C0B6-44EF-ABE8-57D3ED1E46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764AC-4A38-4D1C-B366-6912056F8E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A5EDEA-8D5C-4B34-9F1A-89F95F6F4605}"/>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AFF2DEC4-B0E1-4661-8FFF-551B9F4BE7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3F360-3209-4C32-A160-75FAD0DD69AA}"/>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610135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32400E-CA00-4F93-A6ED-CB115AC24F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CA6EB6-3766-4C06-B00E-7A35F78DFC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2A129-EBB5-488D-A972-DD56AE3DBDD5}"/>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A775EBE6-0FE8-4DFE-8FD7-B2629261B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BE57B-E036-4C88-8191-B958B45CDE41}"/>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2521777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2C71-7B9D-46FD-91E1-B21EFB257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69FEB-DD58-4E0D-8923-49254DB77E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0662D-86A8-4FAB-A035-D0DCF3222A6A}"/>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FD057D36-65B2-4828-AC0E-17D58F3E1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A4AF5-4E6A-4BE5-8D12-16CDA7814BBE}"/>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733009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A36C-C373-4820-94FF-AE6E4B8EE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A952D6-672C-405B-B64D-C5BBBE73F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7A1823-5D17-4F25-B95F-237A005F7B36}"/>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540CFF4E-B26C-469F-8395-C488BE983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A23FD-8487-4D6A-B72B-A03A7461A23E}"/>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394977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A969-91BA-4BEA-A957-FC7040EE9A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9044A7-D3C2-47FC-9F41-4F37734020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E8216C-45E6-4666-A099-5D09360643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660AA0-B94E-4F76-B4EA-22F366649839}"/>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6" name="Footer Placeholder 5">
            <a:extLst>
              <a:ext uri="{FF2B5EF4-FFF2-40B4-BE49-F238E27FC236}">
                <a16:creationId xmlns:a16="http://schemas.microsoft.com/office/drawing/2014/main" id="{D6B3EB5A-6CB1-417D-8998-33673D858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42CF1-C743-4973-AE79-990353E9E52B}"/>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08237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BF01-29D2-46C3-B513-C2868C6AF2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C38DDC-01A4-439B-A56B-E8487045A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3C3ABB-04C5-4430-946B-EF67914038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4BCCE-53C3-48D2-BDE5-A123FBA2C8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4A447B-7688-41F0-BDC7-47DA409A97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E28251-36FC-478E-90F6-4033075A2589}"/>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8" name="Footer Placeholder 7">
            <a:extLst>
              <a:ext uri="{FF2B5EF4-FFF2-40B4-BE49-F238E27FC236}">
                <a16:creationId xmlns:a16="http://schemas.microsoft.com/office/drawing/2014/main" id="{1787789B-E0F9-4A5D-82DA-41AE53AC70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24F3D1-2946-4896-8866-3E653E569F5B}"/>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4178129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0D47-82EB-413B-B4F9-973E58D060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A0EFB1-E5D9-4B4B-9A02-69BBB72A354F}"/>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4" name="Footer Placeholder 3">
            <a:extLst>
              <a:ext uri="{FF2B5EF4-FFF2-40B4-BE49-F238E27FC236}">
                <a16:creationId xmlns:a16="http://schemas.microsoft.com/office/drawing/2014/main" id="{F2C87EB9-C5C2-4250-A416-8D037A770F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8B5BCF-55F3-4F88-B5B9-81786E1B2097}"/>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3175754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2AC21F-4635-4DA8-83BC-50AD1B23656A}"/>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3" name="Footer Placeholder 2">
            <a:extLst>
              <a:ext uri="{FF2B5EF4-FFF2-40B4-BE49-F238E27FC236}">
                <a16:creationId xmlns:a16="http://schemas.microsoft.com/office/drawing/2014/main" id="{284A6283-B4B2-480D-81B5-2C06D2EBA5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4A7EE5-90FB-4955-B924-DEDAB6DC23B6}"/>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0538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7FDD-8075-4217-AF90-CB195E33C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614131-26C9-4A6A-9953-56F6886525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682CB-8966-4DB2-ACAB-ECA6DAB2E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7B9CCC-F7B0-4AD5-85BD-3871F2235DC1}"/>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6" name="Footer Placeholder 5">
            <a:extLst>
              <a:ext uri="{FF2B5EF4-FFF2-40B4-BE49-F238E27FC236}">
                <a16:creationId xmlns:a16="http://schemas.microsoft.com/office/drawing/2014/main" id="{1E4A73E8-EFD3-436C-8B75-9FBAF68F8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61EF2F-8FBC-4B42-8B16-3D60CB332FE9}"/>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55893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72E4-B2DE-4AC2-B0EB-35B203D61E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3417F8-984F-4DD5-9403-D685C8120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8751FB-1F10-411A-B7F0-806340961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A0F29-7C85-4964-B88C-CAE920F6AE3B}"/>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6" name="Footer Placeholder 5">
            <a:extLst>
              <a:ext uri="{FF2B5EF4-FFF2-40B4-BE49-F238E27FC236}">
                <a16:creationId xmlns:a16="http://schemas.microsoft.com/office/drawing/2014/main" id="{838976D7-4A9F-42FF-A199-30D7C617B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67C64-A99D-4963-8806-692F157BE68D}"/>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250385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75E340-AEDA-4C2E-AB1A-B62D60C45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C509FA-847E-495E-A82B-797B4D4883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7E225-4988-453A-B798-5B8C03501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315BF760-97BF-4F5A-AD41-2551D95282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849C83-732C-42CE-A100-B7420013D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61A3D-E296-4A1C-BC4F-D13669CA1672}" type="slidenum">
              <a:rPr lang="en-US" smtClean="0"/>
              <a:t>‹#›</a:t>
            </a:fld>
            <a:endParaRPr lang="en-US"/>
          </a:p>
        </p:txBody>
      </p:sp>
    </p:spTree>
    <p:extLst>
      <p:ext uri="{BB962C8B-B14F-4D97-AF65-F5344CB8AC3E}">
        <p14:creationId xmlns:p14="http://schemas.microsoft.com/office/powerpoint/2010/main" val="2027091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www.beet.tv/2016/08/andre-swanston-summit.html" TargetMode="External"/><Relationship Id="rId3" Type="http://schemas.openxmlformats.org/officeDocument/2006/relationships/hyperlink" Target="http://corporate.walmart.com/_news_/news-archive/2005/01/07/our-retail-divisions" TargetMode="External"/><Relationship Id="rId7" Type="http://schemas.openxmlformats.org/officeDocument/2006/relationships/hyperlink" Target="http://www.datadrivenbiz.com/cdoforum/conference-agenda.php" TargetMode="External"/><Relationship Id="rId2" Type="http://schemas.openxmlformats.org/officeDocument/2006/relationships/hyperlink" Target="https://hbr.org/2015/01/boosting-demand-in-the-experience-economy" TargetMode="External"/><Relationship Id="rId1" Type="http://schemas.openxmlformats.org/officeDocument/2006/relationships/slideLayout" Target="../slideLayouts/slideLayout2.xml"/><Relationship Id="rId6" Type="http://schemas.openxmlformats.org/officeDocument/2006/relationships/hyperlink" Target="https://hbr.org/2012/09/will-big-data-kill-all-but-the" TargetMode="External"/><Relationship Id="rId5" Type="http://schemas.openxmlformats.org/officeDocument/2006/relationships/hyperlink" Target="https://en.wikipedia.org/wiki/List_of_House_episodes" TargetMode="External"/><Relationship Id="rId4" Type="http://schemas.openxmlformats.org/officeDocument/2006/relationships/hyperlink" Target="https://techcrunch.com/2012/08/30/in-battle-with-amazon-walmartunveils-polarisa%20semantic-search-engine-for-products/" TargetMode="External"/><Relationship Id="rId9" Type="http://schemas.openxmlformats.org/officeDocument/2006/relationships/hyperlink" Target="http://adage.com/article/datadriven-marketing/24-billion-data-business-telcos-discuss/301058/"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washingtonexaminer.com/look-at-how-many-pages-are-in-the-federal-tax-code/article/2563032" TargetMode="External"/><Relationship Id="rId2" Type="http://schemas.openxmlformats.org/officeDocument/2006/relationships/hyperlink" Target="http://www.huffingtonpost.ca/2016/09/07/baby-naming_n_11892178.html" TargetMode="External"/><Relationship Id="rId1" Type="http://schemas.openxmlformats.org/officeDocument/2006/relationships/slideLayout" Target="../slideLayouts/slideLayout2.xml"/><Relationship Id="rId6" Type="http://schemas.openxmlformats.org/officeDocument/2006/relationships/hyperlink" Target="http://blogs.wsj.com/cio/2012/06/14/how-sears-uses-big-data-to-get-a-handle-onpricing/" TargetMode="External"/><Relationship Id="rId5" Type="http://schemas.openxmlformats.org/officeDocument/2006/relationships/hyperlink" Target="http://www.1010data.com/media/1078/1010data_risnews_casestudy_dollargeneral.pdf" TargetMode="External"/><Relationship Id="rId4" Type="http://schemas.openxmlformats.org/officeDocument/2006/relationships/hyperlink" Target="http://www.washingtonexaminer.com/look-at-how-many-pages-are-in-the-federal-taxcode/article/2563032"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gartnereventsondemand.com/session-video/BI13/SPS38" TargetMode="External"/><Relationship Id="rId7" Type="http://schemas.openxmlformats.org/officeDocument/2006/relationships/hyperlink" Target="http://www.bbc.co.uk/newsbeat/article/37255033/a-16-year-old-british-girl-earns-48000-helping-chinese-people-name-their-babies" TargetMode="External"/><Relationship Id="rId2" Type="http://schemas.openxmlformats.org/officeDocument/2006/relationships/hyperlink" Target="http://www.slideshare.net/Hadoop_Summit/hadoop-inthe-enterprise-legacy-rides-the-elephant-13587064" TargetMode="External"/><Relationship Id="rId1" Type="http://schemas.openxmlformats.org/officeDocument/2006/relationships/slideLayout" Target="../slideLayouts/slideLayout2.xml"/><Relationship Id="rId6" Type="http://schemas.openxmlformats.org/officeDocument/2006/relationships/hyperlink" Target="http://www.bloomberg.com/news/articles/2012-11-15/data-bartering-is-everywhere" TargetMode="External"/><Relationship Id="rId5" Type="http://schemas.openxmlformats.org/officeDocument/2006/relationships/hyperlink" Target="http://www.nytimes.com/2013/03/24/nyregion/mayor-bloombergs-geek-squad.html?_r=0" TargetMode="External"/><Relationship Id="rId4" Type="http://schemas.openxmlformats.org/officeDocument/2006/relationships/hyperlink" Target="http://www.nyc.gov/html/bic/downloads/pdf/pr/nyc_bic_dep_mayoroff_policy_10_18_12.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0F9F19A-FCD0-468D-80F6-97C96DC51EFB}"/>
              </a:ext>
            </a:extLst>
          </p:cNvPr>
          <p:cNvSpPr>
            <a:spLocks noGrp="1"/>
          </p:cNvSpPr>
          <p:nvPr>
            <p:ph type="subTitle" idx="1"/>
          </p:nvPr>
        </p:nvSpPr>
        <p:spPr>
          <a:xfrm>
            <a:off x="1524000" y="2601119"/>
            <a:ext cx="9144000" cy="1655762"/>
          </a:xfrm>
        </p:spPr>
        <p:txBody>
          <a:bodyPr>
            <a:normAutofit/>
          </a:bodyPr>
          <a:lstStyle/>
          <a:p>
            <a:r>
              <a:rPr lang="en-US" sz="4400" dirty="0">
                <a:solidFill>
                  <a:srgbClr val="FF0000"/>
                </a:solidFill>
                <a:latin typeface="Times New Roman" panose="02020603050405020304" pitchFamily="18" charset="0"/>
                <a:cs typeface="Times New Roman" panose="02020603050405020304" pitchFamily="18" charset="0"/>
              </a:rPr>
              <a:t>Chapter 2</a:t>
            </a:r>
          </a:p>
          <a:p>
            <a:r>
              <a:rPr lang="en-US" sz="4400" dirty="0">
                <a:solidFill>
                  <a:srgbClr val="FF0000"/>
                </a:solidFill>
                <a:latin typeface="Times New Roman" panose="02020603050405020304" pitchFamily="18" charset="0"/>
                <a:cs typeface="Times New Roman" panose="02020603050405020304" pitchFamily="18" charset="0"/>
              </a:rPr>
              <a:t>Prime ways to Monetize Information</a:t>
            </a:r>
          </a:p>
        </p:txBody>
      </p:sp>
    </p:spTree>
    <p:extLst>
      <p:ext uri="{BB962C8B-B14F-4D97-AF65-F5344CB8AC3E}">
        <p14:creationId xmlns:p14="http://schemas.microsoft.com/office/powerpoint/2010/main" val="425313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Prime ways to Monetize Information </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4" y="856648"/>
            <a:ext cx="11761269" cy="5857608"/>
          </a:xfrm>
        </p:spPr>
        <p:txBody>
          <a:bodyPr>
            <a:normAutofit/>
          </a:bodyPr>
          <a:lstStyle/>
          <a:p>
            <a:r>
              <a:rPr lang="en-US" sz="2400" dirty="0">
                <a:latin typeface="Times New Roman" panose="02020603050405020304" pitchFamily="18" charset="0"/>
                <a:cs typeface="Times New Roman" panose="02020603050405020304" pitchFamily="18" charset="0"/>
              </a:rPr>
              <a:t>Defraying the Costs of Information Management and Analytics</a:t>
            </a:r>
          </a:p>
          <a:p>
            <a:pPr lvl="2">
              <a:buFont typeface="Times New Roman" panose="02020603050405020304" pitchFamily="18" charset="0"/>
              <a:buChar char="‣"/>
            </a:pPr>
            <a:endParaRPr lang="en-US" sz="2200" dirty="0">
              <a:latin typeface="Times New Roman" panose="02020603050405020304" pitchFamily="18" charset="0"/>
              <a:cs typeface="Times New Roman" panose="02020603050405020304" pitchFamily="18" charset="0"/>
            </a:endParaRPr>
          </a:p>
          <a:p>
            <a:pPr lvl="2" algn="just">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In addition to top-line gains, monetizing information also can involve the expense side. Remember, monetization is about any kind of </a:t>
            </a:r>
            <a:r>
              <a:rPr lang="en-US" sz="2200" i="1" dirty="0">
                <a:latin typeface="Times New Roman" panose="02020603050405020304" pitchFamily="18" charset="0"/>
                <a:cs typeface="Times New Roman" panose="02020603050405020304" pitchFamily="18" charset="0"/>
              </a:rPr>
              <a:t>economic gain attributable to one or more information asset</a:t>
            </a:r>
            <a:r>
              <a:rPr lang="en-US" sz="2200" dirty="0">
                <a:latin typeface="Times New Roman" panose="02020603050405020304" pitchFamily="18" charset="0"/>
                <a:cs typeface="Times New Roman" panose="02020603050405020304" pitchFamily="18" charset="0"/>
              </a:rPr>
              <a:t>.  </a:t>
            </a:r>
          </a:p>
          <a:p>
            <a:pPr lvl="2" algn="just">
              <a:buFont typeface="Times New Roman" panose="02020603050405020304" pitchFamily="18" charset="0"/>
              <a:buChar char="‣"/>
            </a:pPr>
            <a:endParaRPr lang="en-US" sz="2200" dirty="0">
              <a:latin typeface="Times New Roman" panose="02020603050405020304" pitchFamily="18" charset="0"/>
              <a:cs typeface="Times New Roman" panose="02020603050405020304" pitchFamily="18" charset="0"/>
            </a:endParaRPr>
          </a:p>
          <a:p>
            <a:pPr lvl="2" algn="just">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In just one year, discount retailer Dollar General realized a net income increase of 121 percent with a 9.5 percent increase in same-store sales. Part of these results were due to an intriguing project headed by senior VP and CIO, Ryan Boone. </a:t>
            </a:r>
          </a:p>
          <a:p>
            <a:pPr lvl="2" algn="just">
              <a:buFont typeface="Times New Roman" panose="02020603050405020304" pitchFamily="18" charset="0"/>
              <a:buChar char="‣"/>
            </a:pPr>
            <a:endParaRPr lang="en-US" sz="2200" dirty="0">
              <a:latin typeface="Times New Roman" panose="02020603050405020304" pitchFamily="18" charset="0"/>
              <a:cs typeface="Times New Roman" panose="02020603050405020304" pitchFamily="18" charset="0"/>
            </a:endParaRPr>
          </a:p>
          <a:p>
            <a:pPr lvl="2" algn="just">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Boone engaged cloud-based data warehouse and analytics provider 1010data (now part of Advance/Newhouse) to consolidate data from a variety of databases. This provided deeper and more rapid insights into sales and other activity. Almost immediately, Dollar General discovered its stores were not open at the right times. Sales data indicated some of its outlets had heavy sales near closing time, implying they probably should be extending their hours.</a:t>
            </a:r>
          </a:p>
          <a:p>
            <a:pPr lvl="2" algn="just">
              <a:buFont typeface="Times New Roman" panose="02020603050405020304" pitchFamily="18" charset="0"/>
              <a:buChar char="‣"/>
            </a:pPr>
            <a:endParaRPr lang="en-US" sz="2200" dirty="0">
              <a:latin typeface="Times New Roman" panose="02020603050405020304" pitchFamily="18" charset="0"/>
              <a:cs typeface="Times New Roman" panose="02020603050405020304" pitchFamily="18" charset="0"/>
            </a:endParaRPr>
          </a:p>
          <a:p>
            <a:pPr lvl="2" algn="just">
              <a:buFont typeface="Times New Roman" panose="02020603050405020304" pitchFamily="18" charset="0"/>
              <a:buChar char="‣"/>
            </a:pPr>
            <a:endParaRPr lang="en-US" sz="2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705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Prime ways to Monetize Information </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4" y="856648"/>
            <a:ext cx="11761269" cy="5857608"/>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Defraying the Costs of Information Management and Analytics</a:t>
            </a:r>
          </a:p>
          <a:p>
            <a:pPr lvl="2">
              <a:buFont typeface="Times New Roman" panose="02020603050405020304" pitchFamily="18" charset="0"/>
              <a:buChar char="‣"/>
            </a:pPr>
            <a:endParaRPr lang="en-US" sz="2200" dirty="0">
              <a:latin typeface="Times New Roman" panose="02020603050405020304" pitchFamily="18" charset="0"/>
              <a:cs typeface="Times New Roman" panose="02020603050405020304" pitchFamily="18" charset="0"/>
            </a:endParaRPr>
          </a:p>
          <a:p>
            <a:pPr lvl="2" algn="just">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But this isn’t where the story ends. Dollar General wasn’t the only company interested in this information. Soon Dollar General started generating dollars from the aggregate and analyzed data by selling it to retailers like Pepsi and Unilever. </a:t>
            </a:r>
          </a:p>
          <a:p>
            <a:pPr lvl="2" algn="just">
              <a:buFont typeface="Times New Roman" panose="02020603050405020304" pitchFamily="18" charset="0"/>
              <a:buChar char="‣"/>
            </a:pPr>
            <a:endParaRPr lang="en-US" sz="2200" dirty="0">
              <a:latin typeface="Times New Roman" panose="02020603050405020304" pitchFamily="18" charset="0"/>
              <a:cs typeface="Times New Roman" panose="02020603050405020304" pitchFamily="18" charset="0"/>
            </a:endParaRPr>
          </a:p>
          <a:p>
            <a:pPr lvl="2" algn="just">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CPG companies see how well their goods were selling, but for a premium they could benchmark themselves against competitors. Ultimately, one of the industry’s first data warehouses in the cloud started paying for itself.</a:t>
            </a:r>
          </a:p>
          <a:p>
            <a:pPr lvl="2" algn="just">
              <a:buFont typeface="Times New Roman" panose="02020603050405020304" pitchFamily="18" charset="0"/>
              <a:buChar char="‣"/>
            </a:pPr>
            <a:endParaRPr lang="en-US" sz="2200" dirty="0">
              <a:latin typeface="Times New Roman" panose="02020603050405020304" pitchFamily="18" charset="0"/>
              <a:cs typeface="Times New Roman" panose="02020603050405020304" pitchFamily="18" charset="0"/>
            </a:endParaRPr>
          </a:p>
          <a:p>
            <a:pPr lvl="2" algn="just">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Another retailer found that just by updating its infrastructure to better handle Big Data processing, it shaved hundreds of thousands of dollars off its annual processing expense. </a:t>
            </a:r>
          </a:p>
          <a:p>
            <a:pPr lvl="2" algn="just">
              <a:buFont typeface="Times New Roman" panose="02020603050405020304" pitchFamily="18" charset="0"/>
              <a:buChar char="‣"/>
            </a:pPr>
            <a:endParaRPr lang="en-US" sz="2200" dirty="0">
              <a:latin typeface="Times New Roman" panose="02020603050405020304" pitchFamily="18" charset="0"/>
              <a:cs typeface="Times New Roman" panose="02020603050405020304" pitchFamily="18" charset="0"/>
            </a:endParaRPr>
          </a:p>
          <a:p>
            <a:pPr lvl="2" algn="just">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According to the project executive, Phil Shelley (now CEO of </a:t>
            </a:r>
            <a:r>
              <a:rPr lang="en-US" sz="2200" dirty="0" err="1">
                <a:latin typeface="Times New Roman" panose="02020603050405020304" pitchFamily="18" charset="0"/>
                <a:cs typeface="Times New Roman" panose="02020603050405020304" pitchFamily="18" charset="0"/>
              </a:rPr>
              <a:t>Datametica</a:t>
            </a:r>
            <a:r>
              <a:rPr lang="en-US" sz="2200" dirty="0">
                <a:latin typeface="Times New Roman" panose="02020603050405020304" pitchFamily="18" charset="0"/>
                <a:cs typeface="Times New Roman" panose="02020603050405020304" pitchFamily="18" charset="0"/>
              </a:rPr>
              <a:t>), moving this processing off the mainframe and into Hadoop reduced six thousand lines of batch code to four hundred lines of PIG, providing up to one hundred times improved performance, delivering $600,000 in annual savings, and enabling Sears to calculate price elasticity on a weekly basis using all available data.</a:t>
            </a:r>
          </a:p>
          <a:p>
            <a:pPr lvl="2" algn="just">
              <a:buFont typeface="Times New Roman" panose="02020603050405020304" pitchFamily="18" charset="0"/>
              <a:buChar char="‣"/>
            </a:pPr>
            <a:endParaRPr lang="en-US" sz="2200" dirty="0">
              <a:latin typeface="Times New Roman" panose="02020603050405020304" pitchFamily="18" charset="0"/>
              <a:cs typeface="Times New Roman" panose="02020603050405020304" pitchFamily="18" charset="0"/>
            </a:endParaRPr>
          </a:p>
          <a:p>
            <a:pPr marL="914400" lvl="2" indent="0" algn="just">
              <a:buNone/>
            </a:pPr>
            <a:endParaRPr lang="en-US" sz="2200" dirty="0">
              <a:latin typeface="Times New Roman" panose="02020603050405020304" pitchFamily="18" charset="0"/>
              <a:cs typeface="Times New Roman" panose="02020603050405020304" pitchFamily="18" charset="0"/>
            </a:endParaRPr>
          </a:p>
          <a:p>
            <a:pPr lvl="2" algn="just">
              <a:buFont typeface="Times New Roman" panose="02020603050405020304" pitchFamily="18" charset="0"/>
              <a:buChar char="‣"/>
            </a:pPr>
            <a:endParaRPr lang="en-US" sz="2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275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28BE51-8EAA-DF74-161D-B2CF6804C926}"/>
              </a:ext>
            </a:extLst>
          </p:cNvPr>
          <p:cNvSpPr>
            <a:spLocks noGrp="1"/>
          </p:cNvSpPr>
          <p:nvPr>
            <p:ph idx="1"/>
          </p:nvPr>
        </p:nvSpPr>
        <p:spPr>
          <a:xfrm>
            <a:off x="222183" y="924024"/>
            <a:ext cx="11747634" cy="5609779"/>
          </a:xfrm>
        </p:spPr>
        <p:txBody>
          <a:bodyPr/>
          <a:lstStyle/>
          <a:p>
            <a:r>
              <a:rPr lang="en-US" sz="2400" dirty="0">
                <a:latin typeface="Times New Roman" panose="02020603050405020304" pitchFamily="18" charset="0"/>
                <a:cs typeface="Times New Roman" panose="02020603050405020304" pitchFamily="18" charset="0"/>
              </a:rPr>
              <a:t>Let's focus on the hidden potential of monetizing “Dark Data”. Often referred to as </a:t>
            </a:r>
            <a:r>
              <a:rPr lang="en-US" sz="2400" i="1" dirty="0">
                <a:latin typeface="Times New Roman" panose="02020603050405020304" pitchFamily="18" charset="0"/>
                <a:cs typeface="Times New Roman" panose="02020603050405020304" pitchFamily="18" charset="0"/>
              </a:rPr>
              <a:t>underutilized data </a:t>
            </a:r>
            <a:r>
              <a:rPr lang="en-US" sz="2400" dirty="0">
                <a:latin typeface="Times New Roman" panose="02020603050405020304" pitchFamily="18" charset="0"/>
                <a:cs typeface="Times New Roman" panose="02020603050405020304" pitchFamily="18" charset="0"/>
              </a:rPr>
              <a:t>which was used once and forgotten about and often archived.</a:t>
            </a:r>
          </a:p>
          <a:p>
            <a:r>
              <a:rPr lang="en-US" sz="2400" dirty="0">
                <a:latin typeface="Times New Roman" panose="02020603050405020304" pitchFamily="18" charset="0"/>
                <a:cs typeface="Times New Roman" panose="02020603050405020304" pitchFamily="18" charset="0"/>
              </a:rPr>
              <a:t>It is also referred as “Zombie Data”.</a:t>
            </a:r>
          </a:p>
          <a:p>
            <a:r>
              <a:rPr lang="en-US" sz="2400" dirty="0">
                <a:latin typeface="Times New Roman" panose="02020603050405020304" pitchFamily="18" charset="0"/>
                <a:cs typeface="Times New Roman" panose="02020603050405020304" pitchFamily="18" charset="0"/>
              </a:rPr>
              <a:t>Big 4’s are sitting on 20-30 years of archived mails(dead data) and project communication. If mined and correlated to previously suffering projects, could yield solutions and indicators for similar projects.</a:t>
            </a:r>
          </a:p>
          <a:p>
            <a:r>
              <a:rPr lang="en-US" sz="2400" dirty="0">
                <a:latin typeface="Times New Roman" panose="02020603050405020304" pitchFamily="18" charset="0"/>
                <a:cs typeface="Times New Roman" panose="02020603050405020304" pitchFamily="18" charset="0"/>
              </a:rPr>
              <a:t>Great example is Lockheed Martin, who analyzed hundreds of variables and project communications to find specific signatures in degrade in performance with manageable false positive rates. </a:t>
            </a:r>
          </a:p>
          <a:p>
            <a:r>
              <a:rPr lang="en-US" sz="2400" dirty="0">
                <a:latin typeface="Times New Roman" panose="02020603050405020304" pitchFamily="18" charset="0"/>
                <a:cs typeface="Times New Roman" panose="02020603050405020304" pitchFamily="18" charset="0"/>
              </a:rPr>
              <a:t>This helped Lockheed with 300 percent improved foresight into programs, savings losses of millions of dollars.</a:t>
            </a:r>
          </a:p>
          <a:p>
            <a:endParaRPr lang="en-CA" dirty="0"/>
          </a:p>
        </p:txBody>
      </p:sp>
      <p:sp>
        <p:nvSpPr>
          <p:cNvPr id="4" name="Title 1">
            <a:extLst>
              <a:ext uri="{FF2B5EF4-FFF2-40B4-BE49-F238E27FC236}">
                <a16:creationId xmlns:a16="http://schemas.microsoft.com/office/drawing/2014/main" id="{99751E22-2824-4B85-3ED8-8181AE16A6EE}"/>
              </a:ext>
            </a:extLst>
          </p:cNvPr>
          <p:cNvSpPr txBox="1">
            <a:spLocks/>
          </p:cNvSpPr>
          <p:nvPr/>
        </p:nvSpPr>
        <p:spPr>
          <a:xfrm>
            <a:off x="222183" y="143744"/>
            <a:ext cx="11761270" cy="7802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latin typeface="Times New Roman" panose="02020603050405020304" pitchFamily="18" charset="0"/>
                <a:cs typeface="Times New Roman" panose="02020603050405020304" pitchFamily="18" charset="0"/>
              </a:rPr>
              <a:t>Reducing maintenance costs, cost overruns, and delays.</a:t>
            </a:r>
          </a:p>
        </p:txBody>
      </p:sp>
    </p:spTree>
    <p:extLst>
      <p:ext uri="{BB962C8B-B14F-4D97-AF65-F5344CB8AC3E}">
        <p14:creationId xmlns:p14="http://schemas.microsoft.com/office/powerpoint/2010/main" val="1999073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62FFF-D324-B335-C666-EFD75AE743C3}"/>
              </a:ext>
            </a:extLst>
          </p:cNvPr>
          <p:cNvSpPr>
            <a:spLocks noGrp="1"/>
          </p:cNvSpPr>
          <p:nvPr>
            <p:ph idx="1"/>
          </p:nvPr>
        </p:nvSpPr>
        <p:spPr>
          <a:xfrm>
            <a:off x="83127" y="964276"/>
            <a:ext cx="11770822" cy="5586153"/>
          </a:xfrm>
        </p:spPr>
        <p:txBody>
          <a:bodyPr>
            <a:normAutofit/>
          </a:bodyPr>
          <a:lstStyle/>
          <a:p>
            <a:pPr>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Indirect forms of information's are not sold or licensed directly into the market but are helpful in limiting the unwanted expenses resulting in economic benefits.</a:t>
            </a:r>
          </a:p>
          <a:p>
            <a:pPr>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In City of New York commercial businesses are required to install grease interceptors to separate oils, fats and grease from wastewater preventing it to enter sewer system.</a:t>
            </a:r>
          </a:p>
          <a:p>
            <a:pPr>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the city inspectors finds out 60 percent of the sewer's backups due to improper dumped grease from restaurants.</a:t>
            </a:r>
          </a:p>
          <a:p>
            <a:pPr>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Officials built strategies and hired number crunchers to unearth data from certified restaurant grease carting service layering it with geospatial data of restaurants without grease carting contract to nearby sewers.</a:t>
            </a:r>
          </a:p>
          <a:p>
            <a:pPr>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The Result: This gave 95 percent success rate to City officials who were able to find out grease dumping restaurants.</a:t>
            </a:r>
          </a:p>
          <a:p>
            <a:pPr>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Resulted in increase of 2 million gallon of sewer water and removal of 30 million pound of debris.</a:t>
            </a:r>
            <a:endParaRPr lang="en-CA" sz="24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92D35DB5-C91B-5F5E-7E21-B0B406EC25ED}"/>
              </a:ext>
            </a:extLst>
          </p:cNvPr>
          <p:cNvSpPr txBox="1">
            <a:spLocks noGrp="1"/>
          </p:cNvSpPr>
          <p:nvPr>
            <p:ph type="title"/>
          </p:nvPr>
        </p:nvSpPr>
        <p:spPr>
          <a:xfrm>
            <a:off x="199505" y="116379"/>
            <a:ext cx="11770822" cy="8478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latin typeface="Times New Roman" panose="02020603050405020304" pitchFamily="18" charset="0"/>
                <a:cs typeface="Times New Roman" panose="02020603050405020304" pitchFamily="18" charset="0"/>
              </a:rPr>
              <a:t>Identifying and Reducing Fraud and Risks</a:t>
            </a:r>
          </a:p>
        </p:txBody>
      </p:sp>
    </p:spTree>
    <p:extLst>
      <p:ext uri="{BB962C8B-B14F-4D97-AF65-F5344CB8AC3E}">
        <p14:creationId xmlns:p14="http://schemas.microsoft.com/office/powerpoint/2010/main" val="523878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9272A-DCDD-01D5-F3CC-2C5957268C25}"/>
              </a:ext>
            </a:extLst>
          </p:cNvPr>
          <p:cNvSpPr>
            <a:spLocks noGrp="1"/>
          </p:cNvSpPr>
          <p:nvPr>
            <p:ph idx="1"/>
          </p:nvPr>
        </p:nvSpPr>
        <p:spPr>
          <a:xfrm>
            <a:off x="149629" y="1205347"/>
            <a:ext cx="11754196" cy="5652653"/>
          </a:xfrm>
        </p:spPr>
        <p:txBody>
          <a:bodyPr>
            <a:normAutofit/>
          </a:bodyPr>
          <a:lstStyle/>
          <a:p>
            <a:pPr>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In US, FOIA(Freedom OF Information Act) with other “open data” directives allows usage and availability of non-sensitive government information.</a:t>
            </a:r>
          </a:p>
          <a:p>
            <a:pPr>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 Government share this information for the purpose of citizen safety, security and health safety. Monetizing this information result in reduced government costs and economic growth. </a:t>
            </a:r>
          </a:p>
          <a:p>
            <a:pPr>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FAA(Federation Aviation Administration) provides flight related data to external entities. FAA’s “External Data Access Initiative” benefits FAA, pilots, passengers. </a:t>
            </a:r>
          </a:p>
          <a:p>
            <a:pPr>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They spend a lot of time and money to built charts and other data aggregate products. But FAA wants to focus on how to make data more consumable.</a:t>
            </a:r>
          </a:p>
          <a:p>
            <a:pPr>
              <a:buFont typeface="Times New Roman" panose="02020603050405020304" pitchFamily="18" charset="0"/>
              <a:buChar char="‣"/>
            </a:pPr>
            <a:r>
              <a:rPr lang="en-CA" sz="2400" dirty="0">
                <a:latin typeface="Times New Roman" panose="02020603050405020304" pitchFamily="18" charset="0"/>
                <a:cs typeface="Times New Roman" panose="02020603050405020304" pitchFamily="18" charset="0"/>
              </a:rPr>
              <a:t>Allows external entities to produce innovative data products hence saving taxpayers millions of dollars. This helps them generate innovative solutions with efficiency and safety.</a:t>
            </a:r>
            <a:endParaRPr lang="en-US"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4BC8AE4-AEBC-DB6E-1433-BBDCFFF2CBDC}"/>
              </a:ext>
            </a:extLst>
          </p:cNvPr>
          <p:cNvSpPr txBox="1">
            <a:spLocks noGrp="1"/>
          </p:cNvSpPr>
          <p:nvPr>
            <p:ph type="title"/>
          </p:nvPr>
        </p:nvSpPr>
        <p:spPr>
          <a:xfrm>
            <a:off x="149629" y="149630"/>
            <a:ext cx="11903826" cy="748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latin typeface="Times New Roman" panose="02020603050405020304" pitchFamily="18" charset="0"/>
                <a:cs typeface="Times New Roman" panose="02020603050405020304" pitchFamily="18" charset="0"/>
              </a:rPr>
              <a:t>Improving Citizen Well-Being</a:t>
            </a:r>
          </a:p>
        </p:txBody>
      </p:sp>
    </p:spTree>
    <p:extLst>
      <p:ext uri="{BB962C8B-B14F-4D97-AF65-F5344CB8AC3E}">
        <p14:creationId xmlns:p14="http://schemas.microsoft.com/office/powerpoint/2010/main" val="198129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E597C-F0BC-53B2-F8FA-34B0D3818105}"/>
              </a:ext>
            </a:extLst>
          </p:cNvPr>
          <p:cNvSpPr>
            <a:spLocks noGrp="1"/>
          </p:cNvSpPr>
          <p:nvPr>
            <p:ph idx="1"/>
          </p:nvPr>
        </p:nvSpPr>
        <p:spPr>
          <a:xfrm>
            <a:off x="166255" y="1357169"/>
            <a:ext cx="11671069" cy="5196089"/>
          </a:xfrm>
        </p:spPr>
        <p:txBody>
          <a:bodyPr>
            <a:normAutofit/>
          </a:bodyPr>
          <a:lstStyle/>
          <a:p>
            <a:pPr>
              <a:buFont typeface="Times New Roman" panose="02020603050405020304" pitchFamily="18" charset="0"/>
              <a:buChar char="‣"/>
            </a:pPr>
            <a:r>
              <a:rPr lang="en-CA" sz="2400" dirty="0">
                <a:latin typeface="Times New Roman" panose="02020603050405020304" pitchFamily="18" charset="0"/>
                <a:cs typeface="Times New Roman" panose="02020603050405020304" pitchFamily="18" charset="0"/>
              </a:rPr>
              <a:t>All these examples highlight that every business is, can be and should be information business, monetizing information in a spectrum of ways.</a:t>
            </a:r>
          </a:p>
          <a:p>
            <a:pPr>
              <a:buFont typeface="Times New Roman" panose="02020603050405020304" pitchFamily="18" charset="0"/>
              <a:buChar char="‣"/>
            </a:pPr>
            <a:r>
              <a:rPr lang="en-CA" sz="2400" dirty="0">
                <a:latin typeface="Times New Roman" panose="02020603050405020304" pitchFamily="18" charset="0"/>
                <a:cs typeface="Times New Roman" panose="02020603050405020304" pitchFamily="18" charset="0"/>
              </a:rPr>
              <a:t>According to Capgemini Big Data Report, monetization of data is as valuable as their existing products and services.</a:t>
            </a:r>
          </a:p>
          <a:p>
            <a:pPr>
              <a:buFont typeface="Times New Roman" panose="02020603050405020304" pitchFamily="18" charset="0"/>
              <a:buChar char="‣"/>
            </a:pPr>
            <a:r>
              <a:rPr lang="en-CA" sz="2400" dirty="0">
                <a:latin typeface="Times New Roman" panose="02020603050405020304" pitchFamily="18" charset="0"/>
                <a:cs typeface="Times New Roman" panose="02020603050405020304" pitchFamily="18" charset="0"/>
              </a:rPr>
              <a:t>All the above examples we have seen today support that monetizing data can be beneficial for all sectors and all organizations. </a:t>
            </a:r>
          </a:p>
          <a:p>
            <a:pPr>
              <a:buFont typeface="Times New Roman" panose="02020603050405020304" pitchFamily="18" charset="0"/>
              <a:buChar char="‣"/>
            </a:pPr>
            <a:r>
              <a:rPr lang="en-CA" sz="2400" dirty="0">
                <a:latin typeface="Times New Roman" panose="02020603050405020304" pitchFamily="18" charset="0"/>
                <a:cs typeface="Times New Roman" panose="02020603050405020304" pitchFamily="18" charset="0"/>
              </a:rPr>
              <a:t>Whether its big scale or small scale organization or its public or private sector, monetizing info can have economic benefits on the organizations and the tax payers of the country. </a:t>
            </a:r>
          </a:p>
          <a:p>
            <a:pPr>
              <a:buFont typeface="Times New Roman" panose="02020603050405020304" pitchFamily="18" charset="0"/>
              <a:buChar char="‣"/>
            </a:pPr>
            <a:r>
              <a:rPr lang="en-CA" sz="2400" dirty="0">
                <a:latin typeface="Times New Roman" panose="02020603050405020304" pitchFamily="18" charset="0"/>
                <a:cs typeface="Times New Roman" panose="02020603050405020304" pitchFamily="18" charset="0"/>
              </a:rPr>
              <a:t>Failing to do so might suffer the consequences of becoming a casualty of the Information Age. </a:t>
            </a:r>
          </a:p>
        </p:txBody>
      </p:sp>
      <p:sp>
        <p:nvSpPr>
          <p:cNvPr id="4" name="Title 1">
            <a:extLst>
              <a:ext uri="{FF2B5EF4-FFF2-40B4-BE49-F238E27FC236}">
                <a16:creationId xmlns:a16="http://schemas.microsoft.com/office/drawing/2014/main" id="{9C66C397-7D06-1B89-D017-5A58001A6DC0}"/>
              </a:ext>
            </a:extLst>
          </p:cNvPr>
          <p:cNvSpPr txBox="1">
            <a:spLocks noGrp="1"/>
          </p:cNvSpPr>
          <p:nvPr>
            <p:ph type="title"/>
          </p:nvPr>
        </p:nvSpPr>
        <p:spPr>
          <a:xfrm>
            <a:off x="166255" y="304742"/>
            <a:ext cx="10666615" cy="765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3943525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3" y="819510"/>
            <a:ext cx="11846172" cy="5894746"/>
          </a:xfrm>
        </p:spPr>
        <p:txBody>
          <a:bodyPr>
            <a:normAutofit fontScale="40000" lnSpcReduction="20000"/>
          </a:bodyPr>
          <a:lstStyle/>
          <a:p>
            <a:pPr>
              <a:buFont typeface="Times New Roman" panose="02020603050405020304" pitchFamily="18" charset="0"/>
              <a:buChar char="‣"/>
            </a:pPr>
            <a:r>
              <a:rPr lang="en-US" sz="5100" dirty="0">
                <a:latin typeface="Times New Roman" panose="02020603050405020304" pitchFamily="18" charset="0"/>
                <a:cs typeface="Times New Roman" panose="02020603050405020304" pitchFamily="18" charset="0"/>
              </a:rPr>
              <a:t>1 The examples below are part of a library of hundreds of information innovation “art of the possible” examples I have compiled. As I fully expected the Big Data “boo birds” and naysayers to start coming out of the woodwork at some point, I started collecting these real-world examples of organizations around the world generating significant economic value from available information assets. I hope you are inspired by them.</a:t>
            </a:r>
          </a:p>
          <a:p>
            <a:pPr>
              <a:buFont typeface="Times New Roman" panose="02020603050405020304" pitchFamily="18" charset="0"/>
              <a:buChar char="‣"/>
            </a:pPr>
            <a:r>
              <a:rPr lang="en-US" sz="5100" dirty="0">
                <a:latin typeface="Times New Roman" panose="02020603050405020304" pitchFamily="18" charset="0"/>
                <a:cs typeface="Times New Roman" panose="02020603050405020304" pitchFamily="18" charset="0"/>
              </a:rPr>
              <a:t>2 “Boosting Demand in the ‘Experience Economy’,” Harvard Business Review, January–February 2015 Issue, </a:t>
            </a:r>
            <a:r>
              <a:rPr lang="en-US" sz="5100" dirty="0">
                <a:latin typeface="Times New Roman" panose="02020603050405020304" pitchFamily="18" charset="0"/>
                <a:cs typeface="Times New Roman" panose="02020603050405020304" pitchFamily="18" charset="0"/>
                <a:hlinkClick r:id="rId2"/>
              </a:rPr>
              <a:t>https://hbr.org/2015/01/boosting-demand-in-the-experience-economy</a:t>
            </a:r>
            <a:r>
              <a:rPr lang="en-US" sz="5100" dirty="0">
                <a:latin typeface="Times New Roman" panose="02020603050405020304" pitchFamily="18" charset="0"/>
                <a:cs typeface="Times New Roman" panose="02020603050405020304" pitchFamily="18" charset="0"/>
              </a:rPr>
              <a:t>.</a:t>
            </a:r>
          </a:p>
          <a:p>
            <a:pPr>
              <a:buFont typeface="Times New Roman" panose="02020603050405020304" pitchFamily="18" charset="0"/>
              <a:buChar char="‣"/>
            </a:pPr>
            <a:r>
              <a:rPr lang="en-US" sz="5100" dirty="0">
                <a:latin typeface="Times New Roman" panose="02020603050405020304" pitchFamily="18" charset="0"/>
                <a:cs typeface="Times New Roman" panose="02020603050405020304" pitchFamily="18" charset="0"/>
              </a:rPr>
              <a:t>3 “Our Retail Divisions,” Walmart News Archives, </a:t>
            </a:r>
            <a:r>
              <a:rPr lang="en-US" sz="5100" dirty="0">
                <a:latin typeface="Times New Roman" panose="02020603050405020304" pitchFamily="18" charset="0"/>
                <a:cs typeface="Times New Roman" panose="02020603050405020304" pitchFamily="18" charset="0"/>
                <a:hlinkClick r:id="rId3"/>
              </a:rPr>
              <a:t>http://corporate.walmart.com/_news_/news-archive/2005/01/07/our-retail-divisions</a:t>
            </a:r>
            <a:r>
              <a:rPr lang="en-US" sz="5100" dirty="0">
                <a:latin typeface="Times New Roman" panose="02020603050405020304" pitchFamily="18" charset="0"/>
                <a:cs typeface="Times New Roman" panose="02020603050405020304" pitchFamily="18" charset="0"/>
              </a:rPr>
              <a:t>.   </a:t>
            </a:r>
          </a:p>
          <a:p>
            <a:pPr>
              <a:buFont typeface="Times New Roman" panose="02020603050405020304" pitchFamily="18" charset="0"/>
              <a:buChar char="‣"/>
            </a:pPr>
            <a:r>
              <a:rPr lang="en-US" sz="5100" dirty="0">
                <a:latin typeface="Times New Roman" panose="02020603050405020304" pitchFamily="18" charset="0"/>
                <a:cs typeface="Times New Roman" panose="02020603050405020304" pitchFamily="18" charset="0"/>
              </a:rPr>
              <a:t>4 Sarah Perez, “In Battle with Amazon, Walmart Unveils Polaris, a Semantic Search Engine for Products,” TechCrunch, 30 August 2012, </a:t>
            </a:r>
            <a:r>
              <a:rPr lang="en-US" sz="5100" dirty="0">
                <a:latin typeface="Times New Roman" panose="02020603050405020304" pitchFamily="18" charset="0"/>
                <a:cs typeface="Times New Roman" panose="02020603050405020304" pitchFamily="18" charset="0"/>
                <a:hlinkClick r:id="rId4"/>
              </a:rPr>
              <a:t>https://techcrunch.com/2012/08/30/in-battle-with-amazon-walmartunveils-polarisa semantic-search-engine-for-products/</a:t>
            </a:r>
            <a:r>
              <a:rPr lang="en-US" sz="5100" dirty="0">
                <a:latin typeface="Times New Roman" panose="02020603050405020304" pitchFamily="18" charset="0"/>
                <a:cs typeface="Times New Roman" panose="02020603050405020304" pitchFamily="18" charset="0"/>
              </a:rPr>
              <a:t>.   </a:t>
            </a:r>
          </a:p>
          <a:p>
            <a:pPr>
              <a:buFont typeface="Times New Roman" panose="02020603050405020304" pitchFamily="18" charset="0"/>
              <a:buChar char="‣"/>
            </a:pPr>
            <a:r>
              <a:rPr lang="en-US" sz="5100" dirty="0">
                <a:latin typeface="Times New Roman" panose="02020603050405020304" pitchFamily="18" charset="0"/>
                <a:cs typeface="Times New Roman" panose="02020603050405020304" pitchFamily="18" charset="0"/>
              </a:rPr>
              <a:t>5 “List of House Episodes,” Wikipedia, </a:t>
            </a:r>
            <a:r>
              <a:rPr lang="en-US" sz="5100" dirty="0">
                <a:latin typeface="Times New Roman" panose="02020603050405020304" pitchFamily="18" charset="0"/>
                <a:cs typeface="Times New Roman" panose="02020603050405020304" pitchFamily="18" charset="0"/>
                <a:hlinkClick r:id="rId5"/>
              </a:rPr>
              <a:t>https://en.wikipedia.org/wiki/List_of_House_episodes</a:t>
            </a:r>
            <a:r>
              <a:rPr lang="en-US" sz="5100" dirty="0">
                <a:latin typeface="Times New Roman" panose="02020603050405020304" pitchFamily="18" charset="0"/>
                <a:cs typeface="Times New Roman" panose="02020603050405020304" pitchFamily="18" charset="0"/>
              </a:rPr>
              <a:t>. </a:t>
            </a:r>
          </a:p>
          <a:p>
            <a:pPr>
              <a:buFont typeface="Times New Roman" panose="02020603050405020304" pitchFamily="18" charset="0"/>
              <a:buChar char="‣"/>
            </a:pPr>
            <a:r>
              <a:rPr lang="en-US" sz="5100" dirty="0">
                <a:latin typeface="Times New Roman" panose="02020603050405020304" pitchFamily="18" charset="0"/>
                <a:cs typeface="Times New Roman" panose="02020603050405020304" pitchFamily="18" charset="0"/>
              </a:rPr>
              <a:t>10 Gary Hawkins, “Will Big Data Kill All but the Biggest Retailers?,” Harvard Business Review, 18 September 2012, </a:t>
            </a:r>
            <a:r>
              <a:rPr lang="en-US" sz="5100" dirty="0">
                <a:latin typeface="Times New Roman" panose="02020603050405020304" pitchFamily="18" charset="0"/>
                <a:cs typeface="Times New Roman" panose="02020603050405020304" pitchFamily="18" charset="0"/>
                <a:hlinkClick r:id="rId6"/>
              </a:rPr>
              <a:t>https://hbr.org/2012/09/will-big-data-kill-all-but-the</a:t>
            </a:r>
            <a:r>
              <a:rPr lang="en-US" sz="5100" dirty="0">
                <a:latin typeface="Times New Roman" panose="02020603050405020304" pitchFamily="18" charset="0"/>
                <a:cs typeface="Times New Roman" panose="02020603050405020304" pitchFamily="18" charset="0"/>
              </a:rPr>
              <a:t>. </a:t>
            </a:r>
          </a:p>
          <a:p>
            <a:pPr>
              <a:buFont typeface="Times New Roman" panose="02020603050405020304" pitchFamily="18" charset="0"/>
              <a:buChar char="‣"/>
            </a:pPr>
            <a:r>
              <a:rPr lang="en-US" sz="5100" dirty="0">
                <a:latin typeface="Times New Roman" panose="02020603050405020304" pitchFamily="18" charset="0"/>
                <a:cs typeface="Times New Roman" panose="02020603050405020304" pitchFamily="18" charset="0"/>
              </a:rPr>
              <a:t>11 “CDO Executive Forum 2014,” </a:t>
            </a:r>
            <a:r>
              <a:rPr lang="en-US" sz="5100" dirty="0" err="1">
                <a:latin typeface="Times New Roman" panose="02020603050405020304" pitchFamily="18" charset="0"/>
                <a:cs typeface="Times New Roman" panose="02020603050405020304" pitchFamily="18" charset="0"/>
              </a:rPr>
              <a:t>DataDriven</a:t>
            </a:r>
            <a:r>
              <a:rPr lang="en-US" sz="5100" dirty="0">
                <a:latin typeface="Times New Roman" panose="02020603050405020304" pitchFamily="18" charset="0"/>
                <a:cs typeface="Times New Roman" panose="02020603050405020304" pitchFamily="18" charset="0"/>
              </a:rPr>
              <a:t> Business, 12 November 2014, </a:t>
            </a:r>
            <a:r>
              <a:rPr lang="en-US" sz="5100" dirty="0">
                <a:latin typeface="Times New Roman" panose="02020603050405020304" pitchFamily="18" charset="0"/>
                <a:cs typeface="Times New Roman" panose="02020603050405020304" pitchFamily="18" charset="0"/>
                <a:hlinkClick r:id="rId7"/>
              </a:rPr>
              <a:t>www.datadrivenbiz.com/cdoforum/conference-agenda.php</a:t>
            </a:r>
            <a:r>
              <a:rPr lang="en-US" sz="5100" dirty="0">
                <a:latin typeface="Times New Roman" panose="02020603050405020304" pitchFamily="18" charset="0"/>
                <a:cs typeface="Times New Roman" panose="02020603050405020304" pitchFamily="18" charset="0"/>
              </a:rPr>
              <a:t>. </a:t>
            </a:r>
          </a:p>
          <a:p>
            <a:pPr>
              <a:buFont typeface="Times New Roman" panose="02020603050405020304" pitchFamily="18" charset="0"/>
              <a:buChar char="‣"/>
            </a:pPr>
            <a:r>
              <a:rPr lang="en-US" sz="5100" dirty="0">
                <a:latin typeface="Times New Roman" panose="02020603050405020304" pitchFamily="18" charset="0"/>
                <a:cs typeface="Times New Roman" panose="02020603050405020304" pitchFamily="18" charset="0"/>
              </a:rPr>
              <a:t>12 Steve </a:t>
            </a:r>
            <a:r>
              <a:rPr lang="en-US" sz="5100" dirty="0" err="1">
                <a:latin typeface="Times New Roman" panose="02020603050405020304" pitchFamily="18" charset="0"/>
                <a:cs typeface="Times New Roman" panose="02020603050405020304" pitchFamily="18" charset="0"/>
              </a:rPr>
              <a:t>Ellwanger</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Tru</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Optik</a:t>
            </a:r>
            <a:r>
              <a:rPr lang="en-US" sz="5100" dirty="0">
                <a:latin typeface="Times New Roman" panose="02020603050405020304" pitchFamily="18" charset="0"/>
                <a:cs typeface="Times New Roman" panose="02020603050405020304" pitchFamily="18" charset="0"/>
              </a:rPr>
              <a:t> Goes Over the Top to Track Media Consumption of 500 Million People,” Beet.TV, 02 August 2016, </a:t>
            </a:r>
            <a:r>
              <a:rPr lang="en-US" sz="5100" dirty="0">
                <a:latin typeface="Times New Roman" panose="02020603050405020304" pitchFamily="18" charset="0"/>
                <a:cs typeface="Times New Roman" panose="02020603050405020304" pitchFamily="18" charset="0"/>
                <a:hlinkClick r:id="rId8"/>
              </a:rPr>
              <a:t>www.beet.tv/2016/08/andre-swanston-summit.html</a:t>
            </a:r>
            <a:r>
              <a:rPr lang="en-US" sz="5100" dirty="0">
                <a:latin typeface="Times New Roman" panose="02020603050405020304" pitchFamily="18" charset="0"/>
                <a:cs typeface="Times New Roman" panose="02020603050405020304" pitchFamily="18" charset="0"/>
              </a:rPr>
              <a:t>. </a:t>
            </a:r>
          </a:p>
          <a:p>
            <a:pPr>
              <a:buFont typeface="Times New Roman" panose="02020603050405020304" pitchFamily="18" charset="0"/>
              <a:buChar char="‣"/>
            </a:pPr>
            <a:r>
              <a:rPr lang="en-US" sz="5100" dirty="0">
                <a:latin typeface="Times New Roman" panose="02020603050405020304" pitchFamily="18" charset="0"/>
                <a:cs typeface="Times New Roman" panose="02020603050405020304" pitchFamily="18" charset="0"/>
              </a:rPr>
              <a:t>13 Kate Kaye, “The $24 Billion Data Business That Telcos Don’t Want to Talk about,” Ad Age, 26 October 2015, </a:t>
            </a:r>
            <a:r>
              <a:rPr lang="en-US" sz="5100" dirty="0">
                <a:latin typeface="Times New Roman" panose="02020603050405020304" pitchFamily="18" charset="0"/>
                <a:cs typeface="Times New Roman" panose="02020603050405020304" pitchFamily="18" charset="0"/>
                <a:hlinkClick r:id="rId9"/>
              </a:rPr>
              <a:t>http://adage.com/article/datadriven-marketing/24-billion-data-business-telcos-discuss/301058/</a:t>
            </a:r>
            <a:r>
              <a:rPr lang="en-US" sz="5100" dirty="0">
                <a:latin typeface="Times New Roman" panose="02020603050405020304" pitchFamily="18" charset="0"/>
                <a:cs typeface="Times New Roman" panose="02020603050405020304" pitchFamily="18" charset="0"/>
              </a:rPr>
              <a:t>. </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37868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602BAC-8A5B-3B48-E54F-4621D7437A77}"/>
              </a:ext>
            </a:extLst>
          </p:cNvPr>
          <p:cNvSpPr>
            <a:spLocks noGrp="1"/>
          </p:cNvSpPr>
          <p:nvPr>
            <p:ph idx="1"/>
          </p:nvPr>
        </p:nvSpPr>
        <p:spPr>
          <a:xfrm>
            <a:off x="189781" y="250165"/>
            <a:ext cx="11766430" cy="6426679"/>
          </a:xfrm>
        </p:spPr>
        <p:txBody>
          <a:bodyPr>
            <a:noAutofit/>
          </a:bodyPr>
          <a:lstStyle/>
          <a:p>
            <a:pPr>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19 Isabelle Khoo, “Special Name: Teen Earns Ridiculous Amount of Money to Name Babies,” The Huffington Post Canada, 08 September 2016, </a:t>
            </a:r>
            <a:r>
              <a:rPr lang="en-US" sz="2000" dirty="0">
                <a:latin typeface="Times New Roman" panose="02020603050405020304" pitchFamily="18" charset="0"/>
                <a:cs typeface="Times New Roman" panose="02020603050405020304" pitchFamily="18" charset="0"/>
                <a:hlinkClick r:id="rId2"/>
              </a:rPr>
              <a:t>www.huffingtonpost.ca/2016/09/07/baby-naming_n_11892178.html</a:t>
            </a:r>
            <a:r>
              <a:rPr lang="en-US" sz="2000" dirty="0">
                <a:latin typeface="Times New Roman" panose="02020603050405020304" pitchFamily="18" charset="0"/>
                <a:cs typeface="Times New Roman" panose="02020603050405020304" pitchFamily="18" charset="0"/>
              </a:rPr>
              <a:t>.     </a:t>
            </a:r>
          </a:p>
          <a:p>
            <a:pPr>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20 Jason Russell, “Look at How Many Pages Are in the Federal Tax Code,” Washington Examiner, 15 April 2016, </a:t>
            </a:r>
            <a:r>
              <a:rPr lang="en-US" sz="2000" dirty="0">
                <a:latin typeface="Times New Roman" panose="02020603050405020304" pitchFamily="18" charset="0"/>
                <a:cs typeface="Times New Roman" panose="02020603050405020304" pitchFamily="18" charset="0"/>
                <a:hlinkClick r:id="rId3"/>
              </a:rPr>
              <a:t>www.washingtonexaminer.com/look-at-how-many-pages-are-in-the-federal-tax-code/article/2563032</a:t>
            </a:r>
            <a:r>
              <a:rPr lang="en-US" sz="2000" dirty="0">
                <a:latin typeface="Times New Roman" panose="02020603050405020304" pitchFamily="18" charset="0"/>
                <a:cs typeface="Times New Roman" panose="02020603050405020304" pitchFamily="18" charset="0"/>
              </a:rPr>
              <a:t>.  </a:t>
            </a:r>
          </a:p>
          <a:p>
            <a:pPr>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20 Jason Russell, “Look at How Many Pages Are in the Federal Tax Code,” Washington Examiner, 15 April 2016, </a:t>
            </a:r>
            <a:r>
              <a:rPr lang="en-US" sz="2000" dirty="0">
                <a:latin typeface="Times New Roman" panose="02020603050405020304" pitchFamily="18" charset="0"/>
                <a:cs typeface="Times New Roman" panose="02020603050405020304" pitchFamily="18" charset="0"/>
                <a:hlinkClick r:id="rId4"/>
              </a:rPr>
              <a:t>www.washingtonexaminer.com/look-at-how-many-pages-are-in-the-federal-taxcode/article/2563032</a:t>
            </a:r>
            <a:r>
              <a:rPr lang="en-US" sz="2000" dirty="0">
                <a:latin typeface="Times New Roman" panose="02020603050405020304" pitchFamily="18" charset="0"/>
                <a:cs typeface="Times New Roman" panose="02020603050405020304" pitchFamily="18" charset="0"/>
              </a:rPr>
              <a:t>.  </a:t>
            </a:r>
          </a:p>
          <a:p>
            <a:pPr>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21 Kimberley Grayson, interview with author, 14 August 2014. </a:t>
            </a:r>
          </a:p>
          <a:p>
            <a:pPr>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22 Joe </a:t>
            </a:r>
            <a:r>
              <a:rPr lang="en-US" sz="2000" dirty="0" err="1">
                <a:latin typeface="Times New Roman" panose="02020603050405020304" pitchFamily="18" charset="0"/>
                <a:cs typeface="Times New Roman" panose="02020603050405020304" pitchFamily="18" charset="0"/>
              </a:rPr>
              <a:t>Skorupa</a:t>
            </a:r>
            <a:r>
              <a:rPr lang="en-US" sz="2000" dirty="0">
                <a:latin typeface="Times New Roman" panose="02020603050405020304" pitchFamily="18" charset="0"/>
                <a:cs typeface="Times New Roman" panose="02020603050405020304" pitchFamily="18" charset="0"/>
              </a:rPr>
              <a:t>, “What’s in Your Market Basket?,” RIS News, May 2010, </a:t>
            </a:r>
            <a:r>
              <a:rPr lang="en-US" sz="2000" dirty="0">
                <a:latin typeface="Times New Roman" panose="02020603050405020304" pitchFamily="18" charset="0"/>
                <a:cs typeface="Times New Roman" panose="02020603050405020304" pitchFamily="18" charset="0"/>
                <a:hlinkClick r:id="rId5"/>
              </a:rPr>
              <a:t>www.1010data.com/media/1078/1010data_risnews_casestudy_dollargeneral.pdf</a:t>
            </a:r>
            <a:r>
              <a:rPr lang="en-US" sz="2000" dirty="0">
                <a:latin typeface="Times New Roman" panose="02020603050405020304" pitchFamily="18" charset="0"/>
                <a:cs typeface="Times New Roman" panose="02020603050405020304" pitchFamily="18" charset="0"/>
              </a:rPr>
              <a:t>.  </a:t>
            </a:r>
          </a:p>
          <a:p>
            <a:pPr>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23 Smith, “Data Is the Economy’s New Oil.”</a:t>
            </a:r>
          </a:p>
          <a:p>
            <a:pPr>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24 Rachael King, “How Sears Uses Big Data to Get a Handle on Pricing,” The Wall Street Journal, CIO Journal, 14 June 2012, </a:t>
            </a:r>
            <a:r>
              <a:rPr lang="en-US" sz="2000" dirty="0">
                <a:latin typeface="Times New Roman" panose="02020603050405020304" pitchFamily="18" charset="0"/>
                <a:cs typeface="Times New Roman" panose="02020603050405020304" pitchFamily="18" charset="0"/>
                <a:hlinkClick r:id="rId6"/>
              </a:rPr>
              <a:t>http://blogs.wsj.com/cio/2012/06/14/how-sears-uses-big-data-to-get-a-handle-onpricing/</a:t>
            </a:r>
            <a:r>
              <a:rPr lang="en-US" sz="2000" dirty="0">
                <a:latin typeface="Times New Roman" panose="02020603050405020304" pitchFamily="18" charset="0"/>
                <a:cs typeface="Times New Roman" panose="02020603050405020304" pitchFamily="18" charset="0"/>
              </a:rPr>
              <a:t>.   </a:t>
            </a:r>
          </a:p>
          <a:p>
            <a:endParaRPr lang="en-CA" sz="2000" dirty="0"/>
          </a:p>
        </p:txBody>
      </p:sp>
    </p:spTree>
    <p:extLst>
      <p:ext uri="{BB962C8B-B14F-4D97-AF65-F5344CB8AC3E}">
        <p14:creationId xmlns:p14="http://schemas.microsoft.com/office/powerpoint/2010/main" val="1847932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F7EAB-B3AF-31A3-13AC-EF37AA3DB2B4}"/>
              </a:ext>
            </a:extLst>
          </p:cNvPr>
          <p:cNvSpPr>
            <a:spLocks noGrp="1"/>
          </p:cNvSpPr>
          <p:nvPr>
            <p:ph idx="1"/>
          </p:nvPr>
        </p:nvSpPr>
        <p:spPr>
          <a:xfrm>
            <a:off x="353683" y="376386"/>
            <a:ext cx="11559396" cy="6058920"/>
          </a:xfrm>
        </p:spPr>
        <p:txBody>
          <a:bodyPr>
            <a:normAutofit fontScale="92500" lnSpcReduction="20000"/>
          </a:bodyPr>
          <a:lstStyle/>
          <a:p>
            <a:pPr>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25 Dr. Phil Shelley, “Hadoop in the Enterprise: Legacy Rides the Elephant,” SlideShare, 09 July 2012, </a:t>
            </a:r>
            <a:r>
              <a:rPr lang="en-US" sz="2400" dirty="0">
                <a:latin typeface="Times New Roman" panose="02020603050405020304" pitchFamily="18" charset="0"/>
                <a:cs typeface="Times New Roman" panose="02020603050405020304" pitchFamily="18" charset="0"/>
                <a:hlinkClick r:id="rId2"/>
              </a:rPr>
              <a:t>www.slideshare.net/Hadoop_Summit/hadoop-inthe-enterprise-legacy-rides-the-elephant-13587064</a:t>
            </a:r>
            <a:r>
              <a:rPr lang="en-US" sz="2400" dirty="0">
                <a:latin typeface="Times New Roman" panose="02020603050405020304" pitchFamily="18" charset="0"/>
                <a:cs typeface="Times New Roman" panose="02020603050405020304" pitchFamily="18" charset="0"/>
              </a:rPr>
              <a:t>.</a:t>
            </a:r>
          </a:p>
          <a:p>
            <a:pPr>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27 Prakash </a:t>
            </a:r>
            <a:r>
              <a:rPr lang="en-US" sz="2400" dirty="0" err="1">
                <a:latin typeface="Times New Roman" panose="02020603050405020304" pitchFamily="18" charset="0"/>
                <a:cs typeface="Times New Roman" panose="02020603050405020304" pitchFamily="18" charset="0"/>
              </a:rPr>
              <a:t>Sesha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Ayasdi</a:t>
            </a:r>
            <a:r>
              <a:rPr lang="en-US" sz="2400" dirty="0">
                <a:latin typeface="Times New Roman" panose="02020603050405020304" pitchFamily="18" charset="0"/>
                <a:cs typeface="Times New Roman" panose="02020603050405020304" pitchFamily="18" charset="0"/>
              </a:rPr>
              <a:t>: How Machine Intelligence Uncovers Hidden Insights in Complex Data,” Gartner Business Intelligence &amp; Analytics Summit, 30 March 2015, </a:t>
            </a:r>
            <a:r>
              <a:rPr lang="en-US" sz="2400" dirty="0">
                <a:latin typeface="Times New Roman" panose="02020603050405020304" pitchFamily="18" charset="0"/>
                <a:cs typeface="Times New Roman" panose="02020603050405020304" pitchFamily="18" charset="0"/>
                <a:hlinkClick r:id="rId3"/>
              </a:rPr>
              <a:t>http://www.gartnereventsondemand.com/session-video/BI13/SPS38</a:t>
            </a:r>
            <a:r>
              <a:rPr lang="en-US" sz="2400" dirty="0">
                <a:latin typeface="Times New Roman" panose="02020603050405020304" pitchFamily="18" charset="0"/>
                <a:cs typeface="Times New Roman" panose="02020603050405020304" pitchFamily="18" charset="0"/>
              </a:rPr>
              <a:t>. </a:t>
            </a:r>
          </a:p>
          <a:p>
            <a:pPr>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32 “New York City Business Integrity Commission, Department of Environmental Protection, and Mayor’s Office of Policy and Strategic Planning Launch Comprehensive Strategy to Help Businesses Comply with Grease </a:t>
            </a:r>
            <a:r>
              <a:rPr lang="en-US" sz="2400" dirty="0" err="1">
                <a:latin typeface="Times New Roman" panose="02020603050405020304" pitchFamily="18" charset="0"/>
                <a:cs typeface="Times New Roman" panose="02020603050405020304" pitchFamily="18" charset="0"/>
              </a:rPr>
              <a:t>Diposal</a:t>
            </a:r>
            <a:r>
              <a:rPr lang="en-US" sz="2400" dirty="0">
                <a:latin typeface="Times New Roman" panose="02020603050405020304" pitchFamily="18" charset="0"/>
                <a:cs typeface="Times New Roman" panose="02020603050405020304" pitchFamily="18" charset="0"/>
              </a:rPr>
              <a:t> Regulations,” NYC Business Integrity Commission and NYC Environmental Protection Press Release, 18 October 2012, </a:t>
            </a:r>
            <a:r>
              <a:rPr lang="en-US" sz="2400" dirty="0">
                <a:latin typeface="Times New Roman" panose="02020603050405020304" pitchFamily="18" charset="0"/>
                <a:cs typeface="Times New Roman" panose="02020603050405020304" pitchFamily="18" charset="0"/>
                <a:hlinkClick r:id="rId4"/>
              </a:rPr>
              <a:t>www.nyc.gov/html/bic/downloads/pdf/pr/nyc_bic_dep_mayoroff_policy_10_18_12.pdf</a:t>
            </a:r>
            <a:r>
              <a:rPr lang="en-US" sz="2400" dirty="0">
                <a:latin typeface="Times New Roman" panose="02020603050405020304" pitchFamily="18" charset="0"/>
                <a:cs typeface="Times New Roman" panose="02020603050405020304" pitchFamily="18" charset="0"/>
              </a:rPr>
              <a:t>.</a:t>
            </a:r>
          </a:p>
          <a:p>
            <a:pPr>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33 Alan Feuer, “The Mayor’s Geek Squad,” The New York Times, 23 March 2013, </a:t>
            </a:r>
            <a:r>
              <a:rPr lang="en-US" sz="2400" dirty="0">
                <a:latin typeface="Times New Roman" panose="02020603050405020304" pitchFamily="18" charset="0"/>
                <a:cs typeface="Times New Roman" panose="02020603050405020304" pitchFamily="18" charset="0"/>
                <a:hlinkClick r:id="rId5"/>
              </a:rPr>
              <a:t>www.nytimes.com/2013/03/24/nyregion/mayor-bloombergs-geek-squad.html?_r=0</a:t>
            </a:r>
            <a:r>
              <a:rPr lang="en-US" sz="2400" dirty="0">
                <a:latin typeface="Times New Roman" panose="02020603050405020304" pitchFamily="18" charset="0"/>
                <a:cs typeface="Times New Roman" panose="02020603050405020304" pitchFamily="18" charset="0"/>
              </a:rPr>
              <a:t>. </a:t>
            </a:r>
          </a:p>
          <a:p>
            <a:pPr>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34 Press Release, NYC Business Integrity Commission.</a:t>
            </a:r>
          </a:p>
          <a:p>
            <a:pPr>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36 Larry Grossman, discussion with author, 15 June 2016.</a:t>
            </a:r>
          </a:p>
          <a:p>
            <a:pPr>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17 Mark </a:t>
            </a:r>
            <a:r>
              <a:rPr lang="en-US" sz="2400" dirty="0" err="1">
                <a:latin typeface="Times New Roman" panose="02020603050405020304" pitchFamily="18" charset="0"/>
                <a:cs typeface="Times New Roman" panose="02020603050405020304" pitchFamily="18" charset="0"/>
              </a:rPr>
              <a:t>Milian</a:t>
            </a:r>
            <a:r>
              <a:rPr lang="en-US" sz="2400" dirty="0">
                <a:latin typeface="Times New Roman" panose="02020603050405020304" pitchFamily="18" charset="0"/>
                <a:cs typeface="Times New Roman" panose="02020603050405020304" pitchFamily="18" charset="0"/>
              </a:rPr>
              <a:t>, “Data Bartering Is Everywhere,” Bloomberg, 15 November 2012, </a:t>
            </a:r>
            <a:r>
              <a:rPr lang="en-US" sz="2400" dirty="0">
                <a:latin typeface="Times New Roman" panose="02020603050405020304" pitchFamily="18" charset="0"/>
                <a:cs typeface="Times New Roman" panose="02020603050405020304" pitchFamily="18" charset="0"/>
                <a:hlinkClick r:id="rId6"/>
              </a:rPr>
              <a:t>www.bloomberg.com/news/articles/2012-11-15/data-bartering-is-everywhere</a:t>
            </a:r>
            <a:r>
              <a:rPr lang="en-US" sz="2400" dirty="0">
                <a:latin typeface="Times New Roman" panose="02020603050405020304" pitchFamily="18" charset="0"/>
                <a:cs typeface="Times New Roman" panose="02020603050405020304" pitchFamily="18" charset="0"/>
              </a:rPr>
              <a:t>. </a:t>
            </a:r>
          </a:p>
          <a:p>
            <a:pPr>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18 “A 16-Year-Old British Girl Earns £48,000 Helping Chinese People Name Their Babies,” BBC Newsbeat, 06 September 2016 </a:t>
            </a:r>
            <a:r>
              <a:rPr lang="en-US" sz="2400" dirty="0">
                <a:latin typeface="Times New Roman" panose="02020603050405020304" pitchFamily="18" charset="0"/>
                <a:cs typeface="Times New Roman" panose="02020603050405020304" pitchFamily="18" charset="0"/>
                <a:hlinkClick r:id="rId7"/>
              </a:rPr>
              <a:t>www.bbc.co.uk/newsbeat/article/37255033/a-16-year-old-british-girl-earns-48000-helping-chinese-people-name-their-babies</a:t>
            </a:r>
            <a:r>
              <a:rPr lang="en-US" sz="2400" dirty="0">
                <a:latin typeface="Times New Roman" panose="02020603050405020304" pitchFamily="18" charset="0"/>
                <a:cs typeface="Times New Roman" panose="02020603050405020304" pitchFamily="18" charset="0"/>
              </a:rPr>
              <a:t>. </a:t>
            </a:r>
          </a:p>
          <a:p>
            <a:endParaRPr lang="en-US" sz="105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val="2837522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r>
              <a:rPr lang="en-US" sz="2400" dirty="0">
                <a:latin typeface="Times New Roman" panose="02020603050405020304" pitchFamily="18" charset="0"/>
                <a:cs typeface="Times New Roman" panose="02020603050405020304" pitchFamily="18" charset="0"/>
              </a:rPr>
              <a:t>Increasing customer acquisition/retention.</a:t>
            </a:r>
          </a:p>
          <a:p>
            <a:r>
              <a:rPr lang="en-US" sz="2400" dirty="0">
                <a:latin typeface="Times New Roman" panose="02020603050405020304" pitchFamily="18" charset="0"/>
                <a:cs typeface="Times New Roman" panose="02020603050405020304" pitchFamily="18" charset="0"/>
              </a:rPr>
              <a:t>Creating a supplemental revenue stream.</a:t>
            </a:r>
          </a:p>
          <a:p>
            <a:r>
              <a:rPr lang="en-US" sz="2400" dirty="0">
                <a:latin typeface="Times New Roman" panose="02020603050405020304" pitchFamily="18" charset="0"/>
                <a:cs typeface="Times New Roman" panose="02020603050405020304" pitchFamily="18" charset="0"/>
              </a:rPr>
              <a:t>Introducing a new line of business.</a:t>
            </a:r>
          </a:p>
          <a:p>
            <a:r>
              <a:rPr lang="en-US" sz="2400" dirty="0">
                <a:latin typeface="Times New Roman" panose="02020603050405020304" pitchFamily="18" charset="0"/>
                <a:cs typeface="Times New Roman" panose="02020603050405020304" pitchFamily="18" charset="0"/>
              </a:rPr>
              <a:t>Entering new market.</a:t>
            </a:r>
          </a:p>
          <a:p>
            <a:r>
              <a:rPr lang="en-US" sz="2400" dirty="0">
                <a:latin typeface="Times New Roman" panose="02020603050405020304" pitchFamily="18" charset="0"/>
                <a:cs typeface="Times New Roman" panose="02020603050405020304" pitchFamily="18" charset="0"/>
              </a:rPr>
              <a:t>Enabling competitive differentiations.</a:t>
            </a:r>
          </a:p>
          <a:p>
            <a:r>
              <a:rPr lang="en-US" sz="2400" dirty="0">
                <a:latin typeface="Times New Roman" panose="02020603050405020304" pitchFamily="18" charset="0"/>
                <a:cs typeface="Times New Roman" panose="02020603050405020304" pitchFamily="18" charset="0"/>
              </a:rPr>
              <a:t>Bartering for goods and services.</a:t>
            </a:r>
          </a:p>
          <a:p>
            <a:r>
              <a:rPr lang="en-US" sz="2400" dirty="0">
                <a:latin typeface="Times New Roman" panose="02020603050405020304" pitchFamily="18" charset="0"/>
                <a:cs typeface="Times New Roman" panose="02020603050405020304" pitchFamily="18" charset="0"/>
              </a:rPr>
              <a:t>Bartering for favorable terms and conditions, and improved relationships.</a:t>
            </a:r>
          </a:p>
          <a:p>
            <a:r>
              <a:rPr lang="en-US" sz="2400" dirty="0">
                <a:latin typeface="Times New Roman" panose="02020603050405020304" pitchFamily="18" charset="0"/>
                <a:cs typeface="Times New Roman" panose="02020603050405020304" pitchFamily="18" charset="0"/>
              </a:rPr>
              <a:t>Defraying the cost of information management and analytics.</a:t>
            </a:r>
          </a:p>
          <a:p>
            <a:r>
              <a:rPr lang="en-US" sz="2400" dirty="0"/>
              <a:t>Reducing maintenance costs, cost overruns, and delays.</a:t>
            </a:r>
          </a:p>
          <a:p>
            <a:r>
              <a:rPr lang="en-US" sz="2400" dirty="0"/>
              <a:t>Identifying and reducing fraud and risk.</a:t>
            </a:r>
          </a:p>
          <a:p>
            <a:r>
              <a:rPr lang="en-US" sz="2400" dirty="0"/>
              <a:t>Improving citizen well-being.</a:t>
            </a:r>
            <a:endParaRPr lang="en-CA" sz="2400" dirty="0"/>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47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Prime ways to Monetize Information </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154004" y="1068404"/>
            <a:ext cx="11829447" cy="5553777"/>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Increasing customer acquisition/retention.</a:t>
            </a:r>
          </a:p>
          <a:p>
            <a:pPr marL="0" indent="0">
              <a:buNone/>
            </a:pPr>
            <a:endParaRPr lang="en-US" sz="24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Some of the leading ways organizations are monetizing information assets are focused on their sales and marketing functions . </a:t>
            </a:r>
          </a:p>
          <a:p>
            <a:pPr marL="914400" lvl="2" indent="0">
              <a:buNone/>
            </a:pPr>
            <a:endParaRPr lang="en-US" sz="22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This  methods involve learning more about  customers and prospects, and doing more with this information.</a:t>
            </a:r>
            <a:endParaRPr lang="en-US" sz="2200" dirty="0">
              <a:latin typeface="Times New Roman" panose="02020603050405020304" pitchFamily="18" charset="0"/>
              <a:cs typeface="Times New Roman" panose="02020603050405020304" pitchFamily="18" charset="0"/>
            </a:endParaRPr>
          </a:p>
          <a:p>
            <a:pPr marL="914400" lvl="2" indent="0">
              <a:buNone/>
            </a:pPr>
            <a:endParaRPr lang="en-US" sz="22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Georgia Aquarium Dips Into Data to Increase Ticket Sales</a:t>
            </a:r>
            <a:r>
              <a:rPr lang="en-US" sz="2200" dirty="0">
                <a:latin typeface="Times New Roman" panose="02020603050405020304" pitchFamily="18" charset="0"/>
                <a:cs typeface="Times New Roman" panose="02020603050405020304" pitchFamily="18" charset="0"/>
              </a:rPr>
              <a:t>. </a:t>
            </a:r>
          </a:p>
          <a:p>
            <a:pPr marL="914400" lvl="2" indent="0">
              <a:buNone/>
            </a:pPr>
            <a:r>
              <a:rPr lang="en-US" dirty="0">
                <a:latin typeface="Times New Roman" panose="02020603050405020304" pitchFamily="18" charset="0"/>
                <a:cs typeface="Times New Roman" panose="02020603050405020304" pitchFamily="18" charset="0"/>
              </a:rPr>
              <a:t>     When attendance had dropped precipitously, to about two million annual visitors statistician end up with the answer of the question ‘How do you bring in the right customers and keep them coming back?” After determining who these kind of people are, the aquarium was able to develop a media plan to attract them.</a:t>
            </a:r>
          </a:p>
          <a:p>
            <a:pPr lvl="2">
              <a:buFont typeface="Times New Roman" panose="02020603050405020304" pitchFamily="18" charset="0"/>
              <a:buChar char="‣"/>
            </a:pPr>
            <a:endParaRPr lang="en-US"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Walmart Helps Searchers Find the Right House </a:t>
            </a:r>
            <a:r>
              <a:rPr lang="en-US" sz="2200" dirty="0">
                <a:latin typeface="Times New Roman" panose="02020603050405020304" pitchFamily="18" charset="0"/>
                <a:cs typeface="Times New Roman" panose="02020603050405020304" pitchFamily="18" charset="0"/>
              </a:rPr>
              <a:t>.</a:t>
            </a:r>
          </a:p>
          <a:p>
            <a:pPr marL="914400" lvl="2" indent="0">
              <a:buNone/>
            </a:pPr>
            <a:r>
              <a:rPr lang="en-US" dirty="0">
                <a:latin typeface="Times New Roman" panose="02020603050405020304" pitchFamily="18" charset="0"/>
                <a:cs typeface="Times New Roman" panose="02020603050405020304" pitchFamily="18" charset="0"/>
              </a:rPr>
              <a:t> Walmart’s search engine was state of the art—crunching, matching, and monetizing data from its massive clickstream of forty-five million monthly visitors along with historical purchase data on billions of sales and descriptions of hundreds of thousands of products. After that they had extended the company’s search engine to </a:t>
            </a:r>
            <a:r>
              <a:rPr lang="en-US" sz="2400" dirty="0">
                <a:latin typeface="Times New Roman" panose="02020603050405020304" pitchFamily="18" charset="0"/>
                <a:cs typeface="Times New Roman" panose="02020603050405020304" pitchFamily="18" charset="0"/>
              </a:rPr>
              <a:t>incorporate</a:t>
            </a:r>
            <a:r>
              <a:rPr lang="en-US" dirty="0">
                <a:latin typeface="Times New Roman" panose="02020603050405020304" pitchFamily="18" charset="0"/>
                <a:cs typeface="Times New Roman" panose="02020603050405020304" pitchFamily="18" charset="0"/>
              </a:rPr>
              <a:t> machine learning–based semantics  which also took into consideration products and topics trending on Facebook, Twitter, Pinterest, and other social media platforms.</a:t>
            </a:r>
          </a:p>
          <a:p>
            <a:pPr>
              <a:buFont typeface="Times New Roman" panose="02020603050405020304" pitchFamily="18" charset="0"/>
              <a:buChar char="‣"/>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663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Prime ways to Monetize Information </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154004" y="1068404"/>
            <a:ext cx="11829447" cy="5553777"/>
          </a:xfrm>
        </p:spPr>
        <p:txBody>
          <a:bodyPr>
            <a:normAutofit/>
          </a:bodyPr>
          <a:lstStyle/>
          <a:p>
            <a:r>
              <a:rPr lang="en-US" sz="2400" dirty="0">
                <a:latin typeface="Times New Roman" panose="02020603050405020304" pitchFamily="18" charset="0"/>
                <a:cs typeface="Times New Roman" panose="02020603050405020304" pitchFamily="18" charset="0"/>
              </a:rPr>
              <a:t>Creating a supplemental revenue stream.</a:t>
            </a:r>
          </a:p>
          <a:p>
            <a:pPr marL="0" indent="0">
              <a:buNone/>
            </a:pPr>
            <a:endParaRPr lang="en-US" sz="24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Revenue can be generated</a:t>
            </a:r>
            <a:r>
              <a:rPr lang="en-US" sz="2400" dirty="0">
                <a:latin typeface="Times New Roman" panose="02020603050405020304" pitchFamily="18" charset="0"/>
                <a:cs typeface="Times New Roman" panose="02020603050405020304" pitchFamily="18" charset="0"/>
              </a:rPr>
              <a:t> from information by infusing it into products and services, or using it to </a:t>
            </a:r>
            <a:r>
              <a:rPr lang="en-US" sz="2200" dirty="0">
                <a:latin typeface="Times New Roman" panose="02020603050405020304" pitchFamily="18" charset="0"/>
                <a:cs typeface="Times New Roman" panose="02020603050405020304" pitchFamily="18" charset="0"/>
              </a:rPr>
              <a:t>develop</a:t>
            </a:r>
            <a:r>
              <a:rPr lang="en-US" sz="2400" dirty="0">
                <a:latin typeface="Times New Roman" panose="02020603050405020304" pitchFamily="18" charset="0"/>
                <a:cs typeface="Times New Roman" panose="02020603050405020304" pitchFamily="18" charset="0"/>
              </a:rPr>
              <a:t> new goods or services.</a:t>
            </a:r>
            <a:endParaRPr lang="en-US" sz="2200" dirty="0">
              <a:latin typeface="Times New Roman" panose="02020603050405020304" pitchFamily="18" charset="0"/>
              <a:cs typeface="Times New Roman" panose="02020603050405020304" pitchFamily="18" charset="0"/>
            </a:endParaRPr>
          </a:p>
          <a:p>
            <a:pPr marL="914400" lvl="2" indent="0">
              <a:buNone/>
            </a:pPr>
            <a:endParaRPr lang="en-US" sz="22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In most industries, from retail to telecommunications to manufacturing and of course in social media companies, information about customers, processes, and products is being licensed as a supplemental source of income.</a:t>
            </a:r>
            <a:r>
              <a:rPr lang="en-US" sz="2200" dirty="0">
                <a:latin typeface="Times New Roman" panose="02020603050405020304" pitchFamily="18" charset="0"/>
                <a:cs typeface="Times New Roman" panose="02020603050405020304" pitchFamily="18" charset="0"/>
              </a:rPr>
              <a:t>.</a:t>
            </a:r>
          </a:p>
          <a:p>
            <a:pPr marL="914400" lvl="2" indent="0">
              <a:buNone/>
            </a:pPr>
            <a:endParaRPr lang="en-US" sz="22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Retailers and grocers such as Dollar General, Rite Aid, and Kroger have made certain datasets commercially available to partners, suppliers, and others for a fee or other considerations</a:t>
            </a:r>
            <a:endParaRPr lang="en-US" sz="22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endParaRPr lang="en-US" sz="2200" dirty="0">
              <a:latin typeface="Times New Roman" panose="02020603050405020304" pitchFamily="18" charset="0"/>
              <a:cs typeface="Times New Roman" panose="02020603050405020304" pitchFamily="18" charset="0"/>
            </a:endParaRPr>
          </a:p>
          <a:p>
            <a:pPr marL="0" indent="0">
              <a:buNone/>
            </a:pPr>
            <a:endParaRPr lang="en-US" sz="800" dirty="0">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4195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Prime ways to Monetize Information </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154004" y="1068404"/>
            <a:ext cx="11829447" cy="5553777"/>
          </a:xfrm>
        </p:spPr>
        <p:txBody>
          <a:bodyPr>
            <a:normAutofit/>
          </a:bodyPr>
          <a:lstStyle/>
          <a:p>
            <a:r>
              <a:rPr lang="en-US" sz="2200" dirty="0">
                <a:latin typeface="Times New Roman" panose="02020603050405020304" pitchFamily="18" charset="0"/>
                <a:cs typeface="Times New Roman" panose="02020603050405020304" pitchFamily="18" charset="0"/>
              </a:rPr>
              <a:t>Introducing a new line of business.</a:t>
            </a:r>
          </a:p>
          <a:p>
            <a:pPr marL="0" indent="0">
              <a:buNone/>
            </a:pPr>
            <a:endParaRPr lang="en-US" sz="22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As you become more proficient at and serious about marketing your or others’ compiled information assets, this may warrant establishing a specific business unit to do so.</a:t>
            </a:r>
          </a:p>
          <a:p>
            <a:pPr marL="914400" lvl="2" indent="0">
              <a:buNone/>
            </a:pPr>
            <a:endParaRPr lang="en-US" sz="22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Communications and medical companies such as Juniper Networks, Orange, Verizon, Sprint, Telefonica, Teva Pharmaceutical Industries, and Nordic Wellness Products already have established business functions dedicated to productizing information.. </a:t>
            </a:r>
          </a:p>
          <a:p>
            <a:pPr lvl="2">
              <a:buFont typeface="Times New Roman" panose="02020603050405020304" pitchFamily="18" charset="0"/>
              <a:buChar char="‣"/>
            </a:pPr>
            <a:endParaRPr lang="en-US" sz="22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Two budding entrepreneurs  Andrew Swanton and Alex Geis proved the system’s capability by capturing high-velocity, high-volume BitTorrent traffic on the millions of videos, music, software, games, and other content being bootlegged  via this peer-to-peer communications protocol.</a:t>
            </a:r>
          </a:p>
          <a:p>
            <a:pPr marL="914400" lvl="2" indent="0">
              <a:buNone/>
            </a:pPr>
            <a:r>
              <a:rPr lang="en-US" sz="2200" dirty="0">
                <a:latin typeface="Times New Roman" panose="02020603050405020304" pitchFamily="18" charset="0"/>
                <a:cs typeface="Times New Roman" panose="02020603050405020304" pitchFamily="18" charset="0"/>
              </a:rPr>
              <a:t>   </a:t>
            </a:r>
          </a:p>
          <a:p>
            <a:pPr marL="0" indent="0">
              <a:buNone/>
            </a:pPr>
            <a:endParaRPr lang="en-US" sz="800" dirty="0">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77164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Prime ways to Monetize Information </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154004" y="1068404"/>
            <a:ext cx="11829447" cy="5553777"/>
          </a:xfrm>
        </p:spPr>
        <p:txBody>
          <a:bodyPr>
            <a:normAutofit/>
          </a:bodyPr>
          <a:lstStyle/>
          <a:p>
            <a:r>
              <a:rPr lang="en-US" sz="2200" dirty="0">
                <a:latin typeface="Times New Roman" panose="02020603050405020304" pitchFamily="18" charset="0"/>
                <a:cs typeface="Times New Roman" panose="02020603050405020304" pitchFamily="18" charset="0"/>
              </a:rPr>
              <a:t>Entering new market.</a:t>
            </a:r>
          </a:p>
          <a:p>
            <a:pPr marL="0" indent="0">
              <a:buNone/>
            </a:pPr>
            <a:endParaRPr lang="en-US" sz="22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Whether it’s introducing a new product into an existing market or an existing product into a new market, monetizing available information can mean the difference between success and failure.</a:t>
            </a:r>
          </a:p>
          <a:p>
            <a:pPr marL="914400" lvl="2" indent="0">
              <a:buNone/>
            </a:pPr>
            <a:endParaRPr lang="en-US" sz="22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 Noam Bardin was looking to expand the presence of his company’s mobile mapping app throughout South America. But he wasn’t about to pay with the precious limited cash he had with various providers of mapping information to get access to their proprietary geographic data..</a:t>
            </a:r>
          </a:p>
          <a:p>
            <a:pPr marL="914400" lvl="2" indent="0">
              <a:buNone/>
            </a:pPr>
            <a:endParaRPr lang="en-US" sz="22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He bartered with the data his app collected on automobile traffic, roadwork, accidents, and police locations. Eventually a company called Multispectral went for the deal, and within the year Waze became available to Brazilian drivers. </a:t>
            </a:r>
          </a:p>
          <a:p>
            <a:pPr lvl="2">
              <a:buFont typeface="Times New Roman" panose="02020603050405020304" pitchFamily="18" charset="0"/>
              <a:buChar char="‣"/>
            </a:pPr>
            <a:endParaRPr lang="en-US" sz="2200" dirty="0">
              <a:latin typeface="Times New Roman" panose="02020603050405020304" pitchFamily="18" charset="0"/>
              <a:cs typeface="Times New Roman" panose="02020603050405020304" pitchFamily="18" charset="0"/>
            </a:endParaRPr>
          </a:p>
          <a:p>
            <a:pPr marL="914400" lvl="2" indent="0">
              <a:buNone/>
            </a:pPr>
            <a:r>
              <a:rPr lang="en-US" sz="2200" dirty="0">
                <a:latin typeface="Times New Roman" panose="02020603050405020304" pitchFamily="18" charset="0"/>
                <a:cs typeface="Times New Roman" panose="02020603050405020304" pitchFamily="18" charset="0"/>
              </a:rPr>
              <a:t>   </a:t>
            </a:r>
          </a:p>
          <a:p>
            <a:pPr marL="0" indent="0">
              <a:buNone/>
            </a:pPr>
            <a:endParaRPr lang="en-US" sz="800" dirty="0">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7154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Prime ways to Monetize Information </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154004" y="1068404"/>
            <a:ext cx="11829447" cy="5553777"/>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Enabling competitive differentiation</a:t>
            </a:r>
          </a:p>
          <a:p>
            <a:pPr marL="0" indent="0">
              <a:buNone/>
            </a:pPr>
            <a:endParaRPr lang="en-US" sz="24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Monetizing information can separate your products and services from those of others in the marketplace.</a:t>
            </a:r>
          </a:p>
          <a:p>
            <a:pPr marL="914400" lvl="2" indent="0">
              <a:buNone/>
            </a:pPr>
            <a:endParaRPr lang="en-US" sz="22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Consumer packaged goods(CPG) companies, like to do business with companies like Dollar General and Kroger, as they provide transparency and value by sales and other data.</a:t>
            </a:r>
          </a:p>
          <a:p>
            <a:pPr marL="914400" lvl="2" indent="0">
              <a:buNone/>
            </a:pPr>
            <a:endParaRPr lang="en-US" sz="22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Amazon’s new idea could outmaneuver grocery giants by using camera’s, sensors, deep learning and automatic payments to track what shoppers are selecting and there by ending the checkout process altogether. </a:t>
            </a:r>
          </a:p>
          <a:p>
            <a:pPr lvl="2">
              <a:buFont typeface="Times New Roman" panose="02020603050405020304" pitchFamily="18" charset="0"/>
              <a:buChar char="‣"/>
            </a:pPr>
            <a:endParaRPr lang="en-US" sz="22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Baking information deeply into business processes or reinventing processes by leveraging available information assets isn’t just a way to go digital—it’s another clever way to “level up” the economics of your business model</a:t>
            </a:r>
            <a:r>
              <a:rPr lang="en-US" sz="2200" dirty="0"/>
              <a:t>.</a:t>
            </a:r>
            <a:endParaRPr lang="en-US" sz="2200" dirty="0">
              <a:latin typeface="Times New Roman" panose="02020603050405020304" pitchFamily="18" charset="0"/>
              <a:cs typeface="Times New Roman" panose="02020603050405020304" pitchFamily="18" charset="0"/>
            </a:endParaRPr>
          </a:p>
          <a:p>
            <a:pPr marL="914400" lvl="2" indent="0">
              <a:buNone/>
            </a:pPr>
            <a:r>
              <a:rPr lang="en-US" sz="2200" dirty="0">
                <a:latin typeface="Times New Roman" panose="02020603050405020304" pitchFamily="18" charset="0"/>
                <a:cs typeface="Times New Roman" panose="02020603050405020304" pitchFamily="18" charset="0"/>
              </a:rPr>
              <a:t>   </a:t>
            </a:r>
          </a:p>
          <a:p>
            <a:pPr marL="0" indent="0">
              <a:buNone/>
            </a:pPr>
            <a:endParaRPr lang="en-US" sz="800" dirty="0">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99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Prime ways to Monetize Information </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08547" y="924025"/>
            <a:ext cx="11761269" cy="5332396"/>
          </a:xfrm>
        </p:spPr>
        <p:txBody>
          <a:bodyPr>
            <a:normAutofit/>
          </a:bodyPr>
          <a:lstStyle/>
          <a:p>
            <a:r>
              <a:rPr lang="en-US" sz="2400" dirty="0">
                <a:latin typeface="Times New Roman" panose="02020603050405020304" pitchFamily="18" charset="0"/>
                <a:cs typeface="Times New Roman" panose="02020603050405020304" pitchFamily="18" charset="0"/>
              </a:rPr>
              <a:t>Bartering for Goods and Services</a:t>
            </a:r>
          </a:p>
          <a:p>
            <a:pPr marL="0" indent="0">
              <a:buNone/>
            </a:pPr>
            <a:endParaRPr lang="en-US" sz="2400" dirty="0">
              <a:latin typeface="Times New Roman" panose="02020603050405020304" pitchFamily="18" charset="0"/>
              <a:cs typeface="Times New Roman" panose="02020603050405020304" pitchFamily="18" charset="0"/>
            </a:endParaRPr>
          </a:p>
          <a:p>
            <a:pPr lvl="2" algn="just">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Sometimes you want something someone else has but are unwilling to or cannot pay the cash price they’re asking. Or maybe you want to keep the exchange off-book for reasons of privacy, reputation, or taxation. In these cases, it makes perfect sense to revert back to the most ancient form of commerce: bartering.</a:t>
            </a:r>
          </a:p>
          <a:p>
            <a:pPr lvl="2" algn="just">
              <a:buFont typeface="Times New Roman" panose="02020603050405020304" pitchFamily="18" charset="0"/>
              <a:buChar char="‣"/>
            </a:pPr>
            <a:endParaRPr lang="en-US" sz="2200" dirty="0">
              <a:latin typeface="Times New Roman" panose="02020603050405020304" pitchFamily="18" charset="0"/>
              <a:cs typeface="Times New Roman" panose="02020603050405020304" pitchFamily="18" charset="0"/>
            </a:endParaRPr>
          </a:p>
          <a:p>
            <a:pPr lvl="2" algn="just">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“loyalty-based discount” is code for “free stuff in exchange for information about you and your purchase.” More than your loyalty, grocers and other and merchants with similar programs are after your information.</a:t>
            </a:r>
          </a:p>
          <a:p>
            <a:pPr lvl="2" algn="just">
              <a:buFont typeface="Times New Roman" panose="02020603050405020304" pitchFamily="18" charset="0"/>
              <a:buChar char="‣"/>
            </a:pPr>
            <a:endParaRPr lang="en-US" sz="2200" dirty="0">
              <a:latin typeface="Times New Roman" panose="02020603050405020304" pitchFamily="18" charset="0"/>
              <a:cs typeface="Times New Roman" panose="02020603050405020304" pitchFamily="18" charset="0"/>
            </a:endParaRPr>
          </a:p>
          <a:p>
            <a:pPr lvl="2" algn="just">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HERE Life that affords students at the Universities of Illinois and Kansas special iPads, shared automobiles, and swank apartments in a new building in which their every movement (well, almost) is tracked and recorded. In turn, HERE Life markets analyses of this information to major consumer brands.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8847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Prime ways to Monetize Information </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333675" y="924024"/>
            <a:ext cx="11761269" cy="5790231"/>
          </a:xfrm>
        </p:spPr>
        <p:txBody>
          <a:bodyPr>
            <a:normAutofit/>
          </a:bodyPr>
          <a:lstStyle/>
          <a:p>
            <a:r>
              <a:rPr lang="en-US" sz="2400" dirty="0">
                <a:latin typeface="Times New Roman" panose="02020603050405020304" pitchFamily="18" charset="0"/>
                <a:cs typeface="Times New Roman" panose="02020603050405020304" pitchFamily="18" charset="0"/>
              </a:rPr>
              <a:t>Bartering for Favorable Terms and Conditions, and Improved Relationships</a:t>
            </a:r>
          </a:p>
          <a:p>
            <a:pPr marL="0" indent="0">
              <a:buNone/>
            </a:pPr>
            <a:endParaRPr lang="en-US" sz="22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While bartering with information for goods and services may make sense in a consumer product–oriented ecosystem, in the B2B world, discounts frequently are prearranged or based on volume.</a:t>
            </a:r>
          </a:p>
          <a:p>
            <a:pPr lvl="2">
              <a:buFont typeface="Times New Roman" panose="02020603050405020304" pitchFamily="18" charset="0"/>
              <a:buChar char="‣"/>
            </a:pPr>
            <a:endParaRPr lang="en-US" sz="22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Sometimes however, it’s easier to win favorable contract terms in return for sharing information. Moreover, the liquidity and regulatory conspicuousness of money can make information a preferable form of currency.</a:t>
            </a:r>
          </a:p>
          <a:p>
            <a:pPr lvl="2">
              <a:buFont typeface="Times New Roman" panose="02020603050405020304" pitchFamily="18" charset="0"/>
              <a:buChar char="‣"/>
            </a:pPr>
            <a:endParaRPr lang="en-US" sz="14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200" dirty="0">
                <a:latin typeface="Times New Roman" panose="02020603050405020304" pitchFamily="18" charset="0"/>
                <a:cs typeface="Times New Roman" panose="02020603050405020304" pitchFamily="18" charset="0"/>
              </a:rPr>
              <a:t>Abe’s (now part of Direct Eats) was an upstart Israeli-founded online marketplace for healthy living food and other products. A few years ago, its Chief Revenue Officer, Kimberley Grayson created a classic win-win-win triple play, she and her team devised a mechanism for capturing feedback from consumers in return for discounts. </a:t>
            </a:r>
          </a:p>
          <a:p>
            <a:pPr lvl="2">
              <a:buFont typeface="Times New Roman" panose="02020603050405020304" pitchFamily="18" charset="0"/>
              <a:buChar char="‣"/>
            </a:pPr>
            <a:endParaRPr lang="en-US" sz="2200" dirty="0">
              <a:latin typeface="Times New Roman" panose="02020603050405020304" pitchFamily="18" charset="0"/>
              <a:cs typeface="Times New Roman" panose="02020603050405020304" pitchFamily="18" charset="0"/>
            </a:endParaRPr>
          </a:p>
          <a:p>
            <a:pPr lvl="2">
              <a:buFont typeface="Times New Roman" panose="02020603050405020304" pitchFamily="18" charset="0"/>
              <a:buChar char="‣"/>
            </a:pPr>
            <a:r>
              <a:rPr lang="en-US" sz="2200" i="1" dirty="0">
                <a:latin typeface="Times New Roman" panose="02020603050405020304" pitchFamily="18" charset="0"/>
                <a:cs typeface="Times New Roman" panose="02020603050405020304" pitchFamily="18" charset="0"/>
              </a:rPr>
              <a:t>Who bought the products? When and how many? When did they consume them? When do they intend to buy more? How were the product’s taste, value, and nutrition?</a:t>
            </a:r>
          </a:p>
        </p:txBody>
      </p:sp>
    </p:spTree>
    <p:extLst>
      <p:ext uri="{BB962C8B-B14F-4D97-AF65-F5344CB8AC3E}">
        <p14:creationId xmlns:p14="http://schemas.microsoft.com/office/powerpoint/2010/main" val="33660755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TotalTime>
  <Words>2844</Words>
  <Application>Microsoft Office PowerPoint</Application>
  <PresentationFormat>Widescreen</PresentationFormat>
  <Paragraphs>167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Agenda</vt:lpstr>
      <vt:lpstr>Prime ways to Monetize Information </vt:lpstr>
      <vt:lpstr>Prime ways to Monetize Information </vt:lpstr>
      <vt:lpstr>Prime ways to Monetize Information </vt:lpstr>
      <vt:lpstr>Prime ways to Monetize Information </vt:lpstr>
      <vt:lpstr>Prime ways to Monetize Information </vt:lpstr>
      <vt:lpstr>Prime ways to Monetize Information </vt:lpstr>
      <vt:lpstr>Prime ways to Monetize Information </vt:lpstr>
      <vt:lpstr>Prime ways to Monetize Information </vt:lpstr>
      <vt:lpstr>Prime ways to Monetize Information </vt:lpstr>
      <vt:lpstr>PowerPoint Presentation</vt:lpstr>
      <vt:lpstr>Identifying and Reducing Fraud and Risks</vt:lpstr>
      <vt:lpstr>Improving Citizen Well-Being</vt:lpstr>
      <vt:lpstr>Summary</vt:lpstr>
      <vt:lpstr>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pedram h</dc:creator>
  <cp:lastModifiedBy>Piyush Bhatia</cp:lastModifiedBy>
  <cp:revision>83</cp:revision>
  <dcterms:created xsi:type="dcterms:W3CDTF">2022-01-19T12:26:47Z</dcterms:created>
  <dcterms:modified xsi:type="dcterms:W3CDTF">2022-09-13T13:59:58Z</dcterms:modified>
</cp:coreProperties>
</file>