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4" r:id="rId6"/>
    <p:sldId id="265" r:id="rId7"/>
    <p:sldId id="266" r:id="rId8"/>
    <p:sldId id="267" r:id="rId9"/>
    <p:sldId id="258" r:id="rId10"/>
    <p:sldId id="268" r:id="rId11"/>
    <p:sldId id="269" r:id="rId12"/>
    <p:sldId id="261" r:id="rId13"/>
    <p:sldId id="262" r:id="rId14"/>
    <p:sldId id="271" r:id="rId15"/>
    <p:sldId id="272" r:id="rId16"/>
    <p:sldId id="273" r:id="rId17"/>
    <p:sldId id="274" r:id="rId18"/>
    <p:sldId id="275" r:id="rId19"/>
    <p:sldId id="26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FC09FA1-6B57-4BC4-8B5E-62BEF371675B}">
          <p14:sldIdLst>
            <p14:sldId id="256"/>
            <p14:sldId id="257"/>
            <p14:sldId id="259"/>
            <p14:sldId id="260"/>
            <p14:sldId id="264"/>
            <p14:sldId id="265"/>
            <p14:sldId id="266"/>
            <p14:sldId id="267"/>
            <p14:sldId id="258"/>
            <p14:sldId id="268"/>
            <p14:sldId id="269"/>
            <p14:sldId id="261"/>
            <p14:sldId id="262"/>
            <p14:sldId id="271"/>
            <p14:sldId id="272"/>
            <p14:sldId id="273"/>
            <p14:sldId id="274"/>
            <p14:sldId id="275"/>
            <p14:sldId id="26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41" autoAdjust="0"/>
    <p:restoredTop sz="94660" autoAdjust="0"/>
  </p:normalViewPr>
  <p:slideViewPr>
    <p:cSldViewPr snapToGrid="0">
      <p:cViewPr varScale="1">
        <p:scale>
          <a:sx n="66" d="100"/>
          <a:sy n="66" d="100"/>
        </p:scale>
        <p:origin x="556" y="56"/>
      </p:cViewPr>
      <p:guideLst>
        <p:guide orient="horz" pos="2160"/>
        <p:guide pos="3840"/>
      </p:guideLst>
    </p:cSldViewPr>
  </p:slideViewPr>
  <p:outlineViewPr>
    <p:cViewPr>
      <p:scale>
        <a:sx n="33" d="100"/>
        <a:sy n="33" d="100"/>
      </p:scale>
      <p:origin x="0" y="275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hi varma" userId="308274464fa11e12" providerId="LiveId" clId="{216F0309-6E2B-4B5A-A8EB-BEDCEEA884D2}"/>
    <pc:docChg chg="modSld sldOrd">
      <pc:chgData name="Rishi varma" userId="308274464fa11e12" providerId="LiveId" clId="{216F0309-6E2B-4B5A-A8EB-BEDCEEA884D2}" dt="2022-09-13T13:58:14.562" v="14" actId="20577"/>
      <pc:docMkLst>
        <pc:docMk/>
      </pc:docMkLst>
      <pc:sldChg chg="modSp modAnim">
        <pc:chgData name="Rishi varma" userId="308274464fa11e12" providerId="LiveId" clId="{216F0309-6E2B-4B5A-A8EB-BEDCEEA884D2}" dt="2022-09-13T13:53:00.905" v="11" actId="20577"/>
        <pc:sldMkLst>
          <pc:docMk/>
          <pc:sldMk cId="544470205" sldId="257"/>
        </pc:sldMkLst>
        <pc:spChg chg="mod">
          <ac:chgData name="Rishi varma" userId="308274464fa11e12" providerId="LiveId" clId="{216F0309-6E2B-4B5A-A8EB-BEDCEEA884D2}" dt="2022-09-13T13:53:00.905" v="11" actId="20577"/>
          <ac:spMkLst>
            <pc:docMk/>
            <pc:sldMk cId="544470205" sldId="257"/>
            <ac:spMk id="3" creationId="{6485BEA7-CA0E-42C2-BCEE-44593F541372}"/>
          </ac:spMkLst>
        </pc:spChg>
      </pc:sldChg>
      <pc:sldChg chg="modSp mod ord">
        <pc:chgData name="Rishi varma" userId="308274464fa11e12" providerId="LiveId" clId="{216F0309-6E2B-4B5A-A8EB-BEDCEEA884D2}" dt="2022-09-13T13:58:14.562" v="14" actId="20577"/>
        <pc:sldMkLst>
          <pc:docMk/>
          <pc:sldMk cId="2929378681" sldId="263"/>
        </pc:sldMkLst>
        <pc:spChg chg="mod">
          <ac:chgData name="Rishi varma" userId="308274464fa11e12" providerId="LiveId" clId="{216F0309-6E2B-4B5A-A8EB-BEDCEEA884D2}" dt="2022-09-13T13:58:14.562" v="14" actId="20577"/>
          <ac:spMkLst>
            <pc:docMk/>
            <pc:sldMk cId="2929378681" sldId="263"/>
            <ac:spMk id="2" creationId="{20445809-123B-4052-A001-848B7FDC476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1839E-4D0A-46EC-BFFB-1CA2B30027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0C8F2B-E590-4927-8082-3D6D6D3219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F9C487-0787-4C65-8563-BE325FC4BAAC}"/>
              </a:ext>
            </a:extLst>
          </p:cNvPr>
          <p:cNvSpPr>
            <a:spLocks noGrp="1"/>
          </p:cNvSpPr>
          <p:nvPr>
            <p:ph type="dt" sz="half" idx="10"/>
          </p:nvPr>
        </p:nvSpPr>
        <p:spPr/>
        <p:txBody>
          <a:bodyPr/>
          <a:lstStyle/>
          <a:p>
            <a:fld id="{690837B1-F318-4B46-818C-BD5071ADEF6D}" type="datetimeFigureOut">
              <a:rPr lang="en-US" smtClean="0"/>
              <a:t>9/13/2022</a:t>
            </a:fld>
            <a:endParaRPr lang="en-US"/>
          </a:p>
        </p:txBody>
      </p:sp>
      <p:sp>
        <p:nvSpPr>
          <p:cNvPr id="5" name="Footer Placeholder 4">
            <a:extLst>
              <a:ext uri="{FF2B5EF4-FFF2-40B4-BE49-F238E27FC236}">
                <a16:creationId xmlns:a16="http://schemas.microsoft.com/office/drawing/2014/main" id="{DF1A8EDC-FE91-4757-A2BC-61616076C1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E5E71E-92C8-4FC7-AA10-A56E88C04714}"/>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4100704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B4F7D-C0B6-44EF-ABE8-57D3ED1E46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764AC-4A38-4D1C-B366-6912056F8E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A5EDEA-8D5C-4B34-9F1A-89F95F6F4605}"/>
              </a:ext>
            </a:extLst>
          </p:cNvPr>
          <p:cNvSpPr>
            <a:spLocks noGrp="1"/>
          </p:cNvSpPr>
          <p:nvPr>
            <p:ph type="dt" sz="half" idx="10"/>
          </p:nvPr>
        </p:nvSpPr>
        <p:spPr/>
        <p:txBody>
          <a:bodyPr/>
          <a:lstStyle/>
          <a:p>
            <a:fld id="{690837B1-F318-4B46-818C-BD5071ADEF6D}" type="datetimeFigureOut">
              <a:rPr lang="en-US" smtClean="0"/>
              <a:t>9/13/2022</a:t>
            </a:fld>
            <a:endParaRPr lang="en-US"/>
          </a:p>
        </p:txBody>
      </p:sp>
      <p:sp>
        <p:nvSpPr>
          <p:cNvPr id="5" name="Footer Placeholder 4">
            <a:extLst>
              <a:ext uri="{FF2B5EF4-FFF2-40B4-BE49-F238E27FC236}">
                <a16:creationId xmlns:a16="http://schemas.microsoft.com/office/drawing/2014/main" id="{AFF2DEC4-B0E1-4661-8FFF-551B9F4BE7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E3F360-3209-4C32-A160-75FAD0DD69AA}"/>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1610135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32400E-CA00-4F93-A6ED-CB115AC24F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CA6EB6-3766-4C06-B00E-7A35F78DFC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B2A129-EBB5-488D-A972-DD56AE3DBDD5}"/>
              </a:ext>
            </a:extLst>
          </p:cNvPr>
          <p:cNvSpPr>
            <a:spLocks noGrp="1"/>
          </p:cNvSpPr>
          <p:nvPr>
            <p:ph type="dt" sz="half" idx="10"/>
          </p:nvPr>
        </p:nvSpPr>
        <p:spPr/>
        <p:txBody>
          <a:bodyPr/>
          <a:lstStyle/>
          <a:p>
            <a:fld id="{690837B1-F318-4B46-818C-BD5071ADEF6D}" type="datetimeFigureOut">
              <a:rPr lang="en-US" smtClean="0"/>
              <a:t>9/13/2022</a:t>
            </a:fld>
            <a:endParaRPr lang="en-US"/>
          </a:p>
        </p:txBody>
      </p:sp>
      <p:sp>
        <p:nvSpPr>
          <p:cNvPr id="5" name="Footer Placeholder 4">
            <a:extLst>
              <a:ext uri="{FF2B5EF4-FFF2-40B4-BE49-F238E27FC236}">
                <a16:creationId xmlns:a16="http://schemas.microsoft.com/office/drawing/2014/main" id="{A775EBE6-0FE8-4DFE-8FD7-B2629261B9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7BE57B-E036-4C88-8191-B958B45CDE41}"/>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2521777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C2C71-7B9D-46FD-91E1-B21EFB257E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669FEB-DD58-4E0D-8923-49254DB77E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B0662D-86A8-4FAB-A035-D0DCF3222A6A}"/>
              </a:ext>
            </a:extLst>
          </p:cNvPr>
          <p:cNvSpPr>
            <a:spLocks noGrp="1"/>
          </p:cNvSpPr>
          <p:nvPr>
            <p:ph type="dt" sz="half" idx="10"/>
          </p:nvPr>
        </p:nvSpPr>
        <p:spPr/>
        <p:txBody>
          <a:bodyPr/>
          <a:lstStyle/>
          <a:p>
            <a:fld id="{690837B1-F318-4B46-818C-BD5071ADEF6D}" type="datetimeFigureOut">
              <a:rPr lang="en-US" smtClean="0"/>
              <a:t>9/13/2022</a:t>
            </a:fld>
            <a:endParaRPr lang="en-US"/>
          </a:p>
        </p:txBody>
      </p:sp>
      <p:sp>
        <p:nvSpPr>
          <p:cNvPr id="5" name="Footer Placeholder 4">
            <a:extLst>
              <a:ext uri="{FF2B5EF4-FFF2-40B4-BE49-F238E27FC236}">
                <a16:creationId xmlns:a16="http://schemas.microsoft.com/office/drawing/2014/main" id="{FD057D36-65B2-4828-AC0E-17D58F3E1C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A4AF5-4E6A-4BE5-8D12-16CDA7814BBE}"/>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1733009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2A36C-C373-4820-94FF-AE6E4B8EEE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A952D6-672C-405B-B64D-C5BBBE73F0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7A1823-5D17-4F25-B95F-237A005F7B36}"/>
              </a:ext>
            </a:extLst>
          </p:cNvPr>
          <p:cNvSpPr>
            <a:spLocks noGrp="1"/>
          </p:cNvSpPr>
          <p:nvPr>
            <p:ph type="dt" sz="half" idx="10"/>
          </p:nvPr>
        </p:nvSpPr>
        <p:spPr/>
        <p:txBody>
          <a:bodyPr/>
          <a:lstStyle/>
          <a:p>
            <a:fld id="{690837B1-F318-4B46-818C-BD5071ADEF6D}" type="datetimeFigureOut">
              <a:rPr lang="en-US" smtClean="0"/>
              <a:t>9/13/2022</a:t>
            </a:fld>
            <a:endParaRPr lang="en-US"/>
          </a:p>
        </p:txBody>
      </p:sp>
      <p:sp>
        <p:nvSpPr>
          <p:cNvPr id="5" name="Footer Placeholder 4">
            <a:extLst>
              <a:ext uri="{FF2B5EF4-FFF2-40B4-BE49-F238E27FC236}">
                <a16:creationId xmlns:a16="http://schemas.microsoft.com/office/drawing/2014/main" id="{540CFF4E-B26C-469F-8395-C488BE9837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BA23FD-8487-4D6A-B72B-A03A7461A23E}"/>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3949773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EA969-91BA-4BEA-A957-FC7040EE9A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9044A7-D3C2-47FC-9F41-4F37734020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E8216C-45E6-4666-A099-5D09360643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660AA0-B94E-4F76-B4EA-22F366649839}"/>
              </a:ext>
            </a:extLst>
          </p:cNvPr>
          <p:cNvSpPr>
            <a:spLocks noGrp="1"/>
          </p:cNvSpPr>
          <p:nvPr>
            <p:ph type="dt" sz="half" idx="10"/>
          </p:nvPr>
        </p:nvSpPr>
        <p:spPr/>
        <p:txBody>
          <a:bodyPr/>
          <a:lstStyle/>
          <a:p>
            <a:fld id="{690837B1-F318-4B46-818C-BD5071ADEF6D}" type="datetimeFigureOut">
              <a:rPr lang="en-US" smtClean="0"/>
              <a:t>9/13/2022</a:t>
            </a:fld>
            <a:endParaRPr lang="en-US"/>
          </a:p>
        </p:txBody>
      </p:sp>
      <p:sp>
        <p:nvSpPr>
          <p:cNvPr id="6" name="Footer Placeholder 5">
            <a:extLst>
              <a:ext uri="{FF2B5EF4-FFF2-40B4-BE49-F238E27FC236}">
                <a16:creationId xmlns:a16="http://schemas.microsoft.com/office/drawing/2014/main" id="{D6B3EB5A-6CB1-417D-8998-33673D858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42CF1-C743-4973-AE79-990353E9E52B}"/>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1082372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CBF01-29D2-46C3-B513-C2868C6AF2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C38DDC-01A4-439B-A56B-E8487045AF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3C3ABB-04C5-4430-946B-EF67914038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24BCCE-53C3-48D2-BDE5-A123FBA2C8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4A447B-7688-41F0-BDC7-47DA409A97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E28251-36FC-478E-90F6-4033075A2589}"/>
              </a:ext>
            </a:extLst>
          </p:cNvPr>
          <p:cNvSpPr>
            <a:spLocks noGrp="1"/>
          </p:cNvSpPr>
          <p:nvPr>
            <p:ph type="dt" sz="half" idx="10"/>
          </p:nvPr>
        </p:nvSpPr>
        <p:spPr/>
        <p:txBody>
          <a:bodyPr/>
          <a:lstStyle/>
          <a:p>
            <a:fld id="{690837B1-F318-4B46-818C-BD5071ADEF6D}" type="datetimeFigureOut">
              <a:rPr lang="en-US" smtClean="0"/>
              <a:t>9/13/2022</a:t>
            </a:fld>
            <a:endParaRPr lang="en-US"/>
          </a:p>
        </p:txBody>
      </p:sp>
      <p:sp>
        <p:nvSpPr>
          <p:cNvPr id="8" name="Footer Placeholder 7">
            <a:extLst>
              <a:ext uri="{FF2B5EF4-FFF2-40B4-BE49-F238E27FC236}">
                <a16:creationId xmlns:a16="http://schemas.microsoft.com/office/drawing/2014/main" id="{1787789B-E0F9-4A5D-82DA-41AE53AC70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24F3D1-2946-4896-8866-3E653E569F5B}"/>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4178129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80D47-82EB-413B-B4F9-973E58D060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A0EFB1-E5D9-4B4B-9A02-69BBB72A354F}"/>
              </a:ext>
            </a:extLst>
          </p:cNvPr>
          <p:cNvSpPr>
            <a:spLocks noGrp="1"/>
          </p:cNvSpPr>
          <p:nvPr>
            <p:ph type="dt" sz="half" idx="10"/>
          </p:nvPr>
        </p:nvSpPr>
        <p:spPr/>
        <p:txBody>
          <a:bodyPr/>
          <a:lstStyle/>
          <a:p>
            <a:fld id="{690837B1-F318-4B46-818C-BD5071ADEF6D}" type="datetimeFigureOut">
              <a:rPr lang="en-US" smtClean="0"/>
              <a:t>9/13/2022</a:t>
            </a:fld>
            <a:endParaRPr lang="en-US"/>
          </a:p>
        </p:txBody>
      </p:sp>
      <p:sp>
        <p:nvSpPr>
          <p:cNvPr id="4" name="Footer Placeholder 3">
            <a:extLst>
              <a:ext uri="{FF2B5EF4-FFF2-40B4-BE49-F238E27FC236}">
                <a16:creationId xmlns:a16="http://schemas.microsoft.com/office/drawing/2014/main" id="{F2C87EB9-C5C2-4250-A416-8D037A770F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8B5BCF-55F3-4F88-B5B9-81786E1B2097}"/>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3175754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2AC21F-4635-4DA8-83BC-50AD1B23656A}"/>
              </a:ext>
            </a:extLst>
          </p:cNvPr>
          <p:cNvSpPr>
            <a:spLocks noGrp="1"/>
          </p:cNvSpPr>
          <p:nvPr>
            <p:ph type="dt" sz="half" idx="10"/>
          </p:nvPr>
        </p:nvSpPr>
        <p:spPr/>
        <p:txBody>
          <a:bodyPr/>
          <a:lstStyle/>
          <a:p>
            <a:fld id="{690837B1-F318-4B46-818C-BD5071ADEF6D}" type="datetimeFigureOut">
              <a:rPr lang="en-US" smtClean="0"/>
              <a:t>9/13/2022</a:t>
            </a:fld>
            <a:endParaRPr lang="en-US"/>
          </a:p>
        </p:txBody>
      </p:sp>
      <p:sp>
        <p:nvSpPr>
          <p:cNvPr id="3" name="Footer Placeholder 2">
            <a:extLst>
              <a:ext uri="{FF2B5EF4-FFF2-40B4-BE49-F238E27FC236}">
                <a16:creationId xmlns:a16="http://schemas.microsoft.com/office/drawing/2014/main" id="{284A6283-B4B2-480D-81B5-2C06D2EBA5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4A7EE5-90FB-4955-B924-DEDAB6DC23B6}"/>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105380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87FDD-8075-4217-AF90-CB195E33C2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614131-26C9-4A6A-9953-56F6886525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D682CB-8966-4DB2-ACAB-ECA6DAB2E1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7B9CCC-F7B0-4AD5-85BD-3871F2235DC1}"/>
              </a:ext>
            </a:extLst>
          </p:cNvPr>
          <p:cNvSpPr>
            <a:spLocks noGrp="1"/>
          </p:cNvSpPr>
          <p:nvPr>
            <p:ph type="dt" sz="half" idx="10"/>
          </p:nvPr>
        </p:nvSpPr>
        <p:spPr/>
        <p:txBody>
          <a:bodyPr/>
          <a:lstStyle/>
          <a:p>
            <a:fld id="{690837B1-F318-4B46-818C-BD5071ADEF6D}" type="datetimeFigureOut">
              <a:rPr lang="en-US" smtClean="0"/>
              <a:t>9/13/2022</a:t>
            </a:fld>
            <a:endParaRPr lang="en-US"/>
          </a:p>
        </p:txBody>
      </p:sp>
      <p:sp>
        <p:nvSpPr>
          <p:cNvPr id="6" name="Footer Placeholder 5">
            <a:extLst>
              <a:ext uri="{FF2B5EF4-FFF2-40B4-BE49-F238E27FC236}">
                <a16:creationId xmlns:a16="http://schemas.microsoft.com/office/drawing/2014/main" id="{1E4A73E8-EFD3-436C-8B75-9FBAF68F86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61EF2F-8FBC-4B42-8B16-3D60CB332FE9}"/>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1558938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272E4-B2DE-4AC2-B0EB-35B203D61E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3417F8-984F-4DD5-9403-D685C81204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8751FB-1F10-411A-B7F0-806340961B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FA0F29-7C85-4964-B88C-CAE920F6AE3B}"/>
              </a:ext>
            </a:extLst>
          </p:cNvPr>
          <p:cNvSpPr>
            <a:spLocks noGrp="1"/>
          </p:cNvSpPr>
          <p:nvPr>
            <p:ph type="dt" sz="half" idx="10"/>
          </p:nvPr>
        </p:nvSpPr>
        <p:spPr/>
        <p:txBody>
          <a:bodyPr/>
          <a:lstStyle/>
          <a:p>
            <a:fld id="{690837B1-F318-4B46-818C-BD5071ADEF6D}" type="datetimeFigureOut">
              <a:rPr lang="en-US" smtClean="0"/>
              <a:t>9/13/2022</a:t>
            </a:fld>
            <a:endParaRPr lang="en-US"/>
          </a:p>
        </p:txBody>
      </p:sp>
      <p:sp>
        <p:nvSpPr>
          <p:cNvPr id="6" name="Footer Placeholder 5">
            <a:extLst>
              <a:ext uri="{FF2B5EF4-FFF2-40B4-BE49-F238E27FC236}">
                <a16:creationId xmlns:a16="http://schemas.microsoft.com/office/drawing/2014/main" id="{838976D7-4A9F-42FF-A199-30D7C617B8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567C64-A99D-4963-8806-692F157BE68D}"/>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2503853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75E340-AEDA-4C2E-AB1A-B62D60C454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C509FA-847E-495E-A82B-797B4D4883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E7E225-4988-453A-B798-5B8C035019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837B1-F318-4B46-818C-BD5071ADEF6D}" type="datetimeFigureOut">
              <a:rPr lang="en-US" smtClean="0"/>
              <a:t>9/13/2022</a:t>
            </a:fld>
            <a:endParaRPr lang="en-US"/>
          </a:p>
        </p:txBody>
      </p:sp>
      <p:sp>
        <p:nvSpPr>
          <p:cNvPr id="5" name="Footer Placeholder 4">
            <a:extLst>
              <a:ext uri="{FF2B5EF4-FFF2-40B4-BE49-F238E27FC236}">
                <a16:creationId xmlns:a16="http://schemas.microsoft.com/office/drawing/2014/main" id="{315BF760-97BF-4F5A-AD41-2551D95282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849C83-732C-42CE-A100-B7420013DA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A61A3D-E296-4A1C-BC4F-D13669CA1672}" type="slidenum">
              <a:rPr lang="en-US" smtClean="0"/>
              <a:t>‹#›</a:t>
            </a:fld>
            <a:endParaRPr lang="en-US"/>
          </a:p>
        </p:txBody>
      </p:sp>
    </p:spTree>
    <p:extLst>
      <p:ext uri="{BB962C8B-B14F-4D97-AF65-F5344CB8AC3E}">
        <p14:creationId xmlns:p14="http://schemas.microsoft.com/office/powerpoint/2010/main" val="2027091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0F9F19A-FCD0-468D-80F6-97C96DC51EFB}"/>
              </a:ext>
            </a:extLst>
          </p:cNvPr>
          <p:cNvSpPr>
            <a:spLocks noGrp="1"/>
          </p:cNvSpPr>
          <p:nvPr>
            <p:ph type="subTitle" idx="1"/>
          </p:nvPr>
        </p:nvSpPr>
        <p:spPr>
          <a:xfrm>
            <a:off x="1524000" y="2601119"/>
            <a:ext cx="9144000" cy="1655762"/>
          </a:xfrm>
        </p:spPr>
        <p:txBody>
          <a:bodyPr>
            <a:normAutofit/>
          </a:bodyPr>
          <a:lstStyle/>
          <a:p>
            <a:r>
              <a:rPr lang="en-US" sz="4400" dirty="0">
                <a:solidFill>
                  <a:srgbClr val="FF0000"/>
                </a:solidFill>
                <a:latin typeface="Times New Roman" panose="02020603050405020304" pitchFamily="18" charset="0"/>
                <a:cs typeface="Times New Roman" panose="02020603050405020304" pitchFamily="18" charset="0"/>
              </a:rPr>
              <a:t>Chapter 3</a:t>
            </a:r>
          </a:p>
          <a:p>
            <a:r>
              <a:rPr lang="en-US" sz="4400" dirty="0">
                <a:solidFill>
                  <a:srgbClr val="FF0000"/>
                </a:solidFill>
                <a:latin typeface="Times New Roman" panose="02020603050405020304" pitchFamily="18" charset="0"/>
                <a:cs typeface="Times New Roman" panose="02020603050405020304" pitchFamily="18" charset="0"/>
              </a:rPr>
              <a:t>Methods for Monetizing Information</a:t>
            </a:r>
          </a:p>
        </p:txBody>
      </p:sp>
    </p:spTree>
    <p:extLst>
      <p:ext uri="{BB962C8B-B14F-4D97-AF65-F5344CB8AC3E}">
        <p14:creationId xmlns:p14="http://schemas.microsoft.com/office/powerpoint/2010/main" val="425313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ECFD6-F1B5-1AE2-983E-199131CE0DFC}"/>
              </a:ext>
            </a:extLst>
          </p:cNvPr>
          <p:cNvSpPr>
            <a:spLocks noGrp="1"/>
          </p:cNvSpPr>
          <p:nvPr>
            <p:ph type="title"/>
          </p:nvPr>
        </p:nvSpPr>
        <p:spPr>
          <a:xfrm>
            <a:off x="231006" y="365125"/>
            <a:ext cx="11122794" cy="1325563"/>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Steps to Monetizing Information</a:t>
            </a:r>
            <a:endParaRPr lang="en-IN" sz="4000" dirty="0">
              <a:solidFill>
                <a:srgbClr val="FF0000"/>
              </a:solidFill>
            </a:endParaRPr>
          </a:p>
        </p:txBody>
      </p:sp>
      <p:sp>
        <p:nvSpPr>
          <p:cNvPr id="3" name="Content Placeholder 2">
            <a:extLst>
              <a:ext uri="{FF2B5EF4-FFF2-40B4-BE49-F238E27FC236}">
                <a16:creationId xmlns:a16="http://schemas.microsoft.com/office/drawing/2014/main" id="{21EF2BD6-BB15-2EBA-4FF5-A941CF7A88E4}"/>
              </a:ext>
            </a:extLst>
          </p:cNvPr>
          <p:cNvSpPr>
            <a:spLocks noGrp="1"/>
          </p:cNvSpPr>
          <p:nvPr>
            <p:ph idx="1"/>
          </p:nvPr>
        </p:nvSpPr>
        <p:spPr>
          <a:xfrm>
            <a:off x="308008" y="1825625"/>
            <a:ext cx="11045792" cy="4351338"/>
          </a:xfrm>
        </p:spPr>
        <p:txBody>
          <a:bodyPr>
            <a:normAutofit fontScale="92500"/>
          </a:bodyPr>
          <a:lstStyle/>
          <a:p>
            <a:pPr marL="0" indent="0">
              <a:buNone/>
            </a:pPr>
            <a:r>
              <a:rPr lang="en-IN" sz="2400" dirty="0"/>
              <a:t>Test Ideas for Feasibility</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Ideas for monetizing information have to be realistic. So put them to the test using this feasibility checklist</a:t>
            </a:r>
          </a:p>
          <a:p>
            <a:pPr lvl="1"/>
            <a:r>
              <a:rPr lang="en-IN" dirty="0">
                <a:latin typeface="Times New Roman" panose="02020603050405020304" pitchFamily="18" charset="0"/>
                <a:cs typeface="Times New Roman" panose="02020603050405020304" pitchFamily="18" charset="0"/>
              </a:rPr>
              <a:t>Practical – is the idea utilitarian, or merely interesting/cool? Is it usable?</a:t>
            </a:r>
          </a:p>
          <a:p>
            <a:pPr lvl="1"/>
            <a:r>
              <a:rPr lang="en-IN" dirty="0">
                <a:latin typeface="Times New Roman" panose="02020603050405020304" pitchFamily="18" charset="0"/>
                <a:cs typeface="Times New Roman" panose="02020603050405020304" pitchFamily="18" charset="0"/>
              </a:rPr>
              <a:t>Marketable – Would the idea have sufficiently broad appeal, internally or externally?</a:t>
            </a:r>
          </a:p>
          <a:p>
            <a:pPr lvl="1"/>
            <a:r>
              <a:rPr lang="en-IN" dirty="0">
                <a:latin typeface="Times New Roman" panose="02020603050405020304" pitchFamily="18" charset="0"/>
                <a:cs typeface="Times New Roman" panose="02020603050405020304" pitchFamily="18" charset="0"/>
              </a:rPr>
              <a:t>Scalable – Can the idea be developed and implemented to the extent required or intended?</a:t>
            </a:r>
          </a:p>
          <a:p>
            <a:pPr lvl="1"/>
            <a:r>
              <a:rPr lang="en-IN" dirty="0">
                <a:latin typeface="Times New Roman" panose="02020603050405020304" pitchFamily="18" charset="0"/>
                <a:cs typeface="Times New Roman" panose="02020603050405020304" pitchFamily="18" charset="0"/>
              </a:rPr>
              <a:t>Manageable – Do you have the skills to oversee the development and implementation of the idea?</a:t>
            </a:r>
          </a:p>
          <a:p>
            <a:pPr lvl="1"/>
            <a:r>
              <a:rPr lang="en-IN" dirty="0">
                <a:latin typeface="Times New Roman" panose="02020603050405020304" pitchFamily="18" charset="0"/>
                <a:cs typeface="Times New Roman" panose="02020603050405020304" pitchFamily="18" charset="0"/>
              </a:rPr>
              <a:t>Technological – Do you have the tools, information and skills to develop and rollout the idea?</a:t>
            </a:r>
          </a:p>
          <a:p>
            <a:pPr marL="457200" lvl="1" indent="0">
              <a:buNone/>
            </a:pPr>
            <a:endParaRPr lang="en-US" dirty="0"/>
          </a:p>
        </p:txBody>
      </p:sp>
    </p:spTree>
    <p:extLst>
      <p:ext uri="{BB962C8B-B14F-4D97-AF65-F5344CB8AC3E}">
        <p14:creationId xmlns:p14="http://schemas.microsoft.com/office/powerpoint/2010/main" val="734291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76D0A-1CE3-5275-57E1-4567F87AAF17}"/>
              </a:ext>
            </a:extLst>
          </p:cNvPr>
          <p:cNvSpPr>
            <a:spLocks noGrp="1"/>
          </p:cNvSpPr>
          <p:nvPr>
            <p:ph type="title"/>
          </p:nvPr>
        </p:nvSpPr>
        <p:spPr/>
        <p:txBody>
          <a:bodyPr/>
          <a:lstStyle/>
          <a:p>
            <a:r>
              <a:rPr lang="en-US" sz="4400" dirty="0">
                <a:solidFill>
                  <a:srgbClr val="FF0000"/>
                </a:solidFill>
                <a:latin typeface="Times New Roman" panose="02020603050405020304" pitchFamily="18" charset="0"/>
                <a:cs typeface="Times New Roman" panose="02020603050405020304" pitchFamily="18" charset="0"/>
              </a:rPr>
              <a:t>Steps to Monetizing Information</a:t>
            </a:r>
            <a:endParaRPr lang="en-IN" dirty="0"/>
          </a:p>
        </p:txBody>
      </p:sp>
      <p:sp>
        <p:nvSpPr>
          <p:cNvPr id="3" name="Content Placeholder 2">
            <a:extLst>
              <a:ext uri="{FF2B5EF4-FFF2-40B4-BE49-F238E27FC236}">
                <a16:creationId xmlns:a16="http://schemas.microsoft.com/office/drawing/2014/main" id="{24ADA591-77D2-8DC1-6BD3-81F2E0371C55}"/>
              </a:ext>
            </a:extLst>
          </p:cNvPr>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rPr>
              <a:t>Economical – Will the idea require too much investment or generate sufficient return on investment?</a:t>
            </a:r>
          </a:p>
          <a:p>
            <a:r>
              <a:rPr lang="en-IN" sz="2400" dirty="0">
                <a:latin typeface="Times New Roman" panose="02020603050405020304" pitchFamily="18" charset="0"/>
                <a:cs typeface="Times New Roman" panose="02020603050405020304" pitchFamily="18" charset="0"/>
              </a:rPr>
              <a:t>Legal – Does the idea conform to local laws where it will be used or implemented?</a:t>
            </a:r>
          </a:p>
          <a:p>
            <a:r>
              <a:rPr lang="en-IN" sz="2400" dirty="0">
                <a:latin typeface="Times New Roman" panose="02020603050405020304" pitchFamily="18" charset="0"/>
                <a:cs typeface="Times New Roman" panose="02020603050405020304" pitchFamily="18" charset="0"/>
              </a:rPr>
              <a:t>Ethical – Will the idea be something that has potential for customer/user/public backlash?</a:t>
            </a:r>
          </a:p>
          <a:p>
            <a:r>
              <a:rPr lang="en-IN" sz="2400" dirty="0">
                <a:latin typeface="Times New Roman" panose="02020603050405020304" pitchFamily="18" charset="0"/>
                <a:cs typeface="Times New Roman" panose="02020603050405020304" pitchFamily="18" charset="0"/>
              </a:rPr>
              <a:t>Ecological – Will the idea cause undue impact on the environment?</a:t>
            </a:r>
          </a:p>
          <a:p>
            <a:pPr marL="0" indent="0">
              <a:buNone/>
            </a:pPr>
            <a:endParaRPr lang="en-IN" dirty="0"/>
          </a:p>
        </p:txBody>
      </p:sp>
    </p:spTree>
    <p:extLst>
      <p:ext uri="{BB962C8B-B14F-4D97-AF65-F5344CB8AC3E}">
        <p14:creationId xmlns:p14="http://schemas.microsoft.com/office/powerpoint/2010/main" val="37210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EF872-62FA-F62E-E330-16B3DF86DC68}"/>
              </a:ext>
            </a:extLst>
          </p:cNvPr>
          <p:cNvSpPr>
            <a:spLocks noGrp="1"/>
          </p:cNvSpPr>
          <p:nvPr>
            <p:ph type="title"/>
          </p:nvPr>
        </p:nvSpPr>
        <p:spPr>
          <a:xfrm>
            <a:off x="500514" y="365126"/>
            <a:ext cx="10853286" cy="1030538"/>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Steps to Monetizing Information</a:t>
            </a:r>
            <a:endParaRPr lang="en-IN" sz="4000" dirty="0">
              <a:solidFill>
                <a:srgbClr val="FF0000"/>
              </a:solidFill>
            </a:endParaRPr>
          </a:p>
        </p:txBody>
      </p:sp>
      <p:sp>
        <p:nvSpPr>
          <p:cNvPr id="3" name="Content Placeholder 2">
            <a:extLst>
              <a:ext uri="{FF2B5EF4-FFF2-40B4-BE49-F238E27FC236}">
                <a16:creationId xmlns:a16="http://schemas.microsoft.com/office/drawing/2014/main" id="{21FC4260-61B3-4FC1-51B5-63E6419B6DA3}"/>
              </a:ext>
            </a:extLst>
          </p:cNvPr>
          <p:cNvSpPr>
            <a:spLocks noGrp="1"/>
          </p:cNvSpPr>
          <p:nvPr>
            <p:ph idx="1"/>
          </p:nvPr>
        </p:nvSpPr>
        <p:spPr>
          <a:xfrm>
            <a:off x="500514" y="1395664"/>
            <a:ext cx="10853286" cy="4781299"/>
          </a:xfrm>
        </p:spPr>
        <p:txBody>
          <a:bodyPr>
            <a:normAutofit lnSpcReduction="10000"/>
          </a:bodyPr>
          <a:lstStyle/>
          <a:p>
            <a:pPr marL="0" indent="0">
              <a:buNone/>
            </a:pPr>
            <a:r>
              <a:rPr lang="en-IN" sz="2400" dirty="0"/>
              <a:t>Prepare Data for Monetization Use</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How are you going to gather the information, and from where? Then, what are you going to do to enhance its utility and potential economic value?</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At the most basic level, many of these are tasks with which most information management organizations are familiar</a:t>
            </a:r>
            <a:endParaRPr lang="en-IN" sz="2400"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Aggregation</a:t>
            </a:r>
          </a:p>
          <a:p>
            <a:pPr lvl="1"/>
            <a:r>
              <a:rPr lang="en-IN" dirty="0">
                <a:latin typeface="Times New Roman" panose="02020603050405020304" pitchFamily="18" charset="0"/>
                <a:cs typeface="Times New Roman" panose="02020603050405020304" pitchFamily="18" charset="0"/>
              </a:rPr>
              <a:t>Integration</a:t>
            </a:r>
          </a:p>
          <a:p>
            <a:pPr lvl="1"/>
            <a:r>
              <a:rPr lang="en-IN" dirty="0">
                <a:latin typeface="Times New Roman" panose="02020603050405020304" pitchFamily="18" charset="0"/>
                <a:cs typeface="Times New Roman" panose="02020603050405020304" pitchFamily="18" charset="0"/>
              </a:rPr>
              <a:t>Supplementation</a:t>
            </a:r>
          </a:p>
          <a:p>
            <a:pPr lvl="1"/>
            <a:r>
              <a:rPr lang="en-IN" dirty="0">
                <a:latin typeface="Times New Roman" panose="02020603050405020304" pitchFamily="18" charset="0"/>
                <a:cs typeface="Times New Roman" panose="02020603050405020304" pitchFamily="18" charset="0"/>
              </a:rPr>
              <a:t>Analytics</a:t>
            </a:r>
          </a:p>
          <a:p>
            <a:pPr lvl="1"/>
            <a:r>
              <a:rPr lang="en-IN" dirty="0">
                <a:latin typeface="Times New Roman" panose="02020603050405020304" pitchFamily="18" charset="0"/>
                <a:cs typeface="Times New Roman" panose="02020603050405020304" pitchFamily="18" charset="0"/>
              </a:rPr>
              <a:t>Cleansing</a:t>
            </a:r>
          </a:p>
          <a:p>
            <a:pPr lvl="1"/>
            <a:r>
              <a:rPr lang="en-IN" dirty="0">
                <a:latin typeface="Times New Roman" panose="02020603050405020304" pitchFamily="18" charset="0"/>
                <a:cs typeface="Times New Roman" panose="02020603050405020304" pitchFamily="18" charset="0"/>
              </a:rPr>
              <a:t>De-Identifying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7500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0F751-2D80-DC57-9DC8-842CA6F2B412}"/>
              </a:ext>
            </a:extLst>
          </p:cNvPr>
          <p:cNvSpPr>
            <a:spLocks noGrp="1"/>
          </p:cNvSpPr>
          <p:nvPr>
            <p:ph type="title"/>
          </p:nvPr>
        </p:nvSpPr>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Steps to Monetizing Information</a:t>
            </a:r>
            <a:endParaRPr lang="en-IN" sz="4000" dirty="0">
              <a:solidFill>
                <a:srgbClr val="FF0000"/>
              </a:solidFill>
            </a:endParaRPr>
          </a:p>
        </p:txBody>
      </p:sp>
      <p:sp>
        <p:nvSpPr>
          <p:cNvPr id="3" name="Content Placeholder 2">
            <a:extLst>
              <a:ext uri="{FF2B5EF4-FFF2-40B4-BE49-F238E27FC236}">
                <a16:creationId xmlns:a16="http://schemas.microsoft.com/office/drawing/2014/main" id="{1F4ADC07-B7F8-0021-A0AA-AEB0383ED1DF}"/>
              </a:ext>
            </a:extLst>
          </p:cNvPr>
          <p:cNvSpPr>
            <a:spLocks noGrp="1"/>
          </p:cNvSpPr>
          <p:nvPr>
            <p:ph idx="1"/>
          </p:nvPr>
        </p:nvSpPr>
        <p:spPr/>
        <p:txBody>
          <a:bodyPr>
            <a:normAutofit/>
          </a:bodyPr>
          <a:lstStyle/>
          <a:p>
            <a:pPr marL="0" indent="0">
              <a:buNone/>
            </a:pPr>
            <a:r>
              <a:rPr lang="en-IN" sz="2400" dirty="0"/>
              <a:t>Establish and Cultivate the Market for the Information Product</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Packaging</a:t>
            </a:r>
          </a:p>
          <a:p>
            <a:r>
              <a:rPr lang="en-IN" sz="2400" dirty="0">
                <a:latin typeface="Times New Roman" panose="02020603050405020304" pitchFamily="18" charset="0"/>
                <a:cs typeface="Times New Roman" panose="02020603050405020304" pitchFamily="18" charset="0"/>
              </a:rPr>
              <a:t>Productizing</a:t>
            </a:r>
          </a:p>
          <a:p>
            <a:r>
              <a:rPr lang="en-IN" sz="2400" dirty="0">
                <a:latin typeface="Times New Roman" panose="02020603050405020304" pitchFamily="18" charset="0"/>
                <a:cs typeface="Times New Roman" panose="02020603050405020304" pitchFamily="18" charset="0"/>
              </a:rPr>
              <a:t>Marketplace platform</a:t>
            </a:r>
          </a:p>
          <a:p>
            <a:r>
              <a:rPr lang="en-IN" sz="2400" dirty="0">
                <a:latin typeface="Times New Roman" panose="02020603050405020304" pitchFamily="18" charset="0"/>
                <a:cs typeface="Times New Roman" panose="02020603050405020304" pitchFamily="18" charset="0"/>
              </a:rPr>
              <a:t>Licencing</a:t>
            </a:r>
          </a:p>
          <a:p>
            <a:r>
              <a:rPr lang="en-IN" sz="2400" dirty="0">
                <a:latin typeface="Times New Roman" panose="02020603050405020304" pitchFamily="18" charset="0"/>
                <a:cs typeface="Times New Roman" panose="02020603050405020304" pitchFamily="18" charset="0"/>
              </a:rPr>
              <a:t>Access/Distribution</a:t>
            </a:r>
          </a:p>
        </p:txBody>
      </p:sp>
    </p:spTree>
    <p:extLst>
      <p:ext uri="{BB962C8B-B14F-4D97-AF65-F5344CB8AC3E}">
        <p14:creationId xmlns:p14="http://schemas.microsoft.com/office/powerpoint/2010/main" val="3986237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41B0B-B8EA-17E6-FE98-960AFED399B4}"/>
              </a:ext>
            </a:extLst>
          </p:cNvPr>
          <p:cNvSpPr>
            <a:spLocks noGrp="1"/>
          </p:cNvSpPr>
          <p:nvPr>
            <p:ph type="title"/>
          </p:nvPr>
        </p:nvSpPr>
        <p:spPr>
          <a:xfrm>
            <a:off x="410966" y="302981"/>
            <a:ext cx="10964288" cy="1325563"/>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What Information Monetization Success looks like</a:t>
            </a:r>
            <a:endParaRPr lang="en-CA" sz="4000" dirty="0">
              <a:solidFill>
                <a:srgbClr val="FF0000"/>
              </a:solidFill>
            </a:endParaRPr>
          </a:p>
        </p:txBody>
      </p:sp>
      <p:sp>
        <p:nvSpPr>
          <p:cNvPr id="3" name="Content Placeholder 2">
            <a:extLst>
              <a:ext uri="{FF2B5EF4-FFF2-40B4-BE49-F238E27FC236}">
                <a16:creationId xmlns:a16="http://schemas.microsoft.com/office/drawing/2014/main" id="{42445247-0720-951F-8F32-67A290A52089}"/>
              </a:ext>
            </a:extLst>
          </p:cNvPr>
          <p:cNvSpPr>
            <a:spLocks noGrp="1"/>
          </p:cNvSpPr>
          <p:nvPr>
            <p:ph idx="1"/>
          </p:nvPr>
        </p:nvSpPr>
        <p:spPr>
          <a:xfrm>
            <a:off x="410966" y="1825625"/>
            <a:ext cx="10942834" cy="435133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Goals to achieve  Monetization Success </a:t>
            </a:r>
          </a:p>
          <a:p>
            <a:pPr marL="0" indent="0">
              <a:buNone/>
            </a:pPr>
            <a:endParaRPr lang="en-US" sz="2400" dirty="0"/>
          </a:p>
          <a:p>
            <a:pPr>
              <a:buFont typeface="Arial" panose="020B0604020202020204" pitchFamily="34" charset="0"/>
              <a:buChar char="•"/>
            </a:pPr>
            <a:r>
              <a:rPr lang="en-US" sz="2400" dirty="0"/>
              <a:t>Gains in revenue, cost savings, or risk minimization</a:t>
            </a:r>
          </a:p>
          <a:p>
            <a:pPr>
              <a:buFont typeface="Arial" panose="020B0604020202020204" pitchFamily="34" charset="0"/>
              <a:buChar char="•"/>
            </a:pPr>
            <a:r>
              <a:rPr lang="en-US" sz="2400" dirty="0"/>
              <a:t>Ideally,  we can determine whether we were successful in monetizing information when, regardless of how it was used, we can link the knowledge to a measurable economic gain. Once more, some of these benefits might be direct.</a:t>
            </a:r>
            <a:endParaRPr lang="en-CA" sz="2400" dirty="0"/>
          </a:p>
        </p:txBody>
      </p:sp>
    </p:spTree>
    <p:extLst>
      <p:ext uri="{BB962C8B-B14F-4D97-AF65-F5344CB8AC3E}">
        <p14:creationId xmlns:p14="http://schemas.microsoft.com/office/powerpoint/2010/main" val="1045841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D2D81-1C80-7846-49AD-F7FD3AE47562}"/>
              </a:ext>
            </a:extLst>
          </p:cNvPr>
          <p:cNvSpPr>
            <a:spLocks noGrp="1"/>
          </p:cNvSpPr>
          <p:nvPr>
            <p:ph type="title"/>
          </p:nvPr>
        </p:nvSpPr>
        <p:spPr>
          <a:xfrm>
            <a:off x="500848" y="365125"/>
            <a:ext cx="10852952" cy="1325563"/>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What Information Monetization Success looks like</a:t>
            </a:r>
            <a:endParaRPr lang="en-CA" sz="4000" dirty="0">
              <a:solidFill>
                <a:srgbClr val="FF0000"/>
              </a:solidFill>
            </a:endParaRPr>
          </a:p>
        </p:txBody>
      </p:sp>
      <p:sp>
        <p:nvSpPr>
          <p:cNvPr id="3" name="Content Placeholder 2">
            <a:extLst>
              <a:ext uri="{FF2B5EF4-FFF2-40B4-BE49-F238E27FC236}">
                <a16:creationId xmlns:a16="http://schemas.microsoft.com/office/drawing/2014/main" id="{4783B825-76AA-7430-851E-C4810D0042A1}"/>
              </a:ext>
            </a:extLst>
          </p:cNvPr>
          <p:cNvSpPr>
            <a:spLocks noGrp="1"/>
          </p:cNvSpPr>
          <p:nvPr>
            <p:ph idx="1"/>
          </p:nvPr>
        </p:nvSpPr>
        <p:spPr>
          <a:xfrm>
            <a:off x="500848" y="1803704"/>
            <a:ext cx="11190304" cy="4351338"/>
          </a:xfrm>
        </p:spPr>
        <p:txBody>
          <a:bodyPr>
            <a:normAutofit/>
          </a:bodyPr>
          <a:lstStyle/>
          <a:p>
            <a:pPr marL="0" indent="0">
              <a:buNone/>
            </a:pPr>
            <a:r>
              <a:rPr lang="en-US" sz="2400" dirty="0"/>
              <a:t>Financial Attribution</a:t>
            </a:r>
          </a:p>
          <a:p>
            <a:endParaRPr lang="en-US" sz="2400" dirty="0"/>
          </a:p>
          <a:p>
            <a:r>
              <a:rPr lang="en-US" sz="2400" dirty="0"/>
              <a:t>The net value of the information assets utilized individually can be calculated as you measure the financial gains made. The worth of the information for any given usage must be taken into account. Usually, these will involve labor and computational resources.</a:t>
            </a:r>
            <a:endParaRPr lang="en-CA" sz="2400" dirty="0"/>
          </a:p>
        </p:txBody>
      </p:sp>
    </p:spTree>
    <p:extLst>
      <p:ext uri="{BB962C8B-B14F-4D97-AF65-F5344CB8AC3E}">
        <p14:creationId xmlns:p14="http://schemas.microsoft.com/office/powerpoint/2010/main" val="147941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8FBC-209B-D2AA-A6C6-D0C85AAB0F26}"/>
              </a:ext>
            </a:extLst>
          </p:cNvPr>
          <p:cNvSpPr>
            <a:spLocks noGrp="1"/>
          </p:cNvSpPr>
          <p:nvPr>
            <p:ph type="title"/>
          </p:nvPr>
        </p:nvSpPr>
        <p:spPr>
          <a:xfrm>
            <a:off x="441789" y="365125"/>
            <a:ext cx="10912011" cy="1325563"/>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What Information Monetization Success looks like</a:t>
            </a:r>
            <a:endParaRPr lang="en-CA" sz="4000" dirty="0">
              <a:solidFill>
                <a:srgbClr val="FF0000"/>
              </a:solidFill>
            </a:endParaRPr>
          </a:p>
        </p:txBody>
      </p:sp>
      <p:sp>
        <p:nvSpPr>
          <p:cNvPr id="3" name="Content Placeholder 2">
            <a:extLst>
              <a:ext uri="{FF2B5EF4-FFF2-40B4-BE49-F238E27FC236}">
                <a16:creationId xmlns:a16="http://schemas.microsoft.com/office/drawing/2014/main" id="{1FA29C39-D3E0-8BD8-CB55-D1CAF740535E}"/>
              </a:ext>
            </a:extLst>
          </p:cNvPr>
          <p:cNvSpPr>
            <a:spLocks noGrp="1"/>
          </p:cNvSpPr>
          <p:nvPr>
            <p:ph idx="1"/>
          </p:nvPr>
        </p:nvSpPr>
        <p:spPr>
          <a:xfrm>
            <a:off x="441789" y="1825625"/>
            <a:ext cx="10912011" cy="4351338"/>
          </a:xfrm>
        </p:spPr>
        <p:txBody>
          <a:bodyPr/>
          <a:lstStyle/>
          <a:p>
            <a:pPr marL="0" indent="0">
              <a:buNone/>
            </a:pPr>
            <a:r>
              <a:rPr lang="en-CA" sz="2400" dirty="0"/>
              <a:t>Productization</a:t>
            </a:r>
            <a:endParaRPr lang="en-US" sz="2400" kern="1200" dirty="0">
              <a:latin typeface="+mn-lt"/>
              <a:ea typeface="+mn-ea"/>
              <a:cs typeface="+mn-cs"/>
            </a:endParaRPr>
          </a:p>
          <a:p>
            <a:endParaRPr lang="en-US" sz="2400" dirty="0"/>
          </a:p>
          <a:p>
            <a:r>
              <a:rPr lang="en-US" sz="2400" kern="1200" dirty="0">
                <a:latin typeface="+mn-lt"/>
                <a:ea typeface="+mn-ea"/>
                <a:cs typeface="+mn-cs"/>
              </a:rPr>
              <a:t>We might have </a:t>
            </a:r>
            <a:r>
              <a:rPr lang="en-US" sz="2400" kern="1200" dirty="0" err="1">
                <a:latin typeface="+mn-lt"/>
                <a:ea typeface="+mn-ea"/>
                <a:cs typeface="+mn-cs"/>
              </a:rPr>
              <a:t>informationalized</a:t>
            </a:r>
            <a:r>
              <a:rPr lang="en-US" sz="2400" kern="1200" dirty="0">
                <a:latin typeface="+mn-lt"/>
                <a:ea typeface="+mn-ea"/>
                <a:cs typeface="+mn-cs"/>
              </a:rPr>
              <a:t> a product or productized some information from the standpoint of our offering. In the former, information is sometimes made available to others as raw data, sometimes as information that has been summarized, and occasionally as interpreted insights. In the latter, information is used to improve an existing product or service's usability, performance, marketability, or other aspects.</a:t>
            </a:r>
          </a:p>
          <a:p>
            <a:endParaRPr lang="en-CA" dirty="0"/>
          </a:p>
        </p:txBody>
      </p:sp>
    </p:spTree>
    <p:extLst>
      <p:ext uri="{BB962C8B-B14F-4D97-AF65-F5344CB8AC3E}">
        <p14:creationId xmlns:p14="http://schemas.microsoft.com/office/powerpoint/2010/main" val="30195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34026-F28E-B63E-A871-371C848B3B7F}"/>
              </a:ext>
            </a:extLst>
          </p:cNvPr>
          <p:cNvSpPr>
            <a:spLocks noGrp="1"/>
          </p:cNvSpPr>
          <p:nvPr>
            <p:ph type="title"/>
          </p:nvPr>
        </p:nvSpPr>
        <p:spPr>
          <a:xfrm>
            <a:off x="267127" y="365125"/>
            <a:ext cx="11086673" cy="1325563"/>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What Information Monetization Success looks like</a:t>
            </a:r>
            <a:endParaRPr lang="en-CA" sz="4000" dirty="0">
              <a:solidFill>
                <a:srgbClr val="FF0000"/>
              </a:solidFill>
            </a:endParaRPr>
          </a:p>
        </p:txBody>
      </p:sp>
      <p:sp>
        <p:nvSpPr>
          <p:cNvPr id="3" name="Content Placeholder 2">
            <a:extLst>
              <a:ext uri="{FF2B5EF4-FFF2-40B4-BE49-F238E27FC236}">
                <a16:creationId xmlns:a16="http://schemas.microsoft.com/office/drawing/2014/main" id="{4BEA4E7A-442B-7640-F4B0-ED20E313E254}"/>
              </a:ext>
            </a:extLst>
          </p:cNvPr>
          <p:cNvSpPr>
            <a:spLocks noGrp="1"/>
          </p:cNvSpPr>
          <p:nvPr>
            <p:ph idx="1"/>
          </p:nvPr>
        </p:nvSpPr>
        <p:spPr>
          <a:xfrm>
            <a:off x="380144" y="1825625"/>
            <a:ext cx="10973656" cy="4351338"/>
          </a:xfrm>
        </p:spPr>
        <p:txBody>
          <a:bodyPr/>
          <a:lstStyle/>
          <a:p>
            <a:pPr marL="0" indent="0">
              <a:buNone/>
            </a:pPr>
            <a:r>
              <a:rPr lang="en-CA" sz="2400" dirty="0"/>
              <a:t>Management Information Improvement</a:t>
            </a:r>
            <a:endParaRPr lang="en-US" sz="2400" dirty="0"/>
          </a:p>
          <a:p>
            <a:pPr marL="0" indent="0">
              <a:buNone/>
            </a:pPr>
            <a:endParaRPr lang="en-US" sz="2400" dirty="0"/>
          </a:p>
          <a:p>
            <a:r>
              <a:rPr lang="en-US" sz="2400" dirty="0"/>
              <a:t>The better management of information—from its data governance and data quality to its storage and protection—is a frequent, nearly always positive outcome of information monetization efforts. Attitudes toward and attention to the care and feeding of any particular information asset will greatly improve once your firm understands and conveys the economic benefits.</a:t>
            </a:r>
          </a:p>
          <a:p>
            <a:endParaRPr lang="en-CA" dirty="0"/>
          </a:p>
        </p:txBody>
      </p:sp>
    </p:spTree>
    <p:extLst>
      <p:ext uri="{BB962C8B-B14F-4D97-AF65-F5344CB8AC3E}">
        <p14:creationId xmlns:p14="http://schemas.microsoft.com/office/powerpoint/2010/main" val="926575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1C966-363C-B56D-7DC1-BE49BBB18FE8}"/>
              </a:ext>
            </a:extLst>
          </p:cNvPr>
          <p:cNvSpPr>
            <a:spLocks noGrp="1"/>
          </p:cNvSpPr>
          <p:nvPr>
            <p:ph type="title"/>
          </p:nvPr>
        </p:nvSpPr>
        <p:spPr>
          <a:xfrm>
            <a:off x="482885" y="365125"/>
            <a:ext cx="10870915" cy="1325563"/>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What Information Monetization Success looks like</a:t>
            </a:r>
            <a:endParaRPr lang="en-CA" sz="4000" dirty="0">
              <a:solidFill>
                <a:srgbClr val="FF0000"/>
              </a:solidFill>
            </a:endParaRPr>
          </a:p>
        </p:txBody>
      </p:sp>
      <p:sp>
        <p:nvSpPr>
          <p:cNvPr id="3" name="Content Placeholder 2">
            <a:extLst>
              <a:ext uri="{FF2B5EF4-FFF2-40B4-BE49-F238E27FC236}">
                <a16:creationId xmlns:a16="http://schemas.microsoft.com/office/drawing/2014/main" id="{30FE5AE8-89B2-FE8D-19A1-AF03EEE74C6D}"/>
              </a:ext>
            </a:extLst>
          </p:cNvPr>
          <p:cNvSpPr>
            <a:spLocks noGrp="1"/>
          </p:cNvSpPr>
          <p:nvPr>
            <p:ph idx="1"/>
          </p:nvPr>
        </p:nvSpPr>
        <p:spPr>
          <a:xfrm>
            <a:off x="482885" y="1825625"/>
            <a:ext cx="10870915" cy="4351338"/>
          </a:xfrm>
        </p:spPr>
        <p:txBody>
          <a:bodyPr/>
          <a:lstStyle/>
          <a:p>
            <a:pPr marL="0" indent="0">
              <a:buNone/>
            </a:pPr>
            <a:r>
              <a:rPr lang="en-CA" sz="2400" dirty="0"/>
              <a:t>Market Reaction</a:t>
            </a:r>
            <a:endParaRPr lang="en-US" sz="2400" dirty="0"/>
          </a:p>
          <a:p>
            <a:endParaRPr lang="en-US" sz="2400" dirty="0"/>
          </a:p>
          <a:p>
            <a:r>
              <a:rPr lang="en-US" sz="2400" dirty="0"/>
              <a:t>As with any advancement or innovation in a business model, anticipate responses or imitations from rivals. Even if you are merely licensing aggregate point-of-sale (POS) data free of personally identifiable information (PII), some rivals may try to cast doubt on your company's honesty. Others can swiftly follow suit, possibly depreciating the market data you have been the sole possessor of. Your monetization strategy might be expanded by rivals, who might form joint ventures or brand-new, external businesses that are exempt from the same industry compliance rules. These actions are already being taken by several businesses in highly regulated sectors like banking and insurance</a:t>
            </a:r>
            <a:r>
              <a:rPr lang="en-US" sz="2800" dirty="0"/>
              <a:t>.</a:t>
            </a:r>
          </a:p>
          <a:p>
            <a:endParaRPr lang="en-CA" dirty="0"/>
          </a:p>
        </p:txBody>
      </p:sp>
    </p:spTree>
    <p:extLst>
      <p:ext uri="{BB962C8B-B14F-4D97-AF65-F5344CB8AC3E}">
        <p14:creationId xmlns:p14="http://schemas.microsoft.com/office/powerpoint/2010/main" val="260702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r>
              <a:rPr lang="en-US" sz="4000">
                <a:solidFill>
                  <a:srgbClr val="FF0000"/>
                </a:solidFill>
                <a:latin typeface="Times New Roman" panose="02020603050405020304" pitchFamily="18" charset="0"/>
                <a:cs typeface="Times New Roman" panose="02020603050405020304" pitchFamily="18" charset="0"/>
              </a:rPr>
              <a:t>References</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3" y="1135781"/>
            <a:ext cx="11761269" cy="5332396"/>
          </a:xfrm>
        </p:spPr>
        <p:txBody>
          <a:bodyPr>
            <a:normAutofit/>
          </a:bodyPr>
          <a:lstStyle/>
          <a:p>
            <a:r>
              <a:rPr lang="en-US" sz="2400" dirty="0"/>
              <a:t>“Our Business,” Westpac.com, accessed 12 August 2016, www.westpac.com.au/about-westpac/westpacgroup/company-overview/our-businesses/. </a:t>
            </a:r>
          </a:p>
          <a:p>
            <a:r>
              <a:rPr lang="en-US" sz="2400" dirty="0"/>
              <a:t>“Our Strategy and Vision,” Westpac.com, accessed 12 August 2016, www.westpac.com.au/aboutwestpac/westpac-group/company-overview/our-strategy-vision/. </a:t>
            </a:r>
          </a:p>
          <a:p>
            <a:r>
              <a:rPr lang="en-US" sz="2400" dirty="0"/>
              <a:t>Stuart Corner, “Westpac Using Big Data to Woo Customers with Offers Made to Measure,” The Sydney Morning Herald, 04 March 2014, www.smh.com.au/it-pro/business-it/westpac-using-big-data-to-woocustomers-with-offers-made-to-measure-20140303-hvfx5.html. </a:t>
            </a:r>
          </a:p>
          <a:p>
            <a:r>
              <a:rPr lang="en-US" sz="2400" dirty="0"/>
              <a:t>Corner, “Westpac.” </a:t>
            </a:r>
          </a:p>
          <a:p>
            <a:r>
              <a:rPr lang="en-US" sz="2400" dirty="0"/>
              <a:t>Lynda Partner, “4 Factors for Digital Transformation Success,” Pythian.com, 12 July 2016, www.pythian.com/blog/4-factors-digital-transformation-success/. </a:t>
            </a:r>
          </a:p>
          <a:p>
            <a:r>
              <a:rPr lang="en-US" sz="2400" dirty="0"/>
              <a:t>Partner, “4 Factors.”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937868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1289785"/>
            <a:ext cx="11761269" cy="5332396"/>
          </a:xfrm>
        </p:spPr>
        <p:txBody>
          <a:bodyPr>
            <a:normAutofit/>
          </a:bodyPr>
          <a:lstStyle/>
          <a:p>
            <a:r>
              <a:rPr lang="en-US" sz="2400" dirty="0">
                <a:latin typeface="Times New Roman" panose="02020603050405020304" pitchFamily="18" charset="0"/>
                <a:cs typeface="Times New Roman" panose="02020603050405020304" pitchFamily="18" charset="0"/>
                <a:hlinkClick r:id="rId2" action="ppaction://hlinksldjump"/>
              </a:rPr>
              <a:t>Steps to Monetizing Information</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hlinkClick r:id="rId3" action="ppaction://hlinksldjump"/>
              </a:rPr>
              <a:t>What Information Monetization Success looks like</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hlinkClick r:id="rId4" action="ppaction://hlinksldjump"/>
              </a:rPr>
              <a:t>References</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4470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Steps to Monetizing Information</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154004" y="1068404"/>
            <a:ext cx="11829447" cy="5553777"/>
          </a:xfrm>
        </p:spPr>
        <p:txBody>
          <a:bodyPr>
            <a:normAutofit/>
          </a:bodyPr>
          <a:lstStyle/>
          <a:p>
            <a:r>
              <a:rPr lang="en-US" sz="2400" dirty="0">
                <a:latin typeface="Times New Roman" panose="02020603050405020304" pitchFamily="18" charset="0"/>
                <a:cs typeface="Times New Roman" panose="02020603050405020304" pitchFamily="18" charset="0"/>
              </a:rPr>
              <a:t>There are several steps, if followed correctly, would lead to the substantial rewards in the field of tasks for monetizing information as an asset.</a:t>
            </a:r>
          </a:p>
          <a:p>
            <a:pPr marL="0" indent="0">
              <a:buNone/>
            </a:pPr>
            <a:endParaRPr lang="en-US" sz="2400" dirty="0">
              <a:latin typeface="Times New Roman" panose="02020603050405020304" pitchFamily="18" charset="0"/>
              <a:cs typeface="Times New Roman" panose="02020603050405020304" pitchFamily="18" charset="0"/>
            </a:endParaRPr>
          </a:p>
          <a:p>
            <a:pPr lvl="2">
              <a:buFont typeface="Times New Roman" panose="02020603050405020304" pitchFamily="18" charset="0"/>
              <a:buChar char="‣"/>
            </a:pPr>
            <a:r>
              <a:rPr lang="en-US" sz="2200" dirty="0">
                <a:latin typeface="Times New Roman" panose="02020603050405020304" pitchFamily="18" charset="0"/>
                <a:cs typeface="Times New Roman" panose="02020603050405020304" pitchFamily="18" charset="0"/>
              </a:rPr>
              <a:t>Identify and compare potential sources of both direct and indirect information  commercialization.</a:t>
            </a:r>
          </a:p>
          <a:p>
            <a:pPr marL="914400" lvl="2" indent="0">
              <a:buNone/>
            </a:pPr>
            <a:endParaRPr lang="en-US" sz="2200" dirty="0">
              <a:latin typeface="Times New Roman" panose="02020603050405020304" pitchFamily="18" charset="0"/>
              <a:cs typeface="Times New Roman" panose="02020603050405020304" pitchFamily="18" charset="0"/>
            </a:endParaRPr>
          </a:p>
          <a:p>
            <a:pPr lvl="2">
              <a:buFont typeface="Times New Roman" panose="02020603050405020304" pitchFamily="18" charset="0"/>
              <a:buChar char="‣"/>
            </a:pPr>
            <a:r>
              <a:rPr lang="en-US" sz="2200" dirty="0">
                <a:latin typeface="Times New Roman" panose="02020603050405020304" pitchFamily="18" charset="0"/>
                <a:cs typeface="Times New Roman" panose="02020603050405020304" pitchFamily="18" charset="0"/>
              </a:rPr>
              <a:t>Analyze the viability of your ideas for monetizing information..</a:t>
            </a:r>
          </a:p>
          <a:p>
            <a:pPr marL="914400" lvl="2" indent="0">
              <a:buNone/>
            </a:pPr>
            <a:endParaRPr lang="en-US" sz="2200" dirty="0">
              <a:latin typeface="Times New Roman" panose="02020603050405020304" pitchFamily="18" charset="0"/>
              <a:cs typeface="Times New Roman" panose="02020603050405020304" pitchFamily="18" charset="0"/>
            </a:endParaRPr>
          </a:p>
          <a:p>
            <a:pPr lvl="2">
              <a:buFont typeface="Times New Roman" panose="02020603050405020304" pitchFamily="18" charset="0"/>
              <a:buChar char="‣"/>
            </a:pPr>
            <a:r>
              <a:rPr lang="en-US" sz="2200" dirty="0">
                <a:latin typeface="Times New Roman" panose="02020603050405020304" pitchFamily="18" charset="0"/>
                <a:cs typeface="Times New Roman" panose="02020603050405020304" pitchFamily="18" charset="0"/>
              </a:rPr>
              <a:t>Choose, implement, and modify high-value information monetization </a:t>
            </a:r>
            <a:r>
              <a:rPr lang="en-US" sz="2200" dirty="0" err="1">
                <a:latin typeface="Times New Roman" panose="02020603050405020304" pitchFamily="18" charset="0"/>
                <a:cs typeface="Times New Roman" panose="02020603050405020304" pitchFamily="18" charset="0"/>
              </a:rPr>
              <a:t>strategies.from</a:t>
            </a:r>
            <a:r>
              <a:rPr lang="en-US" sz="2200" dirty="0">
                <a:latin typeface="Times New Roman" panose="02020603050405020304" pitchFamily="18" charset="0"/>
                <a:cs typeface="Times New Roman" panose="02020603050405020304" pitchFamily="18" charset="0"/>
              </a:rPr>
              <a:t> other companies, particularly those in different industries.</a:t>
            </a:r>
          </a:p>
          <a:p>
            <a:pPr marL="914400" lvl="2" indent="0">
              <a:buNone/>
            </a:pPr>
            <a:endParaRPr lang="en-US" sz="2200" dirty="0">
              <a:latin typeface="Times New Roman" panose="02020603050405020304" pitchFamily="18" charset="0"/>
              <a:cs typeface="Times New Roman" panose="02020603050405020304" pitchFamily="18" charset="0"/>
            </a:endParaRPr>
          </a:p>
          <a:p>
            <a:pPr lvl="2">
              <a:buFont typeface="Times New Roman" panose="02020603050405020304" pitchFamily="18" charset="0"/>
              <a:buChar char="‣"/>
            </a:pPr>
            <a:r>
              <a:rPr lang="en-US" sz="2200" dirty="0">
                <a:latin typeface="Times New Roman" panose="02020603050405020304" pitchFamily="18" charset="0"/>
                <a:cs typeface="Times New Roman" panose="02020603050405020304" pitchFamily="18" charset="0"/>
              </a:rPr>
              <a:t>Check the viability of your ideas for monetizing information and Information should be prepared and packaged for monetization.</a:t>
            </a:r>
          </a:p>
          <a:p>
            <a:pPr marL="914400" lvl="2" indent="0">
              <a:buNone/>
            </a:pPr>
            <a:r>
              <a:rPr lang="en-US" sz="2200" dirty="0">
                <a:latin typeface="Times New Roman" panose="02020603050405020304" pitchFamily="18" charset="0"/>
                <a:cs typeface="Times New Roman" panose="02020603050405020304" pitchFamily="18" charset="0"/>
              </a:rPr>
              <a:t>   </a:t>
            </a:r>
          </a:p>
          <a:p>
            <a:pPr marL="0" indent="0">
              <a:buNone/>
            </a:pPr>
            <a:endParaRPr lang="en-US" sz="800" dirty="0">
              <a:latin typeface="Times New Roman" panose="02020603050405020304" pitchFamily="18" charset="0"/>
              <a:cs typeface="Times New Roman" panose="02020603050405020304" pitchFamily="18" charset="0"/>
            </a:endParaRPr>
          </a:p>
          <a:p>
            <a:pPr>
              <a:buFont typeface="Times New Roman" panose="02020603050405020304" pitchFamily="18" charset="0"/>
              <a:buChar char="‣"/>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899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Steps to Monetizing Information</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08547" y="924025"/>
            <a:ext cx="11761269" cy="5332396"/>
          </a:xfrm>
        </p:spPr>
        <p:txBody>
          <a:bodyPr>
            <a:normAutofit/>
          </a:bodyPr>
          <a:lstStyle/>
          <a:p>
            <a:r>
              <a:rPr lang="en-US" sz="2400" dirty="0">
                <a:latin typeface="Times New Roman" panose="02020603050405020304" pitchFamily="18" charset="0"/>
                <a:cs typeface="Times New Roman" panose="02020603050405020304" pitchFamily="18" charset="0"/>
              </a:rPr>
              <a:t>Types of Information</a:t>
            </a:r>
          </a:p>
          <a:p>
            <a:endParaRPr lang="en-US" sz="2400" dirty="0">
              <a:latin typeface="Times New Roman" panose="02020603050405020304" pitchFamily="18" charset="0"/>
              <a:cs typeface="Times New Roman" panose="02020603050405020304" pitchFamily="18" charset="0"/>
            </a:endParaRPr>
          </a:p>
          <a:p>
            <a:r>
              <a:rPr lang="en-US" sz="2400" dirty="0"/>
              <a:t>Figure 3.1 Information Asset Inventory </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lvl="2" algn="just">
              <a:buFont typeface="Times New Roman" panose="02020603050405020304" pitchFamily="18" charset="0"/>
              <a:buChar char="‣"/>
            </a:pPr>
            <a:endParaRPr lang="en-US" sz="2400" dirty="0">
              <a:latin typeface="Times New Roman" panose="02020603050405020304" pitchFamily="18" charset="0"/>
              <a:cs typeface="Times New Roman" panose="02020603050405020304" pitchFamily="18" charset="0"/>
            </a:endParaRPr>
          </a:p>
          <a:p>
            <a:pPr lvl="2" algn="just">
              <a:buFont typeface="Times New Roman" panose="02020603050405020304" pitchFamily="18" charset="0"/>
              <a:buChar char="‣"/>
            </a:pPr>
            <a:endParaRPr lang="en-US" sz="24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2417" y="2836983"/>
            <a:ext cx="5602351" cy="322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88847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Steps to Monetizing Information</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333675" y="924024"/>
            <a:ext cx="11761269" cy="5790231"/>
          </a:xfrm>
        </p:spPr>
        <p:txBody>
          <a:bodyPr>
            <a:normAutofit/>
          </a:bodyPr>
          <a:lstStyle/>
          <a:p>
            <a:r>
              <a:rPr lang="en-US" sz="2400" dirty="0">
                <a:latin typeface="Times New Roman" panose="02020603050405020304" pitchFamily="18" charset="0"/>
                <a:cs typeface="Times New Roman" panose="02020603050405020304" pitchFamily="18" charset="0"/>
              </a:rPr>
              <a:t>Few skills are mandatory by any product managers:-</a:t>
            </a:r>
          </a:p>
          <a:p>
            <a:pPr marL="0" indent="0">
              <a:buNone/>
            </a:pPr>
            <a:endParaRPr lang="en-US" sz="2200" dirty="0">
              <a:latin typeface="Times New Roman" panose="02020603050405020304" pitchFamily="18" charset="0"/>
              <a:cs typeface="Times New Roman" panose="02020603050405020304" pitchFamily="18" charset="0"/>
            </a:endParaRPr>
          </a:p>
          <a:p>
            <a:pPr lvl="2">
              <a:buFont typeface="Times New Roman" panose="02020603050405020304" pitchFamily="18" charset="0"/>
              <a:buChar char="‣"/>
            </a:pPr>
            <a:r>
              <a:rPr lang="en-US" sz="2400" dirty="0"/>
              <a:t>Thinking big</a:t>
            </a:r>
          </a:p>
          <a:p>
            <a:pPr lvl="2">
              <a:buFont typeface="Times New Roman" panose="02020603050405020304" pitchFamily="18" charset="0"/>
              <a:buChar char="‣"/>
            </a:pPr>
            <a:r>
              <a:rPr lang="en-US" sz="2400" dirty="0"/>
              <a:t>Identifying and understanding customers.</a:t>
            </a:r>
          </a:p>
          <a:p>
            <a:pPr lvl="2">
              <a:buFont typeface="Times New Roman" panose="02020603050405020304" pitchFamily="18" charset="0"/>
              <a:buChar char="‣"/>
            </a:pPr>
            <a:r>
              <a:rPr lang="en-US" sz="2400" dirty="0"/>
              <a:t>Evolving</a:t>
            </a:r>
          </a:p>
          <a:p>
            <a:pPr lvl="2">
              <a:buFont typeface="Times New Roman" panose="02020603050405020304" pitchFamily="18" charset="0"/>
              <a:buChar char="‣"/>
            </a:pPr>
            <a:r>
              <a:rPr lang="en-US" sz="2400" dirty="0"/>
              <a:t>Measuring and communicating</a:t>
            </a:r>
          </a:p>
          <a:p>
            <a:pPr lvl="2">
              <a:buFont typeface="Times New Roman" panose="02020603050405020304" pitchFamily="18" charset="0"/>
              <a:buChar char="‣"/>
            </a:pPr>
            <a:r>
              <a:rPr lang="en-US" sz="2400" dirty="0"/>
              <a:t>Being Experimental.</a:t>
            </a:r>
          </a:p>
          <a:p>
            <a:pPr lvl="2">
              <a:buFont typeface="Times New Roman" panose="02020603050405020304" pitchFamily="18" charset="0"/>
              <a:buChar char="‣"/>
            </a:pPr>
            <a:endParaRPr lang="en-US" sz="2400" dirty="0">
              <a:latin typeface="Times New Roman" panose="02020603050405020304" pitchFamily="18" charset="0"/>
              <a:cs typeface="Times New Roman" panose="02020603050405020304" pitchFamily="18" charset="0"/>
            </a:endParaRPr>
          </a:p>
          <a:p>
            <a:pPr lvl="2">
              <a:buFont typeface="Times New Roman" panose="02020603050405020304" pitchFamily="18" charset="0"/>
              <a:buChar char="‣"/>
            </a:pPr>
            <a:r>
              <a:rPr lang="en-US" sz="2200" dirty="0">
                <a:latin typeface="Times New Roman" panose="02020603050405020304" pitchFamily="18" charset="0"/>
                <a:cs typeface="Times New Roman" panose="02020603050405020304" pitchFamily="18" charset="0"/>
              </a:rPr>
              <a:t>Currently, XO Communications examines 500 unique consumer data points characteristics including call habits, late or unpaid bills, and other crucial signs. Customer attrition was cut by 47 percent after just four months of deployment by XO. %, safeguarding $15 million in revenue</a:t>
            </a:r>
          </a:p>
        </p:txBody>
      </p:sp>
    </p:spTree>
    <p:extLst>
      <p:ext uri="{BB962C8B-B14F-4D97-AF65-F5344CB8AC3E}">
        <p14:creationId xmlns:p14="http://schemas.microsoft.com/office/powerpoint/2010/main" val="336607555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Steps to Monetizing Information</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4" y="856648"/>
            <a:ext cx="11761269" cy="5857608"/>
          </a:xfrm>
        </p:spPr>
        <p:txBody>
          <a:bodyPr>
            <a:normAutofit/>
          </a:bodyPr>
          <a:lstStyle/>
          <a:p>
            <a:r>
              <a:rPr lang="en-US" sz="2400" dirty="0">
                <a:latin typeface="Times New Roman" panose="02020603050405020304" pitchFamily="18" charset="0"/>
                <a:cs typeface="Times New Roman" panose="02020603050405020304" pitchFamily="18" charset="0"/>
              </a:rPr>
              <a:t>Types of data which could play an integral role in the monetization:-</a:t>
            </a:r>
          </a:p>
          <a:p>
            <a:pPr lvl="1"/>
            <a:endParaRPr lang="en-US" sz="2000" dirty="0">
              <a:latin typeface="Times New Roman" panose="02020603050405020304" pitchFamily="18" charset="0"/>
              <a:cs typeface="Times New Roman" panose="02020603050405020304" pitchFamily="18" charset="0"/>
            </a:endParaRPr>
          </a:p>
          <a:p>
            <a:pPr lvl="1"/>
            <a:r>
              <a:rPr lang="en-US" sz="2000">
                <a:latin typeface="Times New Roman" panose="02020603050405020304" pitchFamily="18" charset="0"/>
                <a:cs typeface="Times New Roman" panose="02020603050405020304" pitchFamily="18" charset="0"/>
              </a:rPr>
              <a:t>Operation </a:t>
            </a:r>
            <a:r>
              <a:rPr lang="en-US" sz="2000" dirty="0">
                <a:latin typeface="Times New Roman" panose="02020603050405020304" pitchFamily="18" charset="0"/>
                <a:cs typeface="Times New Roman" panose="02020603050405020304" pitchFamily="18" charset="0"/>
              </a:rPr>
              <a:t>Data</a:t>
            </a:r>
          </a:p>
          <a:p>
            <a:pPr lvl="1"/>
            <a:r>
              <a:rPr lang="en-US" sz="2000" dirty="0">
                <a:latin typeface="Times New Roman" panose="02020603050405020304" pitchFamily="18" charset="0"/>
                <a:cs typeface="Times New Roman" panose="02020603050405020304" pitchFamily="18" charset="0"/>
              </a:rPr>
              <a:t>Dark Data</a:t>
            </a:r>
          </a:p>
          <a:p>
            <a:pPr lvl="1"/>
            <a:r>
              <a:rPr lang="en-US" sz="2000" dirty="0">
                <a:latin typeface="Times New Roman" panose="02020603050405020304" pitchFamily="18" charset="0"/>
                <a:cs typeface="Times New Roman" panose="02020603050405020304" pitchFamily="18" charset="0"/>
              </a:rPr>
              <a:t>Commercial Data</a:t>
            </a:r>
          </a:p>
          <a:p>
            <a:pPr lvl="1"/>
            <a:r>
              <a:rPr lang="en-US" sz="2000" dirty="0">
                <a:latin typeface="Times New Roman" panose="02020603050405020304" pitchFamily="18" charset="0"/>
                <a:cs typeface="Times New Roman" panose="02020603050405020304" pitchFamily="18" charset="0"/>
              </a:rPr>
              <a:t>Public Data</a:t>
            </a:r>
          </a:p>
          <a:p>
            <a:pPr lvl="1"/>
            <a:r>
              <a:rPr lang="en-US" sz="2000" dirty="0">
                <a:latin typeface="Times New Roman" panose="02020603050405020304" pitchFamily="18" charset="0"/>
                <a:cs typeface="Times New Roman" panose="02020603050405020304" pitchFamily="18" charset="0"/>
              </a:rPr>
              <a:t>Social Media Data</a:t>
            </a:r>
          </a:p>
          <a:p>
            <a:pPr marL="457200" lvl="1" indent="0">
              <a:buNone/>
            </a:pPr>
            <a:endParaRPr lang="en-US" sz="2000" dirty="0">
              <a:latin typeface="Times New Roman" panose="02020603050405020304" pitchFamily="18" charset="0"/>
              <a:cs typeface="Times New Roman" panose="02020603050405020304" pitchFamily="18" charset="0"/>
            </a:endParaRPr>
          </a:p>
          <a:p>
            <a:pPr lvl="2">
              <a:buFont typeface="Times New Roman" panose="02020603050405020304" pitchFamily="18" charset="0"/>
              <a:buChar char="‣"/>
            </a:pPr>
            <a:endParaRPr lang="en-US" sz="2200" dirty="0">
              <a:latin typeface="Times New Roman" panose="02020603050405020304" pitchFamily="18" charset="0"/>
              <a:cs typeface="Times New Roman" panose="02020603050405020304" pitchFamily="18" charset="0"/>
            </a:endParaRPr>
          </a:p>
          <a:p>
            <a:pPr lvl="2" algn="just">
              <a:buFont typeface="Times New Roman" panose="02020603050405020304" pitchFamily="18" charset="0"/>
              <a:buChar char="‣"/>
            </a:pPr>
            <a:r>
              <a:rPr lang="en-US" sz="2200" dirty="0">
                <a:latin typeface="Times New Roman" panose="02020603050405020304" pitchFamily="18" charset="0"/>
                <a:cs typeface="Times New Roman" panose="02020603050405020304" pitchFamily="18" charset="0"/>
              </a:rPr>
              <a:t>When you directly monetize information, you must choose how much of the information will be enhanced through integration, analytics, or reporting, as well as how and to whom the information will be made available.</a:t>
            </a:r>
          </a:p>
          <a:p>
            <a:pPr lvl="2" algn="just">
              <a:buFont typeface="Times New Roman" panose="02020603050405020304" pitchFamily="18" charset="0"/>
              <a:buChar char="‣"/>
            </a:pPr>
            <a:endParaRPr lang="en-US" sz="2200" dirty="0">
              <a:latin typeface="Times New Roman" panose="02020603050405020304" pitchFamily="18" charset="0"/>
              <a:cs typeface="Times New Roman" panose="02020603050405020304" pitchFamily="18" charset="0"/>
            </a:endParaRPr>
          </a:p>
          <a:p>
            <a:pPr lvl="2" algn="just">
              <a:buFont typeface="Times New Roman" panose="02020603050405020304" pitchFamily="18" charset="0"/>
              <a:buChar char="‣"/>
            </a:pPr>
            <a:r>
              <a:rPr lang="en-US" sz="2200" dirty="0">
                <a:latin typeface="Times New Roman" panose="02020603050405020304" pitchFamily="18" charset="0"/>
                <a:cs typeface="Times New Roman" panose="02020603050405020304" pitchFamily="18" charset="0"/>
              </a:rPr>
              <a:t>The goal of indirect monetization is company optimization. It comprises </a:t>
            </a:r>
            <a:r>
              <a:rPr lang="en-US" sz="2200" dirty="0" err="1">
                <a:latin typeface="Times New Roman" panose="02020603050405020304" pitchFamily="18" charset="0"/>
                <a:cs typeface="Times New Roman" panose="02020603050405020304" pitchFamily="18" charset="0"/>
              </a:rPr>
              <a:t>utilising</a:t>
            </a:r>
            <a:r>
              <a:rPr lang="en-US" sz="2200" dirty="0">
                <a:latin typeface="Times New Roman" panose="02020603050405020304" pitchFamily="18" charset="0"/>
                <a:cs typeface="Times New Roman" panose="02020603050405020304" pitchFamily="18" charset="0"/>
              </a:rPr>
              <a:t> data internally to enhance a procedure or item in a way that yields quantifiable benefits, such income growth or cost savings.</a:t>
            </a:r>
          </a:p>
          <a:p>
            <a:pPr marL="914400" lvl="2" indent="0" algn="just">
              <a:buNone/>
            </a:pPr>
            <a:endParaRPr lang="en-US" sz="2200" dirty="0">
              <a:latin typeface="Times New Roman" panose="02020603050405020304" pitchFamily="18" charset="0"/>
              <a:cs typeface="Times New Roman" panose="02020603050405020304" pitchFamily="18" charset="0"/>
            </a:endParaRPr>
          </a:p>
          <a:p>
            <a:pPr lvl="2" algn="just">
              <a:buFont typeface="Times New Roman" panose="02020603050405020304" pitchFamily="18" charset="0"/>
              <a:buChar char="‣"/>
            </a:pPr>
            <a:endParaRPr lang="en-US" sz="22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7055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0D24-CA66-D14F-1443-5D85FB42EAF8}"/>
              </a:ext>
            </a:extLst>
          </p:cNvPr>
          <p:cNvSpPr>
            <a:spLocks noGrp="1"/>
          </p:cNvSpPr>
          <p:nvPr>
            <p:ph type="ctrTitle"/>
          </p:nvPr>
        </p:nvSpPr>
        <p:spPr>
          <a:xfrm>
            <a:off x="308008" y="389822"/>
            <a:ext cx="11097928" cy="1143002"/>
          </a:xfrm>
        </p:spPr>
        <p:txBody>
          <a:bodyPr>
            <a:noAutofit/>
          </a:bodyPr>
          <a:lstStyle/>
          <a:p>
            <a:pPr algn="l"/>
            <a:r>
              <a:rPr lang="en-US" sz="4000" dirty="0">
                <a:solidFill>
                  <a:srgbClr val="FF0000"/>
                </a:solidFill>
                <a:latin typeface="Times New Roman" panose="02020603050405020304" pitchFamily="18" charset="0"/>
                <a:cs typeface="Times New Roman" panose="02020603050405020304" pitchFamily="18" charset="0"/>
              </a:rPr>
              <a:t>Steps to Monetizing Information</a:t>
            </a:r>
            <a:endParaRPr lang="en-IN" sz="4000" dirty="0">
              <a:solidFill>
                <a:srgbClr val="FF0000"/>
              </a:solidFill>
            </a:endParaRPr>
          </a:p>
        </p:txBody>
      </p:sp>
      <p:sp>
        <p:nvSpPr>
          <p:cNvPr id="3" name="Subtitle 2">
            <a:extLst>
              <a:ext uri="{FF2B5EF4-FFF2-40B4-BE49-F238E27FC236}">
                <a16:creationId xmlns:a16="http://schemas.microsoft.com/office/drawing/2014/main" id="{477D3EF0-6066-E9AF-C466-7745E9282EEA}"/>
              </a:ext>
            </a:extLst>
          </p:cNvPr>
          <p:cNvSpPr>
            <a:spLocks noGrp="1"/>
          </p:cNvSpPr>
          <p:nvPr>
            <p:ph type="subTitle" idx="1"/>
          </p:nvPr>
        </p:nvSpPr>
        <p:spPr>
          <a:xfrm>
            <a:off x="385011" y="2106202"/>
            <a:ext cx="10282989" cy="4361976"/>
          </a:xfrm>
        </p:spPr>
        <p:txBody>
          <a:bodyPr/>
          <a:lstStyle/>
          <a:p>
            <a:pPr algn="l"/>
            <a:r>
              <a:rPr lang="en-IN" sz="2400" dirty="0"/>
              <a:t>Evaluate Alternatives for Both Direct and Indirect Monetization</a:t>
            </a:r>
            <a:endParaRPr lang="en-IN"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Direct Data Monetization</a:t>
            </a:r>
          </a:p>
          <a:p>
            <a:pPr algn="l"/>
            <a:endParaRPr lang="en-IN" dirty="0">
              <a:latin typeface="Times New Roman" panose="02020603050405020304" pitchFamily="18" charset="0"/>
              <a:cs typeface="Times New Roman" panose="02020603050405020304" pitchFamily="18" charset="0"/>
            </a:endParaRPr>
          </a:p>
          <a:p>
            <a:pPr marL="800100" lvl="1" indent="-342900" algn="l">
              <a:buSzPct val="700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Bartering/Trading with information</a:t>
            </a:r>
          </a:p>
          <a:p>
            <a:pPr marL="800100" lvl="1" indent="-342900" algn="l">
              <a:buSzPct val="700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Information-enhanced products or services</a:t>
            </a:r>
          </a:p>
          <a:p>
            <a:pPr marL="800100" lvl="1" indent="-342900" algn="l">
              <a:buSzPct val="700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Selling raw data through brokers</a:t>
            </a:r>
          </a:p>
          <a:p>
            <a:pPr marL="800100" lvl="1" indent="-342900" algn="l">
              <a:buSzPct val="700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Offering data/report subscriptions</a:t>
            </a:r>
          </a:p>
        </p:txBody>
      </p:sp>
    </p:spTree>
    <p:extLst>
      <p:ext uri="{BB962C8B-B14F-4D97-AF65-F5344CB8AC3E}">
        <p14:creationId xmlns:p14="http://schemas.microsoft.com/office/powerpoint/2010/main" val="694055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9A522C-F03E-109C-5099-877AA49E3D8B}"/>
              </a:ext>
            </a:extLst>
          </p:cNvPr>
          <p:cNvSpPr>
            <a:spLocks noGrp="1"/>
          </p:cNvSpPr>
          <p:nvPr>
            <p:ph type="title"/>
          </p:nvPr>
        </p:nvSpPr>
        <p:spPr>
          <a:xfrm>
            <a:off x="337686" y="365125"/>
            <a:ext cx="11016114" cy="1325563"/>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Steps to Monetizing Information</a:t>
            </a:r>
            <a:endParaRPr lang="en-IN" sz="4000"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AFAA73AB-13BE-5528-855F-2064ED237470}"/>
              </a:ext>
            </a:extLst>
          </p:cNvPr>
          <p:cNvSpPr>
            <a:spLocks noGrp="1"/>
          </p:cNvSpPr>
          <p:nvPr>
            <p:ph idx="1"/>
          </p:nvPr>
        </p:nvSpPr>
        <p:spPr>
          <a:xfrm>
            <a:off x="-162828" y="1835250"/>
            <a:ext cx="11016114" cy="4351338"/>
          </a:xfrm>
        </p:spPr>
        <p:txBody>
          <a:bodyPr/>
          <a:lstStyle/>
          <a:p>
            <a:pPr lvl="1"/>
            <a:endParaRPr lang="en-IN" dirty="0">
              <a:latin typeface="Times New Roman" panose="02020603050405020304" pitchFamily="18" charset="0"/>
              <a:cs typeface="Times New Roman" panose="02020603050405020304" pitchFamily="18" charset="0"/>
            </a:endParaRPr>
          </a:p>
          <a:p>
            <a:pPr lvl="1"/>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Indirect Data Monetization</a:t>
            </a:r>
          </a:p>
          <a:p>
            <a:pPr lvl="1">
              <a:buFont typeface="Wingdings" panose="05000000000000000000" pitchFamily="2" charset="2"/>
              <a:buChar char="Ø"/>
            </a:pPr>
            <a:endParaRPr lang="en-IN" dirty="0"/>
          </a:p>
          <a:p>
            <a:pPr lvl="2">
              <a:buSzPct val="700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Using data to improve efficiencies</a:t>
            </a:r>
          </a:p>
          <a:p>
            <a:pPr lvl="2">
              <a:buSzPct val="700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Using data to develop new products, markets</a:t>
            </a:r>
          </a:p>
          <a:p>
            <a:pPr lvl="2">
              <a:buSzPct val="700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Using data to build and solidify partner relationships</a:t>
            </a:r>
          </a:p>
          <a:p>
            <a:pPr lvl="2">
              <a:buSzPct val="700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Branded indices</a:t>
            </a:r>
          </a:p>
          <a:p>
            <a:pPr marL="914400" lvl="2" indent="0">
              <a:buSzPct val="7000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4279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58207-57AA-E4B7-D453-D7D57347FF6E}"/>
              </a:ext>
            </a:extLst>
          </p:cNvPr>
          <p:cNvSpPr>
            <a:spLocks noGrp="1"/>
          </p:cNvSpPr>
          <p:nvPr>
            <p:ph type="title"/>
          </p:nvPr>
        </p:nvSpPr>
        <p:spPr>
          <a:xfrm>
            <a:off x="404261" y="365125"/>
            <a:ext cx="10949539" cy="1325563"/>
          </a:xfrm>
        </p:spPr>
        <p:txBody>
          <a:bodyPr>
            <a:normAutofit/>
          </a:bodyPr>
          <a:lstStyle/>
          <a:p>
            <a:r>
              <a:rPr lang="en-US" sz="3200" dirty="0">
                <a:solidFill>
                  <a:srgbClr val="FF0000"/>
                </a:solidFill>
                <a:latin typeface="Times New Roman" panose="02020603050405020304" pitchFamily="18" charset="0"/>
                <a:cs typeface="Times New Roman" panose="02020603050405020304" pitchFamily="18" charset="0"/>
              </a:rPr>
              <a:t>Steps to Monetizing Information</a:t>
            </a:r>
            <a:endParaRPr lang="en-IN" sz="3200" dirty="0">
              <a:solidFill>
                <a:srgbClr val="FF0000"/>
              </a:solidFill>
            </a:endParaRPr>
          </a:p>
        </p:txBody>
      </p:sp>
      <p:sp>
        <p:nvSpPr>
          <p:cNvPr id="3" name="Content Placeholder 2">
            <a:extLst>
              <a:ext uri="{FF2B5EF4-FFF2-40B4-BE49-F238E27FC236}">
                <a16:creationId xmlns:a16="http://schemas.microsoft.com/office/drawing/2014/main" id="{13FD7CE2-9392-7CA4-4263-48ECF2C93733}"/>
              </a:ext>
            </a:extLst>
          </p:cNvPr>
          <p:cNvSpPr>
            <a:spLocks noGrp="1"/>
          </p:cNvSpPr>
          <p:nvPr>
            <p:ph idx="1"/>
          </p:nvPr>
        </p:nvSpPr>
        <p:spPr>
          <a:xfrm>
            <a:off x="404261" y="1260909"/>
            <a:ext cx="11226085" cy="4916054"/>
          </a:xfrm>
        </p:spPr>
        <p:txBody>
          <a:bodyPr/>
          <a:lstStyle/>
          <a:p>
            <a:endParaRPr lang="en-US" dirty="0"/>
          </a:p>
          <a:p>
            <a:pPr marL="0" indent="0">
              <a:buNone/>
            </a:pPr>
            <a:r>
              <a:rPr lang="en-IN" sz="2800" dirty="0"/>
              <a:t>Adapt High value monetization from other industries</a:t>
            </a:r>
            <a:endParaRPr lang="en-US" dirty="0"/>
          </a:p>
          <a:p>
            <a:endParaRPr lang="en-US" dirty="0"/>
          </a:p>
          <a:p>
            <a:r>
              <a:rPr lang="en-US" dirty="0"/>
              <a:t>Understanding, evaluating, and adapting what other organizations are doing, especially outside your own industry, can jump-start your monetization efforts.</a:t>
            </a:r>
          </a:p>
          <a:p>
            <a:r>
              <a:rPr lang="en-US" dirty="0"/>
              <a:t>Public case studies, professional organizations and industry conferences can all be sources of inspiration, new ideas, and new thinking about monetizing information.</a:t>
            </a:r>
          </a:p>
          <a:p>
            <a:pPr lvl="1"/>
            <a:r>
              <a:rPr lang="en-US" dirty="0"/>
              <a:t>Example: Gartner, Los Angeles Police Department </a:t>
            </a:r>
            <a:endParaRPr lang="en-IN" dirty="0"/>
          </a:p>
        </p:txBody>
      </p:sp>
    </p:spTree>
    <p:extLst>
      <p:ext uri="{BB962C8B-B14F-4D97-AF65-F5344CB8AC3E}">
        <p14:creationId xmlns:p14="http://schemas.microsoft.com/office/powerpoint/2010/main" val="3651321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1225</Words>
  <Application>Microsoft Office PowerPoint</Application>
  <PresentationFormat>Widescreen</PresentationFormat>
  <Paragraphs>135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Office Theme</vt:lpstr>
      <vt:lpstr>PowerPoint Presentation</vt:lpstr>
      <vt:lpstr>Agenda</vt:lpstr>
      <vt:lpstr>Steps to Monetizing Information</vt:lpstr>
      <vt:lpstr>Steps to Monetizing Information</vt:lpstr>
      <vt:lpstr>Steps to Monetizing Information</vt:lpstr>
      <vt:lpstr>Steps to Monetizing Information</vt:lpstr>
      <vt:lpstr>Steps to Monetizing Information</vt:lpstr>
      <vt:lpstr>Steps to Monetizing Information</vt:lpstr>
      <vt:lpstr>Steps to Monetizing Information</vt:lpstr>
      <vt:lpstr>Steps to Monetizing Information</vt:lpstr>
      <vt:lpstr>Steps to Monetizing Information</vt:lpstr>
      <vt:lpstr>Steps to Monetizing Information</vt:lpstr>
      <vt:lpstr>Steps to Monetizing Information</vt:lpstr>
      <vt:lpstr>What Information Monetization Success looks like</vt:lpstr>
      <vt:lpstr>What Information Monetization Success looks like</vt:lpstr>
      <vt:lpstr>What Information Monetization Success looks like</vt:lpstr>
      <vt:lpstr>What Information Monetization Success looks like</vt:lpstr>
      <vt:lpstr>What Information Monetization Success looks like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pedram h</dc:creator>
  <cp:lastModifiedBy>Rishi varma</cp:lastModifiedBy>
  <cp:revision>13</cp:revision>
  <dcterms:created xsi:type="dcterms:W3CDTF">2022-01-19T12:26:47Z</dcterms:created>
  <dcterms:modified xsi:type="dcterms:W3CDTF">2022-09-13T13:58:16Z</dcterms:modified>
</cp:coreProperties>
</file>