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61"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p:scale>
          <a:sx n="75" d="100"/>
          <a:sy n="75" d="100"/>
        </p:scale>
        <p:origin x="2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E1C6-57C3-2C99-9B06-A38C8BE97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0D9E55-4E86-E48F-98D9-2054E6993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165D25-90DE-B91A-315B-5E35D203386C}"/>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22CA537F-B86B-B578-E8CB-82B9086DD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360AA-526A-87DF-C00B-CECAD52366EC}"/>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735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8ABE-9272-02EA-047D-B3FE58981F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1A592-2FCD-E167-82C0-85CF3EDCCE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575A2-D368-C6D7-D51D-7D2D0C2F3E20}"/>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46DEFD4-8809-695E-619D-956B12B8F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1DF8-3A60-E524-AA91-0EF0DDE129A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07223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BE496-8454-DB61-49B9-3C2FD5C717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86C01-AD38-EBA1-8DC0-AFCE94E16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1B55C-8877-D66F-F674-2B1F5E119FA6}"/>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A430A339-C11C-C424-0536-123C579A4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3791F-3EC9-D335-8535-E835AD69C86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52947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7D51-1A66-E813-7824-ACD2FF0CF4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F0283-C7D2-2080-D12E-86D9706D76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E5E42-01F4-27CD-A740-EBF1593D9D00}"/>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F24D2C1A-E826-984A-DD33-6090D38BB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80F40-AEA7-3CF3-4DC1-EA801AC3169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68825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209E-0B29-326D-0DDB-9ADA03EAF6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4AC078-0761-68F5-F460-203A41E7F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BC3F1-D0B4-A870-2E41-DEB145C66E23}"/>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3CDE83E8-A669-A542-0FF4-DF7C22081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E19AC-C2E7-9370-C654-01E14CFCB41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22134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EFAF-C0EA-A325-8B6C-C4330C32EE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12154F-DE52-7056-DDD5-74FCC74799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9FEF46-1171-EE70-E335-FBEA9E3A04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47317F-CA14-EC9C-3B2F-CFD69AFCBE39}"/>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D1C6D996-D86E-4947-18FC-3AD050F1C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CE236-1D0E-5DBC-0E97-C4D267DA8BA2}"/>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85872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0264-FD58-ABAB-864A-D1F373F1E8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0A09C-DE12-3BF0-4EF3-21B722A1D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652F39-3FAC-829D-C036-4DA4AC05F6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50D55B-4736-A102-934E-8E87E3E49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9F070A-3257-2AB6-AB1F-1F945F126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BFEF2-CD95-EC94-FEA7-1FBA2A04D4DE}"/>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8" name="Footer Placeholder 7">
            <a:extLst>
              <a:ext uri="{FF2B5EF4-FFF2-40B4-BE49-F238E27FC236}">
                <a16:creationId xmlns:a16="http://schemas.microsoft.com/office/drawing/2014/main" id="{FA810E33-6491-2B1D-15C8-5BFBA8FC2F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5218C3-9CC2-AECB-AF5C-9A5C09A172D7}"/>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68338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A1ED-BF6A-0D79-9D1D-6B0DC056B5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16169B-A545-64FF-FCAF-CC972AF7F4ED}"/>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4" name="Footer Placeholder 3">
            <a:extLst>
              <a:ext uri="{FF2B5EF4-FFF2-40B4-BE49-F238E27FC236}">
                <a16:creationId xmlns:a16="http://schemas.microsoft.com/office/drawing/2014/main" id="{2F48A051-0500-5DD3-3955-4356BACB7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FEA1CA-8598-09E3-263B-05C48E8AFE5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5998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E7D2F-FCA3-6A57-18E3-5E08268FC14C}"/>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3" name="Footer Placeholder 2">
            <a:extLst>
              <a:ext uri="{FF2B5EF4-FFF2-40B4-BE49-F238E27FC236}">
                <a16:creationId xmlns:a16="http://schemas.microsoft.com/office/drawing/2014/main" id="{889FF9A3-0B73-E75B-1B4C-AEB04CF0E6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D537F-6D50-2A3E-FC31-CC5E996A2DA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33831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341-BD2B-6E72-4EB8-43E6A6677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7E363A-4B25-8F89-C7A1-B4310664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C20609-63AF-0EA0-4074-C9ABDD38C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99AB5-740C-FD44-8BB0-6E44CA5A2F31}"/>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2EE536F6-9979-9955-069F-99B816724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AC8AF-AF47-59DC-C6E6-EE8E1BCBBCEC}"/>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29408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E105-080D-B73F-4D90-9201542BB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6402E1-435B-895A-EB26-452BEBBAF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CDDF3E-FB4A-3270-F1AD-78A51ACA9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FC332-382E-7A6E-6C24-35076D12B977}"/>
              </a:ext>
            </a:extLst>
          </p:cNvPr>
          <p:cNvSpPr>
            <a:spLocks noGrp="1"/>
          </p:cNvSpPr>
          <p:nvPr>
            <p:ph type="dt" sz="half" idx="10"/>
          </p:nvPr>
        </p:nvSpPr>
        <p:spPr/>
        <p:txBody>
          <a:bodyPr/>
          <a:lstStyle/>
          <a:p>
            <a:fld id="{690837B1-F318-4B46-818C-BD5071ADEF6D}" type="datetimeFigureOut">
              <a:rPr lang="en-US" smtClean="0"/>
              <a:t>9/13/2022</a:t>
            </a:fld>
            <a:endParaRPr lang="en-US"/>
          </a:p>
        </p:txBody>
      </p:sp>
      <p:sp>
        <p:nvSpPr>
          <p:cNvPr id="6" name="Footer Placeholder 5">
            <a:extLst>
              <a:ext uri="{FF2B5EF4-FFF2-40B4-BE49-F238E27FC236}">
                <a16:creationId xmlns:a16="http://schemas.microsoft.com/office/drawing/2014/main" id="{DBFAA316-1B3C-E36E-D3AD-7C9598BCB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891A3-493D-CAE1-B144-F124B0FCCB15}"/>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83777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3575B-725F-5BD5-C012-4889F627F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9CBA9-53BD-5935-E8BC-84D88D6D2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DF5BE-B328-B32E-4301-49E4DB065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t>9/13/2022</a:t>
            </a:fld>
            <a:endParaRPr lang="en-US"/>
          </a:p>
        </p:txBody>
      </p:sp>
      <p:sp>
        <p:nvSpPr>
          <p:cNvPr id="5" name="Footer Placeholder 4">
            <a:extLst>
              <a:ext uri="{FF2B5EF4-FFF2-40B4-BE49-F238E27FC236}">
                <a16:creationId xmlns:a16="http://schemas.microsoft.com/office/drawing/2014/main" id="{E1C91CD2-DBEF-FC36-A1AF-78AC50797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7B5EA-035C-26F6-64EF-A50FDEB30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t>‹#›</a:t>
            </a:fld>
            <a:endParaRPr lang="en-US"/>
          </a:p>
        </p:txBody>
      </p:sp>
    </p:spTree>
    <p:extLst>
      <p:ext uri="{BB962C8B-B14F-4D97-AF65-F5344CB8AC3E}">
        <p14:creationId xmlns:p14="http://schemas.microsoft.com/office/powerpoint/2010/main" val="3580425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hyland.com/en/resources/terminology/enterprise-information-management" TargetMode="External"/><Relationship Id="rId2" Type="http://schemas.openxmlformats.org/officeDocument/2006/relationships/hyperlink" Target="https://www.sciencedirect.com/topics/computer-science/information-management" TargetMode="External"/><Relationship Id="rId1" Type="http://schemas.openxmlformats.org/officeDocument/2006/relationships/slideLayout" Target="../slideLayouts/slideLayout2.xml"/><Relationship Id="rId4" Type="http://schemas.openxmlformats.org/officeDocument/2006/relationships/hyperlink" Target="https://solutions.opentext.com/information-advant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2948817" y="2594255"/>
            <a:ext cx="6245786" cy="1595587"/>
          </a:xfrm>
          <a:noFill/>
        </p:spPr>
        <p:txBody>
          <a:bodyPr>
            <a:noAutofit/>
          </a:bodyPr>
          <a:lstStyle/>
          <a:p>
            <a:r>
              <a:rPr lang="en-US" sz="4400" dirty="0">
                <a:solidFill>
                  <a:srgbClr val="FF0000"/>
                </a:solidFill>
                <a:latin typeface="Times New Roman" panose="02020603050405020304" pitchFamily="18" charset="0"/>
                <a:cs typeface="Times New Roman" panose="02020603050405020304" pitchFamily="18" charset="0"/>
              </a:rPr>
              <a:t> </a:t>
            </a:r>
            <a:r>
              <a:rPr lang="en-CA" sz="4400" dirty="0">
                <a:solidFill>
                  <a:srgbClr val="FF0000"/>
                </a:solidFill>
                <a:latin typeface="Times New Roman" panose="02020603050405020304" pitchFamily="18" charset="0"/>
                <a:cs typeface="Times New Roman" panose="02020603050405020304" pitchFamily="18" charset="0"/>
              </a:rPr>
              <a:t>Information Management Maturity and Principles</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AF9DD90-3A86-E045-DD45-38675F34EEA1}"/>
              </a:ext>
            </a:extLst>
          </p:cNvPr>
          <p:cNvSpPr txBox="1"/>
          <p:nvPr/>
        </p:nvSpPr>
        <p:spPr>
          <a:xfrm>
            <a:off x="5338916" y="4942147"/>
            <a:ext cx="2164813" cy="1631216"/>
          </a:xfrm>
          <a:prstGeom prst="rect">
            <a:avLst/>
          </a:prstGeom>
          <a:noFill/>
        </p:spPr>
        <p:txBody>
          <a:bodyPr wrap="square" rtlCol="0">
            <a:spAutoFit/>
          </a:bodyPr>
          <a:lstStyle/>
          <a:p>
            <a:r>
              <a:rPr lang="en-CA" sz="2000" dirty="0">
                <a:latin typeface="Times New Roman" panose="02020603050405020304" pitchFamily="18" charset="0"/>
                <a:cs typeface="Times New Roman" panose="02020603050405020304" pitchFamily="18" charset="0"/>
              </a:rPr>
              <a:t>Presented By,</a:t>
            </a:r>
          </a:p>
          <a:p>
            <a:r>
              <a:rPr lang="en-CA" sz="2000" b="1" dirty="0">
                <a:latin typeface="Times New Roman" panose="02020603050405020304" pitchFamily="18" charset="0"/>
                <a:cs typeface="Times New Roman" panose="02020603050405020304" pitchFamily="18" charset="0"/>
              </a:rPr>
              <a:t>GROUP E</a:t>
            </a:r>
          </a:p>
          <a:p>
            <a:r>
              <a:rPr lang="en-CA" sz="2000" dirty="0" err="1">
                <a:latin typeface="Times New Roman" panose="02020603050405020304" pitchFamily="18" charset="0"/>
                <a:cs typeface="Times New Roman" panose="02020603050405020304" pitchFamily="18" charset="0"/>
              </a:rPr>
              <a:t>Sreya</a:t>
            </a:r>
            <a:r>
              <a:rPr lang="en-CA" sz="2000" dirty="0">
                <a:latin typeface="Times New Roman" panose="02020603050405020304" pitchFamily="18" charset="0"/>
                <a:cs typeface="Times New Roman" panose="02020603050405020304" pitchFamily="18" charset="0"/>
              </a:rPr>
              <a:t> </a:t>
            </a:r>
          </a:p>
          <a:p>
            <a:r>
              <a:rPr lang="en-CA" sz="2000" dirty="0" err="1">
                <a:latin typeface="Times New Roman" panose="02020603050405020304" pitchFamily="18" charset="0"/>
                <a:cs typeface="Times New Roman" panose="02020603050405020304" pitchFamily="18" charset="0"/>
              </a:rPr>
              <a:t>Palwinder</a:t>
            </a:r>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Tania</a:t>
            </a:r>
          </a:p>
        </p:txBody>
      </p:sp>
    </p:spTree>
    <p:extLst>
      <p:ext uri="{BB962C8B-B14F-4D97-AF65-F5344CB8AC3E}">
        <p14:creationId xmlns:p14="http://schemas.microsoft.com/office/powerpoint/2010/main" val="425313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8D86E1-B06C-54E7-EFC8-679AA631058A}"/>
              </a:ext>
            </a:extLst>
          </p:cNvPr>
          <p:cNvSpPr>
            <a:spLocks noGrp="1"/>
          </p:cNvSpPr>
          <p:nvPr>
            <p:ph idx="1"/>
          </p:nvPr>
        </p:nvSpPr>
        <p:spPr>
          <a:xfrm>
            <a:off x="623454" y="387928"/>
            <a:ext cx="11443853" cy="5347854"/>
          </a:xfrm>
        </p:spPr>
        <p:txBody>
          <a:bodyPr>
            <a:normAutofit/>
          </a:bodyPr>
          <a:lstStyle/>
          <a:p>
            <a:pPr marL="0" indent="0">
              <a:buNone/>
            </a:pPr>
            <a:r>
              <a:rPr lang="en-CA" sz="2400" dirty="0">
                <a:solidFill>
                  <a:srgbClr val="FF0000"/>
                </a:solidFill>
                <a:latin typeface="Times New Roman" panose="02020603050405020304" pitchFamily="18" charset="0"/>
                <a:cs typeface="Times New Roman" panose="02020603050405020304" pitchFamily="18" charset="0"/>
              </a:rPr>
              <a:t> </a:t>
            </a:r>
            <a:r>
              <a:rPr lang="en-CA" sz="3200" dirty="0">
                <a:solidFill>
                  <a:srgbClr val="FF0000"/>
                </a:solidFill>
                <a:latin typeface="Times New Roman" panose="02020603050405020304" pitchFamily="18" charset="0"/>
                <a:cs typeface="Times New Roman" panose="02020603050405020304" pitchFamily="18" charset="0"/>
              </a:rPr>
              <a:t>Information Metrics Challenges             Governance Challenges</a:t>
            </a:r>
          </a:p>
          <a:p>
            <a:pPr marL="0" indent="0">
              <a:buNone/>
            </a:pPr>
            <a:endParaRPr lang="en-CA" sz="2400" dirty="0">
              <a:solidFill>
                <a:srgbClr val="FF0000"/>
              </a:solidFill>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Subjective goals and measures.</a:t>
            </a:r>
          </a:p>
          <a:p>
            <a:r>
              <a:rPr lang="en-CA" sz="2400" dirty="0">
                <a:latin typeface="Times New Roman" panose="02020603050405020304" pitchFamily="18" charset="0"/>
                <a:cs typeface="Times New Roman" panose="02020603050405020304" pitchFamily="18" charset="0"/>
              </a:rPr>
              <a:t>Goal Tracking is rarely done.</a:t>
            </a:r>
          </a:p>
          <a:p>
            <a:r>
              <a:rPr lang="en-CA" sz="2400" dirty="0">
                <a:latin typeface="Times New Roman" panose="02020603050405020304" pitchFamily="18" charset="0"/>
                <a:cs typeface="Times New Roman" panose="02020603050405020304" pitchFamily="18" charset="0"/>
              </a:rPr>
              <a:t>Cost-benefit, ROI metrics, prioritization </a:t>
            </a:r>
          </a:p>
          <a:p>
            <a:pPr marL="0" indent="0">
              <a:buNone/>
            </a:pPr>
            <a:r>
              <a:rPr lang="en-CA" sz="2400" dirty="0">
                <a:latin typeface="Times New Roman" panose="02020603050405020304" pitchFamily="18" charset="0"/>
                <a:cs typeface="Times New Roman" panose="02020603050405020304" pitchFamily="18" charset="0"/>
              </a:rPr>
              <a:t>   are rarely included in IT projects.</a:t>
            </a:r>
          </a:p>
          <a:p>
            <a:r>
              <a:rPr lang="en-CA" sz="2400" dirty="0">
                <a:latin typeface="Times New Roman" panose="02020603050405020304" pitchFamily="18" charset="0"/>
                <a:cs typeface="Times New Roman" panose="02020603050405020304" pitchFamily="18" charset="0"/>
              </a:rPr>
              <a:t>Data quality is not measured.</a:t>
            </a:r>
          </a:p>
          <a:p>
            <a:r>
              <a:rPr lang="en-CA" sz="2400" dirty="0">
                <a:latin typeface="Times New Roman" panose="02020603050405020304" pitchFamily="18" charset="0"/>
                <a:cs typeface="Times New Roman" panose="02020603050405020304" pitchFamily="18" charset="0"/>
              </a:rPr>
              <a:t>Failure in measuring information value,</a:t>
            </a:r>
          </a:p>
          <a:p>
            <a:pPr marL="0" indent="0">
              <a:buNone/>
            </a:pPr>
            <a:r>
              <a:rPr lang="en-CA" sz="2400" dirty="0">
                <a:latin typeface="Times New Roman" panose="02020603050405020304" pitchFamily="18" charset="0"/>
                <a:cs typeface="Times New Roman" panose="02020603050405020304" pitchFamily="18" charset="0"/>
              </a:rPr>
              <a:t>   cost and risk.</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6F22D22-839D-8215-B5F7-D9F9DCAE8B96}"/>
              </a:ext>
            </a:extLst>
          </p:cNvPr>
          <p:cNvSpPr txBox="1"/>
          <p:nvPr/>
        </p:nvSpPr>
        <p:spPr>
          <a:xfrm>
            <a:off x="6392106" y="1375559"/>
            <a:ext cx="609599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required officials in handling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 hoc data quality efforts are favored.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Information hoarding.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Information sprawl.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Improper monitoring of policies.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sponsorship.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information inventory.</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56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458933" y="-121944"/>
            <a:ext cx="7811265" cy="1700619"/>
          </a:xfrm>
        </p:spPr>
        <p:txBody>
          <a:bodyPr anchor="t">
            <a:normAutofit fontScale="90000"/>
          </a:bodyPr>
          <a:lstStyle/>
          <a:p>
            <a:br>
              <a:rPr lang="en-CA" sz="3600" dirty="0">
                <a:latin typeface="Times New Roman" panose="02020603050405020304" pitchFamily="18" charset="0"/>
                <a:cs typeface="Times New Roman" panose="02020603050405020304" pitchFamily="18" charset="0"/>
              </a:rPr>
            </a:br>
            <a:br>
              <a:rPr lang="en-CA" sz="3600" dirty="0">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Barriers to Information Asset Management</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6456778" y="1972211"/>
            <a:ext cx="5985163" cy="4405745"/>
          </a:xfrm>
        </p:spPr>
        <p:txBody>
          <a:bodyPr>
            <a:normAutofit lnSpcReduction="10000"/>
          </a:bodyPr>
          <a:lstStyle/>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sz="2400" dirty="0">
                <a:latin typeface="Times New Roman" panose="02020603050405020304" pitchFamily="18" charset="0"/>
                <a:cs typeface="Times New Roman" panose="02020603050405020304" pitchFamily="18" charset="0"/>
              </a:rPr>
              <a:t>The challenges to manage information as an asset are:</a:t>
            </a:r>
            <a:endParaRPr lang="en-US"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Awareness</a:t>
            </a:r>
          </a:p>
          <a:p>
            <a:r>
              <a:rPr lang="en-CA" sz="2400" dirty="0">
                <a:latin typeface="Times New Roman" panose="02020603050405020304" pitchFamily="18" charset="0"/>
                <a:cs typeface="Times New Roman" panose="02020603050405020304" pitchFamily="18" charset="0"/>
              </a:rPr>
              <a:t>Leadership and Management</a:t>
            </a:r>
          </a:p>
          <a:p>
            <a:r>
              <a:rPr lang="en-CA" sz="2400" dirty="0">
                <a:latin typeface="Times New Roman" panose="02020603050405020304" pitchFamily="18" charset="0"/>
                <a:cs typeface="Times New Roman" panose="02020603050405020304" pitchFamily="18" charset="0"/>
              </a:rPr>
              <a:t>Business Governance</a:t>
            </a:r>
          </a:p>
          <a:p>
            <a:r>
              <a:rPr lang="en-CA" sz="2400" dirty="0">
                <a:latin typeface="Times New Roman" panose="02020603050405020304" pitchFamily="18" charset="0"/>
                <a:cs typeface="Times New Roman" panose="02020603050405020304" pitchFamily="18" charset="0"/>
              </a:rPr>
              <a:t>Enabling Systems and Practices</a:t>
            </a:r>
          </a:p>
          <a:p>
            <a:r>
              <a:rPr lang="en-CA" sz="2400" dirty="0">
                <a:latin typeface="Times New Roman" panose="02020603050405020304" pitchFamily="18" charset="0"/>
                <a:cs typeface="Times New Roman" panose="02020603050405020304" pitchFamily="18" charset="0"/>
              </a:rPr>
              <a:t>Justification</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33FCEA-2195-FD41-5919-A6BD29622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5" y="1676512"/>
            <a:ext cx="5808470" cy="4701444"/>
          </a:xfrm>
          <a:prstGeom prst="rect">
            <a:avLst/>
          </a:prstGeom>
        </p:spPr>
      </p:pic>
    </p:spTree>
    <p:extLst>
      <p:ext uri="{BB962C8B-B14F-4D97-AF65-F5344CB8AC3E}">
        <p14:creationId xmlns:p14="http://schemas.microsoft.com/office/powerpoint/2010/main" val="37864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754995" y="-116834"/>
            <a:ext cx="7310355" cy="1386194"/>
          </a:xfrm>
        </p:spPr>
        <p:txBody>
          <a:bodyPr anchor="t">
            <a:normAutofit fontScale="90000"/>
          </a:bodyPr>
          <a:lstStyle/>
          <a:p>
            <a:br>
              <a:rPr lang="en-CA" sz="3600" dirty="0">
                <a:latin typeface="Times New Roman" panose="02020603050405020304" pitchFamily="18" charset="0"/>
                <a:cs typeface="Times New Roman" panose="02020603050405020304" pitchFamily="18" charset="0"/>
              </a:rPr>
            </a:br>
            <a:br>
              <a:rPr lang="en-CA" sz="3600" dirty="0">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Generally Accepted Information Principles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6132156" y="2171060"/>
            <a:ext cx="6955560" cy="4315690"/>
          </a:xfrm>
        </p:spPr>
        <p:txBody>
          <a:bodyPr>
            <a:normAutofit fontScale="92500" lnSpcReduction="20000"/>
          </a:bodyPr>
          <a:lstStyle/>
          <a:p>
            <a:pPr marL="0" indent="0">
              <a:buNone/>
            </a:pPr>
            <a:r>
              <a:rPr lang="en-CA" sz="2600" dirty="0">
                <a:latin typeface="Times New Roman" panose="02020603050405020304" pitchFamily="18" charset="0"/>
                <a:cs typeface="Times New Roman" panose="02020603050405020304" pitchFamily="18" charset="0"/>
              </a:rPr>
              <a:t>The principles are based on assumptions and constraints.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The assumptions are :</a:t>
            </a:r>
          </a:p>
          <a:p>
            <a:r>
              <a:rPr lang="en-CA" sz="2600" dirty="0">
                <a:latin typeface="Times New Roman" panose="02020603050405020304" pitchFamily="18" charset="0"/>
                <a:cs typeface="Times New Roman" panose="02020603050405020304" pitchFamily="18" charset="0"/>
              </a:rPr>
              <a:t>Asset Assumption</a:t>
            </a:r>
          </a:p>
          <a:p>
            <a:r>
              <a:rPr lang="en-CA" sz="2600" dirty="0">
                <a:latin typeface="Times New Roman" panose="02020603050405020304" pitchFamily="18" charset="0"/>
                <a:cs typeface="Times New Roman" panose="02020603050405020304" pitchFamily="18" charset="0"/>
              </a:rPr>
              <a:t>Proprietorship Assumption</a:t>
            </a:r>
          </a:p>
          <a:p>
            <a:r>
              <a:rPr lang="en-CA" sz="2600" dirty="0">
                <a:latin typeface="Times New Roman" panose="02020603050405020304" pitchFamily="18" charset="0"/>
                <a:cs typeface="Times New Roman" panose="02020603050405020304" pitchFamily="18" charset="0"/>
              </a:rPr>
              <a:t>Appraisal Assumption</a:t>
            </a:r>
          </a:p>
          <a:p>
            <a:r>
              <a:rPr lang="en-CA" sz="2600" dirty="0">
                <a:latin typeface="Times New Roman" panose="02020603050405020304" pitchFamily="18" charset="0"/>
                <a:cs typeface="Times New Roman" panose="02020603050405020304" pitchFamily="18" charset="0"/>
              </a:rPr>
              <a:t>Dominion Assumption</a:t>
            </a:r>
          </a:p>
          <a:p>
            <a:r>
              <a:rPr lang="en-CA" sz="2600" dirty="0">
                <a:latin typeface="Times New Roman" panose="02020603050405020304" pitchFamily="18" charset="0"/>
                <a:cs typeface="Times New Roman" panose="02020603050405020304" pitchFamily="18" charset="0"/>
              </a:rPr>
              <a:t>Benefit Assumption</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AB69A3-79A3-AA48-CC3B-08E4ABBBF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607"/>
            <a:ext cx="5614348" cy="3504593"/>
          </a:xfrm>
          <a:prstGeom prst="rect">
            <a:avLst/>
          </a:prstGeom>
        </p:spPr>
      </p:pic>
    </p:spTree>
    <p:extLst>
      <p:ext uri="{BB962C8B-B14F-4D97-AF65-F5344CB8AC3E}">
        <p14:creationId xmlns:p14="http://schemas.microsoft.com/office/powerpoint/2010/main" val="182237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7" y="1698171"/>
            <a:ext cx="3962061" cy="4516360"/>
          </a:xfrm>
        </p:spPr>
        <p:txBody>
          <a:bodyPr anchor="t">
            <a:normAutofit/>
          </a:bodyPr>
          <a:lstStyle/>
          <a:p>
            <a:br>
              <a:rPr lang="en-CA" sz="3600" dirty="0">
                <a:latin typeface="Times New Roman" panose="02020603050405020304" pitchFamily="18" charset="0"/>
                <a:cs typeface="Times New Roman" panose="02020603050405020304" pitchFamily="18" charset="0"/>
              </a:rPr>
            </a:br>
            <a:br>
              <a:rPr lang="en-CA" sz="3600" dirty="0">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Generally Accepted Information Principles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4963386" y="1316182"/>
            <a:ext cx="6955560" cy="4315690"/>
          </a:xfrm>
        </p:spPr>
        <p:txBody>
          <a:bodyPr>
            <a:normAutofit lnSpcReduction="1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constraints restrict how the principles are followed:</a:t>
            </a:r>
          </a:p>
          <a:p>
            <a:r>
              <a:rPr lang="en-CA" sz="2400" dirty="0">
                <a:latin typeface="Times New Roman" panose="02020603050405020304" pitchFamily="18" charset="0"/>
                <a:cs typeface="Times New Roman" panose="02020603050405020304" pitchFamily="18" charset="0"/>
              </a:rPr>
              <a:t>Specificity Constraint</a:t>
            </a:r>
          </a:p>
          <a:p>
            <a:r>
              <a:rPr lang="en-CA" sz="2400" dirty="0">
                <a:latin typeface="Times New Roman" panose="02020603050405020304" pitchFamily="18" charset="0"/>
                <a:cs typeface="Times New Roman" panose="02020603050405020304" pitchFamily="18" charset="0"/>
              </a:rPr>
              <a:t>Recognition Constraint</a:t>
            </a:r>
          </a:p>
          <a:p>
            <a:r>
              <a:rPr lang="en-CA" sz="2400" dirty="0">
                <a:latin typeface="Times New Roman" panose="02020603050405020304" pitchFamily="18" charset="0"/>
                <a:cs typeface="Times New Roman" panose="02020603050405020304" pitchFamily="18" charset="0"/>
              </a:rPr>
              <a:t>Jurisdiction Constraint</a:t>
            </a:r>
          </a:p>
          <a:p>
            <a:r>
              <a:rPr lang="en-CA" sz="2400" dirty="0">
                <a:latin typeface="Times New Roman" panose="02020603050405020304" pitchFamily="18" charset="0"/>
                <a:cs typeface="Times New Roman" panose="02020603050405020304" pitchFamily="18" charset="0"/>
              </a:rPr>
              <a:t>Valuation Constraint</a:t>
            </a:r>
          </a:p>
          <a:p>
            <a:r>
              <a:rPr lang="en-CA" sz="2400" dirty="0">
                <a:latin typeface="Times New Roman" panose="02020603050405020304" pitchFamily="18" charset="0"/>
                <a:cs typeface="Times New Roman" panose="02020603050405020304" pitchFamily="18" charset="0"/>
              </a:rPr>
              <a:t>Resource Constraint</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37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7" y="1698171"/>
            <a:ext cx="3962061" cy="4516360"/>
          </a:xfrm>
        </p:spPr>
        <p:txBody>
          <a:bodyPr anchor="t">
            <a:normAutofit/>
          </a:bodyPr>
          <a:lstStyle/>
          <a:p>
            <a:br>
              <a:rPr lang="en-CA" sz="3600" dirty="0">
                <a:latin typeface="Times New Roman" panose="02020603050405020304" pitchFamily="18" charset="0"/>
                <a:cs typeface="Times New Roman" panose="02020603050405020304" pitchFamily="18" charset="0"/>
              </a:rPr>
            </a:br>
            <a:br>
              <a:rPr lang="en-CA" sz="3600" dirty="0">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Generally Accepted Information Principles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4793673" y="1011382"/>
            <a:ext cx="7125273" cy="5104119"/>
          </a:xfrm>
        </p:spPr>
        <p:txBody>
          <a:bodyPr>
            <a:normAutofit fontScale="77500" lnSpcReduction="20000"/>
          </a:bodyPr>
          <a:lstStyle/>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r>
              <a:rPr lang="en-US" sz="3400" dirty="0">
                <a:latin typeface="Times New Roman" panose="02020603050405020304" pitchFamily="18" charset="0"/>
                <a:cs typeface="Times New Roman" panose="02020603050405020304" pitchFamily="18" charset="0"/>
              </a:rPr>
              <a:t>The principles dictate how information assets should be managed:</a:t>
            </a:r>
          </a:p>
          <a:p>
            <a:r>
              <a:rPr lang="en-CA" sz="3400" dirty="0">
                <a:latin typeface="Times New Roman" panose="02020603050405020304" pitchFamily="18" charset="0"/>
                <a:cs typeface="Times New Roman" panose="02020603050405020304" pitchFamily="18" charset="0"/>
              </a:rPr>
              <a:t>Relevance Principle</a:t>
            </a:r>
          </a:p>
          <a:p>
            <a:r>
              <a:rPr lang="en-CA" sz="3400" dirty="0">
                <a:latin typeface="Times New Roman" panose="02020603050405020304" pitchFamily="18" charset="0"/>
                <a:cs typeface="Times New Roman" panose="02020603050405020304" pitchFamily="18" charset="0"/>
              </a:rPr>
              <a:t>Inventory Principle</a:t>
            </a:r>
          </a:p>
          <a:p>
            <a:r>
              <a:rPr lang="en-CA" sz="3400" dirty="0">
                <a:latin typeface="Times New Roman" panose="02020603050405020304" pitchFamily="18" charset="0"/>
                <a:cs typeface="Times New Roman" panose="02020603050405020304" pitchFamily="18" charset="0"/>
              </a:rPr>
              <a:t>Ownership Principle</a:t>
            </a:r>
          </a:p>
          <a:p>
            <a:r>
              <a:rPr lang="en-CA" sz="3400" dirty="0">
                <a:latin typeface="Times New Roman" panose="02020603050405020304" pitchFamily="18" charset="0"/>
                <a:cs typeface="Times New Roman" panose="02020603050405020304" pitchFamily="18" charset="0"/>
              </a:rPr>
              <a:t>Authorization Principle</a:t>
            </a:r>
          </a:p>
          <a:p>
            <a:r>
              <a:rPr lang="en-CA" sz="3400" dirty="0">
                <a:latin typeface="Times New Roman" panose="02020603050405020304" pitchFamily="18" charset="0"/>
                <a:cs typeface="Times New Roman" panose="02020603050405020304" pitchFamily="18" charset="0"/>
              </a:rPr>
              <a:t>Assessment Principle</a:t>
            </a:r>
          </a:p>
          <a:p>
            <a:r>
              <a:rPr lang="en-CA" sz="3400" dirty="0">
                <a:latin typeface="Times New Roman" panose="02020603050405020304" pitchFamily="18" charset="0"/>
                <a:cs typeface="Times New Roman" panose="02020603050405020304" pitchFamily="18" charset="0"/>
              </a:rPr>
              <a:t>Possession Principle</a:t>
            </a:r>
          </a:p>
          <a:p>
            <a:r>
              <a:rPr lang="en-CA" sz="3400" dirty="0">
                <a:latin typeface="Times New Roman" panose="02020603050405020304" pitchFamily="18" charset="0"/>
                <a:cs typeface="Times New Roman" panose="02020603050405020304" pitchFamily="18" charset="0"/>
              </a:rPr>
              <a:t>Replicability Principle</a:t>
            </a:r>
          </a:p>
          <a:p>
            <a:r>
              <a:rPr lang="en-CA" sz="3400" dirty="0">
                <a:latin typeface="Times New Roman" panose="02020603050405020304" pitchFamily="18" charset="0"/>
                <a:cs typeface="Times New Roman" panose="02020603050405020304" pitchFamily="18" charset="0"/>
              </a:rPr>
              <a:t>Optimization Principle</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38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3352916" y="610927"/>
            <a:ext cx="5360705" cy="1425923"/>
          </a:xfrm>
          <a:noFill/>
        </p:spPr>
        <p:txBody>
          <a:bodyPr vert="horz" lIns="91440" tIns="45720" rIns="91440" bIns="45720" rtlCol="0" anchor="ctr">
            <a:normAutofit/>
          </a:bodyPr>
          <a:lstStyle/>
          <a:p>
            <a:pPr algn="ctr"/>
            <a:r>
              <a:rPr lang="en-US" sz="3600" kern="1200" dirty="0">
                <a:solidFill>
                  <a:srgbClr val="FF0000"/>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799882" y="2005100"/>
            <a:ext cx="8909682" cy="3775716"/>
          </a:xfrm>
          <a:noFill/>
        </p:spPr>
        <p:txBody>
          <a:bodyPr vert="horz" lIns="91440" tIns="45720" rIns="91440" bIns="45720" rtlCol="0">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New digital transformation plans are required as a result of the tremendous waves of disruption that today's businesses are facing, including a scattered workforce, cybersecurity concerns, altering customer expectations, and changes in international regulations.</a:t>
            </a:r>
          </a:p>
          <a:p>
            <a:pPr marL="0" indent="0" algn="l">
              <a:buNone/>
            </a:pPr>
            <a:endParaRPr lang="en-US" sz="2400" dirty="0">
              <a:latin typeface="Times New Roman" panose="02020603050405020304" pitchFamily="18" charset="0"/>
              <a:cs typeface="Times New Roman" panose="02020603050405020304" pitchFamily="18" charset="0"/>
            </a:endParaRPr>
          </a:p>
          <a:p>
            <a:pPr marL="0" indent="0" algn="l">
              <a:buNone/>
            </a:pPr>
            <a:r>
              <a:rPr lang="en-US" sz="2400" dirty="0">
                <a:latin typeface="Times New Roman" panose="02020603050405020304" pitchFamily="18" charset="0"/>
                <a:cs typeface="Times New Roman" panose="02020603050405020304" pitchFamily="18" charset="0"/>
              </a:rPr>
              <a:t>For business transformation, recent work must be seamless, automatic, networked, affordable, and accessible. </a:t>
            </a:r>
            <a:r>
              <a:rPr lang="en-US" sz="2400" b="1" dirty="0">
                <a:latin typeface="Times New Roman" panose="02020603050405020304" pitchFamily="18" charset="0"/>
                <a:cs typeface="Times New Roman" panose="02020603050405020304" pitchFamily="18" charset="0"/>
              </a:rPr>
              <a:t>Information Management </a:t>
            </a:r>
            <a:r>
              <a:rPr lang="en-US" sz="2400" dirty="0">
                <a:latin typeface="Times New Roman" panose="02020603050405020304" pitchFamily="18" charset="0"/>
                <a:cs typeface="Times New Roman" panose="02020603050405020304" pitchFamily="18" charset="0"/>
              </a:rPr>
              <a:t>uses technology to power and secure daily operations while connecting professionals with clients.</a:t>
            </a:r>
          </a:p>
          <a:p>
            <a:pPr marL="0" indent="0" algn="ctr">
              <a:buNone/>
            </a:pPr>
            <a:endParaRPr lang="en-US" sz="2000" kern="1200" dirty="0">
              <a:solidFill>
                <a:srgbClr val="080808"/>
              </a:solidFill>
              <a:latin typeface="+mn-lt"/>
              <a:ea typeface="+mn-ea"/>
              <a:cs typeface="+mn-cs"/>
            </a:endParaRPr>
          </a:p>
        </p:txBody>
      </p:sp>
    </p:spTree>
    <p:extLst>
      <p:ext uri="{BB962C8B-B14F-4D97-AF65-F5344CB8AC3E}">
        <p14:creationId xmlns:p14="http://schemas.microsoft.com/office/powerpoint/2010/main" val="279075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6" y="321734"/>
            <a:ext cx="6891187" cy="113573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81983" y="1457471"/>
            <a:ext cx="8047889" cy="474936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a nutshell,</a:t>
            </a:r>
          </a:p>
          <a:p>
            <a:pPr marL="0" indent="0">
              <a:buNone/>
            </a:pPr>
            <a:r>
              <a:rPr lang="en-US" sz="2400" b="0" i="0" dirty="0">
                <a:effectLst/>
                <a:latin typeface="Times New Roman" panose="02020603050405020304" pitchFamily="18" charset="0"/>
                <a:cs typeface="Times New Roman" panose="02020603050405020304" pitchFamily="18" charset="0"/>
              </a:rPr>
              <a:t>EIM software allows enterprises to handle both structured and unstructured data across business activities, derive commercial insights, and encrypt that data while fulfilling regulatory standards.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Information management strategies use software and other technologies that are intended to help enterprises get the most out of their data in order to increase productivity, encourage transparency, and allow business insights.</a:t>
            </a:r>
          </a:p>
        </p:txBody>
      </p:sp>
      <p:pic>
        <p:nvPicPr>
          <p:cNvPr id="5" name="Picture 4" descr="Pen placed on top of a signature line">
            <a:extLst>
              <a:ext uri="{FF2B5EF4-FFF2-40B4-BE49-F238E27FC236}">
                <a16:creationId xmlns:a16="http://schemas.microsoft.com/office/drawing/2014/main" id="{042629B6-C425-A322-E1B3-8BDC24ADFC54}"/>
              </a:ext>
            </a:extLst>
          </p:cNvPr>
          <p:cNvPicPr>
            <a:picLocks noChangeAspect="1"/>
          </p:cNvPicPr>
          <p:nvPr/>
        </p:nvPicPr>
        <p:blipFill rotWithShape="1">
          <a:blip r:embed="rId2"/>
          <a:srcRect l="55178" r="5284" b="-1"/>
          <a:stretch/>
        </p:blipFill>
        <p:spPr>
          <a:xfrm>
            <a:off x="8129873" y="10"/>
            <a:ext cx="4062128" cy="6857990"/>
          </a:xfrm>
          <a:prstGeom prst="rect">
            <a:avLst/>
          </a:prstGeom>
        </p:spPr>
      </p:pic>
    </p:spTree>
    <p:extLst>
      <p:ext uri="{BB962C8B-B14F-4D97-AF65-F5344CB8AC3E}">
        <p14:creationId xmlns:p14="http://schemas.microsoft.com/office/powerpoint/2010/main" val="8501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804672" y="1365403"/>
            <a:ext cx="6196391" cy="4127194"/>
          </a:xfrm>
        </p:spPr>
        <p:txBody>
          <a:bodyPr vert="horz" lIns="91440" tIns="45720" rIns="91440" bIns="45720" rtlCol="0" anchor="ctr">
            <a:normAutofit/>
          </a:bodyPr>
          <a:lstStyle/>
          <a:p>
            <a:r>
              <a:rPr lang="en-US" sz="4800" kern="1200"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3914475" y="1365403"/>
            <a:ext cx="7670202" cy="4396610"/>
          </a:xfrm>
        </p:spPr>
        <p:txBody>
          <a:bodyPr vert="horz" lIns="91440" tIns="45720" rIns="91440" bIns="45720" rtlCol="0" anchor="ctr">
            <a:normAutofit/>
          </a:bodyPr>
          <a:lstStyle/>
          <a:p>
            <a:endParaRPr lang="en-CA" sz="2000" dirty="0">
              <a:latin typeface="Times New Roman" panose="02020603050405020304" pitchFamily="18" charset="0"/>
              <a:cs typeface="Times New Roman" panose="02020603050405020304" pitchFamily="18" charset="0"/>
              <a:hlinkClick r:id="rId2"/>
            </a:endParaRPr>
          </a:p>
          <a:p>
            <a:pPr marL="0" indent="0">
              <a:buNone/>
            </a:pPr>
            <a:endParaRPr lang="en-CA" sz="2000" dirty="0">
              <a:latin typeface="Times New Roman" panose="02020603050405020304" pitchFamily="18" charset="0"/>
              <a:cs typeface="Times New Roman" panose="02020603050405020304" pitchFamily="18" charset="0"/>
              <a:hlinkClick r:id="rId2"/>
            </a:endParaRPr>
          </a:p>
          <a:p>
            <a:r>
              <a:rPr lang="en-US" sz="2000" dirty="0" err="1">
                <a:latin typeface="Times New Roman" panose="02020603050405020304" pitchFamily="18" charset="0"/>
                <a:cs typeface="Times New Roman" panose="02020603050405020304" pitchFamily="18" charset="0"/>
              </a:rPr>
              <a:t>Infonomics</a:t>
            </a:r>
            <a:r>
              <a:rPr lang="en-US" sz="2000" dirty="0">
                <a:latin typeface="Times New Roman" panose="02020603050405020304" pitchFamily="18" charset="0"/>
                <a:cs typeface="Times New Roman" panose="02020603050405020304" pitchFamily="18" charset="0"/>
              </a:rPr>
              <a:t>: How to Monetize, Manage, and Measure Information as an Asset for Competitive Advantage  </a:t>
            </a:r>
          </a:p>
          <a:p>
            <a:pPr marL="0" indent="0">
              <a:buNone/>
            </a:pPr>
            <a:r>
              <a:rPr lang="en-US" sz="2000" dirty="0">
                <a:latin typeface="Times New Roman" panose="02020603050405020304" pitchFamily="18" charset="0"/>
                <a:cs typeface="Times New Roman" panose="02020603050405020304" pitchFamily="18" charset="0"/>
              </a:rPr>
              <a:t>                                                          DOUGLAS B. LANEY Gartner, Inc.</a:t>
            </a:r>
            <a:endParaRPr lang="en-CA" sz="2000" dirty="0">
              <a:latin typeface="Times New Roman" panose="02020603050405020304" pitchFamily="18" charset="0"/>
              <a:cs typeface="Times New Roman" panose="02020603050405020304" pitchFamily="18" charset="0"/>
              <a:hlinkClick r:id="rId2"/>
            </a:endParaRPr>
          </a:p>
          <a:p>
            <a:r>
              <a:rPr lang="en-CA" sz="2000" dirty="0">
                <a:latin typeface="Times New Roman" panose="02020603050405020304" pitchFamily="18" charset="0"/>
                <a:cs typeface="Times New Roman" panose="02020603050405020304" pitchFamily="18" charset="0"/>
                <a:hlinkClick r:id="rId2"/>
              </a:rPr>
              <a:t>https://www.sciencedirect.com/topics/computer-science/information-management</a:t>
            </a:r>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hlinkClick r:id="rId3"/>
              </a:rPr>
              <a:t>https://www.hyland.com/en/resources/terminology/enterprise-information-management</a:t>
            </a:r>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hlinkClick r:id="rId4"/>
              </a:rPr>
              <a:t>https://solutions.opentext.com/information-advantage</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pPr marL="0" indent="0">
              <a:buNone/>
            </a:pPr>
            <a:endParaRPr lang="en-US" sz="2400" kern="1200" dirty="0">
              <a:solidFill>
                <a:schemeClr val="tx2"/>
              </a:solidFill>
              <a:latin typeface="+mn-lt"/>
              <a:ea typeface="+mn-ea"/>
              <a:cs typeface="+mn-cs"/>
            </a:endParaRPr>
          </a:p>
        </p:txBody>
      </p:sp>
    </p:spTree>
    <p:extLst>
      <p:ext uri="{BB962C8B-B14F-4D97-AF65-F5344CB8AC3E}">
        <p14:creationId xmlns:p14="http://schemas.microsoft.com/office/powerpoint/2010/main" val="292937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7" y="1698171"/>
            <a:ext cx="3962061" cy="4516360"/>
          </a:xfrm>
        </p:spPr>
        <p:txBody>
          <a:bodyPr anchor="t">
            <a:normAutofit/>
          </a:bodyPr>
          <a:lstStyle/>
          <a:p>
            <a:r>
              <a:rPr lang="en-US"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5070020" y="1698170"/>
            <a:ext cx="6478513" cy="4516361"/>
          </a:xfrm>
        </p:spPr>
        <p:txBody>
          <a:bodyPr>
            <a:normAutofit/>
          </a:bodyPr>
          <a:lstStyle/>
          <a:p>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Discuss about: </a:t>
            </a:r>
          </a:p>
          <a:p>
            <a:r>
              <a:rPr lang="en-US" sz="2400" dirty="0">
                <a:latin typeface="Times New Roman" panose="02020603050405020304" pitchFamily="18" charset="0"/>
                <a:cs typeface="Times New Roman" panose="02020603050405020304" pitchFamily="18" charset="0"/>
              </a:rPr>
              <a:t>Information Management, </a:t>
            </a:r>
          </a:p>
          <a:p>
            <a:r>
              <a:rPr lang="en-US" sz="2400" dirty="0">
                <a:latin typeface="Times New Roman" panose="02020603050405020304" pitchFamily="18" charset="0"/>
                <a:cs typeface="Times New Roman" panose="02020603050405020304" pitchFamily="18" charset="0"/>
              </a:rPr>
              <a:t>EIM Maturity Model</a:t>
            </a:r>
          </a:p>
          <a:p>
            <a:r>
              <a:rPr lang="en-US" sz="2400" dirty="0">
                <a:latin typeface="Times New Roman" panose="02020603050405020304" pitchFamily="18" charset="0"/>
                <a:cs typeface="Times New Roman" panose="02020603050405020304" pitchFamily="18" charset="0"/>
              </a:rPr>
              <a:t>Various Levels of Information Maturity</a:t>
            </a:r>
          </a:p>
          <a:p>
            <a:r>
              <a:rPr lang="en-US" sz="2400" dirty="0">
                <a:latin typeface="Times New Roman" panose="02020603050405020304" pitchFamily="18" charset="0"/>
                <a:cs typeface="Times New Roman" panose="02020603050405020304" pitchFamily="18" charset="0"/>
              </a:rPr>
              <a:t>Impediments to Maturity</a:t>
            </a:r>
          </a:p>
          <a:p>
            <a:r>
              <a:rPr lang="en-US" sz="2400" dirty="0">
                <a:latin typeface="Times New Roman" panose="02020603050405020304" pitchFamily="18" charset="0"/>
                <a:cs typeface="Times New Roman" panose="02020603050405020304" pitchFamily="18" charset="0"/>
              </a:rPr>
              <a:t>Barriers to Information Asset Management</a:t>
            </a:r>
          </a:p>
          <a:p>
            <a:r>
              <a:rPr lang="en-US" sz="2400" dirty="0">
                <a:latin typeface="Times New Roman" panose="02020603050405020304" pitchFamily="18" charset="0"/>
                <a:cs typeface="Times New Roman" panose="02020603050405020304" pitchFamily="18" charset="0"/>
              </a:rPr>
              <a:t>Challenges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7" y="307880"/>
            <a:ext cx="10905066" cy="827855"/>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Learning outcome </a:t>
            </a:r>
          </a:p>
        </p:txBody>
      </p:sp>
      <p:sp>
        <p:nvSpPr>
          <p:cNvPr id="4" name="Content Placeholder 3">
            <a:extLst>
              <a:ext uri="{FF2B5EF4-FFF2-40B4-BE49-F238E27FC236}">
                <a16:creationId xmlns:a16="http://schemas.microsoft.com/office/drawing/2014/main" id="{328D86E1-B06C-54E7-EFC8-679AA631058A}"/>
              </a:ext>
            </a:extLst>
          </p:cNvPr>
          <p:cNvSpPr>
            <a:spLocks noGrp="1"/>
          </p:cNvSpPr>
          <p:nvPr>
            <p:ph idx="1"/>
          </p:nvPr>
        </p:nvSpPr>
        <p:spPr>
          <a:xfrm>
            <a:off x="448733" y="1540981"/>
            <a:ext cx="11618575" cy="5078095"/>
          </a:xfrm>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rPr>
              <a:t>CONTENTS                                                                      COURSE OUTLINE</a:t>
            </a:r>
          </a:p>
          <a:p>
            <a:r>
              <a:rPr lang="en-CA" sz="2400" dirty="0">
                <a:latin typeface="Times New Roman" panose="02020603050405020304" pitchFamily="18" charset="0"/>
                <a:cs typeface="Times New Roman" panose="02020603050405020304" pitchFamily="18" charset="0"/>
              </a:rPr>
              <a:t>Information Management</a:t>
            </a:r>
          </a:p>
          <a:p>
            <a:r>
              <a:rPr lang="en-CA" sz="2400" dirty="0">
                <a:latin typeface="Times New Roman" panose="02020603050405020304" pitchFamily="18" charset="0"/>
                <a:cs typeface="Times New Roman" panose="02020603050405020304" pitchFamily="18" charset="0"/>
              </a:rPr>
              <a:t>EIM Maturity Model</a:t>
            </a:r>
          </a:p>
          <a:p>
            <a:r>
              <a:rPr lang="en-CA" sz="2400" dirty="0">
                <a:latin typeface="Times New Roman" panose="02020603050405020304" pitchFamily="18" charset="0"/>
                <a:cs typeface="Times New Roman" panose="02020603050405020304" pitchFamily="18" charset="0"/>
              </a:rPr>
              <a:t>Levels of Information Maturity</a:t>
            </a:r>
          </a:p>
          <a:p>
            <a:r>
              <a:rPr lang="en-CA" sz="2400" dirty="0">
                <a:latin typeface="Times New Roman" panose="02020603050405020304" pitchFamily="18" charset="0"/>
                <a:cs typeface="Times New Roman" panose="02020603050405020304" pitchFamily="18" charset="0"/>
              </a:rPr>
              <a:t>Impediments in Maturity</a:t>
            </a:r>
          </a:p>
          <a:p>
            <a:r>
              <a:rPr lang="en-CA" sz="2400" dirty="0">
                <a:latin typeface="Times New Roman" panose="02020603050405020304" pitchFamily="18" charset="0"/>
                <a:cs typeface="Times New Roman" panose="02020603050405020304" pitchFamily="18" charset="0"/>
              </a:rPr>
              <a:t>Barriers to Information Asset Management</a:t>
            </a:r>
          </a:p>
          <a:p>
            <a:r>
              <a:rPr lang="en-CA" sz="2400" dirty="0">
                <a:latin typeface="Times New Roman" panose="02020603050405020304" pitchFamily="18" charset="0"/>
                <a:cs typeface="Times New Roman" panose="02020603050405020304" pitchFamily="18" charset="0"/>
              </a:rPr>
              <a:t>Generally Accepted Information Principles</a:t>
            </a:r>
          </a:p>
          <a:p>
            <a:r>
              <a:rPr lang="en-CA" sz="2400" dirty="0">
                <a:latin typeface="Times New Roman" panose="02020603050405020304" pitchFamily="18" charset="0"/>
                <a:cs typeface="Times New Roman" panose="02020603050405020304" pitchFamily="18" charset="0"/>
              </a:rPr>
              <a:t>Conclusion</a:t>
            </a:r>
          </a:p>
          <a:p>
            <a:r>
              <a:rPr lang="en-CA" sz="2400" dirty="0">
                <a:latin typeface="Times New Roman" panose="02020603050405020304" pitchFamily="18" charset="0"/>
                <a:cs typeface="Times New Roman" panose="02020603050405020304" pitchFamily="18" charset="0"/>
              </a:rPr>
              <a:t>Summary</a:t>
            </a:r>
          </a:p>
          <a:p>
            <a:r>
              <a:rPr lang="en-CA" sz="2400" dirty="0">
                <a:latin typeface="Times New Roman" panose="02020603050405020304" pitchFamily="18" charset="0"/>
                <a:cs typeface="Times New Roman" panose="02020603050405020304" pitchFamily="18" charset="0"/>
              </a:rPr>
              <a:t>Reference</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6F22D22-839D-8215-B5F7-D9F9DCAE8B96}"/>
              </a:ext>
            </a:extLst>
          </p:cNvPr>
          <p:cNvSpPr txBox="1"/>
          <p:nvPr/>
        </p:nvSpPr>
        <p:spPr>
          <a:xfrm>
            <a:off x="6534150" y="2213455"/>
            <a:ext cx="5657849" cy="273954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Summarize valuation approaches used in informatics and its related disciplines: information theory, information economics, macroeconomics, intellectual capital, intangible asset valuation, asset management, and Generally Accepted Accounting Principles (GAAP) Science</a:t>
            </a:r>
            <a:r>
              <a:rPr lang="en-CA"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4030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8" y="1698171"/>
            <a:ext cx="3277368" cy="3455720"/>
          </a:xfrm>
        </p:spPr>
        <p:txBody>
          <a:bodyPr anchor="t">
            <a:normAutofit/>
          </a:bodyPr>
          <a:lstStyle/>
          <a:p>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What Is Information Management?</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5070020" y="1698170"/>
            <a:ext cx="6478513" cy="4516361"/>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Information management is the entire range of technical, operational, and social functions of a system that is used to handle information.</a:t>
            </a:r>
          </a:p>
          <a:p>
            <a:pPr marL="0" indent="0">
              <a:buNone/>
            </a:pPr>
            <a:endParaRPr lang="en-US" sz="2400" b="0" i="0" dirty="0">
              <a:solidFill>
                <a:srgbClr val="2E2E2E"/>
              </a:solidFill>
              <a:effectLst/>
              <a:latin typeface="NexusSans"/>
            </a:endParaRPr>
          </a:p>
          <a:p>
            <a:r>
              <a:rPr lang="en-US" sz="2400" dirty="0">
                <a:latin typeface="Times New Roman" panose="02020603050405020304" pitchFamily="18" charset="0"/>
                <a:cs typeface="Times New Roman" panose="02020603050405020304" pitchFamily="18" charset="0"/>
              </a:rPr>
              <a:t>Individuals, social networks of individuals, organizations, businesses, and governments all engage in some form of information management.</a:t>
            </a:r>
          </a:p>
        </p:txBody>
      </p:sp>
    </p:spTree>
    <p:extLst>
      <p:ext uri="{BB962C8B-B14F-4D97-AF65-F5344CB8AC3E}">
        <p14:creationId xmlns:p14="http://schemas.microsoft.com/office/powerpoint/2010/main" val="448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7" y="1698171"/>
            <a:ext cx="3962061" cy="4516360"/>
          </a:xfrm>
        </p:spPr>
        <p:txBody>
          <a:bodyPr anchor="t">
            <a:normAutofit/>
          </a:bodyPr>
          <a:lstStyle/>
          <a:p>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The Information Management Maturity Model</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5070020" y="1698170"/>
            <a:ext cx="6478513" cy="4516361"/>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Enterprise information management (EIM) is defined as the optimization, storage and processing of data within an enterprise through the combined power of business intelligence or analytics and content management.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EIM maturity model enables organizations to identify at what stage of maturity they've reached and what actions to take to reach the next level.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8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7" y="1698171"/>
            <a:ext cx="3962061" cy="4516360"/>
          </a:xfrm>
        </p:spPr>
        <p:txBody>
          <a:bodyPr anchor="t">
            <a:normAutofit/>
          </a:bodyPr>
          <a:lstStyle/>
          <a:p>
            <a:r>
              <a:rPr lang="en-CA" sz="3600" dirty="0">
                <a:solidFill>
                  <a:srgbClr val="FF0000"/>
                </a:solidFill>
                <a:latin typeface="Times New Roman" panose="02020603050405020304" pitchFamily="18" charset="0"/>
                <a:cs typeface="Times New Roman" panose="02020603050405020304" pitchFamily="18" charset="0"/>
              </a:rPr>
              <a:t>EIM Model</a:t>
            </a:r>
            <a:br>
              <a:rPr lang="en-CA"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4882388" y="1480838"/>
            <a:ext cx="6666146" cy="4733693"/>
          </a:xfrm>
        </p:spPr>
        <p:txBody>
          <a:bodyPr>
            <a:normAutofit lnSpcReduction="10000"/>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Gartner’s EIM maturity model</a:t>
            </a:r>
          </a:p>
          <a:p>
            <a:pPr marL="0" indent="0">
              <a:buNone/>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7 essential building blocks for EIM maturity</a:t>
            </a:r>
          </a:p>
          <a:p>
            <a:pPr marL="685800" lvl="2">
              <a:spcBef>
                <a:spcPts val="1000"/>
              </a:spcBef>
            </a:pPr>
            <a:r>
              <a:rPr lang="en-CA"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Vision</a:t>
            </a:r>
          </a:p>
          <a:p>
            <a:pPr marL="685800" lvl="2">
              <a:spcBef>
                <a:spcPts val="1000"/>
              </a:spcBef>
            </a:pPr>
            <a:r>
              <a:rPr lang="en-US" sz="2400" dirty="0">
                <a:latin typeface="Times New Roman" panose="02020603050405020304" pitchFamily="18" charset="0"/>
                <a:cs typeface="Times New Roman" panose="02020603050405020304" pitchFamily="18" charset="0"/>
              </a:rPr>
              <a:t>      Strategy</a:t>
            </a:r>
          </a:p>
          <a:p>
            <a:pPr marL="685800" lvl="2">
              <a:spcBef>
                <a:spcPts val="1000"/>
              </a:spcBef>
            </a:pPr>
            <a:r>
              <a:rPr lang="en-US" sz="2400" dirty="0">
                <a:latin typeface="Times New Roman" panose="02020603050405020304" pitchFamily="18" charset="0"/>
                <a:cs typeface="Times New Roman" panose="02020603050405020304" pitchFamily="18" charset="0"/>
              </a:rPr>
              <a:t>      Metrics</a:t>
            </a:r>
          </a:p>
          <a:p>
            <a:pPr marL="685800" lvl="2">
              <a:spcBef>
                <a:spcPts val="1000"/>
              </a:spcBef>
            </a:pPr>
            <a:r>
              <a:rPr lang="en-US" sz="2400" dirty="0">
                <a:latin typeface="Times New Roman" panose="02020603050405020304" pitchFamily="18" charset="0"/>
                <a:cs typeface="Times New Roman" panose="02020603050405020304" pitchFamily="18" charset="0"/>
              </a:rPr>
              <a:t>      Governance</a:t>
            </a:r>
          </a:p>
          <a:p>
            <a:pPr marL="685800" lvl="2">
              <a:spcBef>
                <a:spcPts val="1000"/>
              </a:spcBef>
            </a:pPr>
            <a:r>
              <a:rPr lang="en-US" sz="2400" dirty="0">
                <a:latin typeface="Times New Roman" panose="02020603050405020304" pitchFamily="18" charset="0"/>
                <a:cs typeface="Times New Roman" panose="02020603050405020304" pitchFamily="18" charset="0"/>
              </a:rPr>
              <a:t>      Organization Roles </a:t>
            </a:r>
          </a:p>
          <a:p>
            <a:pPr marL="685800" lvl="2">
              <a:spcBef>
                <a:spcPts val="1000"/>
              </a:spcBef>
            </a:pPr>
            <a:r>
              <a:rPr lang="en-US" sz="2400" dirty="0">
                <a:latin typeface="Times New Roman" panose="02020603050405020304" pitchFamily="18" charset="0"/>
                <a:cs typeface="Times New Roman" panose="02020603050405020304" pitchFamily="18" charset="0"/>
              </a:rPr>
              <a:t>      Life Cycle</a:t>
            </a:r>
          </a:p>
          <a:p>
            <a:pPr marL="685800" lvl="2">
              <a:spcBef>
                <a:spcPts val="1000"/>
              </a:spcBef>
            </a:pPr>
            <a:r>
              <a:rPr lang="en-US" sz="2400" dirty="0">
                <a:latin typeface="Times New Roman" panose="02020603050405020304" pitchFamily="18" charset="0"/>
                <a:cs typeface="Times New Roman" panose="02020603050405020304" pitchFamily="18" charset="0"/>
              </a:rPr>
              <a:t>      Infrastructure</a:t>
            </a:r>
            <a:r>
              <a:rPr lang="en-CA" sz="2400"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E639A5-5D0D-24CC-0769-D3747121A58F}"/>
              </a:ext>
            </a:extLst>
          </p:cNvPr>
          <p:cNvPicPr>
            <a:picLocks noChangeAspect="1"/>
          </p:cNvPicPr>
          <p:nvPr/>
        </p:nvPicPr>
        <p:blipFill>
          <a:blip r:embed="rId2"/>
          <a:stretch>
            <a:fillRect/>
          </a:stretch>
        </p:blipFill>
        <p:spPr>
          <a:xfrm>
            <a:off x="6238" y="2602408"/>
            <a:ext cx="4599289" cy="4047113"/>
          </a:xfrm>
          <a:prstGeom prst="rect">
            <a:avLst/>
          </a:prstGeom>
        </p:spPr>
      </p:pic>
    </p:spTree>
    <p:extLst>
      <p:ext uri="{BB962C8B-B14F-4D97-AF65-F5344CB8AC3E}">
        <p14:creationId xmlns:p14="http://schemas.microsoft.com/office/powerpoint/2010/main" val="356305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3108411" y="0"/>
            <a:ext cx="5882437" cy="1553809"/>
          </a:xfrm>
        </p:spPr>
        <p:txBody>
          <a:bodyPr anchor="t">
            <a:normAutofit fontScale="90000"/>
          </a:bodyPr>
          <a:lstStyle/>
          <a:p>
            <a:br>
              <a:rPr lang="en-CA" sz="3600" dirty="0">
                <a:latin typeface="Times New Roman" panose="02020603050405020304" pitchFamily="18" charset="0"/>
                <a:cs typeface="Times New Roman" panose="02020603050405020304" pitchFamily="18" charset="0"/>
              </a:rPr>
            </a:br>
            <a:br>
              <a:rPr lang="en-CA" sz="3600" dirty="0">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Levels of Information Maturity</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5568376" y="1756817"/>
            <a:ext cx="6588606" cy="4733693"/>
          </a:xfrm>
        </p:spPr>
        <p:txBody>
          <a:bodyPr>
            <a:normAutofit lnSpcReduction="10000"/>
          </a:bodyPr>
          <a:lstStyle/>
          <a:p>
            <a:pPr marL="0" indent="0">
              <a:buNone/>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Level 1 organizations (in lower 10%, </a:t>
            </a:r>
            <a:r>
              <a:rPr lang="en-US" sz="2400" dirty="0">
                <a:latin typeface="Times New Roman" panose="02020603050405020304" pitchFamily="18" charset="0"/>
                <a:cs typeface="Times New Roman" panose="02020603050405020304" pitchFamily="18" charset="0"/>
              </a:rPr>
              <a:t>aware of key issues and challenges)</a:t>
            </a:r>
          </a:p>
          <a:p>
            <a:r>
              <a:rPr lang="en-CA" sz="2400" dirty="0">
                <a:latin typeface="Times New Roman" panose="02020603050405020304" pitchFamily="18" charset="0"/>
                <a:cs typeface="Times New Roman" panose="02020603050405020304" pitchFamily="18" charset="0"/>
              </a:rPr>
              <a:t>Level 2 organizations</a:t>
            </a:r>
            <a:r>
              <a:rPr lang="en-US" sz="2400"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approximately 30%, operate in a reactive application-centric mode)</a:t>
            </a:r>
          </a:p>
          <a:p>
            <a:r>
              <a:rPr lang="en-CA" sz="2400" dirty="0">
                <a:latin typeface="Times New Roman" panose="02020603050405020304" pitchFamily="18" charset="0"/>
                <a:cs typeface="Times New Roman" panose="02020603050405020304" pitchFamily="18" charset="0"/>
              </a:rPr>
              <a:t>Level 3 organizations (approximate 40%, more proactive)</a:t>
            </a:r>
          </a:p>
          <a:p>
            <a:r>
              <a:rPr lang="en-CA" sz="2400" dirty="0">
                <a:latin typeface="Times New Roman" panose="02020603050405020304" pitchFamily="18" charset="0"/>
                <a:cs typeface="Times New Roman" panose="02020603050405020304" pitchFamily="18" charset="0"/>
              </a:rPr>
              <a:t>Level 4 organizations (approximately 15%, managing and leveraging information)</a:t>
            </a:r>
          </a:p>
          <a:p>
            <a:r>
              <a:rPr lang="en-CA" sz="2400" dirty="0">
                <a:latin typeface="Times New Roman" panose="02020603050405020304" pitchFamily="18" charset="0"/>
                <a:cs typeface="Times New Roman" panose="02020603050405020304" pitchFamily="18" charset="0"/>
              </a:rPr>
              <a:t>Level 5 organizations (fewer than 5%, typically model organizations, </a:t>
            </a:r>
            <a:r>
              <a:rPr lang="en-US" sz="2400" dirty="0">
                <a:latin typeface="Times New Roman" panose="02020603050405020304" pitchFamily="18" charset="0"/>
                <a:cs typeface="Times New Roman" panose="02020603050405020304" pitchFamily="18" charset="0"/>
              </a:rPr>
              <a:t>optimized aspects</a:t>
            </a:r>
            <a:r>
              <a:rPr lang="en-CA" sz="2400" dirty="0">
                <a:latin typeface="Times New Roman" panose="02020603050405020304" pitchFamily="18" charset="0"/>
                <a:cs typeface="Times New Roman" panose="02020603050405020304" pitchFamily="18" charset="0"/>
              </a:rPr>
              <a:t>)</a:t>
            </a:r>
          </a:p>
          <a:p>
            <a:pPr marL="0" indent="0">
              <a:buNone/>
            </a:pPr>
            <a:r>
              <a:rPr lang="en-CA"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AD5877-ADF8-2A0B-C30A-239CFE1FC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4139"/>
            <a:ext cx="5568376" cy="3797761"/>
          </a:xfrm>
          <a:prstGeom prst="rect">
            <a:avLst/>
          </a:prstGeom>
        </p:spPr>
      </p:pic>
    </p:spTree>
    <p:extLst>
      <p:ext uri="{BB962C8B-B14F-4D97-AF65-F5344CB8AC3E}">
        <p14:creationId xmlns:p14="http://schemas.microsoft.com/office/powerpoint/2010/main" val="207306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643467" y="1698171"/>
            <a:ext cx="3962061" cy="4516360"/>
          </a:xfrm>
        </p:spPr>
        <p:txBody>
          <a:bodyPr anchor="t">
            <a:normAutofit/>
          </a:bodyPr>
          <a:lstStyle/>
          <a:p>
            <a:br>
              <a:rPr lang="en-CA" sz="3600" dirty="0">
                <a:latin typeface="Times New Roman" panose="02020603050405020304" pitchFamily="18" charset="0"/>
                <a:cs typeface="Times New Roman" panose="02020603050405020304" pitchFamily="18" charset="0"/>
              </a:rPr>
            </a:br>
            <a:br>
              <a:rPr lang="en-CA" sz="3600" dirty="0">
                <a:latin typeface="Times New Roman" panose="02020603050405020304" pitchFamily="18" charset="0"/>
                <a:cs typeface="Times New Roman" panose="02020603050405020304" pitchFamily="18" charset="0"/>
              </a:rPr>
            </a:br>
            <a:r>
              <a:rPr lang="en-CA" sz="3600" dirty="0">
                <a:solidFill>
                  <a:srgbClr val="FF0000"/>
                </a:solidFill>
                <a:latin typeface="Times New Roman" panose="02020603050405020304" pitchFamily="18" charset="0"/>
                <a:cs typeface="Times New Roman" panose="02020603050405020304" pitchFamily="18" charset="0"/>
              </a:rPr>
              <a:t>Impediments in Maturity</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4959928" y="1480838"/>
            <a:ext cx="6588606" cy="4733693"/>
          </a:xfrm>
        </p:spPr>
        <p:txBody>
          <a:bodyPr>
            <a:normAutofit/>
          </a:bodyPr>
          <a:lstStyle/>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sz="2400" dirty="0">
                <a:latin typeface="Times New Roman" panose="02020603050405020304" pitchFamily="18" charset="0"/>
                <a:cs typeface="Times New Roman" panose="02020603050405020304" pitchFamily="18" charset="0"/>
              </a:rPr>
              <a:t>According to the Gartner EIM Maturity workshop, the challenges expressed by participants are :</a:t>
            </a:r>
            <a:endParaRPr lang="en-US"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Vision Challenges</a:t>
            </a:r>
          </a:p>
          <a:p>
            <a:r>
              <a:rPr lang="en-CA" sz="2400" dirty="0">
                <a:latin typeface="Times New Roman" panose="02020603050405020304" pitchFamily="18" charset="0"/>
                <a:cs typeface="Times New Roman" panose="02020603050405020304" pitchFamily="18" charset="0"/>
              </a:rPr>
              <a:t>Strategic Challenges</a:t>
            </a:r>
          </a:p>
          <a:p>
            <a:r>
              <a:rPr lang="en-CA" sz="2400" dirty="0">
                <a:latin typeface="Times New Roman" panose="02020603050405020304" pitchFamily="18" charset="0"/>
                <a:cs typeface="Times New Roman" panose="02020603050405020304" pitchFamily="18" charset="0"/>
              </a:rPr>
              <a:t>Information Metrics Challenges</a:t>
            </a:r>
          </a:p>
          <a:p>
            <a:r>
              <a:rPr lang="en-CA" sz="2400" dirty="0">
                <a:latin typeface="Times New Roman" panose="02020603050405020304" pitchFamily="18" charset="0"/>
                <a:cs typeface="Times New Roman" panose="02020603050405020304" pitchFamily="18" charset="0"/>
              </a:rPr>
              <a:t>Governance Challenges</a:t>
            </a:r>
          </a:p>
          <a:p>
            <a:r>
              <a:rPr lang="en-CA" sz="2400" dirty="0">
                <a:latin typeface="Times New Roman" panose="02020603050405020304" pitchFamily="18" charset="0"/>
                <a:cs typeface="Times New Roman" panose="02020603050405020304" pitchFamily="18" charset="0"/>
              </a:rPr>
              <a:t>People Related Challenges</a:t>
            </a:r>
          </a:p>
          <a:p>
            <a:r>
              <a:rPr lang="en-CA" sz="2400" dirty="0">
                <a:latin typeface="Times New Roman" panose="02020603050405020304" pitchFamily="18" charset="0"/>
                <a:cs typeface="Times New Roman" panose="02020603050405020304" pitchFamily="18" charset="0"/>
              </a:rPr>
              <a:t>Infrastructure Challenges</a:t>
            </a:r>
          </a:p>
          <a:p>
            <a:pPr marL="0" indent="0">
              <a:buNone/>
            </a:pPr>
            <a:r>
              <a:rPr lang="en-CA" dirty="0">
                <a:latin typeface="Times New Roman" panose="02020603050405020304" pitchFamily="18" charset="0"/>
                <a:cs typeface="Times New Roman" panose="02020603050405020304" pitchFamily="18" charset="0"/>
              </a:rPr>
              <a:t>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3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8D86E1-B06C-54E7-EFC8-679AA631058A}"/>
              </a:ext>
            </a:extLst>
          </p:cNvPr>
          <p:cNvSpPr>
            <a:spLocks noGrp="1"/>
          </p:cNvSpPr>
          <p:nvPr>
            <p:ph idx="1"/>
          </p:nvPr>
        </p:nvSpPr>
        <p:spPr>
          <a:xfrm>
            <a:off x="623454" y="387928"/>
            <a:ext cx="11443853" cy="5347854"/>
          </a:xfrm>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rPr>
              <a:t>          </a:t>
            </a:r>
            <a:r>
              <a:rPr lang="en-CA" sz="3200" dirty="0">
                <a:solidFill>
                  <a:srgbClr val="FF0000"/>
                </a:solidFill>
                <a:latin typeface="Times New Roman" panose="02020603050405020304" pitchFamily="18" charset="0"/>
                <a:cs typeface="Times New Roman" panose="02020603050405020304" pitchFamily="18" charset="0"/>
              </a:rPr>
              <a:t>Vision Challenges                              Strategy Challenges</a:t>
            </a:r>
          </a:p>
          <a:p>
            <a:pPr marL="0" indent="0">
              <a:buNone/>
            </a:pPr>
            <a:endParaRPr lang="en-CA" sz="2400" dirty="0">
              <a:solidFill>
                <a:srgbClr val="FF0000"/>
              </a:solidFill>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Information is managed independently,</a:t>
            </a:r>
          </a:p>
          <a:p>
            <a:pPr marL="0" indent="0">
              <a:buNone/>
            </a:pPr>
            <a:r>
              <a:rPr lang="en-CA" sz="2400" dirty="0">
                <a:latin typeface="Times New Roman" panose="02020603050405020304" pitchFamily="18" charset="0"/>
                <a:cs typeface="Times New Roman" panose="02020603050405020304" pitchFamily="18" charset="0"/>
              </a:rPr>
              <a:t>   no sharing of data.</a:t>
            </a:r>
          </a:p>
          <a:p>
            <a:r>
              <a:rPr lang="en-CA" sz="2400" dirty="0">
                <a:latin typeface="Times New Roman" panose="02020603050405020304" pitchFamily="18" charset="0"/>
                <a:cs typeface="Times New Roman" panose="02020603050405020304" pitchFamily="18" charset="0"/>
              </a:rPr>
              <a:t>Data accessible only to owner and heirs.</a:t>
            </a:r>
          </a:p>
          <a:p>
            <a:r>
              <a:rPr lang="en-CA" sz="2400" dirty="0">
                <a:latin typeface="Times New Roman" panose="02020603050405020304" pitchFamily="18" charset="0"/>
                <a:cs typeface="Times New Roman" panose="02020603050405020304" pitchFamily="18" charset="0"/>
              </a:rPr>
              <a:t>Disagreement in ownership and </a:t>
            </a:r>
          </a:p>
          <a:p>
            <a:pPr marL="0" indent="0">
              <a:buNone/>
            </a:pPr>
            <a:r>
              <a:rPr lang="en-CA" sz="2400" dirty="0">
                <a:latin typeface="Times New Roman" panose="02020603050405020304" pitchFamily="18" charset="0"/>
                <a:cs typeface="Times New Roman" panose="02020603050405020304" pitchFamily="18" charset="0"/>
              </a:rPr>
              <a:t>   credibility of data.</a:t>
            </a:r>
          </a:p>
          <a:p>
            <a:r>
              <a:rPr lang="en-CA" sz="2400" dirty="0">
                <a:latin typeface="Times New Roman" panose="02020603050405020304" pitchFamily="18" charset="0"/>
                <a:cs typeface="Times New Roman" panose="02020603050405020304" pitchFamily="18" charset="0"/>
              </a:rPr>
              <a:t>Poor information management.</a:t>
            </a:r>
          </a:p>
          <a:p>
            <a:r>
              <a:rPr lang="en-CA" sz="2400" dirty="0">
                <a:latin typeface="Times New Roman" panose="02020603050405020304" pitchFamily="18" charset="0"/>
                <a:cs typeface="Times New Roman" panose="02020603050405020304" pitchFamily="18" charset="0"/>
              </a:rPr>
              <a:t>Information seen as disposable.</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6F22D22-839D-8215-B5F7-D9F9DCAE8B96}"/>
              </a:ext>
            </a:extLst>
          </p:cNvPr>
          <p:cNvSpPr txBox="1"/>
          <p:nvPr/>
        </p:nvSpPr>
        <p:spPr>
          <a:xfrm>
            <a:off x="6158347" y="1375559"/>
            <a:ext cx="609599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Control of IT over information management.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Overplanning and lack of implementation.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Information hoarding.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Vision to form a strategy.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Ignorance to existing information.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focus on technology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Insufficient Funding.</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985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TotalTime>
  <Words>851</Words>
  <Application>Microsoft Office PowerPoint</Application>
  <PresentationFormat>Widescreen</PresentationFormat>
  <Paragraphs>184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NexusSans</vt:lpstr>
      <vt:lpstr>Times New Roman</vt:lpstr>
      <vt:lpstr>Office Theme</vt:lpstr>
      <vt:lpstr>PowerPoint Presentation</vt:lpstr>
      <vt:lpstr>Agenda</vt:lpstr>
      <vt:lpstr>Learning outcome </vt:lpstr>
      <vt:lpstr>   What Is Information Management?</vt:lpstr>
      <vt:lpstr>  The Information Management Maturity Model</vt:lpstr>
      <vt:lpstr>EIM Model </vt:lpstr>
      <vt:lpstr>  Levels of Information Maturity</vt:lpstr>
      <vt:lpstr>  Impediments in Maturity</vt:lpstr>
      <vt:lpstr>PowerPoint Presentation</vt:lpstr>
      <vt:lpstr>PowerPoint Presentation</vt:lpstr>
      <vt:lpstr>  Barriers to Information Asset Management</vt:lpstr>
      <vt:lpstr>  Generally Accepted Information Principles</vt:lpstr>
      <vt:lpstr>  Generally Accepted Information Principles</vt:lpstr>
      <vt:lpstr>  Generally Accepted Information Principles</vt:lpstr>
      <vt:lpstr>Conclusion </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Sreya Treesa Johny</cp:lastModifiedBy>
  <cp:revision>18</cp:revision>
  <dcterms:created xsi:type="dcterms:W3CDTF">2022-01-19T12:26:47Z</dcterms:created>
  <dcterms:modified xsi:type="dcterms:W3CDTF">2022-09-13T16:50:31Z</dcterms:modified>
</cp:coreProperties>
</file>