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9" r:id="rId4"/>
    <p:sldId id="264" r:id="rId5"/>
    <p:sldId id="266" r:id="rId6"/>
    <p:sldId id="267" r:id="rId7"/>
    <p:sldId id="260" r:id="rId8"/>
    <p:sldId id="269" r:id="rId9"/>
    <p:sldId id="270" r:id="rId10"/>
    <p:sldId id="271" r:id="rId11"/>
    <p:sldId id="272" r:id="rId12"/>
    <p:sldId id="273" r:id="rId13"/>
    <p:sldId id="265" r:id="rId14"/>
    <p:sldId id="274" r:id="rId15"/>
    <p:sldId id="275" r:id="rId16"/>
    <p:sldId id="268" r:id="rId17"/>
    <p:sldId id="276" r:id="rId18"/>
    <p:sldId id="278" r:id="rId19"/>
    <p:sldId id="257" r:id="rId20"/>
    <p:sldId id="258" r:id="rId21"/>
    <p:sldId id="280" r:id="rId22"/>
    <p:sldId id="281" r:id="rId23"/>
    <p:sldId id="282" r:id="rId24"/>
    <p:sldId id="283" r:id="rId25"/>
    <p:sldId id="284" r:id="rId26"/>
    <p:sldId id="285" r:id="rId27"/>
    <p:sldId id="261" r:id="rId28"/>
    <p:sldId id="26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63" d="100"/>
          <a:sy n="63" d="100"/>
        </p:scale>
        <p:origin x="6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839E-4D0A-46EC-BFFB-1CA2B30027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0C8F2B-E590-4927-8082-3D6D6D321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F9C487-0787-4C65-8563-BE325FC4BAAC}"/>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DF1A8EDC-FE91-4757-A2BC-61616076C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5E71E-92C8-4FC7-AA10-A56E88C04714}"/>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410070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4F7D-C0B6-44EF-ABE8-57D3ED1E46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764AC-4A38-4D1C-B366-6912056F8E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A5EDEA-8D5C-4B34-9F1A-89F95F6F4605}"/>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AFF2DEC4-B0E1-4661-8FFF-551B9F4BE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3F360-3209-4C32-A160-75FAD0DD69AA}"/>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61013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32400E-CA00-4F93-A6ED-CB115AC24F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CA6EB6-3766-4C06-B00E-7A35F78DF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2A129-EBB5-488D-A972-DD56AE3DBDD5}"/>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A775EBE6-0FE8-4DFE-8FD7-B2629261B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BE57B-E036-4C88-8191-B958B45CDE41}"/>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252177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2C71-7B9D-46FD-91E1-B21EFB257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69FEB-DD58-4E0D-8923-49254DB77E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0662D-86A8-4FAB-A035-D0DCF3222A6A}"/>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FD057D36-65B2-4828-AC0E-17D58F3E1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A4AF5-4E6A-4BE5-8D12-16CDA7814BBE}"/>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73300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A36C-C373-4820-94FF-AE6E4B8EE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A952D6-672C-405B-B64D-C5BBBE73F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7A1823-5D17-4F25-B95F-237A005F7B36}"/>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540CFF4E-B26C-469F-8395-C488BE983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A23FD-8487-4D6A-B72B-A03A7461A23E}"/>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394977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A969-91BA-4BEA-A957-FC7040EE9A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9044A7-D3C2-47FC-9F41-4F37734020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E8216C-45E6-4666-A099-5D09360643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660AA0-B94E-4F76-B4EA-22F366649839}"/>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6" name="Footer Placeholder 5">
            <a:extLst>
              <a:ext uri="{FF2B5EF4-FFF2-40B4-BE49-F238E27FC236}">
                <a16:creationId xmlns:a16="http://schemas.microsoft.com/office/drawing/2014/main" id="{D6B3EB5A-6CB1-417D-8998-33673D858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42CF1-C743-4973-AE79-990353E9E52B}"/>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08237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BF01-29D2-46C3-B513-C2868C6AF2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C38DDC-01A4-439B-A56B-E8487045A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3C3ABB-04C5-4430-946B-EF67914038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4BCCE-53C3-48D2-BDE5-A123FBA2C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4A447B-7688-41F0-BDC7-47DA409A97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E28251-36FC-478E-90F6-4033075A2589}"/>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8" name="Footer Placeholder 7">
            <a:extLst>
              <a:ext uri="{FF2B5EF4-FFF2-40B4-BE49-F238E27FC236}">
                <a16:creationId xmlns:a16="http://schemas.microsoft.com/office/drawing/2014/main" id="{1787789B-E0F9-4A5D-82DA-41AE53AC70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24F3D1-2946-4896-8866-3E653E569F5B}"/>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4178129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0D47-82EB-413B-B4F9-973E58D060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A0EFB1-E5D9-4B4B-9A02-69BBB72A354F}"/>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4" name="Footer Placeholder 3">
            <a:extLst>
              <a:ext uri="{FF2B5EF4-FFF2-40B4-BE49-F238E27FC236}">
                <a16:creationId xmlns:a16="http://schemas.microsoft.com/office/drawing/2014/main" id="{F2C87EB9-C5C2-4250-A416-8D037A770F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8B5BCF-55F3-4F88-B5B9-81786E1B2097}"/>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317575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2AC21F-4635-4DA8-83BC-50AD1B23656A}"/>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3" name="Footer Placeholder 2">
            <a:extLst>
              <a:ext uri="{FF2B5EF4-FFF2-40B4-BE49-F238E27FC236}">
                <a16:creationId xmlns:a16="http://schemas.microsoft.com/office/drawing/2014/main" id="{284A6283-B4B2-480D-81B5-2C06D2EBA5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4A7EE5-90FB-4955-B924-DEDAB6DC23B6}"/>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0538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7FDD-8075-4217-AF90-CB195E33C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614131-26C9-4A6A-9953-56F6886525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682CB-8966-4DB2-ACAB-ECA6DAB2E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7B9CCC-F7B0-4AD5-85BD-3871F2235DC1}"/>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6" name="Footer Placeholder 5">
            <a:extLst>
              <a:ext uri="{FF2B5EF4-FFF2-40B4-BE49-F238E27FC236}">
                <a16:creationId xmlns:a16="http://schemas.microsoft.com/office/drawing/2014/main" id="{1E4A73E8-EFD3-436C-8B75-9FBAF68F8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61EF2F-8FBC-4B42-8B16-3D60CB332FE9}"/>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55893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72E4-B2DE-4AC2-B0EB-35B203D61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3417F8-984F-4DD5-9403-D685C8120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8751FB-1F10-411A-B7F0-806340961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A0F29-7C85-4964-B88C-CAE920F6AE3B}"/>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6" name="Footer Placeholder 5">
            <a:extLst>
              <a:ext uri="{FF2B5EF4-FFF2-40B4-BE49-F238E27FC236}">
                <a16:creationId xmlns:a16="http://schemas.microsoft.com/office/drawing/2014/main" id="{838976D7-4A9F-42FF-A199-30D7C617B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67C64-A99D-4963-8806-692F157BE68D}"/>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250385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75E340-AEDA-4C2E-AB1A-B62D60C45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C509FA-847E-495E-A82B-797B4D4883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7E225-4988-453A-B798-5B8C03501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315BF760-97BF-4F5A-AD41-2551D9528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849C83-732C-42CE-A100-B7420013D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61A3D-E296-4A1C-BC4F-D13669CA1672}" type="slidenum">
              <a:rPr lang="en-US" smtClean="0"/>
              <a:t>‹#›</a:t>
            </a:fld>
            <a:endParaRPr lang="en-US"/>
          </a:p>
        </p:txBody>
      </p:sp>
    </p:spTree>
    <p:extLst>
      <p:ext uri="{BB962C8B-B14F-4D97-AF65-F5344CB8AC3E}">
        <p14:creationId xmlns:p14="http://schemas.microsoft.com/office/powerpoint/2010/main" val="2027091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amazon.ca/Infonomics-Monetize-Information-Competitive-Advantage-ebook/dp/B075D91J9D/ref=sr_1_1?gclid=CjwKCAjwsfuYBhAZEiwA5a6CDJMWhA44reXgJoj-uMOTxdZgvD4RRjPmi2ScTtQcLijoy_Ce0x5lCxoC5DgQAvD_BwE&amp;hvadid=229986919104&amp;hvdev=c&amp;hvlocphy=9000921&amp;hvnetw=g&amp;hvqmt=e&amp;hvrand=14237594692401070975&amp;hvtargid=kwd-320588634399&amp;hydadcr=3284_10310740&amp;keywords=infonomics&amp;qid=1663025384&amp;sr=8-1" TargetMode="External"/><Relationship Id="rId2" Type="http://schemas.openxmlformats.org/officeDocument/2006/relationships/hyperlink" Target="https://icatalog.dau.edu/mobile/CLL037/DAU_Supply_Chain_Atlas/010103/010103000060.html" TargetMode="External"/><Relationship Id="rId1" Type="http://schemas.openxmlformats.org/officeDocument/2006/relationships/slideLayout" Target="../slideLayouts/slideLayout2.xml"/><Relationship Id="rId5" Type="http://schemas.openxmlformats.org/officeDocument/2006/relationships/hyperlink" Target="https://www.vtc-group.com/single-post/2017/09/11/mtomts-strategies-make-to-ordermake-to-stock" TargetMode="External"/><Relationship Id="rId4" Type="http://schemas.openxmlformats.org/officeDocument/2006/relationships/hyperlink" Target="https://www.wallstreetmojo.com/make-to-orde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F9F19A-FCD0-468D-80F6-97C96DC51EFB}"/>
              </a:ext>
            </a:extLst>
          </p:cNvPr>
          <p:cNvSpPr>
            <a:spLocks noGrp="1"/>
          </p:cNvSpPr>
          <p:nvPr>
            <p:ph type="subTitle" idx="1"/>
          </p:nvPr>
        </p:nvSpPr>
        <p:spPr>
          <a:xfrm>
            <a:off x="1273743" y="1039994"/>
            <a:ext cx="9647207" cy="2389006"/>
          </a:xfrm>
        </p:spPr>
        <p:txBody>
          <a:bodyPr vert="horz" lIns="91440" tIns="45720" rIns="91440" bIns="45720" rtlCol="0" anchor="t">
            <a:normAutofit/>
          </a:bodyPr>
          <a:lstStyle/>
          <a:p>
            <a:r>
              <a:rPr lang="en-US" sz="4400" dirty="0">
                <a:solidFill>
                  <a:srgbClr val="FF0000"/>
                </a:solidFill>
                <a:latin typeface="Times New Roman"/>
                <a:cs typeface="Times New Roman"/>
              </a:rPr>
              <a:t>Chapter 6</a:t>
            </a:r>
          </a:p>
          <a:p>
            <a:r>
              <a:rPr lang="en-US" sz="4400" dirty="0">
                <a:solidFill>
                  <a:srgbClr val="FF0000"/>
                </a:solidFill>
                <a:latin typeface="Times New Roman"/>
                <a:cs typeface="Times New Roman"/>
              </a:rPr>
              <a:t>Information Supply Chains and Ecosystems </a:t>
            </a:r>
            <a:endParaRPr lang="en-US" sz="4400"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14187B5-681C-8E05-C16C-B31274D21C5E}"/>
              </a:ext>
            </a:extLst>
          </p:cNvPr>
          <p:cNvSpPr txBox="1"/>
          <p:nvPr/>
        </p:nvSpPr>
        <p:spPr>
          <a:xfrm>
            <a:off x="2105939" y="4042254"/>
            <a:ext cx="4258848"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cs typeface="Calibri"/>
              </a:rPr>
              <a:t>Group F</a:t>
            </a:r>
            <a:r>
              <a:rPr lang="en-US" sz="2400" dirty="0">
                <a:latin typeface="Times New Roman"/>
                <a:cs typeface="Calibri"/>
              </a:rPr>
              <a:t> : </a:t>
            </a:r>
          </a:p>
          <a:p>
            <a:r>
              <a:rPr lang="en-US" sz="2400" dirty="0">
                <a:latin typeface="Times New Roman"/>
                <a:cs typeface="Calibri"/>
              </a:rPr>
              <a:t>Ganesh Chaulagain(C0838561)</a:t>
            </a:r>
          </a:p>
          <a:p>
            <a:r>
              <a:rPr lang="en-US" sz="2400" dirty="0" err="1">
                <a:latin typeface="Times New Roman"/>
                <a:cs typeface="Calibri"/>
              </a:rPr>
              <a:t>Hukamdeep</a:t>
            </a:r>
            <a:r>
              <a:rPr lang="en-US" sz="2400" dirty="0">
                <a:latin typeface="Times New Roman"/>
                <a:cs typeface="Calibri"/>
              </a:rPr>
              <a:t> Singh (c0834020)</a:t>
            </a:r>
          </a:p>
          <a:p>
            <a:r>
              <a:rPr lang="en-US" sz="2400" dirty="0">
                <a:latin typeface="Times New Roman"/>
                <a:cs typeface="Calibri"/>
              </a:rPr>
              <a:t>Jyoti  Shukla(817905)</a:t>
            </a:r>
          </a:p>
          <a:p>
            <a:endParaRPr lang="en-US" dirty="0">
              <a:cs typeface="Calibri"/>
            </a:endParaRPr>
          </a:p>
        </p:txBody>
      </p:sp>
    </p:spTree>
    <p:extLst>
      <p:ext uri="{BB962C8B-B14F-4D97-AF65-F5344CB8AC3E}">
        <p14:creationId xmlns:p14="http://schemas.microsoft.com/office/powerpoint/2010/main" val="425313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a:solidFill>
                  <a:srgbClr val="FF0000"/>
                </a:solidFill>
                <a:latin typeface="Times New Roman"/>
                <a:ea typeface="+mj-lt"/>
                <a:cs typeface="Times New Roman"/>
              </a:rPr>
              <a:t>A New Supply Chain Model for Information Assets</a:t>
            </a:r>
            <a:endParaRPr lang="en-US" sz="4000" dirty="0">
              <a:solidFill>
                <a:srgbClr val="FF0000"/>
              </a:solidFill>
              <a:latin typeface="Times New Roman"/>
              <a:ea typeface="+mj-lt"/>
              <a:cs typeface="Times New Roman"/>
            </a:endParaRPr>
          </a:p>
        </p:txBody>
      </p:sp>
      <p:pic>
        <p:nvPicPr>
          <p:cNvPr id="4" name="Picture 4" descr="Diagram&#10;&#10;Description automatically generated">
            <a:extLst>
              <a:ext uri="{FF2B5EF4-FFF2-40B4-BE49-F238E27FC236}">
                <a16:creationId xmlns:a16="http://schemas.microsoft.com/office/drawing/2014/main" id="{D423445C-EE87-5A60-2238-22765FD8F663}"/>
              </a:ext>
            </a:extLst>
          </p:cNvPr>
          <p:cNvPicPr>
            <a:picLocks noGrp="1" noChangeAspect="1"/>
          </p:cNvPicPr>
          <p:nvPr>
            <p:ph idx="1"/>
          </p:nvPr>
        </p:nvPicPr>
        <p:blipFill>
          <a:blip r:embed="rId2"/>
          <a:stretch>
            <a:fillRect/>
          </a:stretch>
        </p:blipFill>
        <p:spPr>
          <a:xfrm>
            <a:off x="1721316" y="1398520"/>
            <a:ext cx="8763000" cy="5114925"/>
          </a:xfrm>
        </p:spPr>
      </p:pic>
    </p:spTree>
    <p:extLst>
      <p:ext uri="{BB962C8B-B14F-4D97-AF65-F5344CB8AC3E}">
        <p14:creationId xmlns:p14="http://schemas.microsoft.com/office/powerpoint/2010/main" val="1180526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F9F19A-FCD0-468D-80F6-97C96DC51EFB}"/>
              </a:ext>
            </a:extLst>
          </p:cNvPr>
          <p:cNvSpPr>
            <a:spLocks noGrp="1"/>
          </p:cNvSpPr>
          <p:nvPr>
            <p:ph type="subTitle" idx="1"/>
          </p:nvPr>
        </p:nvSpPr>
        <p:spPr>
          <a:xfrm>
            <a:off x="1273743" y="142240"/>
            <a:ext cx="9144000" cy="6075680"/>
          </a:xfrm>
        </p:spPr>
        <p:txBody>
          <a:bodyPr>
            <a:normAutofit/>
          </a:bodyPr>
          <a:lstStyle/>
          <a:p>
            <a:endParaRPr lang="en-CA" sz="6000" dirty="0">
              <a:solidFill>
                <a:srgbClr val="FF0000"/>
              </a:solidFill>
            </a:endParaRPr>
          </a:p>
          <a:p>
            <a:endParaRPr lang="en-CA" sz="6000" dirty="0">
              <a:solidFill>
                <a:srgbClr val="FF0000"/>
              </a:solidFill>
            </a:endParaRPr>
          </a:p>
          <a:p>
            <a:endParaRPr lang="en-CA" sz="6000" dirty="0">
              <a:solidFill>
                <a:srgbClr val="FF0000"/>
              </a:solidFill>
            </a:endParaRPr>
          </a:p>
          <a:p>
            <a:r>
              <a:rPr lang="en-CA" sz="6000" dirty="0">
                <a:solidFill>
                  <a:srgbClr val="FF0000"/>
                </a:solidFill>
              </a:rPr>
              <a:t>Real Information Ecosystem</a:t>
            </a:r>
          </a:p>
          <a:p>
            <a:endParaRPr lang="en-US" sz="6000" dirty="0">
              <a:solidFill>
                <a:srgbClr val="FF0000"/>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0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4FD3FB-9C91-BB91-8506-BDD110FE23CB}"/>
              </a:ext>
            </a:extLst>
          </p:cNvPr>
          <p:cNvSpPr>
            <a:spLocks noGrp="1"/>
          </p:cNvSpPr>
          <p:nvPr>
            <p:ph idx="1"/>
          </p:nvPr>
        </p:nvSpPr>
        <p:spPr>
          <a:xfrm>
            <a:off x="838200" y="274320"/>
            <a:ext cx="10515600" cy="5902643"/>
          </a:xfrm>
        </p:spPr>
        <p:txBody>
          <a:bodyPr>
            <a:normAutofit/>
          </a:bodyPr>
          <a:lstStyle/>
          <a:p>
            <a:pPr marL="342900" lvl="0" indent="-342900">
              <a:lnSpc>
                <a:spcPct val="107000"/>
              </a:lnSpc>
              <a:spcAft>
                <a:spcPts val="800"/>
              </a:spcAft>
              <a:buFont typeface="Arial" panose="020B0604020202020204" pitchFamily="34" charset="0"/>
              <a:buChar char="•"/>
              <a:tabLst>
                <a:tab pos="457200" algn="l"/>
              </a:tabLst>
            </a:pP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per biological definition of an ecosystem, it is a group of living things that includes both the elements of their habitat such as air, water, sun and soil as well as living things. </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Therefore, in the field of information technology as well, the ecosystem is any system or network where components interact and are connected, such as in a business and this flow of information becomes even more important as businesses turn to ecosystems to fuel their digital growth.</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77196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7493-4136-C650-3075-690172FE99A4}"/>
              </a:ext>
            </a:extLst>
          </p:cNvPr>
          <p:cNvSpPr>
            <a:spLocks noGrp="1"/>
          </p:cNvSpPr>
          <p:nvPr>
            <p:ph type="title"/>
          </p:nvPr>
        </p:nvSpPr>
        <p:spPr>
          <a:xfrm>
            <a:off x="838200" y="365125"/>
            <a:ext cx="10515600" cy="5111115"/>
          </a:xfrm>
        </p:spPr>
        <p:txBody>
          <a:bodyPr/>
          <a:lstStyle/>
          <a:p>
            <a:pPr algn="ctr"/>
            <a:r>
              <a:rPr lang="en-CA" dirty="0">
                <a:solidFill>
                  <a:srgbClr val="FF0000"/>
                </a:solidFill>
              </a:rPr>
              <a:t>ROLES OF INFORMATION IN AN INFORMATION ECOSYSTEMS.</a:t>
            </a:r>
          </a:p>
        </p:txBody>
      </p:sp>
    </p:spTree>
    <p:extLst>
      <p:ext uri="{BB962C8B-B14F-4D97-AF65-F5344CB8AC3E}">
        <p14:creationId xmlns:p14="http://schemas.microsoft.com/office/powerpoint/2010/main" val="860250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C2066BA-5125-3A96-ED33-4551683C4506}"/>
              </a:ext>
            </a:extLst>
          </p:cNvPr>
          <p:cNvSpPr>
            <a:spLocks noGrp="1"/>
          </p:cNvSpPr>
          <p:nvPr>
            <p:ph type="subTitle" idx="1"/>
          </p:nvPr>
        </p:nvSpPr>
        <p:spPr>
          <a:xfrm>
            <a:off x="1524000" y="294640"/>
            <a:ext cx="9144000" cy="6309360"/>
          </a:xfrm>
        </p:spPr>
        <p:txBody>
          <a:bodyPr/>
          <a:lstStyle/>
          <a:p>
            <a:pPr marL="342900" indent="-342900" algn="l">
              <a:buFont typeface="Arial" panose="020B0604020202020204" pitchFamily="34" charset="0"/>
              <a:buChar char="•"/>
            </a:pPr>
            <a:endParaRPr lang="en-CA" dirty="0">
              <a:solidFill>
                <a:srgbClr val="FF0000"/>
              </a:solidFill>
            </a:endParaRPr>
          </a:p>
          <a:p>
            <a:pPr marL="342900" indent="-342900"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We can consider information as an energy resource or resource. For instance, its like an oil of the 21</a:t>
            </a:r>
            <a:r>
              <a:rPr lang="en-CA" baseline="30000" dirty="0">
                <a:latin typeface="Times New Roman" panose="02020603050405020304" pitchFamily="18" charset="0"/>
                <a:cs typeface="Times New Roman" panose="02020603050405020304" pitchFamily="18" charset="0"/>
              </a:rPr>
              <a:t>st</a:t>
            </a:r>
            <a:r>
              <a:rPr lang="en-CA" dirty="0">
                <a:latin typeface="Times New Roman" panose="02020603050405020304" pitchFamily="18" charset="0"/>
                <a:cs typeface="Times New Roman" panose="02020603050405020304" pitchFamily="18" charset="0"/>
              </a:rPr>
              <a:t> century or also can be considered as information is like a water because these  information fuels business process and business themselves.</a:t>
            </a:r>
          </a:p>
          <a:p>
            <a:pPr algn="just"/>
            <a:endParaRPr lang="en-CA"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most common way to think about information within an ecosystem context is as an organism itself. </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could argue that information germinates or is born, survives and thrives, replicates, combines and evolves.</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affected by climate and topography, and sometimes even decomposes and is recycled.</a:t>
            </a:r>
            <a:endParaRPr lang="en-CA"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CA"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CA" dirty="0">
              <a:solidFill>
                <a:srgbClr val="FF0000"/>
              </a:solidFill>
            </a:endParaRPr>
          </a:p>
        </p:txBody>
      </p:sp>
    </p:spTree>
    <p:extLst>
      <p:ext uri="{BB962C8B-B14F-4D97-AF65-F5344CB8AC3E}">
        <p14:creationId xmlns:p14="http://schemas.microsoft.com/office/powerpoint/2010/main" val="872776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171BEC-BB74-0450-A885-36DE16BE32FF}"/>
              </a:ext>
            </a:extLst>
          </p:cNvPr>
          <p:cNvSpPr>
            <a:spLocks noGrp="1"/>
          </p:cNvSpPr>
          <p:nvPr>
            <p:ph idx="1"/>
          </p:nvPr>
        </p:nvSpPr>
        <p:spPr>
          <a:xfrm>
            <a:off x="838200" y="142240"/>
            <a:ext cx="10515600" cy="6034723"/>
          </a:xfrm>
        </p:spPr>
        <p:txBody>
          <a:bodyPr/>
          <a:lstStyle/>
          <a:p>
            <a:endParaRPr lang="en-CA" dirty="0"/>
          </a:p>
          <a:p>
            <a:pPr marL="0" indent="0" algn="ctr">
              <a:buNone/>
            </a:pPr>
            <a:r>
              <a:rPr lang="en-CA" dirty="0">
                <a:solidFill>
                  <a:srgbClr val="FF0000"/>
                </a:solidFill>
              </a:rPr>
              <a:t>STEPS TO PREPARE FOR A REAL  INFORMATION ECOSYSTEM</a:t>
            </a:r>
          </a:p>
          <a:p>
            <a:pPr marL="0" indent="0" algn="ctr">
              <a:buNone/>
            </a:pPr>
            <a:endParaRPr lang="en-CA" dirty="0">
              <a:solidFill>
                <a:srgbClr val="FF0000"/>
              </a:solidFill>
            </a:endParaRPr>
          </a:p>
          <a:p>
            <a:pPr>
              <a:buFont typeface="Wingdings" panose="05000000000000000000" pitchFamily="2" charset="2"/>
              <a:buChar char="Ø"/>
            </a:pPr>
            <a:r>
              <a:rPr lang="en-CA" dirty="0"/>
              <a:t> </a:t>
            </a:r>
            <a:r>
              <a:rPr lang="en-US" sz="2400" dirty="0"/>
              <a:t>There may be ways to modify the variety of conventional biological ecosystem theories in order to better explain the world of information  and some of them are briefed below:</a:t>
            </a:r>
            <a:endParaRPr lang="en-CA" sz="2400" dirty="0"/>
          </a:p>
        </p:txBody>
      </p:sp>
    </p:spTree>
    <p:extLst>
      <p:ext uri="{BB962C8B-B14F-4D97-AF65-F5344CB8AC3E}">
        <p14:creationId xmlns:p14="http://schemas.microsoft.com/office/powerpoint/2010/main" val="413339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35CC99-6D34-79CD-6945-4F36C274F7B5}"/>
              </a:ext>
            </a:extLst>
          </p:cNvPr>
          <p:cNvSpPr>
            <a:spLocks noGrp="1"/>
          </p:cNvSpPr>
          <p:nvPr>
            <p:ph idx="1"/>
          </p:nvPr>
        </p:nvSpPr>
        <p:spPr>
          <a:xfrm>
            <a:off x="838200" y="284480"/>
            <a:ext cx="10515600" cy="6461760"/>
          </a:xfrm>
        </p:spPr>
        <p:txBody>
          <a:bodyPr>
            <a:normAutofit fontScale="25000" lnSpcReduction="20000"/>
          </a:bodyPr>
          <a:lstStyle/>
          <a:p>
            <a:pPr algn="just"/>
            <a:endParaRPr lang="en-CA" sz="5900" dirty="0">
              <a:solidFill>
                <a:srgbClr val="C00000"/>
              </a:solidFill>
              <a:latin typeface="Times New Roman" panose="02020603050405020304" pitchFamily="18" charset="0"/>
              <a:cs typeface="Times New Roman" panose="02020603050405020304" pitchFamily="18" charset="0"/>
            </a:endParaRPr>
          </a:p>
          <a:p>
            <a:pPr algn="just"/>
            <a:r>
              <a:rPr lang="en-CA" sz="9600" dirty="0">
                <a:solidFill>
                  <a:srgbClr val="C00000"/>
                </a:solidFill>
                <a:latin typeface="Times New Roman" panose="02020603050405020304" pitchFamily="18" charset="0"/>
                <a:cs typeface="Times New Roman" panose="02020603050405020304" pitchFamily="18" charset="0"/>
              </a:rPr>
              <a:t>Ecosystem Entities: </a:t>
            </a:r>
          </a:p>
          <a:p>
            <a:pPr marL="0" indent="0" algn="just">
              <a:buNone/>
            </a:pPr>
            <a:endParaRPr lang="en-CA" sz="9600" dirty="0">
              <a:solidFill>
                <a:srgbClr val="C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CA" sz="9600" dirty="0">
                <a:latin typeface="Times New Roman" panose="02020603050405020304" pitchFamily="18" charset="0"/>
                <a:cs typeface="Times New Roman" panose="02020603050405020304" pitchFamily="18" charset="0"/>
              </a:rPr>
              <a:t>      Actors such as organisms' organic matters and nutrients, and energy is named for biology whereas we can consider metaphor of information as energy in information ecosystem.</a:t>
            </a:r>
          </a:p>
          <a:p>
            <a:pPr marL="0" indent="0" algn="just">
              <a:buNone/>
            </a:pPr>
            <a:endParaRPr lang="en-CA" sz="9600" dirty="0">
              <a:solidFill>
                <a:srgbClr val="C00000"/>
              </a:solidFill>
              <a:latin typeface="Times New Roman" panose="02020603050405020304" pitchFamily="18" charset="0"/>
              <a:cs typeface="Times New Roman" panose="02020603050405020304" pitchFamily="18" charset="0"/>
            </a:endParaRPr>
          </a:p>
          <a:p>
            <a:pPr algn="just"/>
            <a:r>
              <a:rPr lang="en-CA" sz="9600" dirty="0">
                <a:solidFill>
                  <a:srgbClr val="C00000"/>
                </a:solidFill>
                <a:latin typeface="Times New Roman" panose="02020603050405020304" pitchFamily="18" charset="0"/>
                <a:cs typeface="Times New Roman" panose="02020603050405020304" pitchFamily="18" charset="0"/>
              </a:rPr>
              <a:t>Ecosystem Features:</a:t>
            </a:r>
          </a:p>
          <a:p>
            <a:pPr marL="514350" indent="-514350" algn="just">
              <a:buFont typeface="+mj-lt"/>
              <a:buAutoNum type="arabicPeriod"/>
            </a:pPr>
            <a:endParaRPr lang="en-CA" sz="9600" dirty="0">
              <a:solidFill>
                <a:srgbClr val="C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  Like their counterpart, information ecosystems involve networks of interactions among information “organisms” and with their environment. It may not be natural to think of information as interacting, but that’s just what happens during lookups, searches, integration, query updates, and reporting.</a:t>
            </a:r>
            <a:endParaRPr lang="en-CA" sz="9600" dirty="0">
              <a:solidFill>
                <a:srgbClr val="C00000"/>
              </a:solidFill>
              <a:latin typeface="Times New Roman" panose="02020603050405020304" pitchFamily="18" charset="0"/>
              <a:cs typeface="Times New Roman" panose="02020603050405020304" pitchFamily="18" charset="0"/>
            </a:endParaRPr>
          </a:p>
          <a:p>
            <a:pPr algn="just"/>
            <a:r>
              <a:rPr lang="en-CA" sz="9600" dirty="0">
                <a:solidFill>
                  <a:srgbClr val="C00000"/>
                </a:solidFill>
                <a:latin typeface="Times New Roman" panose="02020603050405020304" pitchFamily="18" charset="0"/>
                <a:cs typeface="Times New Roman" panose="02020603050405020304" pitchFamily="18" charset="0"/>
              </a:rPr>
              <a:t>Ecosystem processes:</a:t>
            </a:r>
          </a:p>
          <a:p>
            <a:pPr marL="0" indent="0" algn="just">
              <a:buNone/>
            </a:pPr>
            <a:endParaRPr lang="en-CA" sz="9600" dirty="0">
              <a:solidFill>
                <a:srgbClr val="C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The types of processes within the biological ecosystem include energy flows, nutrient cycling, and the movement of matter.</a:t>
            </a:r>
          </a:p>
          <a:p>
            <a:pPr algn="just">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These sub-processes enable the main functions of decomposition, reproduction, and growth.</a:t>
            </a:r>
          </a:p>
          <a:p>
            <a:pPr algn="just">
              <a:buFont typeface="Wingdings" panose="05000000000000000000" pitchFamily="2" charset="2"/>
              <a:buChar char="Ø"/>
            </a:pPr>
            <a:endParaRPr lang="en-US" sz="9600" dirty="0">
              <a:latin typeface="Times New Roman" panose="02020603050405020304" pitchFamily="18" charset="0"/>
              <a:cs typeface="Times New Roman" panose="02020603050405020304" pitchFamily="18" charset="0"/>
            </a:endParaRPr>
          </a:p>
          <a:p>
            <a:pPr marL="0" indent="0" algn="just">
              <a:buNone/>
            </a:pPr>
            <a:endParaRPr lang="en-CA" sz="9600" dirty="0">
              <a:solidFill>
                <a:srgbClr val="C00000"/>
              </a:solidFill>
              <a:latin typeface="Times New Roman" panose="02020603050405020304" pitchFamily="18" charset="0"/>
              <a:cs typeface="Times New Roman" panose="02020603050405020304" pitchFamily="18" charset="0"/>
            </a:endParaRPr>
          </a:p>
          <a:p>
            <a:pPr marL="514350" indent="-514350">
              <a:buFont typeface="+mj-lt"/>
              <a:buAutoNum type="arabicPeriod"/>
            </a:pPr>
            <a:endParaRPr lang="en-CA" sz="9600" dirty="0">
              <a:solidFill>
                <a:srgbClr val="C00000"/>
              </a:solidFill>
              <a:latin typeface="Times New Roman" panose="02020603050405020304" pitchFamily="18" charset="0"/>
              <a:cs typeface="Times New Roman" panose="02020603050405020304" pitchFamily="18" charset="0"/>
            </a:endParaRPr>
          </a:p>
          <a:p>
            <a:pPr marL="0" indent="0">
              <a:buNone/>
            </a:pPr>
            <a:endParaRPr lang="en-CA" dirty="0">
              <a:solidFill>
                <a:srgbClr val="C00000"/>
              </a:solidFill>
            </a:endParaRPr>
          </a:p>
        </p:txBody>
      </p:sp>
    </p:spTree>
    <p:extLst>
      <p:ext uri="{BB962C8B-B14F-4D97-AF65-F5344CB8AC3E}">
        <p14:creationId xmlns:p14="http://schemas.microsoft.com/office/powerpoint/2010/main" val="1134989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0E021F-E480-D311-F0B2-E52ED484A6A0}"/>
              </a:ext>
            </a:extLst>
          </p:cNvPr>
          <p:cNvSpPr>
            <a:spLocks noGrp="1"/>
          </p:cNvSpPr>
          <p:nvPr>
            <p:ph idx="1"/>
          </p:nvPr>
        </p:nvSpPr>
        <p:spPr>
          <a:xfrm>
            <a:off x="-101600" y="193040"/>
            <a:ext cx="11628120" cy="6126480"/>
          </a:xfrm>
        </p:spPr>
        <p:txBody>
          <a:bodyPr>
            <a:normAutofit/>
          </a:bodyPr>
          <a:lstStyle/>
          <a:p>
            <a:pPr marL="0" indent="0">
              <a:buNone/>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Similarly, altering information can occur via filtering it, cleansing it, or applying algorithms to it and thereby rendering it more consumable</a:t>
            </a:r>
            <a:endParaRPr lang="en-CA" sz="2400" dirty="0">
              <a:solidFill>
                <a:srgbClr val="C00000"/>
              </a:solidFill>
              <a:latin typeface="Times New Roman" panose="02020603050405020304" pitchFamily="18" charset="0"/>
              <a:cs typeface="Times New Roman" panose="02020603050405020304" pitchFamily="18" charset="0"/>
            </a:endParaRPr>
          </a:p>
          <a:p>
            <a:r>
              <a:rPr lang="en-CA" sz="2400" dirty="0">
                <a:solidFill>
                  <a:srgbClr val="C00000"/>
                </a:solidFill>
                <a:latin typeface="Times New Roman" panose="02020603050405020304" pitchFamily="18" charset="0"/>
                <a:cs typeface="Times New Roman" panose="02020603050405020304" pitchFamily="18" charset="0"/>
              </a:rPr>
              <a:t>Ecosystem Influences</a:t>
            </a:r>
            <a:r>
              <a:rPr lang="en-CA" sz="24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CA"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the biological world, disturbances may include falling trees or rocks, wildfires, insect invasions, volcanic eruptions, or tsunamis.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Using a concept known as “threat modeling” we can imagine and should prepare for similar kinds of disturbances to our information ecosystems such as security breaches, natural disasters, new competitors, or business collapses</a:t>
            </a:r>
          </a:p>
          <a:p>
            <a:r>
              <a:rPr lang="en-CA" sz="2400" dirty="0">
                <a:solidFill>
                  <a:srgbClr val="C00000"/>
                </a:solidFill>
                <a:latin typeface="Times New Roman" panose="02020603050405020304" pitchFamily="18" charset="0"/>
                <a:cs typeface="Times New Roman" panose="02020603050405020304" pitchFamily="18" charset="0"/>
              </a:rPr>
              <a:t>Ecosystem Management: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Many biological ecosystems are managed to ensure the ongoing optimal production of organisms for ultimate consumption (e.g., eating, viewing, playing, commuting, etc.).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Similarly, information ecosystems are managed to ensure the ongoing optimal production of information consumed by businesses and individuals</a:t>
            </a:r>
            <a:endParaRPr lang="en-CA"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726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29343" y="2600643"/>
            <a:ext cx="9144000" cy="1655762"/>
          </a:xfrm>
        </p:spPr>
        <p:txBody>
          <a:bodyPr>
            <a:normAutofit/>
          </a:bodyPr>
          <a:lstStyle/>
          <a:p>
            <a:r>
              <a:rPr lang="en-IN" altLang="en-US" sz="4400" dirty="0">
                <a:solidFill>
                  <a:srgbClr val="FF0000"/>
                </a:solidFill>
                <a:latin typeface="Times New Roman" panose="02020603050405020304" pitchFamily="18" charset="0"/>
                <a:cs typeface="Times New Roman" panose="02020603050405020304" pitchFamily="18" charset="0"/>
              </a:rPr>
              <a:t>Lessons from Sustainability</a:t>
            </a:r>
          </a:p>
        </p:txBody>
      </p:sp>
    </p:spTree>
    <p:extLst>
      <p:ext uri="{BB962C8B-B14F-4D97-AF65-F5344CB8AC3E}">
        <p14:creationId xmlns:p14="http://schemas.microsoft.com/office/powerpoint/2010/main" val="455849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183" y="143744"/>
            <a:ext cx="11761270" cy="780281"/>
          </a:xfrm>
        </p:spPr>
        <p:txBody>
          <a:bodyPr>
            <a:normAutofit/>
          </a:bodyPr>
          <a:lstStyle/>
          <a:p>
            <a:r>
              <a:rPr lang="en-IN" altLang="en-US" sz="4000" dirty="0">
                <a:solidFill>
                  <a:srgbClr val="FF0000"/>
                </a:solidFill>
                <a:latin typeface="Times New Roman" panose="02020603050405020304" pitchFamily="18" charset="0"/>
                <a:cs typeface="Times New Roman" panose="02020603050405020304" pitchFamily="18" charset="0"/>
              </a:rPr>
              <a:t>Definition</a:t>
            </a:r>
          </a:p>
        </p:txBody>
      </p:sp>
      <p:sp>
        <p:nvSpPr>
          <p:cNvPr id="3" name="Content Placeholder 2"/>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sym typeface="+mn-ea"/>
              </a:rPr>
              <a:t>When an ecosystem is healthy, scientists say it is in balance or sustainable. Since we want our information ecosystems to be sustainable and thrive, let’s take a look at how we might incorporate the principles of sustainability or conservation. What was originally known as the “three Rs” of Reduce, Reuse, and Recycle recently have been expanded into “five Rs” which also include Refuse and Repurpose.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84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BEFE4-99E8-2284-D970-F521FDD2424F}"/>
              </a:ext>
            </a:extLst>
          </p:cNvPr>
          <p:cNvSpPr>
            <a:spLocks noGrp="1"/>
          </p:cNvSpPr>
          <p:nvPr>
            <p:ph type="title"/>
          </p:nvPr>
        </p:nvSpPr>
        <p:spPr/>
        <p:txBody>
          <a:bodyPr/>
          <a:lstStyle/>
          <a:p>
            <a:r>
              <a:rPr lang="en-US" sz="4400" dirty="0">
                <a:solidFill>
                  <a:srgbClr val="FF0000"/>
                </a:solidFill>
                <a:latin typeface="Times New Roman" panose="02020603050405020304" pitchFamily="18" charset="0"/>
                <a:cs typeface="Times New Roman" panose="02020603050405020304" pitchFamily="18" charset="0"/>
              </a:rPr>
              <a:t>Agenda</a:t>
            </a:r>
            <a:endParaRPr lang="en-CA" dirty="0"/>
          </a:p>
        </p:txBody>
      </p:sp>
      <p:sp>
        <p:nvSpPr>
          <p:cNvPr id="3" name="Content Placeholder 2">
            <a:extLst>
              <a:ext uri="{FF2B5EF4-FFF2-40B4-BE49-F238E27FC236}">
                <a16:creationId xmlns:a16="http://schemas.microsoft.com/office/drawing/2014/main" id="{D856C080-229C-DBE0-EA00-9FA2E2880730}"/>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Discussing Supply Chain Scenarios (Push &amp; Pull)​  </a:t>
            </a:r>
          </a:p>
          <a:p>
            <a:r>
              <a:rPr lang="en-US" sz="2400" dirty="0">
                <a:latin typeface="Times New Roman" panose="02020603050405020304" pitchFamily="18" charset="0"/>
                <a:cs typeface="Times New Roman" panose="02020603050405020304" pitchFamily="18" charset="0"/>
              </a:rPr>
              <a:t>  Metrics for information Supply chain​    </a:t>
            </a:r>
          </a:p>
          <a:p>
            <a:r>
              <a:rPr lang="en-US" sz="2400" dirty="0">
                <a:latin typeface="Times New Roman" panose="02020603050405020304" pitchFamily="18" charset="0"/>
                <a:cs typeface="Times New Roman" panose="02020603050405020304" pitchFamily="18" charset="0"/>
              </a:rPr>
              <a:t>New Supply chain model for information Assets ​  </a:t>
            </a:r>
          </a:p>
          <a:p>
            <a:r>
              <a:rPr lang="en-US" sz="2400" dirty="0">
                <a:latin typeface="Times New Roman" panose="02020603050405020304" pitchFamily="18" charset="0"/>
                <a:cs typeface="Times New Roman" panose="02020603050405020304" pitchFamily="18" charset="0"/>
              </a:rPr>
              <a:t>  Working in the real information ecosystem ​    </a:t>
            </a:r>
          </a:p>
          <a:p>
            <a:r>
              <a:rPr lang="en-US" sz="2400" dirty="0">
                <a:latin typeface="Times New Roman" panose="02020603050405020304" pitchFamily="18" charset="0"/>
                <a:cs typeface="Times New Roman" panose="02020603050405020304" pitchFamily="18" charset="0"/>
              </a:rPr>
              <a:t>Adapting Classic Ecosystem Entities Concepts​    </a:t>
            </a:r>
          </a:p>
          <a:p>
            <a:r>
              <a:rPr lang="en-US" sz="2400" dirty="0">
                <a:latin typeface="Times New Roman" panose="02020603050405020304" pitchFamily="18" charset="0"/>
                <a:cs typeface="Times New Roman" panose="02020603050405020304" pitchFamily="18" charset="0"/>
              </a:rPr>
              <a:t>Information as a second language​</a:t>
            </a:r>
          </a:p>
          <a:p>
            <a:pPr marL="0" indent="0">
              <a:buNone/>
            </a:pPr>
            <a:endParaRPr lang="en-CA" dirty="0"/>
          </a:p>
        </p:txBody>
      </p:sp>
    </p:spTree>
    <p:extLst>
      <p:ext uri="{BB962C8B-B14F-4D97-AF65-F5344CB8AC3E}">
        <p14:creationId xmlns:p14="http://schemas.microsoft.com/office/powerpoint/2010/main" val="644419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Refuse</a:t>
            </a:r>
          </a:p>
        </p:txBody>
      </p:sp>
      <p:sp>
        <p:nvSpPr>
          <p:cNvPr id="3" name="Content Placeholder 2"/>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Refusing an asset is the surest way to prevent any expenses or risks associated</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it.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Doing so incurs not only excess storage costs, but also unnecessary</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costs up and down the information lifecycle such as planning, design,architecture, data integration, backup/recovery, governance, and security.</a:t>
            </a:r>
          </a:p>
          <a:p>
            <a:r>
              <a:rPr lang="en-US" sz="2400" dirty="0">
                <a:latin typeface="Times New Roman" panose="02020603050405020304" pitchFamily="18" charset="0"/>
                <a:cs typeface="Times New Roman" panose="02020603050405020304" pitchFamily="18" charset="0"/>
              </a:rPr>
              <a:t>bulking up a database with extraneous data can impact operational,analytic, and business performance.</a:t>
            </a:r>
          </a:p>
          <a:p>
            <a:r>
              <a:rPr lang="en-US" sz="2400" dirty="0">
                <a:latin typeface="Times New Roman" panose="02020603050405020304" pitchFamily="18" charset="0"/>
                <a:cs typeface="Times New Roman" panose="02020603050405020304" pitchFamily="18" charset="0"/>
              </a:rPr>
              <a:t>refusing information can be a difficult decision, especially in this age</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untold opportunities for monetization and decreasing storage expense. But in</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many cases, information you don’t collect today will be licensable from a partner</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 data broker when you need it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210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Reduce (If you can’t refuse it, try to reduce it) </a:t>
            </a:r>
          </a:p>
        </p:txBody>
      </p:sp>
      <p:sp>
        <p:nvSpPr>
          <p:cNvPr id="3" name="Content Placeholder 2"/>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Reducing the use of an asset is about minimizing—rather than eliminating—the</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expenses associated with it</a:t>
            </a:r>
          </a:p>
          <a:p>
            <a:r>
              <a:rPr lang="en-US" sz="2400" dirty="0">
                <a:latin typeface="Times New Roman" panose="02020603050405020304" pitchFamily="18" charset="0"/>
                <a:cs typeface="Times New Roman" panose="02020603050405020304" pitchFamily="18" charset="0"/>
              </a:rPr>
              <a:t>Information architects and data modelers have</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struggled with this conundrum daily since the introduction of the relational</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database: how to balance performance versus storage. </a:t>
            </a:r>
          </a:p>
          <a:p>
            <a:r>
              <a:rPr lang="en-IN" altLang="en-US" sz="2400"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ustomer relationship management (CRM), enterprise resource</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planning (ERP), and other application architects wrangle with decisions over</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whether to include or exclude certain fields from the application’s data model.</a:t>
            </a:r>
          </a:p>
          <a:p>
            <a:r>
              <a:rPr lang="en-US" sz="2400" dirty="0">
                <a:latin typeface="Times New Roman" panose="02020603050405020304" pitchFamily="18" charset="0"/>
                <a:cs typeface="Times New Roman" panose="02020603050405020304" pitchFamily="18" charset="0"/>
              </a:rPr>
              <a:t>Information professionals need to have the ability, authority, and</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economic models to push back.</a:t>
            </a:r>
          </a:p>
          <a:p>
            <a:r>
              <a:rPr lang="en-IN" alt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nformation management professionals should be attuned to reducing</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information generated or collected, and reducing the information moved and</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presented</a:t>
            </a:r>
          </a:p>
        </p:txBody>
      </p:sp>
    </p:spTree>
    <p:extLst>
      <p:ext uri="{BB962C8B-B14F-4D97-AF65-F5344CB8AC3E}">
        <p14:creationId xmlns:p14="http://schemas.microsoft.com/office/powerpoint/2010/main" val="2208795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Reuse</a:t>
            </a:r>
            <a:r>
              <a:rPr lang="en-IN" altLang="en-US" sz="4000" dirty="0">
                <a:solidFill>
                  <a:srgbClr val="FF0000"/>
                </a:solidFill>
                <a:latin typeface="Times New Roman" panose="02020603050405020304" pitchFamily="18" charset="0"/>
                <a:cs typeface="Times New Roman" panose="02020603050405020304" pitchFamily="18" charset="0"/>
              </a:rPr>
              <a:t>(</a:t>
            </a:r>
            <a:r>
              <a:rPr lang="en-US" sz="4000" dirty="0">
                <a:solidFill>
                  <a:srgbClr val="FF0000"/>
                </a:solidFill>
                <a:latin typeface="Times New Roman" panose="02020603050405020304" pitchFamily="18" charset="0"/>
                <a:cs typeface="Times New Roman" panose="02020603050405020304" pitchFamily="18" charset="0"/>
              </a:rPr>
              <a:t>Especially if you cannot reduce it, reuse it.</a:t>
            </a:r>
            <a:r>
              <a:rPr lang="en-IN" altLang="en-US" sz="4000" dirty="0">
                <a:solidFill>
                  <a:srgbClr val="FF0000"/>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Reusing an asset is simply to use it again for the same purpose, whatever that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purpose is. Fortunately, such is the nature of information</a:t>
            </a:r>
            <a:r>
              <a:rPr lang="en-IN" alt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non-depletable. No</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matter how much you use it, it doesn’t get used up</a:t>
            </a:r>
            <a:r>
              <a:rPr lang="en-IN" altLang="en-US" sz="2400" dirty="0">
                <a:latin typeface="Times New Roman" panose="02020603050405020304" pitchFamily="18" charset="0"/>
                <a:cs typeface="Times New Roman" panose="02020603050405020304" pitchFamily="18" charset="0"/>
              </a:rPr>
              <a:t>.this is one of the characteristics that makes information highly monetizable. </a:t>
            </a:r>
          </a:p>
          <a:p>
            <a:r>
              <a:rPr lang="en-IN" altLang="en-US" sz="2400" dirty="0">
                <a:latin typeface="Times New Roman" panose="02020603050405020304" pitchFamily="18" charset="0"/>
                <a:cs typeface="Times New Roman" panose="02020603050405020304" pitchFamily="18" charset="0"/>
              </a:rPr>
              <a:t>Reuse may not be a primary consideration in information ecosystem design, as reusability is a key characteristic of information. However, if you find certain information isn’t being reused, such as in the case of “dark data,” it may be time to reduce it.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6404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Repurpose</a:t>
            </a:r>
            <a:r>
              <a:rPr lang="en-IN" altLang="en-US" sz="4000" dirty="0">
                <a:solidFill>
                  <a:srgbClr val="FF0000"/>
                </a:solidFill>
                <a:latin typeface="Times New Roman" panose="02020603050405020304" pitchFamily="18" charset="0"/>
                <a:cs typeface="Times New Roman" panose="02020603050405020304" pitchFamily="18" charset="0"/>
              </a:rPr>
              <a:t>(</a:t>
            </a:r>
            <a:r>
              <a:rPr lang="en-US" sz="4000" dirty="0">
                <a:solidFill>
                  <a:srgbClr val="FF0000"/>
                </a:solidFill>
                <a:latin typeface="Times New Roman" panose="02020603050405020304" pitchFamily="18" charset="0"/>
                <a:cs typeface="Times New Roman" panose="02020603050405020304" pitchFamily="18" charset="0"/>
              </a:rPr>
              <a:t>Repurpose on purpose.</a:t>
            </a:r>
            <a:r>
              <a:rPr lang="en-IN" altLang="en-US" sz="4000" dirty="0">
                <a:solidFill>
                  <a:srgbClr val="FF0000"/>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sym typeface="+mn-ea"/>
              </a:rPr>
              <a:t>Repurposing an asset involves sharing it and enabling it to be used for different </a:t>
            </a:r>
            <a:r>
              <a:rPr lang="en-US" sz="2400" dirty="0">
                <a:latin typeface="Times New Roman" panose="02020603050405020304" pitchFamily="18" charset="0"/>
                <a:cs typeface="Times New Roman" panose="02020603050405020304" pitchFamily="18" charset="0"/>
              </a:rPr>
              <a:t>reasons. An Uber or Lyft driver’s automobile is a prime example.</a:t>
            </a:r>
          </a:p>
          <a:p>
            <a:r>
              <a:rPr lang="en-US" sz="2400" dirty="0">
                <a:latin typeface="Times New Roman" panose="02020603050405020304" pitchFamily="18" charset="0"/>
                <a:cs typeface="Times New Roman" panose="02020603050405020304" pitchFamily="18" charset="0"/>
              </a:rPr>
              <a:t>Information’s non-depletability enables its extreme reuse, information’s non-rivalry characteristic enables its extreme repurposing. More than just being able to share an asset or resource, non-rivalry</a:t>
            </a:r>
            <a:r>
              <a:rPr lang="en-IN" altLang="en-US" sz="2400" dirty="0">
                <a:latin typeface="Times New Roman" panose="02020603050405020304" pitchFamily="18" charset="0"/>
                <a:cs typeface="Times New Roman" panose="02020603050405020304" pitchFamily="18" charset="0"/>
              </a:rPr>
              <a:t>.</a:t>
            </a:r>
          </a:p>
          <a:p>
            <a:r>
              <a:rPr lang="en-IN" altLang="en-US" sz="2400" dirty="0">
                <a:latin typeface="Times New Roman" panose="02020603050405020304" pitchFamily="18" charset="0"/>
                <a:cs typeface="Times New Roman" panose="02020603050405020304" pitchFamily="18" charset="0"/>
              </a:rPr>
              <a:t>In addition to reference data such as metadata and master data, most repurposing of information tends to be in the form of repurposing operational data for analytics. Or in the case of content it may involve simultaneously sharing on the web, an intranet, broadcast media, or signage.</a:t>
            </a:r>
          </a:p>
        </p:txBody>
      </p:sp>
    </p:spTree>
    <p:extLst>
      <p:ext uri="{BB962C8B-B14F-4D97-AF65-F5344CB8AC3E}">
        <p14:creationId xmlns:p14="http://schemas.microsoft.com/office/powerpoint/2010/main" val="1206551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Recycle</a:t>
            </a:r>
            <a:r>
              <a:rPr lang="en-IN" altLang="en-US" sz="4000" dirty="0">
                <a:solidFill>
                  <a:srgbClr val="FF0000"/>
                </a:solidFill>
                <a:latin typeface="Times New Roman" panose="02020603050405020304" pitchFamily="18" charset="0"/>
                <a:cs typeface="Times New Roman" panose="02020603050405020304" pitchFamily="18" charset="0"/>
              </a:rPr>
              <a:t>(</a:t>
            </a:r>
            <a:r>
              <a:rPr lang="en-US" sz="4000" dirty="0">
                <a:solidFill>
                  <a:srgbClr val="FF0000"/>
                </a:solidFill>
                <a:latin typeface="Times New Roman" panose="02020603050405020304" pitchFamily="18" charset="0"/>
                <a:cs typeface="Times New Roman" panose="02020603050405020304" pitchFamily="18" charset="0"/>
              </a:rPr>
              <a:t>No use for it? Recycle it.</a:t>
            </a:r>
            <a:r>
              <a:rPr lang="en-IN" altLang="en-US" sz="4000" dirty="0">
                <a:solidFill>
                  <a:srgbClr val="FF0000"/>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Recycling involves breaking down an asset to create a new one. Or in our previous ecosystem terminology: decomposing it to provide the building blocks for a new organism.</a:t>
            </a:r>
          </a:p>
          <a:p>
            <a:r>
              <a:rPr lang="en-US" sz="2400" dirty="0">
                <a:latin typeface="Times New Roman" panose="02020603050405020304" pitchFamily="18" charset="0"/>
                <a:cs typeface="Times New Roman" panose="02020603050405020304" pitchFamily="18" charset="0"/>
              </a:rPr>
              <a:t>With transactional or other structured information (portions of a dataset),fields may be parsed and recombined to create new datasets.</a:t>
            </a:r>
          </a:p>
          <a:p>
            <a:r>
              <a:rPr lang="en-US" sz="2400" dirty="0">
                <a:latin typeface="Times New Roman" panose="02020603050405020304" pitchFamily="18" charset="0"/>
                <a:cs typeface="Times New Roman" panose="02020603050405020304" pitchFamily="18" charset="0"/>
              </a:rPr>
              <a:t>With transactional or other structured information (portions of a dataset),fields may be parsed and recombined to create new datasets.</a:t>
            </a:r>
          </a:p>
          <a:p>
            <a:r>
              <a:rPr lang="en-US" sz="2400" dirty="0">
                <a:latin typeface="Times New Roman" panose="02020603050405020304" pitchFamily="18" charset="0"/>
                <a:cs typeface="Times New Roman" panose="02020603050405020304" pitchFamily="18" charset="0"/>
              </a:rPr>
              <a:t>Often recycling will involve sharing “decomposed”</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information with others (even outside the organization) so that they may benefit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from creating new information assets from it.</a:t>
            </a:r>
          </a:p>
        </p:txBody>
      </p:sp>
    </p:spTree>
    <p:extLst>
      <p:ext uri="{BB962C8B-B14F-4D97-AF65-F5344CB8AC3E}">
        <p14:creationId xmlns:p14="http://schemas.microsoft.com/office/powerpoint/2010/main" val="437806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buClrTx/>
              <a:buSzTx/>
              <a:buFontTx/>
            </a:pPr>
            <a:r>
              <a:rPr lang="en-US" sz="4000" dirty="0">
                <a:solidFill>
                  <a:srgbClr val="FF0000"/>
                </a:solidFill>
                <a:latin typeface="Times New Roman" panose="02020603050405020304" pitchFamily="18" charset="0"/>
                <a:cs typeface="Times New Roman" panose="02020603050405020304" pitchFamily="18" charset="0"/>
              </a:rPr>
              <a:t>Remove(Can’t reduce, reuse, repurpose, or recycle it? Remove it)</a:t>
            </a:r>
          </a:p>
        </p:txBody>
      </p:sp>
      <p:sp>
        <p:nvSpPr>
          <p:cNvPr id="3" name="Content Placeholder 2"/>
          <p:cNvSpPr>
            <a:spLocks noGrp="1"/>
          </p:cNvSpPr>
          <p:nvPr>
            <p:ph idx="1"/>
          </p:nvPr>
        </p:nvSpPr>
        <p:spPr/>
        <p:txBody>
          <a:bodyPr>
            <a:normAutofit fontScale="97500"/>
          </a:bodyPr>
          <a:lstStyle/>
          <a:p>
            <a:r>
              <a:rPr lang="en-US" sz="2400" dirty="0">
                <a:latin typeface="Times New Roman" panose="02020603050405020304" pitchFamily="18" charset="0"/>
                <a:cs typeface="Times New Roman" panose="02020603050405020304" pitchFamily="18" charset="0"/>
              </a:rPr>
              <a:t>In addition to the “five Rs” of classic sustainability and conservation, there’s a sixth “R” specific to non-physical assets such as information: removal.</a:t>
            </a:r>
          </a:p>
          <a:p>
            <a:r>
              <a:rPr lang="en-US" sz="2400" dirty="0">
                <a:latin typeface="Times New Roman" panose="02020603050405020304" pitchFamily="18" charset="0"/>
                <a:cs typeface="Times New Roman" panose="02020603050405020304" pitchFamily="18" charset="0"/>
              </a:rPr>
              <a:t>The removal or dumping of physical assets is a last resort, and not much in the realm of sustainability. But with non-physical or intangible assets, removing unneeded ones is easy and doesn’t harm your or anyone else’s information ecosystem. But it can help with lessening personnel, storage, processing costs, and risks.</a:t>
            </a:r>
          </a:p>
          <a:p>
            <a:r>
              <a:rPr lang="en-US" sz="2400" dirty="0">
                <a:latin typeface="Times New Roman" panose="02020603050405020304" pitchFamily="18" charset="0"/>
                <a:cs typeface="Times New Roman" panose="02020603050405020304" pitchFamily="18" charset="0"/>
              </a:rPr>
              <a:t>However, when the actual deletion of information may not be allowable due to</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regulatory compliance reasons, consider moving the data into an offline archive.Technically, the simple deletion of information may not always be so simple.Within an information ecosystem, many different kinds of information are linked</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through other information. Therefore, simply deleting some unused information</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can cause data integrity problems.</a:t>
            </a:r>
          </a:p>
        </p:txBody>
      </p:sp>
    </p:spTree>
    <p:extLst>
      <p:ext uri="{BB962C8B-B14F-4D97-AF65-F5344CB8AC3E}">
        <p14:creationId xmlns:p14="http://schemas.microsoft.com/office/powerpoint/2010/main" val="1209536642"/>
      </p:ext>
    </p:extLst>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ClrTx/>
              <a:buSzTx/>
              <a:buFontTx/>
            </a:pPr>
            <a:r>
              <a:rPr lang="en-US" sz="4000" dirty="0">
                <a:solidFill>
                  <a:srgbClr val="FF0000"/>
                </a:solidFill>
                <a:latin typeface="Times New Roman" panose="02020603050405020304" pitchFamily="18" charset="0"/>
                <a:cs typeface="Times New Roman" panose="02020603050405020304" pitchFamily="18" charset="0"/>
              </a:rPr>
              <a:t>Information as a Second Language</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All of these metaphors for information we’ve devised over the years are not meant to be clever. Rather they’re to help information management professionals,IT professionals, business people, and executives communicate about information more effectively using familiar, non-threatening terminology and frameworks.</a:t>
            </a:r>
          </a:p>
          <a:p>
            <a:r>
              <a:rPr lang="en-US" sz="2400" dirty="0">
                <a:latin typeface="Times New Roman" panose="02020603050405020304" pitchFamily="18" charset="0"/>
                <a:cs typeface="Times New Roman" panose="02020603050405020304" pitchFamily="18" charset="0"/>
              </a:rPr>
              <a:t>To consolidate all of these challenges and potential solutions related to“speaking data” within an organization and among business partners, Gartner</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analyst Valerie Logan recently has introduced the concept of “information as a</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second language” (ISL). No surprise, ISL parallels the kind of challenges and</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training afforded to non-native speakers in the U.S. under the moniker “English</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 a Second Language” (ESL). Logan’s ISL idea is a fantastic one and still being</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developed.</a:t>
            </a:r>
          </a:p>
        </p:txBody>
      </p:sp>
    </p:spTree>
    <p:extLst>
      <p:ext uri="{BB962C8B-B14F-4D97-AF65-F5344CB8AC3E}">
        <p14:creationId xmlns:p14="http://schemas.microsoft.com/office/powerpoint/2010/main" val="554736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Conclusion </a:t>
            </a:r>
          </a:p>
        </p:txBody>
      </p:sp>
      <p:sp>
        <p:nvSpPr>
          <p:cNvPr id="3" name="Content Placeholder 2"/>
          <p:cNvSpPr>
            <a:spLocks noGrp="1"/>
          </p:cNvSpPr>
          <p:nvPr>
            <p:ph idx="1"/>
          </p:nvPr>
        </p:nvSpPr>
        <p:spPr>
          <a:xfrm>
            <a:off x="222182" y="1289785"/>
            <a:ext cx="11761269" cy="5332396"/>
          </a:xfrm>
        </p:spPr>
        <p:txBody>
          <a:bodyPr>
            <a:normAutofit/>
          </a:bodyPr>
          <a:lstStyle/>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Information is Crucial because it provides the framework on which managers make choices and supply chain processes carry out transactions, information is essential to supply chain performance and just like healthful ecosystems are essential for people, animals, and plants,informations are also equally important in fueling the businesses and business process in the present world.</a:t>
            </a:r>
          </a:p>
        </p:txBody>
      </p:sp>
    </p:spTree>
    <p:extLst>
      <p:ext uri="{BB962C8B-B14F-4D97-AF65-F5344CB8AC3E}">
        <p14:creationId xmlns:p14="http://schemas.microsoft.com/office/powerpoint/2010/main" val="795059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Reference</a:t>
            </a:r>
          </a:p>
        </p:txBody>
      </p:sp>
      <p:sp>
        <p:nvSpPr>
          <p:cNvPr id="3" name="Content Placeholder 2"/>
          <p:cNvSpPr>
            <a:spLocks noGrp="1"/>
          </p:cNvSpPr>
          <p:nvPr>
            <p:ph idx="1"/>
          </p:nvPr>
        </p:nvSpPr>
        <p:spPr>
          <a:xfrm>
            <a:off x="222182" y="1289785"/>
            <a:ext cx="11761269" cy="5332396"/>
          </a:xfrm>
        </p:spPr>
        <p:txBody>
          <a:bodyPr>
            <a:normAutofit fontScale="85000" lnSpcReduction="10000"/>
          </a:bodyPr>
          <a:lstStyle/>
          <a:p>
            <a:r>
              <a:rPr lang="en-IN" altLang="en-US" sz="2600" dirty="0">
                <a:latin typeface="Times New Roman" panose="02020603050405020304" pitchFamily="18" charset="0"/>
                <a:cs typeface="Times New Roman" panose="02020603050405020304" pitchFamily="18" charset="0"/>
              </a:rPr>
              <a:t>I</a:t>
            </a:r>
            <a:r>
              <a:rPr lang="en-US" sz="2600" dirty="0" err="1">
                <a:latin typeface="Times New Roman" panose="02020603050405020304" pitchFamily="18" charset="0"/>
                <a:cs typeface="Times New Roman" panose="02020603050405020304" pitchFamily="18" charset="0"/>
              </a:rPr>
              <a:t>nfonomics</a:t>
            </a:r>
            <a:r>
              <a:rPr lang="en-US" sz="2600" dirty="0">
                <a:latin typeface="Times New Roman" panose="02020603050405020304" pitchFamily="18" charset="0"/>
                <a:cs typeface="Times New Roman" panose="02020603050405020304" pitchFamily="18" charset="0"/>
              </a:rPr>
              <a:t>: How to Monetize, Manage, and Measure Information</a:t>
            </a:r>
          </a:p>
          <a:p>
            <a:r>
              <a:rPr lang="en-US" sz="2600" dirty="0">
                <a:latin typeface="Times New Roman" panose="02020603050405020304" pitchFamily="18" charset="0"/>
                <a:cs typeface="Times New Roman" panose="02020603050405020304" pitchFamily="18" charset="0"/>
              </a:rPr>
              <a:t>In fact, he did. In the book The Art of War Sun Tzu is quoted as saying: “The general who wins the battle makes many calculations in his temple before the battle is fought. The general who loses makes but few calculations beforehand.”</a:t>
            </a:r>
          </a:p>
          <a:p>
            <a:r>
              <a:rPr lang="en-US" sz="2600" dirty="0">
                <a:latin typeface="Times New Roman" panose="02020603050405020304" pitchFamily="18" charset="0"/>
                <a:cs typeface="Times New Roman" panose="02020603050405020304" pitchFamily="18" charset="0"/>
              </a:rPr>
              <a:t>Andy Roswell-Jones, Jan-martin </a:t>
            </a:r>
            <a:r>
              <a:rPr lang="en-US" sz="2600" dirty="0" err="1">
                <a:latin typeface="Times New Roman" panose="02020603050405020304" pitchFamily="18" charset="0"/>
                <a:cs typeface="Times New Roman" panose="02020603050405020304" pitchFamily="18" charset="0"/>
              </a:rPr>
              <a:t>Lowendahl</a:t>
            </a:r>
            <a:r>
              <a:rPr lang="en-US" sz="2600" dirty="0">
                <a:latin typeface="Times New Roman" panose="02020603050405020304" pitchFamily="18" charset="0"/>
                <a:cs typeface="Times New Roman" panose="02020603050405020304" pitchFamily="18" charset="0"/>
              </a:rPr>
              <a:t>, Chris Howard, and Tomas Nielsen, “The 2017 CIO Agenda: Seize the Digital Ecosystem Opportunity,” Gartner, 14 October, 2016, www.gartner.com/document/3478517. </a:t>
            </a:r>
          </a:p>
          <a:p>
            <a:r>
              <a:rPr lang="en-US" sz="2600" dirty="0">
                <a:ea typeface="+mn-lt"/>
                <a:cs typeface="+mn-lt"/>
                <a:hlinkClick r:id="rId2"/>
              </a:rPr>
              <a:t>https://icatalog.dau.edu/mobile/CLL037/DAU_Supply_Chain_Atlas/010103/010103000060.html</a:t>
            </a:r>
            <a:endParaRPr lang="en-US" sz="2600" dirty="0">
              <a:latin typeface="Times New Roman" panose="02020603050405020304" pitchFamily="18" charset="0"/>
              <a:cs typeface="Times New Roman" panose="02020603050405020304" pitchFamily="18" charset="0"/>
            </a:endParaRPr>
          </a:p>
          <a:p>
            <a:r>
              <a:rPr lang="en-US" sz="2600" dirty="0" err="1">
                <a:hlinkClick r:id="rId3"/>
              </a:rPr>
              <a:t>Infonomics</a:t>
            </a:r>
            <a:r>
              <a:rPr lang="en-US" sz="2600" dirty="0">
                <a:hlinkClick r:id="rId3"/>
              </a:rPr>
              <a:t>: How to Monetize, Manage, and Measure Information as an Asset </a:t>
            </a:r>
            <a:r>
              <a:rPr lang="en-US" sz="2600" dirty="0">
                <a:ea typeface="+mn-lt"/>
                <a:cs typeface="+mn-lt"/>
              </a:rPr>
              <a:t>by Douglas B. Laney</a:t>
            </a:r>
            <a:endParaRPr lang="en-US" sz="2600" dirty="0">
              <a:cs typeface="Calibri" panose="020F0502020204030204"/>
            </a:endParaRPr>
          </a:p>
          <a:p>
            <a:r>
              <a:rPr lang="en-US" sz="2600" dirty="0">
                <a:ea typeface="+mn-lt"/>
                <a:cs typeface="+mn-lt"/>
                <a:hlinkClick r:id="rId4"/>
              </a:rPr>
              <a:t>https://www.wallstreetmojo.com/make-to-order/</a:t>
            </a:r>
          </a:p>
          <a:p>
            <a:r>
              <a:rPr lang="en-US" sz="2600" dirty="0">
                <a:ea typeface="+mn-lt"/>
                <a:cs typeface="+mn-lt"/>
                <a:hlinkClick r:id="rId5"/>
              </a:rPr>
              <a:t>https://www.vtc-group.com/single-post/2017/09/11/mtomts-strategies-make-to-ordermake-to-stock</a:t>
            </a:r>
            <a:endParaRPr lang="en-US" sz="2600" dirty="0">
              <a:ea typeface="+mn-lt"/>
              <a:cs typeface="+mn-lt"/>
            </a:endParaRPr>
          </a:p>
          <a:p>
            <a:pPr marL="0" indent="0">
              <a:buNone/>
            </a:pPr>
            <a:endParaRPr lang="en-US" sz="2600" dirty="0">
              <a:ea typeface="+mn-lt"/>
              <a:cs typeface="+mn-lt"/>
            </a:endParaRPr>
          </a:p>
          <a:p>
            <a:endParaRPr lang="en-US" sz="2400" dirty="0">
              <a:latin typeface="Times New Roman" panose="02020603050405020304" pitchFamily="18" charset="0"/>
              <a:cs typeface="Times New Roman" panose="02020603050405020304" pitchFamily="18" charset="0"/>
            </a:endParaRPr>
          </a:p>
          <a:p>
            <a:r>
              <a:rPr lang="en-US" sz="2400" b="0" i="0" dirty="0">
                <a:solidFill>
                  <a:srgbClr val="FFFFFF"/>
                </a:solidFill>
                <a:effectLst/>
                <a:latin typeface="Times New Roman" panose="02020603050405020304" pitchFamily="18" charset="0"/>
                <a:cs typeface="Times New Roman" panose="02020603050405020304" pitchFamily="18" charset="0"/>
              </a:rPr>
              <a:t>omics: How to Monetize, Manage, and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7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1002" y="289487"/>
            <a:ext cx="11761270" cy="1283488"/>
          </a:xfrm>
        </p:spPr>
        <p:txBody>
          <a:bodyPr>
            <a:normAutofit fontScale="90000"/>
          </a:bodyPr>
          <a:lstStyle/>
          <a:p>
            <a:r>
              <a:rPr lang="en-US" sz="4000" dirty="0">
                <a:solidFill>
                  <a:srgbClr val="FF0000"/>
                </a:solidFill>
                <a:latin typeface="Times New Roman"/>
                <a:cs typeface="Times New Roman"/>
              </a:rPr>
              <a:t>Applying the SCOR Model to the information Supply Chain</a:t>
            </a:r>
            <a:br>
              <a:rPr lang="en-US" sz="4000" dirty="0">
                <a:solidFill>
                  <a:srgbClr val="FF0000"/>
                </a:solidFill>
                <a:latin typeface="Times New Roman"/>
                <a:cs typeface="Times New Roman"/>
              </a:rPr>
            </a:b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vert="horz" lIns="91440" tIns="45720" rIns="91440" bIns="45720" rtlCol="0" anchor="t">
            <a:norm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4" descr="Diagram&#10;&#10;Description automatically generated">
            <a:extLst>
              <a:ext uri="{FF2B5EF4-FFF2-40B4-BE49-F238E27FC236}">
                <a16:creationId xmlns:a16="http://schemas.microsoft.com/office/drawing/2014/main" id="{9028C4E2-965E-6FBB-E352-15B19836843F}"/>
              </a:ext>
            </a:extLst>
          </p:cNvPr>
          <p:cNvPicPr>
            <a:picLocks noChangeAspect="1"/>
          </p:cNvPicPr>
          <p:nvPr/>
        </p:nvPicPr>
        <p:blipFill>
          <a:blip r:embed="rId2"/>
          <a:stretch>
            <a:fillRect/>
          </a:stretch>
        </p:blipFill>
        <p:spPr>
          <a:xfrm>
            <a:off x="987469" y="1613275"/>
            <a:ext cx="10342321" cy="4884052"/>
          </a:xfrm>
          <a:prstGeom prst="rect">
            <a:avLst/>
          </a:prstGeom>
        </p:spPr>
      </p:pic>
    </p:spTree>
    <p:extLst>
      <p:ext uri="{BB962C8B-B14F-4D97-AF65-F5344CB8AC3E}">
        <p14:creationId xmlns:p14="http://schemas.microsoft.com/office/powerpoint/2010/main" val="448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 schematic&#10;&#10;Description automatically generated">
            <a:extLst>
              <a:ext uri="{FF2B5EF4-FFF2-40B4-BE49-F238E27FC236}">
                <a16:creationId xmlns:a16="http://schemas.microsoft.com/office/drawing/2014/main" id="{E1C9F93A-D37F-62FE-D763-0B3D7F1D665B}"/>
              </a:ext>
            </a:extLst>
          </p:cNvPr>
          <p:cNvPicPr>
            <a:picLocks noGrp="1" noChangeAspect="1"/>
          </p:cNvPicPr>
          <p:nvPr>
            <p:ph idx="1"/>
          </p:nvPr>
        </p:nvPicPr>
        <p:blipFill>
          <a:blip r:embed="rId2"/>
          <a:stretch>
            <a:fillRect/>
          </a:stretch>
        </p:blipFill>
        <p:spPr>
          <a:xfrm>
            <a:off x="643467" y="1057148"/>
            <a:ext cx="10905066" cy="4743703"/>
          </a:xfrm>
          <a:prstGeom prst="rect">
            <a:avLst/>
          </a:prstGeom>
        </p:spPr>
      </p:pic>
    </p:spTree>
    <p:extLst>
      <p:ext uri="{BB962C8B-B14F-4D97-AF65-F5344CB8AC3E}">
        <p14:creationId xmlns:p14="http://schemas.microsoft.com/office/powerpoint/2010/main" val="3072456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a:cs typeface="Times New Roman"/>
              </a:rPr>
              <a:t>Information Supply Chain Scenarios </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vert="horz" lIns="91440" tIns="45720" rIns="91440" bIns="45720" rtlCol="0" anchor="t">
            <a:normAutofit/>
          </a:bodyPr>
          <a:lstStyle/>
          <a:p>
            <a:r>
              <a:rPr lang="en-US" sz="2400" dirty="0">
                <a:latin typeface="Times New Roman"/>
                <a:cs typeface="Times New Roman"/>
              </a:rPr>
              <a:t>"make-to-stock"</a:t>
            </a:r>
          </a:p>
          <a:p>
            <a:endParaRPr lang="en-US" sz="2400" dirty="0">
              <a:latin typeface="Times New Roman"/>
              <a:cs typeface="Times New Roman"/>
            </a:endParaRPr>
          </a:p>
          <a:p>
            <a:endParaRPr lang="en-US" sz="2400" dirty="0">
              <a:latin typeface="Times New Roman"/>
              <a:cs typeface="Times New Roman"/>
            </a:endParaRPr>
          </a:p>
          <a:p>
            <a:endParaRPr lang="en-US" sz="2400" dirty="0">
              <a:latin typeface="Times New Roman"/>
              <a:cs typeface="Times New Roman"/>
            </a:endParaRPr>
          </a:p>
          <a:p>
            <a:pPr marL="0" indent="0">
              <a:buNone/>
            </a:pPr>
            <a:endParaRPr lang="en-US" sz="2400" dirty="0">
              <a:latin typeface="Times New Roman"/>
              <a:cs typeface="Times New Roman"/>
            </a:endParaRPr>
          </a:p>
          <a:p>
            <a:endParaRPr lang="en-US" sz="2400" dirty="0">
              <a:latin typeface="Times New Roman" panose="02020603050405020304" pitchFamily="18" charset="0"/>
              <a:cs typeface="Times New Roman" panose="02020603050405020304" pitchFamily="18" charset="0"/>
            </a:endParaRPr>
          </a:p>
        </p:txBody>
      </p:sp>
      <p:pic>
        <p:nvPicPr>
          <p:cNvPr id="5" name="Picture 5" descr="Graphical user interface, application&#10;&#10;Description automatically generated">
            <a:extLst>
              <a:ext uri="{FF2B5EF4-FFF2-40B4-BE49-F238E27FC236}">
                <a16:creationId xmlns:a16="http://schemas.microsoft.com/office/drawing/2014/main" id="{543D5E8A-A26E-9F62-508D-7A6DC74415B2}"/>
              </a:ext>
            </a:extLst>
          </p:cNvPr>
          <p:cNvPicPr>
            <a:picLocks noChangeAspect="1"/>
          </p:cNvPicPr>
          <p:nvPr/>
        </p:nvPicPr>
        <p:blipFill>
          <a:blip r:embed="rId2"/>
          <a:stretch>
            <a:fillRect/>
          </a:stretch>
        </p:blipFill>
        <p:spPr>
          <a:xfrm>
            <a:off x="1759907" y="1904498"/>
            <a:ext cx="8599117" cy="3769251"/>
          </a:xfrm>
          <a:prstGeom prst="rect">
            <a:avLst/>
          </a:prstGeom>
        </p:spPr>
      </p:pic>
    </p:spTree>
    <p:extLst>
      <p:ext uri="{BB962C8B-B14F-4D97-AF65-F5344CB8AC3E}">
        <p14:creationId xmlns:p14="http://schemas.microsoft.com/office/powerpoint/2010/main" val="342405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a:cs typeface="Times New Roman"/>
              </a:rPr>
              <a:t>Information Supply Chain Scenarios </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vert="horz" lIns="91440" tIns="45720" rIns="91440" bIns="45720" rtlCol="0" anchor="t">
            <a:normAutofit/>
          </a:bodyPr>
          <a:lstStyle/>
          <a:p>
            <a:r>
              <a:rPr lang="en-US" sz="2400" dirty="0">
                <a:latin typeface="Times New Roman"/>
                <a:cs typeface="Times New Roman"/>
              </a:rPr>
              <a:t>"make-to-order"</a:t>
            </a:r>
          </a:p>
          <a:p>
            <a:endParaRPr lang="en-US" sz="2400" dirty="0">
              <a:latin typeface="Times New Roman"/>
              <a:cs typeface="Times New Roman"/>
            </a:endParaRPr>
          </a:p>
          <a:p>
            <a:endParaRPr lang="en-US" sz="2400" dirty="0">
              <a:latin typeface="Times New Roman"/>
              <a:cs typeface="Times New Roman"/>
            </a:endParaRPr>
          </a:p>
          <a:p>
            <a:endParaRPr lang="en-US" sz="2400" dirty="0">
              <a:latin typeface="Times New Roman"/>
              <a:cs typeface="Times New Roman"/>
            </a:endParaRPr>
          </a:p>
          <a:p>
            <a:endParaRPr lang="en-US" sz="2400" dirty="0">
              <a:latin typeface="Times New Roman"/>
              <a:cs typeface="Times New Roman"/>
            </a:endParaRPr>
          </a:p>
          <a:p>
            <a:pPr marL="0" indent="0">
              <a:buNone/>
            </a:pPr>
            <a:endParaRPr lang="en-US" sz="2400" dirty="0">
              <a:latin typeface="Times New Roman"/>
              <a:cs typeface="Times New Roman"/>
            </a:endParaRPr>
          </a:p>
          <a:p>
            <a:endParaRPr lang="en-US" sz="2400" dirty="0">
              <a:latin typeface="Times New Roman" panose="02020603050405020304" pitchFamily="18" charset="0"/>
              <a:cs typeface="Times New Roman" panose="02020603050405020304" pitchFamily="18" charset="0"/>
            </a:endParaRPr>
          </a:p>
        </p:txBody>
      </p:sp>
      <p:pic>
        <p:nvPicPr>
          <p:cNvPr id="4" name="Picture 4" descr="Diagram&#10;&#10;Description automatically generated">
            <a:extLst>
              <a:ext uri="{FF2B5EF4-FFF2-40B4-BE49-F238E27FC236}">
                <a16:creationId xmlns:a16="http://schemas.microsoft.com/office/drawing/2014/main" id="{DF12CD81-34F0-8105-7AB3-81C700F85D70}"/>
              </a:ext>
            </a:extLst>
          </p:cNvPr>
          <p:cNvPicPr>
            <a:picLocks noChangeAspect="1"/>
          </p:cNvPicPr>
          <p:nvPr/>
        </p:nvPicPr>
        <p:blipFill>
          <a:blip r:embed="rId2"/>
          <a:stretch>
            <a:fillRect/>
          </a:stretch>
        </p:blipFill>
        <p:spPr>
          <a:xfrm>
            <a:off x="2198320" y="1799354"/>
            <a:ext cx="7221252" cy="4042172"/>
          </a:xfrm>
          <a:prstGeom prst="rect">
            <a:avLst/>
          </a:prstGeom>
        </p:spPr>
      </p:pic>
    </p:spTree>
    <p:extLst>
      <p:ext uri="{BB962C8B-B14F-4D97-AF65-F5344CB8AC3E}">
        <p14:creationId xmlns:p14="http://schemas.microsoft.com/office/powerpoint/2010/main" val="4240629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a:cs typeface="Times New Roman"/>
              </a:rPr>
              <a:t>Metrics for the Information Supply Chain</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vert="horz" lIns="91440" tIns="45720" rIns="91440" bIns="45720" rtlCol="0" anchor="t">
            <a:normAutofit/>
          </a:bodyPr>
          <a:lstStyle/>
          <a:p>
            <a:r>
              <a:rPr lang="en-US" sz="2400" dirty="0">
                <a:latin typeface="Times New Roman"/>
                <a:cs typeface="Times New Roman"/>
              </a:rPr>
              <a:t>SCOR model have around 200 key indicators for performance</a:t>
            </a:r>
          </a:p>
          <a:p>
            <a:r>
              <a:rPr lang="en-US" sz="2400" dirty="0">
                <a:latin typeface="Times New Roman"/>
                <a:cs typeface="Times New Roman"/>
              </a:rPr>
              <a:t>Reliability :  Query/update performance, Data quality</a:t>
            </a:r>
          </a:p>
          <a:p>
            <a:endParaRPr lang="en-US" sz="2400" dirty="0">
              <a:latin typeface="Times New Roman"/>
              <a:cs typeface="Times New Roman"/>
            </a:endParaRPr>
          </a:p>
          <a:p>
            <a:endParaRPr lang="en-US" sz="2400" dirty="0">
              <a:latin typeface="Times New Roman"/>
              <a:cs typeface="Times New Roman"/>
            </a:endParaRPr>
          </a:p>
          <a:p>
            <a:endParaRPr lang="en-US" sz="2400" dirty="0">
              <a:latin typeface="Times New Roman"/>
              <a:cs typeface="Times New Roman"/>
            </a:endParaRPr>
          </a:p>
          <a:p>
            <a:endParaRPr lang="en-US" sz="2400" dirty="0">
              <a:latin typeface="Times New Roman"/>
              <a:cs typeface="Times New Roman"/>
            </a:endParaRPr>
          </a:p>
          <a:p>
            <a:r>
              <a:rPr lang="en-US" sz="2400" dirty="0">
                <a:latin typeface="Times New Roman"/>
                <a:cs typeface="Times New Roman"/>
              </a:rPr>
              <a:t>Responsiveness: Info accessibility, request turnaround time,  User satisfaction survey</a:t>
            </a:r>
            <a:endParaRPr lang="en-US" dirty="0"/>
          </a:p>
          <a:p>
            <a:endParaRPr lang="en-US" sz="2400" dirty="0">
              <a:latin typeface="Times New Roman"/>
              <a:cs typeface="Times New Roman"/>
            </a:endParaRPr>
          </a:p>
          <a:p>
            <a:endParaRPr lang="en-US" sz="2400" dirty="0">
              <a:latin typeface="Times New Roman"/>
              <a:cs typeface="Times New Roman"/>
            </a:endParaRPr>
          </a:p>
        </p:txBody>
      </p:sp>
      <p:pic>
        <p:nvPicPr>
          <p:cNvPr id="5" name="Picture 5" descr="A picture containing graphical user interface&#10;&#10;Description automatically generated">
            <a:extLst>
              <a:ext uri="{FF2B5EF4-FFF2-40B4-BE49-F238E27FC236}">
                <a16:creationId xmlns:a16="http://schemas.microsoft.com/office/drawing/2014/main" id="{0B4BE5C8-24DE-04BE-27F7-E3D9A74F9F37}"/>
              </a:ext>
            </a:extLst>
          </p:cNvPr>
          <p:cNvPicPr>
            <a:picLocks noChangeAspect="1"/>
          </p:cNvPicPr>
          <p:nvPr/>
        </p:nvPicPr>
        <p:blipFill>
          <a:blip r:embed="rId2"/>
          <a:stretch>
            <a:fillRect/>
          </a:stretch>
        </p:blipFill>
        <p:spPr>
          <a:xfrm>
            <a:off x="2469715" y="2277878"/>
            <a:ext cx="3901857" cy="1529804"/>
          </a:xfrm>
          <a:prstGeom prst="rect">
            <a:avLst/>
          </a:prstGeom>
        </p:spPr>
      </p:pic>
      <p:pic>
        <p:nvPicPr>
          <p:cNvPr id="6" name="Picture 6" descr="Icon&#10;&#10;Description automatically generated">
            <a:extLst>
              <a:ext uri="{FF2B5EF4-FFF2-40B4-BE49-F238E27FC236}">
                <a16:creationId xmlns:a16="http://schemas.microsoft.com/office/drawing/2014/main" id="{06DCEB56-213F-A131-0BDD-91524FDD4A7E}"/>
              </a:ext>
            </a:extLst>
          </p:cNvPr>
          <p:cNvPicPr>
            <a:picLocks noChangeAspect="1"/>
          </p:cNvPicPr>
          <p:nvPr/>
        </p:nvPicPr>
        <p:blipFill>
          <a:blip r:embed="rId3"/>
          <a:stretch>
            <a:fillRect/>
          </a:stretch>
        </p:blipFill>
        <p:spPr>
          <a:xfrm>
            <a:off x="3283906" y="4690113"/>
            <a:ext cx="1803750" cy="16113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92888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a:cs typeface="Times New Roman"/>
              </a:rPr>
              <a:t>Metrics for the Information Supply Chain</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vert="horz" lIns="91440" tIns="45720" rIns="91440" bIns="45720" rtlCol="0" anchor="t">
            <a:normAutofit/>
          </a:bodyPr>
          <a:lstStyle/>
          <a:p>
            <a:r>
              <a:rPr lang="en-US" sz="2400" dirty="0">
                <a:latin typeface="Times New Roman"/>
                <a:ea typeface="+mn-lt"/>
                <a:cs typeface="Times New Roman"/>
              </a:rPr>
              <a:t>Agility: Linked data, metadata, and master data measures, Ease of integration</a:t>
            </a:r>
            <a:endParaRPr lang="en-US" sz="2400" dirty="0">
              <a:ea typeface="+mn-lt"/>
              <a:cs typeface="+mn-lt"/>
            </a:endParaRPr>
          </a:p>
          <a:p>
            <a:endParaRPr lang="en-US" sz="2400" dirty="0">
              <a:ea typeface="+mn-lt"/>
              <a:cs typeface="+mn-lt"/>
            </a:endParaRPr>
          </a:p>
          <a:p>
            <a:endParaRPr lang="en-US" sz="2400" dirty="0">
              <a:latin typeface="Calibri" panose="020F0502020204030204"/>
              <a:ea typeface="+mn-lt"/>
              <a:cs typeface="Calibri" panose="020F0502020204030204"/>
            </a:endParaRPr>
          </a:p>
          <a:p>
            <a:endParaRPr lang="en-US" sz="2400" dirty="0">
              <a:latin typeface="Calibri" panose="020F0502020204030204"/>
              <a:ea typeface="+mn-lt"/>
              <a:cs typeface="Calibri" panose="020F0502020204030204"/>
            </a:endParaRPr>
          </a:p>
          <a:p>
            <a:r>
              <a:rPr lang="en-US" sz="2400" dirty="0">
                <a:latin typeface="Times New Roman"/>
                <a:ea typeface="+mn-lt"/>
                <a:cs typeface="Times New Roman"/>
              </a:rPr>
              <a:t>Costs : Data acquisition cost  Data management costs, Data delivery costs</a:t>
            </a:r>
            <a:endParaRPr lang="en-US" dirty="0"/>
          </a:p>
          <a:p>
            <a:endParaRPr lang="en-US" sz="2400" dirty="0">
              <a:latin typeface="Times New Roman"/>
              <a:ea typeface="+mn-lt"/>
              <a:cs typeface="Times New Roman"/>
            </a:endParaRPr>
          </a:p>
          <a:p>
            <a:endParaRPr lang="en-US" sz="2400" dirty="0">
              <a:latin typeface="Times New Roman"/>
              <a:ea typeface="+mn-lt"/>
              <a:cs typeface="Times New Roman"/>
            </a:endParaRPr>
          </a:p>
          <a:p>
            <a:endParaRPr lang="en-US" sz="2400" dirty="0">
              <a:latin typeface="Times New Roman"/>
              <a:ea typeface="+mn-lt"/>
              <a:cs typeface="Times New Roman"/>
            </a:endParaRPr>
          </a:p>
          <a:p>
            <a:r>
              <a:rPr lang="en-US" sz="2400" dirty="0">
                <a:ea typeface="+mn-lt"/>
                <a:cs typeface="+mn-lt"/>
              </a:rPr>
              <a:t>Asset </a:t>
            </a:r>
            <a:r>
              <a:rPr lang="en-US" sz="2400" dirty="0">
                <a:latin typeface="Times New Roman"/>
                <a:ea typeface="+mn-lt"/>
                <a:cs typeface="+mn-lt"/>
              </a:rPr>
              <a:t>Management</a:t>
            </a:r>
            <a:r>
              <a:rPr lang="en-US" sz="2400" dirty="0">
                <a:ea typeface="+mn-lt"/>
                <a:cs typeface="+mn-lt"/>
              </a:rPr>
              <a:t> Efficiency (Assets): Information timeliness, Actual usage</a:t>
            </a:r>
            <a:endParaRPr lang="en-US" sz="2400" dirty="0">
              <a:latin typeface="Times New Roman"/>
              <a:cs typeface="Times New Roman"/>
            </a:endParaRPr>
          </a:p>
        </p:txBody>
      </p:sp>
      <p:pic>
        <p:nvPicPr>
          <p:cNvPr id="4" name="Picture 4" descr="Icon&#10;&#10;Description automatically generated">
            <a:extLst>
              <a:ext uri="{FF2B5EF4-FFF2-40B4-BE49-F238E27FC236}">
                <a16:creationId xmlns:a16="http://schemas.microsoft.com/office/drawing/2014/main" id="{EE30536D-49EA-0F56-9F0A-3AB84517B3A9}"/>
              </a:ext>
            </a:extLst>
          </p:cNvPr>
          <p:cNvPicPr>
            <a:picLocks noChangeAspect="1"/>
          </p:cNvPicPr>
          <p:nvPr/>
        </p:nvPicPr>
        <p:blipFill>
          <a:blip r:embed="rId2"/>
          <a:stretch>
            <a:fillRect/>
          </a:stretch>
        </p:blipFill>
        <p:spPr>
          <a:xfrm>
            <a:off x="3273469" y="1717697"/>
            <a:ext cx="1365336" cy="1355811"/>
          </a:xfrm>
          <a:prstGeom prst="rect">
            <a:avLst/>
          </a:prstGeom>
        </p:spPr>
      </p:pic>
      <p:pic>
        <p:nvPicPr>
          <p:cNvPr id="5" name="Picture 5" descr="Icon&#10;&#10;Description automatically generated">
            <a:extLst>
              <a:ext uri="{FF2B5EF4-FFF2-40B4-BE49-F238E27FC236}">
                <a16:creationId xmlns:a16="http://schemas.microsoft.com/office/drawing/2014/main" id="{97663F3E-1A2B-B95F-E207-1EA1FB96DF5E}"/>
              </a:ext>
            </a:extLst>
          </p:cNvPr>
          <p:cNvPicPr>
            <a:picLocks noChangeAspect="1"/>
          </p:cNvPicPr>
          <p:nvPr/>
        </p:nvPicPr>
        <p:blipFill>
          <a:blip r:embed="rId3"/>
          <a:stretch>
            <a:fillRect/>
          </a:stretch>
        </p:blipFill>
        <p:spPr>
          <a:xfrm>
            <a:off x="2250509" y="3575013"/>
            <a:ext cx="1187886" cy="1357234"/>
          </a:xfrm>
          <a:prstGeom prst="rect">
            <a:avLst/>
          </a:prstGeom>
        </p:spPr>
      </p:pic>
      <p:pic>
        <p:nvPicPr>
          <p:cNvPr id="6" name="Picture 6" descr="Timeline&#10;&#10;Description automatically generated">
            <a:extLst>
              <a:ext uri="{FF2B5EF4-FFF2-40B4-BE49-F238E27FC236}">
                <a16:creationId xmlns:a16="http://schemas.microsoft.com/office/drawing/2014/main" id="{3AA97CAD-7355-02AC-056C-DA9C513D3452}"/>
              </a:ext>
            </a:extLst>
          </p:cNvPr>
          <p:cNvPicPr>
            <a:picLocks noChangeAspect="1"/>
          </p:cNvPicPr>
          <p:nvPr/>
        </p:nvPicPr>
        <p:blipFill>
          <a:blip r:embed="rId4"/>
          <a:stretch>
            <a:fillRect/>
          </a:stretch>
        </p:blipFill>
        <p:spPr>
          <a:xfrm>
            <a:off x="1999989" y="5374620"/>
            <a:ext cx="2931090" cy="1348816"/>
          </a:xfrm>
          <a:prstGeom prst="rect">
            <a:avLst/>
          </a:prstGeom>
        </p:spPr>
      </p:pic>
    </p:spTree>
    <p:extLst>
      <p:ext uri="{BB962C8B-B14F-4D97-AF65-F5344CB8AC3E}">
        <p14:creationId xmlns:p14="http://schemas.microsoft.com/office/powerpoint/2010/main" val="3312638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a:ea typeface="+mj-lt"/>
                <a:cs typeface="Times New Roman"/>
              </a:rPr>
              <a:t>A New Supply Chain Model for Information Assets</a:t>
            </a:r>
          </a:p>
        </p:txBody>
      </p:sp>
      <p:sp>
        <p:nvSpPr>
          <p:cNvPr id="6" name="Content Placeholder 5">
            <a:extLst>
              <a:ext uri="{FF2B5EF4-FFF2-40B4-BE49-F238E27FC236}">
                <a16:creationId xmlns:a16="http://schemas.microsoft.com/office/drawing/2014/main" id="{D480C831-6832-5A91-B468-EADAA694BCA5}"/>
              </a:ext>
            </a:extLst>
          </p:cNvPr>
          <p:cNvSpPr>
            <a:spLocks noGrp="1"/>
          </p:cNvSpPr>
          <p:nvPr>
            <p:ph idx="1"/>
          </p:nvPr>
        </p:nvSpPr>
        <p:spPr>
          <a:xfrm>
            <a:off x="451981" y="1303707"/>
            <a:ext cx="10515600" cy="4351338"/>
          </a:xfrm>
        </p:spPr>
        <p:txBody>
          <a:bodyPr vert="horz" lIns="91440" tIns="45720" rIns="91440" bIns="45720" rtlCol="0" anchor="t">
            <a:normAutofit/>
          </a:bodyPr>
          <a:lstStyle/>
          <a:p>
            <a:r>
              <a:rPr lang="en-US" dirty="0">
                <a:latin typeface="Times New Roman"/>
                <a:cs typeface="Calibri"/>
              </a:rPr>
              <a:t>Supply Side of assets: </a:t>
            </a:r>
          </a:p>
          <a:p>
            <a:endParaRPr lang="en-US" dirty="0">
              <a:cs typeface="Calibri"/>
            </a:endParaRPr>
          </a:p>
        </p:txBody>
      </p:sp>
      <p:pic>
        <p:nvPicPr>
          <p:cNvPr id="8" name="Picture 8" descr="A picture containing text, orange&#10;&#10;Description automatically generated">
            <a:extLst>
              <a:ext uri="{FF2B5EF4-FFF2-40B4-BE49-F238E27FC236}">
                <a16:creationId xmlns:a16="http://schemas.microsoft.com/office/drawing/2014/main" id="{E0A101FD-18D4-BDF8-A24F-A833B238B838}"/>
              </a:ext>
            </a:extLst>
          </p:cNvPr>
          <p:cNvPicPr>
            <a:picLocks noChangeAspect="1"/>
          </p:cNvPicPr>
          <p:nvPr/>
        </p:nvPicPr>
        <p:blipFill>
          <a:blip r:embed="rId2"/>
          <a:stretch>
            <a:fillRect/>
          </a:stretch>
        </p:blipFill>
        <p:spPr>
          <a:xfrm>
            <a:off x="559497" y="4348658"/>
            <a:ext cx="10624158" cy="937287"/>
          </a:xfrm>
          <a:prstGeom prst="rect">
            <a:avLst/>
          </a:prstGeom>
        </p:spPr>
      </p:pic>
      <p:pic>
        <p:nvPicPr>
          <p:cNvPr id="10" name="Picture 10" descr="Table&#10;&#10;Description automatically generated">
            <a:extLst>
              <a:ext uri="{FF2B5EF4-FFF2-40B4-BE49-F238E27FC236}">
                <a16:creationId xmlns:a16="http://schemas.microsoft.com/office/drawing/2014/main" id="{726CA14A-C7EA-E9A4-B86F-943DE8C87CFE}"/>
              </a:ext>
            </a:extLst>
          </p:cNvPr>
          <p:cNvPicPr>
            <a:picLocks noChangeAspect="1"/>
          </p:cNvPicPr>
          <p:nvPr/>
        </p:nvPicPr>
        <p:blipFill>
          <a:blip r:embed="rId3"/>
          <a:stretch>
            <a:fillRect/>
          </a:stretch>
        </p:blipFill>
        <p:spPr>
          <a:xfrm>
            <a:off x="559497" y="1905599"/>
            <a:ext cx="10624158" cy="1439297"/>
          </a:xfrm>
          <a:prstGeom prst="rect">
            <a:avLst/>
          </a:prstGeom>
        </p:spPr>
      </p:pic>
      <p:sp>
        <p:nvSpPr>
          <p:cNvPr id="12" name="Content Placeholder 5">
            <a:extLst>
              <a:ext uri="{FF2B5EF4-FFF2-40B4-BE49-F238E27FC236}">
                <a16:creationId xmlns:a16="http://schemas.microsoft.com/office/drawing/2014/main" id="{23F97D3C-6E57-302E-0CF1-7002ACC13782}"/>
              </a:ext>
            </a:extLst>
          </p:cNvPr>
          <p:cNvSpPr txBox="1">
            <a:spLocks/>
          </p:cNvSpPr>
          <p:nvPr/>
        </p:nvSpPr>
        <p:spPr>
          <a:xfrm>
            <a:off x="562628" y="3742107"/>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a:cs typeface="Calibri"/>
              </a:rPr>
              <a:t>Demand side of assets:</a:t>
            </a:r>
          </a:p>
          <a:p>
            <a:endParaRPr lang="en-US" dirty="0">
              <a:cs typeface="Calibri"/>
            </a:endParaRPr>
          </a:p>
        </p:txBody>
      </p:sp>
    </p:spTree>
    <p:extLst>
      <p:ext uri="{BB962C8B-B14F-4D97-AF65-F5344CB8AC3E}">
        <p14:creationId xmlns:p14="http://schemas.microsoft.com/office/powerpoint/2010/main" val="2119764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1946</Words>
  <Application>Microsoft Office PowerPoint</Application>
  <PresentationFormat>Widescreen</PresentationFormat>
  <Paragraphs>140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PowerPoint Presentation</vt:lpstr>
      <vt:lpstr>Agenda</vt:lpstr>
      <vt:lpstr>Applying the SCOR Model to the information Supply Chain </vt:lpstr>
      <vt:lpstr>PowerPoint Presentation</vt:lpstr>
      <vt:lpstr>Information Supply Chain Scenarios </vt:lpstr>
      <vt:lpstr>Information Supply Chain Scenarios </vt:lpstr>
      <vt:lpstr>Metrics for the Information Supply Chain</vt:lpstr>
      <vt:lpstr>Metrics for the Information Supply Chain</vt:lpstr>
      <vt:lpstr>A New Supply Chain Model for Information Assets</vt:lpstr>
      <vt:lpstr>A New Supply Chain Model for Information Assets</vt:lpstr>
      <vt:lpstr>PowerPoint Presentation</vt:lpstr>
      <vt:lpstr>PowerPoint Presentation</vt:lpstr>
      <vt:lpstr>ROLES OF INFORMATION IN AN INFORMATION ECOSYSTEMS.</vt:lpstr>
      <vt:lpstr>PowerPoint Presentation</vt:lpstr>
      <vt:lpstr>PowerPoint Presentation</vt:lpstr>
      <vt:lpstr>PowerPoint Presentation</vt:lpstr>
      <vt:lpstr>PowerPoint Presentation</vt:lpstr>
      <vt:lpstr>PowerPoint Presentation</vt:lpstr>
      <vt:lpstr>Definition</vt:lpstr>
      <vt:lpstr>Refuse</vt:lpstr>
      <vt:lpstr>Reduce (If you can’t refuse it, try to reduce it) </vt:lpstr>
      <vt:lpstr>Reuse(Especially if you cannot reduce it, reuse it.)</vt:lpstr>
      <vt:lpstr>Repurpose(Repurpose on purpose.)</vt:lpstr>
      <vt:lpstr>Recycle(No use for it? Recycle it.)</vt:lpstr>
      <vt:lpstr>Remove(Can’t reduce, reuse, repurpose, or recycle it? Remove it)</vt:lpstr>
      <vt:lpstr>Information as a Second Language</vt:lpstr>
      <vt:lpstr>Conclusion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pedram h</dc:creator>
  <cp:lastModifiedBy>ganesh chaulagain</cp:lastModifiedBy>
  <cp:revision>232</cp:revision>
  <dcterms:created xsi:type="dcterms:W3CDTF">2022-01-19T12:26:47Z</dcterms:created>
  <dcterms:modified xsi:type="dcterms:W3CDTF">2022-09-13T15:27:26Z</dcterms:modified>
</cp:coreProperties>
</file>