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2" r:id="rId6"/>
    <p:sldId id="283" r:id="rId7"/>
    <p:sldId id="284" r:id="rId8"/>
    <p:sldId id="285" r:id="rId9"/>
    <p:sldId id="287" r:id="rId10"/>
    <p:sldId id="277" r:id="rId11"/>
    <p:sldId id="259" r:id="rId12"/>
    <p:sldId id="278" r:id="rId13"/>
    <p:sldId id="279" r:id="rId14"/>
    <p:sldId id="280" r:id="rId15"/>
    <p:sldId id="260" r:id="rId16"/>
    <p:sldId id="264" r:id="rId17"/>
    <p:sldId id="266" r:id="rId18"/>
    <p:sldId id="265" r:id="rId19"/>
    <p:sldId id="268" r:id="rId20"/>
    <p:sldId id="269" r:id="rId21"/>
    <p:sldId id="271" r:id="rId22"/>
    <p:sldId id="261" r:id="rId23"/>
    <p:sldId id="262"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2" d="100"/>
          <a:sy n="82" d="100"/>
        </p:scale>
        <p:origin x="58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839E-4D0A-46EC-BFFB-1CA2B3002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8F2B-E590-4927-8082-3D6D6D321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9C487-0787-4C65-8563-BE325FC4BAAC}"/>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5" name="Footer Placeholder 4">
            <a:extLst>
              <a:ext uri="{FF2B5EF4-FFF2-40B4-BE49-F238E27FC236}">
                <a16:creationId xmlns:a16="http://schemas.microsoft.com/office/drawing/2014/main" id="{DF1A8EDC-FE91-4757-A2BC-61616076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5E71E-92C8-4FC7-AA10-A56E88C04714}"/>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41007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F7D-C0B6-44EF-ABE8-57D3ED1E4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64AC-4A38-4D1C-B366-6912056F8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5EDEA-8D5C-4B34-9F1A-89F95F6F4605}"/>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5" name="Footer Placeholder 4">
            <a:extLst>
              <a:ext uri="{FF2B5EF4-FFF2-40B4-BE49-F238E27FC236}">
                <a16:creationId xmlns:a16="http://schemas.microsoft.com/office/drawing/2014/main" id="{AFF2DEC4-B0E1-4661-8FFF-551B9F4B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F360-3209-4C32-A160-75FAD0DD69AA}"/>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16101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2400E-CA00-4F93-A6ED-CB115AC24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A6EB6-3766-4C06-B00E-7A35F78D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2A129-EBB5-488D-A972-DD56AE3DBDD5}"/>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5" name="Footer Placeholder 4">
            <a:extLst>
              <a:ext uri="{FF2B5EF4-FFF2-40B4-BE49-F238E27FC236}">
                <a16:creationId xmlns:a16="http://schemas.microsoft.com/office/drawing/2014/main" id="{A775EBE6-0FE8-4DFE-8FD7-B2629261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E57B-E036-4C88-8191-B958B45CDE41}"/>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25217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2C71-7B9D-46FD-91E1-B21EFB25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69FEB-DD58-4E0D-8923-49254DB77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662D-86A8-4FAB-A035-D0DCF3222A6A}"/>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5" name="Footer Placeholder 4">
            <a:extLst>
              <a:ext uri="{FF2B5EF4-FFF2-40B4-BE49-F238E27FC236}">
                <a16:creationId xmlns:a16="http://schemas.microsoft.com/office/drawing/2014/main" id="{FD057D36-65B2-4828-AC0E-17D58F3E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AF5-4E6A-4BE5-8D12-16CDA7814BBE}"/>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17330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36C-C373-4820-94FF-AE6E4B8E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952D6-672C-405B-B64D-C5BBBE73F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A1823-5D17-4F25-B95F-237A005F7B36}"/>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5" name="Footer Placeholder 4">
            <a:extLst>
              <a:ext uri="{FF2B5EF4-FFF2-40B4-BE49-F238E27FC236}">
                <a16:creationId xmlns:a16="http://schemas.microsoft.com/office/drawing/2014/main" id="{540CFF4E-B26C-469F-8395-C488BE98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3FD-8487-4D6A-B72B-A03A7461A23E}"/>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394977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969-91BA-4BEA-A957-FC7040EE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44A7-D3C2-47FC-9F41-4F377340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8216C-45E6-4666-A099-5D0936064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60AA0-B94E-4F76-B4EA-22F366649839}"/>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6" name="Footer Placeholder 5">
            <a:extLst>
              <a:ext uri="{FF2B5EF4-FFF2-40B4-BE49-F238E27FC236}">
                <a16:creationId xmlns:a16="http://schemas.microsoft.com/office/drawing/2014/main" id="{D6B3EB5A-6CB1-417D-8998-33673D85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42CF1-C743-4973-AE79-990353E9E52B}"/>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10823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F01-29D2-46C3-B513-C2868C6A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38DDC-01A4-439B-A56B-E8487045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C3ABB-04C5-4430-946B-EF679140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4BCCE-53C3-48D2-BDE5-A123FBA2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47B-7688-41F0-BDC7-47DA409A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28251-36FC-478E-90F6-4033075A2589}"/>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8" name="Footer Placeholder 7">
            <a:extLst>
              <a:ext uri="{FF2B5EF4-FFF2-40B4-BE49-F238E27FC236}">
                <a16:creationId xmlns:a16="http://schemas.microsoft.com/office/drawing/2014/main" id="{1787789B-E0F9-4A5D-82DA-41AE53AC7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4F3D1-2946-4896-8866-3E653E569F5B}"/>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417812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0D47-82EB-413B-B4F9-973E58D06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0EFB1-E5D9-4B4B-9A02-69BBB72A354F}"/>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4" name="Footer Placeholder 3">
            <a:extLst>
              <a:ext uri="{FF2B5EF4-FFF2-40B4-BE49-F238E27FC236}">
                <a16:creationId xmlns:a16="http://schemas.microsoft.com/office/drawing/2014/main" id="{F2C87EB9-C5C2-4250-A416-8D037A77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B5BCF-55F3-4F88-B5B9-81786E1B2097}"/>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31757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AC21F-4635-4DA8-83BC-50AD1B23656A}"/>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3" name="Footer Placeholder 2">
            <a:extLst>
              <a:ext uri="{FF2B5EF4-FFF2-40B4-BE49-F238E27FC236}">
                <a16:creationId xmlns:a16="http://schemas.microsoft.com/office/drawing/2014/main" id="{284A6283-B4B2-480D-81B5-2C06D2EBA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7EE5-90FB-4955-B924-DEDAB6DC23B6}"/>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1053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FDD-8075-4217-AF90-CB195E3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4131-26C9-4A6A-9953-56F688652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82CB-8966-4DB2-ACAB-ECA6DAB2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B9CCC-F7B0-4AD5-85BD-3871F2235DC1}"/>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6" name="Footer Placeholder 5">
            <a:extLst>
              <a:ext uri="{FF2B5EF4-FFF2-40B4-BE49-F238E27FC236}">
                <a16:creationId xmlns:a16="http://schemas.microsoft.com/office/drawing/2014/main" id="{1E4A73E8-EFD3-436C-8B75-9FBAF68F8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1EF2F-8FBC-4B42-8B16-3D60CB332FE9}"/>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15589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2E4-B2DE-4AC2-B0EB-35B203D61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417F8-984F-4DD5-9403-D685C8120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751FB-1F10-411A-B7F0-806340961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0F29-7C85-4964-B88C-CAE920F6AE3B}"/>
              </a:ext>
            </a:extLst>
          </p:cNvPr>
          <p:cNvSpPr>
            <a:spLocks noGrp="1"/>
          </p:cNvSpPr>
          <p:nvPr>
            <p:ph type="dt" sz="half" idx="10"/>
          </p:nvPr>
        </p:nvSpPr>
        <p:spPr/>
        <p:txBody>
          <a:bodyPr/>
          <a:lstStyle/>
          <a:p>
            <a:fld id="{690837B1-F318-4B46-818C-BD5071ADEF6D}" type="datetimeFigureOut">
              <a:rPr lang="en-US" smtClean="0"/>
              <a:pPr/>
              <a:t>9/13/2022</a:t>
            </a:fld>
            <a:endParaRPr lang="en-US"/>
          </a:p>
        </p:txBody>
      </p:sp>
      <p:sp>
        <p:nvSpPr>
          <p:cNvPr id="6" name="Footer Placeholder 5">
            <a:extLst>
              <a:ext uri="{FF2B5EF4-FFF2-40B4-BE49-F238E27FC236}">
                <a16:creationId xmlns:a16="http://schemas.microsoft.com/office/drawing/2014/main" id="{838976D7-4A9F-42FF-A199-30D7C61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7C64-A99D-4963-8806-692F157BE68D}"/>
              </a:ext>
            </a:extLst>
          </p:cNvPr>
          <p:cNvSpPr>
            <a:spLocks noGrp="1"/>
          </p:cNvSpPr>
          <p:nvPr>
            <p:ph type="sldNum" sz="quarter" idx="12"/>
          </p:nvPr>
        </p:nvSpPr>
        <p:spPr/>
        <p:txBody>
          <a:bodyPr/>
          <a:lstStyle/>
          <a:p>
            <a:fld id="{1DA61A3D-E296-4A1C-BC4F-D13669CA1672}" type="slidenum">
              <a:rPr lang="en-US" smtClean="0"/>
              <a:pPr/>
              <a:t>‹#›</a:t>
            </a:fld>
            <a:endParaRPr lang="en-US"/>
          </a:p>
        </p:txBody>
      </p:sp>
    </p:spTree>
    <p:extLst>
      <p:ext uri="{BB962C8B-B14F-4D97-AF65-F5344CB8AC3E}">
        <p14:creationId xmlns:p14="http://schemas.microsoft.com/office/powerpoint/2010/main" val="25038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E340-AEDA-4C2E-AB1A-B62D60C45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509FA-847E-495E-A82B-797B4D48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7E225-4988-453A-B798-5B8C035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pPr/>
              <a:t>9/13/2022</a:t>
            </a:fld>
            <a:endParaRPr lang="en-US"/>
          </a:p>
        </p:txBody>
      </p:sp>
      <p:sp>
        <p:nvSpPr>
          <p:cNvPr id="5" name="Footer Placeholder 4">
            <a:extLst>
              <a:ext uri="{FF2B5EF4-FFF2-40B4-BE49-F238E27FC236}">
                <a16:creationId xmlns:a16="http://schemas.microsoft.com/office/drawing/2014/main" id="{315BF760-97BF-4F5A-AD41-2551D9528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49C83-732C-42CE-A100-B7420013D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pPr/>
              <a:t>‹#›</a:t>
            </a:fld>
            <a:endParaRPr lang="en-US"/>
          </a:p>
        </p:txBody>
      </p:sp>
    </p:spTree>
    <p:extLst>
      <p:ext uri="{BB962C8B-B14F-4D97-AF65-F5344CB8AC3E}">
        <p14:creationId xmlns:p14="http://schemas.microsoft.com/office/powerpoint/2010/main" val="202709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iim.org/what-is-information-management" TargetMode="External"/><Relationship Id="rId2" Type="http://schemas.openxmlformats.org/officeDocument/2006/relationships/hyperlink" Target="https://www.gov.nl.ca/apsim/files/Information-Asset-Managemen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273743" y="1773238"/>
            <a:ext cx="9144000" cy="4627562"/>
          </a:xfrm>
        </p:spPr>
        <p:txBody>
          <a:bodyPr>
            <a:normAutofit/>
          </a:bodyPr>
          <a:lstStyle/>
          <a:p>
            <a:r>
              <a:rPr lang="en-US" sz="3200" dirty="0">
                <a:solidFill>
                  <a:srgbClr val="FF0000"/>
                </a:solidFill>
                <a:latin typeface="Times New Roman" pitchFamily="18" charset="0"/>
                <a:cs typeface="Times New Roman" pitchFamily="18" charset="0"/>
              </a:rPr>
              <a:t>Chapter 7 </a:t>
            </a:r>
          </a:p>
          <a:p>
            <a:r>
              <a:rPr lang="en-US" sz="3200" dirty="0">
                <a:solidFill>
                  <a:srgbClr val="FF0000"/>
                </a:solidFill>
                <a:latin typeface="Times New Roman" pitchFamily="18" charset="0"/>
                <a:cs typeface="Times New Roman" pitchFamily="18" charset="0"/>
              </a:rPr>
              <a:t>Leveraging Information Asset Management Standards and Approaches</a:t>
            </a:r>
          </a:p>
          <a:p>
            <a:endParaRPr lang="en-US" sz="3200" dirty="0">
              <a:solidFill>
                <a:srgbClr val="FF0000"/>
              </a:solidFill>
              <a:latin typeface="Times New Roman" pitchFamily="18" charset="0"/>
              <a:cs typeface="Times New Roman" pitchFamily="18" charset="0"/>
            </a:endParaRPr>
          </a:p>
          <a:p>
            <a:r>
              <a:rPr lang="en-US" sz="2000" dirty="0">
                <a:solidFill>
                  <a:srgbClr val="FF0000"/>
                </a:solidFill>
                <a:latin typeface="Times New Roman" pitchFamily="18" charset="0"/>
                <a:cs typeface="Times New Roman" pitchFamily="18" charset="0"/>
              </a:rPr>
              <a:t>				GROUP-G</a:t>
            </a:r>
          </a:p>
          <a:p>
            <a:r>
              <a:rPr lang="en-US" sz="2000" dirty="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Sagar</a:t>
            </a:r>
            <a:r>
              <a:rPr lang="en-US" sz="2000" dirty="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Dahiya</a:t>
            </a:r>
            <a:endParaRPr lang="en-US" sz="2000" dirty="0">
              <a:solidFill>
                <a:srgbClr val="FF0000"/>
              </a:solidFill>
              <a:latin typeface="Times New Roman" pitchFamily="18" charset="0"/>
              <a:cs typeface="Times New Roman" pitchFamily="18" charset="0"/>
            </a:endParaRPr>
          </a:p>
          <a:p>
            <a:r>
              <a:rPr lang="en-US" sz="2000" dirty="0">
                <a:solidFill>
                  <a:srgbClr val="FF0000"/>
                </a:solidFill>
                <a:latin typeface="Times New Roman" pitchFamily="18" charset="0"/>
                <a:cs typeface="Times New Roman" pitchFamily="18" charset="0"/>
              </a:rPr>
              <a:t>				Vindhya </a:t>
            </a:r>
            <a:r>
              <a:rPr lang="en-US" sz="2000" dirty="0" err="1">
                <a:solidFill>
                  <a:srgbClr val="FF0000"/>
                </a:solidFill>
                <a:latin typeface="Times New Roman" pitchFamily="18" charset="0"/>
                <a:cs typeface="Times New Roman" pitchFamily="18" charset="0"/>
              </a:rPr>
              <a:t>Teegapuram</a:t>
            </a:r>
            <a:endParaRPr lang="en-US" sz="2000" dirty="0">
              <a:solidFill>
                <a:srgbClr val="FF0000"/>
              </a:solidFill>
              <a:latin typeface="Times New Roman" pitchFamily="18" charset="0"/>
              <a:cs typeface="Times New Roman" pitchFamily="18" charset="0"/>
            </a:endParaRPr>
          </a:p>
          <a:p>
            <a:r>
              <a:rPr lang="en-US" sz="2000" dirty="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Sujit</a:t>
            </a:r>
            <a:r>
              <a:rPr lang="en-US" sz="2000" dirty="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khatiwada</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5313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97090"/>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What is Information Management?</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t>Information, as we know it today, includes both electronic and physical information. Information management (IM) is the process of gathering, organizing, and distributing information from one or more sources to one or more audiences.</a:t>
            </a:r>
          </a:p>
          <a:p>
            <a:r>
              <a:rPr lang="en-US" sz="2400" dirty="0"/>
              <a:t>Below is a picture with few components of IM which will be discussed in this presentation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0ED8E4-CA13-2C84-F05A-5E0637BCD3BB}"/>
              </a:ext>
            </a:extLst>
          </p:cNvPr>
          <p:cNvPicPr>
            <a:picLocks noChangeAspect="1" noChangeArrowheads="1"/>
          </p:cNvPicPr>
          <p:nvPr/>
        </p:nvPicPr>
        <p:blipFill>
          <a:blip r:embed="rId2" cstate="print"/>
          <a:srcRect/>
          <a:stretch>
            <a:fillRect/>
          </a:stretch>
        </p:blipFill>
        <p:spPr bwMode="auto">
          <a:xfrm>
            <a:off x="2101002" y="3166129"/>
            <a:ext cx="6981093" cy="2839915"/>
          </a:xfrm>
          <a:prstGeom prst="rect">
            <a:avLst/>
          </a:prstGeom>
          <a:noFill/>
          <a:ln w="9525">
            <a:noFill/>
            <a:miter lim="800000"/>
            <a:headEnd/>
            <a:tailEnd/>
          </a:ln>
          <a:effectLst/>
        </p:spPr>
      </p:pic>
    </p:spTree>
    <p:extLst>
      <p:ext uri="{BB962C8B-B14F-4D97-AF65-F5344CB8AC3E}">
        <p14:creationId xmlns:p14="http://schemas.microsoft.com/office/powerpoint/2010/main" val="415381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IT Service Management (ITSM):</a:t>
            </a:r>
            <a:br>
              <a:rPr lang="en-US" sz="2000" u="sng" dirty="0"/>
            </a:b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1" y="864404"/>
            <a:ext cx="11761269" cy="5822081"/>
          </a:xfrm>
        </p:spPr>
        <p:txBody>
          <a:bodyPr>
            <a:normAutofit/>
          </a:bodyPr>
          <a:lstStyle/>
          <a:p>
            <a:pPr>
              <a:buNone/>
            </a:pPr>
            <a:endParaRPr lang="en-US" sz="2400" u="sng" dirty="0"/>
          </a:p>
          <a:p>
            <a:r>
              <a:rPr lang="en-US" sz="2400" dirty="0">
                <a:latin typeface="Times New Roman" panose="02020603050405020304" pitchFamily="18" charset="0"/>
                <a:cs typeface="Times New Roman" panose="02020603050405020304" pitchFamily="18" charset="0"/>
              </a:rPr>
              <a:t>A set of processes, procedures and other tools known as the Information Technology Infrastructure Library (ITIL) is the prevailing standard for IT service management.</a:t>
            </a:r>
          </a:p>
          <a:p>
            <a:pPr lvl="1"/>
            <a:endParaRPr lang="en-US" dirty="0">
              <a:latin typeface="Times New Roman" panose="02020603050405020304" pitchFamily="18" charset="0"/>
              <a:cs typeface="Times New Roman" panose="02020603050405020304" pitchFamily="18" charset="0"/>
            </a:endParaRPr>
          </a:p>
          <a:p>
            <a:pPr lvl="1">
              <a:buNone/>
            </a:pPr>
            <a:r>
              <a:rPr lang="en-US" sz="2000" dirty="0">
                <a:latin typeface="Times New Roman" panose="02020603050405020304" pitchFamily="18" charset="0"/>
                <a:cs typeface="Times New Roman" panose="02020603050405020304" pitchFamily="18" charset="0"/>
              </a:rPr>
              <a:t>1. ITIL Service Strategy			</a:t>
            </a:r>
          </a:p>
          <a:p>
            <a:pPr lvl="1">
              <a:buNone/>
            </a:pPr>
            <a:r>
              <a:rPr lang="en-US" sz="2000" dirty="0">
                <a:latin typeface="Times New Roman" panose="02020603050405020304" pitchFamily="18" charset="0"/>
                <a:cs typeface="Times New Roman" panose="02020603050405020304" pitchFamily="18" charset="0"/>
              </a:rPr>
              <a:t>2. ITIL Service Design</a:t>
            </a:r>
          </a:p>
          <a:p>
            <a:pPr lvl="1">
              <a:buNone/>
            </a:pPr>
            <a:r>
              <a:rPr lang="en-US" sz="2000" dirty="0">
                <a:latin typeface="Times New Roman" panose="02020603050405020304" pitchFamily="18" charset="0"/>
                <a:cs typeface="Times New Roman" panose="02020603050405020304" pitchFamily="18" charset="0"/>
              </a:rPr>
              <a:t>3. ITIL Service Transition</a:t>
            </a:r>
          </a:p>
          <a:p>
            <a:pPr lvl="1">
              <a:buNone/>
            </a:pPr>
            <a:r>
              <a:rPr lang="en-US" sz="2000" dirty="0">
                <a:latin typeface="Times New Roman" panose="02020603050405020304" pitchFamily="18" charset="0"/>
                <a:cs typeface="Times New Roman" panose="02020603050405020304" pitchFamily="18" charset="0"/>
              </a:rPr>
              <a:t>4. ITIL Service Operation</a:t>
            </a:r>
          </a:p>
          <a:p>
            <a:pPr lvl="1">
              <a:buNone/>
            </a:pPr>
            <a:r>
              <a:rPr lang="en-US" sz="2000" dirty="0">
                <a:latin typeface="Times New Roman" panose="02020603050405020304" pitchFamily="18" charset="0"/>
                <a:cs typeface="Times New Roman" panose="02020603050405020304" pitchFamily="18" charset="0"/>
              </a:rPr>
              <a:t>5. ITIL Continual Service Improvement</a:t>
            </a:r>
          </a:p>
          <a:p>
            <a:pPr lvl="1">
              <a:buNone/>
            </a:pPr>
            <a:endParaRPr lang="en-US" sz="1800" dirty="0">
              <a:cs typeface="Times New Roman" panose="02020603050405020304" pitchFamily="18" charset="0"/>
            </a:endParaRPr>
          </a:p>
          <a:p>
            <a:pPr lvl="1">
              <a:buNone/>
            </a:pPr>
            <a:endParaRPr lang="en-US" sz="1800" dirty="0">
              <a:cs typeface="Times New Roman" panose="02020603050405020304" pitchFamily="18" charset="0"/>
            </a:endParaRPr>
          </a:p>
          <a:p>
            <a:pPr lvl="1">
              <a:buNone/>
            </a:pPr>
            <a:endParaRPr lang="en-US" sz="1800" dirty="0">
              <a:cs typeface="Times New Roman" panose="02020603050405020304" pitchFamily="18" charset="0"/>
            </a:endParaRPr>
          </a:p>
          <a:p>
            <a:pPr lvl="1">
              <a:buNone/>
            </a:pPr>
            <a:endParaRPr lang="en-US" sz="1800" dirty="0">
              <a:cs typeface="Times New Roman" panose="02020603050405020304" pitchFamily="18" charset="0"/>
            </a:endParaRPr>
          </a:p>
          <a:p>
            <a:pPr lvl="1">
              <a:buNone/>
            </a:pPr>
            <a:endParaRPr lang="en-US" sz="1800" dirty="0">
              <a:cs typeface="Times New Roman" panose="02020603050405020304" pitchFamily="18" charset="0"/>
            </a:endParaRPr>
          </a:p>
          <a:p>
            <a:pPr lvl="1">
              <a:buNone/>
            </a:pPr>
            <a:endParaRPr lang="en-US" sz="18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5141167" y="2339830"/>
            <a:ext cx="6551525" cy="4200929"/>
          </a:xfrm>
          <a:prstGeom prst="rect">
            <a:avLst/>
          </a:prstGeom>
          <a:noFill/>
          <a:ln w="9525">
            <a:noFill/>
            <a:miter lim="800000"/>
            <a:headEnd/>
            <a:tailEnd/>
          </a:ln>
          <a:effectLst/>
        </p:spPr>
      </p:pic>
    </p:spTree>
    <p:extLst>
      <p:ext uri="{BB962C8B-B14F-4D97-AF65-F5344CB8AC3E}">
        <p14:creationId xmlns:p14="http://schemas.microsoft.com/office/powerpoint/2010/main" val="448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Records Information Management (RIM):</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Explained about the current ISO standard for RIM, </a:t>
            </a:r>
            <a:r>
              <a:rPr lang="en-US" sz="2400" b="1" dirty="0">
                <a:latin typeface="Times New Roman" panose="02020603050405020304" pitchFamily="18" charset="0"/>
                <a:cs typeface="Times New Roman" panose="02020603050405020304" pitchFamily="18" charset="0"/>
              </a:rPr>
              <a:t>ISO 15489-1:2016</a:t>
            </a:r>
            <a:r>
              <a:rPr lang="en-US" sz="2400" dirty="0">
                <a:latin typeface="Times New Roman" panose="02020603050405020304" pitchFamily="18" charset="0"/>
                <a:cs typeface="Times New Roman" panose="02020603050405020304" pitchFamily="18" charset="0"/>
              </a:rPr>
              <a:t> which defines records as “Information created , received , and maintained as an evidence and information by an organization or person, in pursuance of legal obligations or in the transaction of business.”							</a:t>
            </a:r>
          </a:p>
          <a:p>
            <a:r>
              <a:rPr lang="en-US" sz="2400" dirty="0">
                <a:latin typeface="Times New Roman" panose="02020603050405020304" pitchFamily="18" charset="0"/>
                <a:cs typeface="Times New Roman" panose="02020603050405020304" pitchFamily="18" charset="0"/>
              </a:rPr>
              <a:t>This ISO standard describes concepts and principles relating to :		</a:t>
            </a:r>
          </a:p>
          <a:p>
            <a:pPr lvl="1"/>
            <a:r>
              <a:rPr lang="en-US" sz="2000" dirty="0">
                <a:latin typeface="Times New Roman" panose="02020603050405020304" pitchFamily="18" charset="0"/>
                <a:cs typeface="Times New Roman" panose="02020603050405020304" pitchFamily="18" charset="0"/>
              </a:rPr>
              <a:t>1.Records,Metadata for records, and record systems,</a:t>
            </a:r>
          </a:p>
          <a:p>
            <a:pPr lvl="1"/>
            <a:r>
              <a:rPr lang="en-US" sz="2000" dirty="0">
                <a:latin typeface="Times New Roman" panose="02020603050405020304" pitchFamily="18" charset="0"/>
                <a:cs typeface="Times New Roman" panose="02020603050405020304" pitchFamily="18" charset="0"/>
              </a:rPr>
              <a:t>2.Policies, assigned responsibilities, </a:t>
            </a:r>
          </a:p>
          <a:p>
            <a:pPr lvl="1"/>
            <a:r>
              <a:rPr lang="en-US" sz="2000" dirty="0">
                <a:latin typeface="Times New Roman" panose="02020603050405020304" pitchFamily="18" charset="0"/>
                <a:cs typeface="Times New Roman" panose="02020603050405020304" pitchFamily="18" charset="0"/>
              </a:rPr>
              <a:t>3. Processing for creating ,capturing and managing records.</a:t>
            </a:r>
          </a:p>
          <a:p>
            <a:pPr lvl="1">
              <a:buNone/>
            </a:pPr>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a:p>
            <a:pPr>
              <a:buNone/>
            </a:pPr>
            <a:r>
              <a:rPr lang="en-US" sz="2400" u="sng" dirty="0">
                <a:latin typeface="Times New Roman" panose="02020603050405020304" pitchFamily="18" charset="0"/>
                <a:cs typeface="Times New Roman" panose="02020603050405020304" pitchFamily="18" charset="0"/>
              </a:rPr>
              <a:t>NOTE: </a:t>
            </a:r>
            <a:r>
              <a:rPr lang="en-US" sz="2400" dirty="0">
                <a:latin typeface="Times New Roman" panose="02020603050405020304" pitchFamily="18" charset="0"/>
                <a:cs typeface="Times New Roman" panose="02020603050405020304" pitchFamily="18" charset="0"/>
              </a:rPr>
              <a:t>RIM standards also introduces some concepts which are well documented in Data Governance programs, such as a </a:t>
            </a:r>
            <a:r>
              <a:rPr lang="en-US" sz="2400" b="1" i="1" dirty="0">
                <a:latin typeface="Times New Roman" panose="02020603050405020304" pitchFamily="18" charset="0"/>
                <a:cs typeface="Times New Roman" panose="02020603050405020304" pitchFamily="18" charset="0"/>
              </a:rPr>
              <a:t>“defensible solution”</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which can be supported with clearly documented policies, processes, and procedures.</a:t>
            </a:r>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0C87B933-BAD5-324E-0E19-73746244CE97}"/>
              </a:ext>
            </a:extLst>
          </p:cNvPr>
          <p:cNvPicPr>
            <a:picLocks noChangeAspect="1" noChangeArrowheads="1"/>
          </p:cNvPicPr>
          <p:nvPr/>
        </p:nvPicPr>
        <p:blipFill>
          <a:blip r:embed="rId2" cstate="print"/>
          <a:srcRect/>
          <a:stretch>
            <a:fillRect/>
          </a:stretch>
        </p:blipFill>
        <p:spPr bwMode="auto">
          <a:xfrm>
            <a:off x="9184630" y="2504988"/>
            <a:ext cx="2118945" cy="26728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779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08548" y="509504"/>
            <a:ext cx="11761270" cy="780281"/>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Enterprise Content Management (ECM):</a:t>
            </a:r>
            <a:br>
              <a:rPr lang="en-US" sz="4000" u="sng" dirty="0">
                <a:solidFill>
                  <a:srgbClr val="FF0000"/>
                </a:solidFill>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ECM is a discipline for “the strategies, methods and tools used to capture, manage, store, preserve, and deliver content and documents related to organizational processes.”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some unique concepts and focused areas which might incorporate into the overall information management approach include:					</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Specifications concerning the capture or entry and validation of content,</a:t>
            </a:r>
          </a:p>
          <a:p>
            <a:pPr lvl="1"/>
            <a:r>
              <a:rPr lang="en-US" sz="2000" dirty="0">
                <a:latin typeface="Times New Roman" panose="02020603050405020304" pitchFamily="18" charset="0"/>
                <a:cs typeface="Times New Roman" panose="02020603050405020304" pitchFamily="18" charset="0"/>
              </a:rPr>
              <a:t> Storing content in an optimal format/structure, </a:t>
            </a:r>
          </a:p>
          <a:p>
            <a:pPr lvl="1"/>
            <a:r>
              <a:rPr lang="en-US" sz="2000" dirty="0">
                <a:latin typeface="Times New Roman" panose="02020603050405020304" pitchFamily="18" charset="0"/>
                <a:cs typeface="Times New Roman" panose="02020603050405020304" pitchFamily="18" charset="0"/>
              </a:rPr>
              <a:t>Content classification, Content findability, searchability, and discovery, </a:t>
            </a:r>
          </a:p>
          <a:p>
            <a:pPr lvl="1"/>
            <a:r>
              <a:rPr lang="en-US" sz="2000" dirty="0">
                <a:latin typeface="Times New Roman" panose="02020603050405020304" pitchFamily="18" charset="0"/>
                <a:cs typeface="Times New Roman" panose="02020603050405020304" pitchFamily="18" charset="0"/>
              </a:rPr>
              <a:t>Digital rights and digital signatures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33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2" y="531845"/>
            <a:ext cx="11747636" cy="75794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Knowledge Management (KM):</a:t>
            </a:r>
            <a:br>
              <a:rPr lang="en-US" sz="4000" u="sng" dirty="0">
                <a:solidFill>
                  <a:srgbClr val="FF0000"/>
                </a:solidFill>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Information leaders, such as Chief Data Officers(CDOs), would be wise to take advantage of a lot of what KM has to offer in terms of:</a:t>
            </a:r>
          </a:p>
          <a:p>
            <a:pPr lvl="1"/>
            <a:r>
              <a:rPr lang="en-US" sz="2000" dirty="0">
                <a:latin typeface="Times New Roman" panose="02020603050405020304" pitchFamily="18" charset="0"/>
                <a:cs typeface="Times New Roman" panose="02020603050405020304" pitchFamily="18" charset="0"/>
              </a:rPr>
              <a:t>Adapting and dealing with new and exceptional situations in establishing a vision for EIM, including scenario planning, </a:t>
            </a:r>
          </a:p>
          <a:p>
            <a:pPr lvl="1"/>
            <a:r>
              <a:rPr lang="en-US" sz="2000" dirty="0">
                <a:latin typeface="Times New Roman" panose="02020603050405020304" pitchFamily="18" charset="0"/>
                <a:cs typeface="Times New Roman" panose="02020603050405020304" pitchFamily="18" charset="0"/>
              </a:rPr>
              <a:t>Developing, communicating, and sharing an EIM vision to transmit an “information culture,”</a:t>
            </a:r>
          </a:p>
          <a:p>
            <a:pPr lvl="1"/>
            <a:r>
              <a:rPr lang="en-US" sz="2000" dirty="0">
                <a:latin typeface="Times New Roman" panose="02020603050405020304" pitchFamily="18" charset="0"/>
                <a:cs typeface="Times New Roman" panose="02020603050405020304" pitchFamily="18" charset="0"/>
              </a:rPr>
              <a:t>Collaborating across other areas of the organization, including IT, business, finance, legal, etc., </a:t>
            </a:r>
          </a:p>
          <a:p>
            <a:pPr lvl="1"/>
            <a:r>
              <a:rPr lang="en-US" sz="2000" dirty="0">
                <a:latin typeface="Times New Roman" panose="02020603050405020304" pitchFamily="18" charset="0"/>
                <a:cs typeface="Times New Roman" panose="02020603050405020304" pitchFamily="18" charset="0"/>
              </a:rPr>
              <a:t>Developing, implementing, and improving repeatable, experience-based information asset management methods</a:t>
            </a:r>
          </a:p>
          <a:p>
            <a:pPr>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614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97091"/>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Balance Sheet Assets and Other major Proto-Assets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Let's move on from the information and IT industries now and explore asset management concepts in other contexts.</a:t>
            </a:r>
          </a:p>
          <a:p>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Physical Asset Management</a:t>
            </a:r>
          </a:p>
          <a:p>
            <a:r>
              <a:rPr lang="en-US" sz="2400" u="sng" dirty="0">
                <a:latin typeface="Times New Roman" panose="02020603050405020304" pitchFamily="18" charset="0"/>
                <a:cs typeface="Times New Roman" panose="02020603050405020304" pitchFamily="18" charset="0"/>
              </a:rPr>
              <a:t>Financial Asset Management</a:t>
            </a:r>
          </a:p>
          <a:p>
            <a:r>
              <a:rPr lang="en-US" sz="2400" u="sng" dirty="0">
                <a:latin typeface="Times New Roman" panose="02020603050405020304" pitchFamily="18" charset="0"/>
                <a:cs typeface="Times New Roman" panose="02020603050405020304" pitchFamily="18" charset="0"/>
              </a:rPr>
              <a:t>Human Capital Management</a:t>
            </a:r>
          </a:p>
          <a:p>
            <a:r>
              <a:rPr lang="en-US" sz="2400" u="sng" dirty="0">
                <a:latin typeface="Times New Roman" panose="02020603050405020304" pitchFamily="18" charset="0"/>
                <a:cs typeface="Times New Roman" panose="02020603050405020304" pitchFamily="18" charset="0"/>
              </a:rPr>
              <a:t>Other Intangible Assets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88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Physical Asset Management</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It is a methodical strategy for more effective asset management. </a:t>
            </a:r>
          </a:p>
          <a:p>
            <a:r>
              <a:rPr lang="en-US" sz="2400" dirty="0">
                <a:latin typeface="Times New Roman" panose="02020603050405020304" pitchFamily="18" charset="0"/>
                <a:cs typeface="Times New Roman" panose="02020603050405020304" pitchFamily="18" charset="0"/>
              </a:rPr>
              <a:t>Aims to extend the useful life of assets and maintain their quality of equipment, vehicles, machinery, chillers, HVAC, and other assets.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28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97091"/>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Physical Asset Management Standard</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PAS 55 (Publicly Available Specification - the basis for ISO 55001)</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Asset Management Standard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applies to any company where physical assets are essential to the operation,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particularly those in the transportation, mining, and energy sectors.</a:t>
            </a:r>
          </a:p>
          <a:p>
            <a:pPr lvl="1">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provides answers to five key questions: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What resources do you possess?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chance of suffering an asset-related catastrophe?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aware of the state of your assets currently?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 much does corrective maintenance cost as opposed to preventive maintenance?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should a specific asset be repaired or replaced?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708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Financial Asset Management</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The business of managing money to achieve clients' financial goals.</a:t>
            </a:r>
          </a:p>
          <a:p>
            <a:r>
              <a:rPr lang="en-US" sz="2400" dirty="0">
                <a:latin typeface="Times New Roman" panose="02020603050405020304" pitchFamily="18" charset="0"/>
                <a:cs typeface="Times New Roman" panose="02020603050405020304" pitchFamily="18" charset="0"/>
              </a:rPr>
              <a:t>A financial asset is a liquid asset with value derived from a legal claim to ownership or a contractual right. </a:t>
            </a:r>
          </a:p>
          <a:p>
            <a:r>
              <a:rPr lang="en-US" sz="2400" dirty="0">
                <a:latin typeface="Times New Roman" panose="02020603050405020304" pitchFamily="18" charset="0"/>
                <a:cs typeface="Times New Roman" panose="02020603050405020304" pitchFamily="18" charset="0"/>
              </a:rPr>
              <a:t>It include, among other things, cash, investments in stocks, bonds, mutual funds, and bank deposits.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Goal: Increase value while mitigating risk</a:t>
            </a:r>
          </a:p>
        </p:txBody>
      </p:sp>
    </p:spTree>
    <p:extLst>
      <p:ext uri="{BB962C8B-B14F-4D97-AF65-F5344CB8AC3E}">
        <p14:creationId xmlns:p14="http://schemas.microsoft.com/office/powerpoint/2010/main" val="3131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Financial Asset Management Roles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Fiduciary Responsibility</a:t>
            </a:r>
          </a:p>
          <a:p>
            <a:pPr lvl="1"/>
            <a:r>
              <a:rPr lang="en-US" sz="2000" dirty="0">
                <a:latin typeface="Times New Roman" panose="02020603050405020304" pitchFamily="18" charset="0"/>
                <a:cs typeface="Times New Roman" panose="02020603050405020304" pitchFamily="18" charset="0"/>
              </a:rPr>
              <a:t>A person who intentionally accepts the duty to behave in the best interest and for the profit of another party whose assets they are managing is known.</a:t>
            </a:r>
          </a:p>
          <a:p>
            <a:pPr lvl="1"/>
            <a:r>
              <a:rPr lang="en-US" sz="2000" dirty="0">
                <a:latin typeface="Times New Roman" panose="02020603050405020304" pitchFamily="18" charset="0"/>
                <a:cs typeface="Times New Roman" panose="02020603050405020304" pitchFamily="18" charset="0"/>
              </a:rPr>
              <a:t>The obligations of a fiduciary are both moral and legal.</a:t>
            </a:r>
          </a:p>
          <a:p>
            <a:pPr lvl="1"/>
            <a:r>
              <a:rPr lang="en-US" sz="2000" dirty="0">
                <a:latin typeface="Times New Roman" panose="02020603050405020304" pitchFamily="18" charset="0"/>
                <a:cs typeface="Times New Roman" panose="02020603050405020304" pitchFamily="18" charset="0"/>
              </a:rPr>
              <a:t>Fiduciary idea of a true “information fiduciary” (or “trustee”) could help elevate the status of information assets and their caretakers</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Chief Financial Officer</a:t>
            </a:r>
          </a:p>
          <a:p>
            <a:pPr lvl="1"/>
            <a:r>
              <a:rPr lang="en-US" sz="2000" dirty="0">
                <a:latin typeface="Times New Roman" panose="02020603050405020304" pitchFamily="18" charset="0"/>
                <a:cs typeface="Times New Roman" panose="02020603050405020304" pitchFamily="18" charset="0"/>
              </a:rPr>
              <a:t>Senior executive responsible for managing the financial actions of a company.</a:t>
            </a:r>
          </a:p>
          <a:p>
            <a:pPr lvl="1"/>
            <a:r>
              <a:rPr lang="en-US" sz="2000" dirty="0">
                <a:latin typeface="Times New Roman" panose="02020603050405020304" pitchFamily="18" charset="0"/>
                <a:cs typeface="Times New Roman" panose="02020603050405020304" pitchFamily="18" charset="0"/>
              </a:rPr>
              <a:t>Report to the board on information asset and analyze indicators and available information.</a:t>
            </a:r>
          </a:p>
          <a:p>
            <a:pPr lvl="1"/>
            <a:r>
              <a:rPr lang="en-US" sz="2000" dirty="0">
                <a:latin typeface="Times New Roman" panose="02020603050405020304" pitchFamily="18" charset="0"/>
                <a:cs typeface="Times New Roman" panose="02020603050405020304" pitchFamily="18" charset="0"/>
              </a:rPr>
              <a:t>Investment and decisions to leverage company's information</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88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What is an Asset?</a:t>
            </a:r>
          </a:p>
          <a:p>
            <a:r>
              <a:rPr lang="en-US" sz="2400" dirty="0">
                <a:latin typeface="Times New Roman" panose="02020603050405020304" pitchFamily="18" charset="0"/>
                <a:cs typeface="Times New Roman" panose="02020603050405020304" pitchFamily="18" charset="0"/>
              </a:rPr>
              <a:t>Information Asset and it’s importance.</a:t>
            </a:r>
          </a:p>
          <a:p>
            <a:r>
              <a:rPr lang="en-US" sz="2400" dirty="0">
                <a:latin typeface="Times New Roman" panose="02020603050405020304" pitchFamily="18" charset="0"/>
                <a:cs typeface="Times New Roman" panose="02020603050405020304" pitchFamily="18" charset="0"/>
              </a:rPr>
              <a:t>Standard and Non-Standard Information Asset Management Standards.</a:t>
            </a:r>
          </a:p>
          <a:p>
            <a:r>
              <a:rPr lang="en-US" sz="2400" dirty="0">
                <a:latin typeface="Times New Roman" panose="02020603050405020304" pitchFamily="18" charset="0"/>
                <a:cs typeface="Times New Roman" panose="02020603050405020304" pitchFamily="18" charset="0"/>
              </a:rPr>
              <a:t>Balance Sheet Assets and Other major Proto-Assets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70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Human Capital Management (HCM)</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Procedures used by an organization to hire, manage, develop, and maximize workers in order to raise their worth to the business (HCM).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People are not assets because we can no longer be owned.</a:t>
            </a:r>
          </a:p>
          <a:p>
            <a:r>
              <a:rPr lang="en-US" sz="2400" dirty="0">
                <a:latin typeface="Times New Roman" panose="02020603050405020304" pitchFamily="18" charset="0"/>
                <a:cs typeface="Times New Roman" panose="02020603050405020304" pitchFamily="18" charset="0"/>
              </a:rPr>
              <a:t>But still discipline of human capital has emerged to manage us as if we were assets.</a:t>
            </a:r>
          </a:p>
          <a:p>
            <a:r>
              <a:rPr lang="en-US" sz="2400" dirty="0">
                <a:latin typeface="Times New Roman" panose="02020603050405020304" pitchFamily="18" charset="0"/>
                <a:cs typeface="Times New Roman" panose="02020603050405020304" pitchFamily="18" charset="0"/>
              </a:rPr>
              <a:t>People Capability Maturity Model (P-CMM)</a:t>
            </a:r>
          </a:p>
          <a:p>
            <a:pPr lvl="1"/>
            <a:r>
              <a:rPr lang="en-US" sz="2000" dirty="0">
                <a:latin typeface="Times New Roman" panose="02020603050405020304" pitchFamily="18" charset="0"/>
                <a:cs typeface="Times New Roman" panose="02020603050405020304" pitchFamily="18" charset="0"/>
              </a:rPr>
              <a:t>“a tool to help you successfully address the critical people issues in your organization and guides organizations in improving their processes for managing and developing their workforce”</a:t>
            </a:r>
          </a:p>
          <a:p>
            <a:pPr lvl="1"/>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90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Intangible Assets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A company's intangible assets do not appear on the balance sheet and do not have a documented book value.</a:t>
            </a:r>
          </a:p>
          <a:p>
            <a:r>
              <a:rPr lang="en-US" sz="2400" dirty="0">
                <a:latin typeface="Times New Roman" panose="02020603050405020304" pitchFamily="18" charset="0"/>
                <a:cs typeface="Times New Roman" panose="02020603050405020304" pitchFamily="18" charset="0"/>
              </a:rPr>
              <a:t>These ideas manifest not in tangible things like hardware or equipment, </a:t>
            </a:r>
          </a:p>
          <a:p>
            <a:r>
              <a:rPr lang="en-US" sz="2400" dirty="0">
                <a:latin typeface="Times New Roman" panose="02020603050405020304" pitchFamily="18" charset="0"/>
                <a:cs typeface="Times New Roman" panose="02020603050405020304" pitchFamily="18" charset="0"/>
              </a:rPr>
              <a:t>things you can’t hold in your hand, </a:t>
            </a:r>
          </a:p>
          <a:p>
            <a:r>
              <a:rPr lang="en-US" sz="2400" dirty="0">
                <a:latin typeface="Times New Roman" panose="02020603050405020304" pitchFamily="18" charset="0"/>
                <a:cs typeface="Times New Roman" panose="02020603050405020304" pitchFamily="18" charset="0"/>
              </a:rPr>
              <a:t>Includes knowledge, designs, patents, processes, trademarks, domains, copyrights, trade, secrets, and even brand. </a:t>
            </a:r>
          </a:p>
          <a:p>
            <a:r>
              <a:rPr lang="en-US" sz="2400" dirty="0">
                <a:latin typeface="Times New Roman" panose="02020603050405020304" pitchFamily="18" charset="0"/>
                <a:cs typeface="Times New Roman" panose="02020603050405020304" pitchFamily="18" charset="0"/>
              </a:rPr>
              <a:t>Intellectual property (IP), is recognized as formal assets and property.</a:t>
            </a:r>
          </a:p>
          <a:p>
            <a:r>
              <a:rPr lang="en-US" sz="2400" dirty="0">
                <a:latin typeface="Times New Roman" panose="02020603050405020304" pitchFamily="18" charset="0"/>
                <a:cs typeface="Times New Roman" panose="02020603050405020304" pitchFamily="18" charset="0"/>
              </a:rPr>
              <a:t>Software exists for tracking and valuing and licensing IP, but a comprehensive, standardized approach does not exist. </a:t>
            </a:r>
          </a:p>
        </p:txBody>
      </p:sp>
    </p:spTree>
    <p:extLst>
      <p:ext uri="{BB962C8B-B14F-4D97-AF65-F5344CB8AC3E}">
        <p14:creationId xmlns:p14="http://schemas.microsoft.com/office/powerpoint/2010/main" val="3359758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These industry-standard methodologies, capability models, and standards and checklists offer tremendous new precepts for how to manage information.</a:t>
            </a:r>
          </a:p>
          <a:p>
            <a:r>
              <a:rPr lang="en-US" sz="2400" dirty="0">
                <a:latin typeface="Times New Roman" panose="02020603050405020304" pitchFamily="18" charset="0"/>
                <a:cs typeface="Times New Roman" panose="02020603050405020304" pitchFamily="18" charset="0"/>
              </a:rPr>
              <a:t>Information is no longer treated as a byproduct or new artifact of business, but rather a vital asset.</a:t>
            </a:r>
          </a:p>
          <a:p>
            <a:r>
              <a:rPr lang="en-US" sz="2400" dirty="0">
                <a:latin typeface="Times New Roman" panose="02020603050405020304" pitchFamily="18" charset="0"/>
                <a:cs typeface="Times New Roman" panose="02020603050405020304" pitchFamily="18" charset="0"/>
              </a:rPr>
              <a:t>Information, like many other sorts of organizational assets, can have a short lifecycle and might degrade with time.</a:t>
            </a:r>
          </a:p>
        </p:txBody>
      </p:sp>
    </p:spTree>
    <p:extLst>
      <p:ext uri="{BB962C8B-B14F-4D97-AF65-F5344CB8AC3E}">
        <p14:creationId xmlns:p14="http://schemas.microsoft.com/office/powerpoint/2010/main" val="2790753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It may be difficult to manage any kind of asset and managing information assets is no exception.</a:t>
            </a:r>
          </a:p>
          <a:p>
            <a:r>
              <a:rPr lang="en-US" sz="2400" dirty="0">
                <a:latin typeface="Times New Roman" panose="02020603050405020304" pitchFamily="18" charset="0"/>
                <a:cs typeface="Times New Roman" panose="02020603050405020304" pitchFamily="18" charset="0"/>
              </a:rPr>
              <a:t>The expansion of information, the demands on your organization, and the constantly shifting requirements necessitate a novel strategy for your company's very survival.</a:t>
            </a:r>
          </a:p>
          <a:p>
            <a:r>
              <a:rPr lang="en-US" sz="2400" dirty="0">
                <a:latin typeface="Times New Roman" panose="02020603050405020304" pitchFamily="18" charset="0"/>
                <a:cs typeface="Times New Roman" panose="02020603050405020304" pitchFamily="18" charset="0"/>
              </a:rPr>
              <a:t> Management processes needs to ensure the data is accurate and up to date, as well as meeting each standard. </a:t>
            </a:r>
          </a:p>
          <a:p>
            <a:r>
              <a:rPr lang="en-US" sz="2400" dirty="0">
                <a:latin typeface="Times New Roman" panose="02020603050405020304" pitchFamily="18" charset="0"/>
                <a:cs typeface="Times New Roman" panose="02020603050405020304" pitchFamily="18" charset="0"/>
              </a:rPr>
              <a:t>The process of managing asset information starts at the time an asset is originally generated, during the conceptual stage (lust), and can occasionally last well past retirement (dust).</a:t>
            </a:r>
          </a:p>
        </p:txBody>
      </p:sp>
    </p:spTree>
    <p:extLst>
      <p:ext uri="{BB962C8B-B14F-4D97-AF65-F5344CB8AC3E}">
        <p14:creationId xmlns:p14="http://schemas.microsoft.com/office/powerpoint/2010/main" val="85019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u="sng" dirty="0">
                <a:latin typeface="Times New Roman" panose="02020603050405020304" pitchFamily="18" charset="0"/>
                <a:cs typeface="Times New Roman" panose="02020603050405020304" pitchFamily="18" charset="0"/>
                <a:hlinkClick r:id="rId2"/>
              </a:rPr>
              <a:t>https://www.gov.nl.ca/apsim/files/Information-Asset-Management.pdf</a:t>
            </a:r>
            <a:endParaRPr lang="en-US" sz="2400"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rPr>
              <a:t>https://www.aiim.org/what-is-information-management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https://nibmehub.com/opac-service/pdf/read/Infonomics _ how to monetize- manage- and measure information as an asset for competitive advantage.pdf</a:t>
            </a: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37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Course learning outcome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Defend </a:t>
            </a:r>
            <a:r>
              <a:rPr lang="en-US" sz="2400" dirty="0" err="1">
                <a:latin typeface="Times New Roman" panose="02020603050405020304" pitchFamily="18" charset="0"/>
                <a:cs typeface="Times New Roman" panose="02020603050405020304" pitchFamily="18" charset="0"/>
              </a:rPr>
              <a:t>infomatics</a:t>
            </a:r>
            <a:r>
              <a:rPr lang="en-US" sz="2400" dirty="0">
                <a:latin typeface="Times New Roman" panose="02020603050405020304" pitchFamily="18" charset="0"/>
                <a:cs typeface="Times New Roman" panose="02020603050405020304" pitchFamily="18" charset="0"/>
              </a:rPr>
              <a:t> and its use</a:t>
            </a:r>
          </a:p>
          <a:p>
            <a:pPr marL="457200" lvl="1" indent="0">
              <a:buNone/>
            </a:pPr>
            <a:r>
              <a:rPr lang="en-US" sz="2000" dirty="0">
                <a:latin typeface="Times New Roman" panose="02020603050405020304" pitchFamily="18" charset="0"/>
                <a:cs typeface="Times New Roman" panose="02020603050405020304" pitchFamily="18" charset="0"/>
              </a:rPr>
              <a:t>1.1 Summarize valuation approaches used in </a:t>
            </a:r>
            <a:r>
              <a:rPr lang="en-US" sz="2000" dirty="0" err="1">
                <a:latin typeface="Times New Roman" panose="02020603050405020304" pitchFamily="18" charset="0"/>
                <a:cs typeface="Times New Roman" panose="02020603050405020304" pitchFamily="18" charset="0"/>
              </a:rPr>
              <a:t>infomatics</a:t>
            </a:r>
            <a:r>
              <a:rPr lang="en-US" sz="2000" dirty="0">
                <a:latin typeface="Times New Roman" panose="02020603050405020304" pitchFamily="18" charset="0"/>
                <a:cs typeface="Times New Roman" panose="02020603050405020304" pitchFamily="18" charset="0"/>
              </a:rPr>
              <a:t> and its related disciplines: </a:t>
            </a:r>
          </a:p>
          <a:p>
            <a:pPr marL="457200" lvl="1" indent="0">
              <a:buNone/>
            </a:pPr>
            <a:r>
              <a:rPr lang="en-US" sz="2000" dirty="0">
                <a:latin typeface="Times New Roman" panose="02020603050405020304" pitchFamily="18" charset="0"/>
                <a:cs typeface="Times New Roman" panose="02020603050405020304" pitchFamily="18" charset="0"/>
              </a:rPr>
              <a:t>information theory, information economics, intellectual capital, intangible asset, asset management.</a:t>
            </a:r>
          </a:p>
        </p:txBody>
      </p:sp>
    </p:spTree>
    <p:extLst>
      <p:ext uri="{BB962C8B-B14F-4D97-AF65-F5344CB8AC3E}">
        <p14:creationId xmlns:p14="http://schemas.microsoft.com/office/powerpoint/2010/main" val="104030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273743" y="1773238"/>
            <a:ext cx="9144000" cy="1655762"/>
          </a:xfrm>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Information Asset Management</a:t>
            </a:r>
          </a:p>
        </p:txBody>
      </p:sp>
      <p:pic>
        <p:nvPicPr>
          <p:cNvPr id="4" name="Picture 3" descr="A picture containing text&#10;&#10;Description automatically generated">
            <a:extLst>
              <a:ext uri="{FF2B5EF4-FFF2-40B4-BE49-F238E27FC236}">
                <a16:creationId xmlns:a16="http://schemas.microsoft.com/office/drawing/2014/main" id="{AC93F74E-3069-5CB3-387A-0F2F8E76AD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1935" y="2862470"/>
            <a:ext cx="5981549" cy="3737113"/>
          </a:xfrm>
          <a:prstGeom prst="rect">
            <a:avLst/>
          </a:prstGeom>
        </p:spPr>
      </p:pic>
    </p:spTree>
    <p:extLst>
      <p:ext uri="{BB962C8B-B14F-4D97-AF65-F5344CB8AC3E}">
        <p14:creationId xmlns:p14="http://schemas.microsoft.com/office/powerpoint/2010/main" val="425313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812" y="349018"/>
            <a:ext cx="1133964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What is an Asset?</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737118" y="1672340"/>
            <a:ext cx="11246334" cy="5027039"/>
          </a:xfrm>
        </p:spPr>
        <p:txBody>
          <a:bodyPr>
            <a:normAutofit/>
          </a:bodyPr>
          <a:lstStyle/>
          <a:p>
            <a:r>
              <a:rPr lang="en-US" sz="2400" dirty="0">
                <a:latin typeface="Times New Roman" panose="02020603050405020304" pitchFamily="18" charset="0"/>
                <a:cs typeface="Times New Roman" panose="02020603050405020304" pitchFamily="18" charset="0"/>
              </a:rPr>
              <a:t>Something that has potential or actual value to an organization</a:t>
            </a:r>
          </a:p>
          <a:p>
            <a:r>
              <a:rPr lang="en-US" sz="2400" dirty="0">
                <a:latin typeface="Times New Roman" panose="02020603050405020304" pitchFamily="18" charset="0"/>
                <a:cs typeface="Times New Roman" panose="02020603050405020304" pitchFamily="18" charset="0"/>
              </a:rPr>
              <a:t>Can have present or future value</a:t>
            </a:r>
          </a:p>
          <a:p>
            <a:r>
              <a:rPr lang="en-US" sz="2400" dirty="0">
                <a:latin typeface="Times New Roman" panose="02020603050405020304" pitchFamily="18" charset="0"/>
                <a:cs typeface="Times New Roman" panose="02020603050405020304" pitchFamily="18" charset="0"/>
              </a:rPr>
              <a:t>Nature of Assets:</a:t>
            </a:r>
          </a:p>
          <a:p>
            <a:pPr lvl="1"/>
            <a:r>
              <a:rPr lang="en-US" dirty="0">
                <a:latin typeface="Times New Roman" panose="02020603050405020304" pitchFamily="18" charset="0"/>
                <a:cs typeface="Times New Roman" panose="02020603050405020304" pitchFamily="18" charset="0"/>
              </a:rPr>
              <a:t>Human Assets (Behavior, knowledge and competence of workforce)</a:t>
            </a:r>
          </a:p>
          <a:p>
            <a:pPr lvl="1"/>
            <a:r>
              <a:rPr lang="en-US" dirty="0">
                <a:latin typeface="Times New Roman" panose="02020603050405020304" pitchFamily="18" charset="0"/>
                <a:cs typeface="Times New Roman" panose="02020603050405020304" pitchFamily="18" charset="0"/>
              </a:rPr>
              <a:t>Financial Assets</a:t>
            </a:r>
          </a:p>
          <a:p>
            <a:pPr lvl="1"/>
            <a:r>
              <a:rPr lang="en-US" dirty="0">
                <a:latin typeface="Times New Roman" panose="02020603050405020304" pitchFamily="18" charset="0"/>
                <a:cs typeface="Times New Roman" panose="02020603050405020304" pitchFamily="18" charset="0"/>
              </a:rPr>
              <a:t>Information Assets (Good quality data and information)</a:t>
            </a:r>
          </a:p>
          <a:p>
            <a:pPr lvl="1"/>
            <a:r>
              <a:rPr lang="en-US" dirty="0">
                <a:latin typeface="Times New Roman" panose="02020603050405020304" pitchFamily="18" charset="0"/>
                <a:cs typeface="Times New Roman" panose="02020603050405020304" pitchFamily="18" charset="0"/>
              </a:rPr>
              <a:t>Intangible Assets (Organizations reputation and image)</a:t>
            </a:r>
          </a:p>
          <a:p>
            <a:pPr lvl="1"/>
            <a:r>
              <a:rPr lang="en-US" dirty="0">
                <a:latin typeface="Times New Roman" panose="02020603050405020304" pitchFamily="18" charset="0"/>
                <a:cs typeface="Times New Roman" panose="02020603050405020304" pitchFamily="18" charset="0"/>
              </a:rPr>
              <a:t>Physical Assets (Plants, machinery, building and property)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50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473" y="139861"/>
            <a:ext cx="10252788" cy="1082351"/>
          </a:xfrm>
        </p:spPr>
        <p:txBody>
          <a:bodyPr>
            <a:normAutofit/>
          </a:bodyPr>
          <a:lstStyle/>
          <a:p>
            <a:r>
              <a:rPr lang="en-CA" sz="4000" dirty="0">
                <a:solidFill>
                  <a:srgbClr val="FF0000"/>
                </a:solidFill>
                <a:latin typeface="Times New Roman" panose="02020603050405020304" pitchFamily="18" charset="0"/>
                <a:cs typeface="Times New Roman" panose="02020603050405020304" pitchFamily="18" charset="0"/>
              </a:rPr>
              <a:t>Information Asset and it’s importance</a:t>
            </a:r>
          </a:p>
        </p:txBody>
      </p:sp>
      <p:sp>
        <p:nvSpPr>
          <p:cNvPr id="3" name="Content Placeholder 2"/>
          <p:cNvSpPr>
            <a:spLocks noGrp="1"/>
          </p:cNvSpPr>
          <p:nvPr>
            <p:ph idx="1"/>
          </p:nvPr>
        </p:nvSpPr>
        <p:spPr>
          <a:xfrm>
            <a:off x="662473" y="1499053"/>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It is a body of information, defined and managed as a single unit so it can be understood, shared, protected and exploited efficiently.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Why is this important:</a:t>
            </a:r>
          </a:p>
          <a:p>
            <a:pPr lvl="1"/>
            <a:r>
              <a:rPr lang="en-US" sz="2000" dirty="0">
                <a:latin typeface="Times New Roman" panose="02020603050405020304" pitchFamily="18" charset="0"/>
                <a:cs typeface="Times New Roman" panose="02020603050405020304" pitchFamily="18" charset="0"/>
              </a:rPr>
              <a:t>A managed IM program supports compliance in all our fields of practice</a:t>
            </a:r>
          </a:p>
          <a:p>
            <a:pPr lvl="1"/>
            <a:r>
              <a:rPr lang="en-US" sz="2000" dirty="0">
                <a:latin typeface="Times New Roman" panose="02020603050405020304" pitchFamily="18" charset="0"/>
                <a:cs typeface="Times New Roman" panose="02020603050405020304" pitchFamily="18" charset="0"/>
              </a:rPr>
              <a:t>Focus on Risk Mitigation and High Value Records</a:t>
            </a:r>
          </a:p>
          <a:p>
            <a:pPr lvl="1"/>
            <a:r>
              <a:rPr lang="en-US" sz="2000" dirty="0">
                <a:latin typeface="Times New Roman" panose="02020603050405020304" pitchFamily="18" charset="0"/>
                <a:cs typeface="Times New Roman" panose="02020603050405020304" pitchFamily="18" charset="0"/>
              </a:rPr>
              <a:t>Information Protection &amp; Security </a:t>
            </a:r>
          </a:p>
          <a:p>
            <a:pPr lvl="1"/>
            <a:r>
              <a:rPr lang="en-US" sz="2000" dirty="0">
                <a:latin typeface="Times New Roman" panose="02020603050405020304" pitchFamily="18" charset="0"/>
                <a:cs typeface="Times New Roman" panose="02020603050405020304" pitchFamily="18" charset="0"/>
              </a:rPr>
              <a:t>Access and Privacy</a:t>
            </a:r>
          </a:p>
          <a:p>
            <a:pPr lvl="1"/>
            <a:r>
              <a:rPr lang="en-US" sz="2000" dirty="0">
                <a:latin typeface="Times New Roman" panose="02020603050405020304" pitchFamily="18" charset="0"/>
                <a:cs typeface="Times New Roman" panose="02020603050405020304" pitchFamily="18" charset="0"/>
              </a:rPr>
              <a:t>Compliance Monitoring</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23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FF0000"/>
                </a:solidFill>
                <a:latin typeface="Times New Roman" panose="02020603050405020304" pitchFamily="18" charset="0"/>
                <a:cs typeface="Times New Roman" panose="02020603050405020304" pitchFamily="18" charset="0"/>
              </a:rPr>
              <a:t>Non-Standard Information Management Standards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Many associations, collaborative open standards groups, and professional services organizations and industry have succeeded to create their own information management-related methodologies or other tools. </a:t>
            </a:r>
          </a:p>
          <a:p>
            <a:r>
              <a:rPr lang="en-CA" sz="2400" dirty="0">
                <a:latin typeface="Times New Roman" panose="02020603050405020304" pitchFamily="18" charset="0"/>
                <a:cs typeface="Times New Roman" panose="02020603050405020304" pitchFamily="18" charset="0"/>
              </a:rPr>
              <a:t>These are: </a:t>
            </a:r>
          </a:p>
          <a:p>
            <a:pPr lvl="1"/>
            <a:r>
              <a:rPr lang="en-CA" sz="2000" dirty="0">
                <a:latin typeface="Times New Roman" panose="02020603050405020304" pitchFamily="18" charset="0"/>
                <a:cs typeface="Times New Roman" panose="02020603050405020304" pitchFamily="18" charset="0"/>
              </a:rPr>
              <a:t>Capability Maturity Model Integration (CMMI), </a:t>
            </a:r>
          </a:p>
          <a:p>
            <a:pPr lvl="1"/>
            <a:r>
              <a:rPr lang="en-CA" sz="2000" dirty="0">
                <a:latin typeface="Times New Roman" panose="02020603050405020304" pitchFamily="18" charset="0"/>
                <a:cs typeface="Times New Roman" panose="02020603050405020304" pitchFamily="18" charset="0"/>
              </a:rPr>
              <a:t>Data Management Association International (DAMA), </a:t>
            </a:r>
          </a:p>
          <a:p>
            <a:pPr lvl="1"/>
            <a:r>
              <a:rPr lang="en-CA" sz="2000" dirty="0">
                <a:latin typeface="Times New Roman" panose="02020603050405020304" pitchFamily="18" charset="0"/>
                <a:cs typeface="Times New Roman" panose="02020603050405020304" pitchFamily="18" charset="0"/>
              </a:rPr>
              <a:t>Enterprise Data Management (EDM) Council, </a:t>
            </a:r>
          </a:p>
          <a:p>
            <a:pPr lvl="1"/>
            <a:r>
              <a:rPr lang="en-CA" sz="2000" dirty="0">
                <a:latin typeface="Times New Roman" panose="02020603050405020304" pitchFamily="18" charset="0"/>
                <a:cs typeface="Times New Roman" panose="02020603050405020304" pitchFamily="18" charset="0"/>
              </a:rPr>
              <a:t>Cicero Group, MIKE2.0, Accenture, Deloitte, IBM and others.</a:t>
            </a:r>
          </a:p>
          <a:p>
            <a:pPr lvl="1"/>
            <a:endParaRPr lang="en-CA"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Most of these tend to be lacking in adoption, completeness, integration, and/or usability, so we need standards.</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IT Asset Management Standards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major parts of this ITAM standard are detailed below.</a:t>
            </a:r>
          </a:p>
          <a:p>
            <a:r>
              <a:rPr lang="en-US" sz="2400" dirty="0">
                <a:latin typeface="Times New Roman" panose="02020603050405020304" pitchFamily="18" charset="0"/>
                <a:cs typeface="Times New Roman" panose="02020603050405020304" pitchFamily="18" charset="0"/>
              </a:rPr>
              <a:t>ISO 19770–1 is a process defining best practices for software asset management (SAM) in    an organization,</a:t>
            </a:r>
          </a:p>
          <a:p>
            <a:r>
              <a:rPr lang="en-US" sz="2400" dirty="0">
                <a:latin typeface="Times New Roman" panose="02020603050405020304" pitchFamily="18" charset="0"/>
                <a:cs typeface="Times New Roman" panose="02020603050405020304" pitchFamily="18" charset="0"/>
              </a:rPr>
              <a:t>ISO 19770–2 is an XML standard for inventorying and identifying what software is deployed on a given device, </a:t>
            </a:r>
          </a:p>
          <a:p>
            <a:r>
              <a:rPr lang="en-US" sz="2400" dirty="0">
                <a:latin typeface="Times New Roman" panose="02020603050405020304" pitchFamily="18" charset="0"/>
                <a:cs typeface="Times New Roman" panose="02020603050405020304" pitchFamily="18" charset="0"/>
              </a:rPr>
              <a:t>ISO 19770–3 is a schema describing the entitlements and rights associated with a software license, including how to measure the license and entitlement consumption, and </a:t>
            </a:r>
          </a:p>
          <a:p>
            <a:r>
              <a:rPr lang="en-US" sz="2400" dirty="0">
                <a:latin typeface="Times New Roman" panose="02020603050405020304" pitchFamily="18" charset="0"/>
                <a:cs typeface="Times New Roman" panose="02020603050405020304" pitchFamily="18" charset="0"/>
              </a:rPr>
              <a:t>ISO 19770–4 is a standard for reporting on resource utilization. </a:t>
            </a:r>
          </a:p>
          <a:p>
            <a:r>
              <a:rPr lang="en-US" sz="2400" dirty="0">
                <a:latin typeface="Times New Roman" panose="02020603050405020304" pitchFamily="18" charset="0"/>
                <a:cs typeface="Times New Roman" panose="02020603050405020304" pitchFamily="18" charset="0"/>
              </a:rPr>
              <a:t>ISO/IEC 19770-5 provides the overview and vocabulary.</a:t>
            </a:r>
          </a:p>
        </p:txBody>
      </p:sp>
    </p:spTree>
    <p:extLst>
      <p:ext uri="{BB962C8B-B14F-4D97-AF65-F5344CB8AC3E}">
        <p14:creationId xmlns:p14="http://schemas.microsoft.com/office/powerpoint/2010/main" val="25887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formation-Management (1).jpg"/>
          <p:cNvPicPr>
            <a:picLocks noGrp="1" noChangeAspect="1"/>
          </p:cNvPicPr>
          <p:nvPr>
            <p:ph idx="1"/>
          </p:nvPr>
        </p:nvPicPr>
        <p:blipFill>
          <a:blip r:embed="rId2" cstate="print"/>
          <a:stretch>
            <a:fillRect/>
          </a:stretch>
        </p:blipFill>
        <p:spPr>
          <a:xfrm>
            <a:off x="2356337" y="870438"/>
            <a:ext cx="7631725" cy="53065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1660</Words>
  <Application>Microsoft Office PowerPoint</Application>
  <PresentationFormat>Widescreen</PresentationFormat>
  <Paragraphs>174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Agenda</vt:lpstr>
      <vt:lpstr>Course learning outcome </vt:lpstr>
      <vt:lpstr>PowerPoint Presentation</vt:lpstr>
      <vt:lpstr>What is an Asset?</vt:lpstr>
      <vt:lpstr>Information Asset and it’s importance</vt:lpstr>
      <vt:lpstr>Non-Standard Information Management Standards</vt:lpstr>
      <vt:lpstr>IT Asset Management Standards</vt:lpstr>
      <vt:lpstr>PowerPoint Presentation</vt:lpstr>
      <vt:lpstr>What is Information Management?</vt:lpstr>
      <vt:lpstr>IT Service Management (ITSM): </vt:lpstr>
      <vt:lpstr>Records Information Management (RIM):</vt:lpstr>
      <vt:lpstr>Enterprise Content Management (ECM): </vt:lpstr>
      <vt:lpstr>Knowledge Management (KM): </vt:lpstr>
      <vt:lpstr>Balance Sheet Assets and Other major Proto-Assets  </vt:lpstr>
      <vt:lpstr>Physical Asset Management</vt:lpstr>
      <vt:lpstr>Physical Asset Management Standard</vt:lpstr>
      <vt:lpstr>Financial Asset Management</vt:lpstr>
      <vt:lpstr>Financial Asset Management Roles</vt:lpstr>
      <vt:lpstr>Human Capital Management (HCM)</vt:lpstr>
      <vt:lpstr>Intangible Assets</vt:lpstr>
      <vt:lpstr>Conclusion </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Sujit Khatiwada</cp:lastModifiedBy>
  <cp:revision>30</cp:revision>
  <dcterms:created xsi:type="dcterms:W3CDTF">2022-01-19T12:26:47Z</dcterms:created>
  <dcterms:modified xsi:type="dcterms:W3CDTF">2022-09-13T15:18:42Z</dcterms:modified>
</cp:coreProperties>
</file>