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6" r:id="rId7"/>
    <p:sldId id="277" r:id="rId8"/>
    <p:sldId id="265" r:id="rId9"/>
    <p:sldId id="278" r:id="rId10"/>
    <p:sldId id="266" r:id="rId11"/>
    <p:sldId id="267" r:id="rId12"/>
    <p:sldId id="279" r:id="rId13"/>
    <p:sldId id="268" r:id="rId14"/>
    <p:sldId id="269" r:id="rId15"/>
    <p:sldId id="270" r:id="rId16"/>
    <p:sldId id="280" r:id="rId17"/>
    <p:sldId id="271" r:id="rId18"/>
    <p:sldId id="272" r:id="rId19"/>
    <p:sldId id="281" r:id="rId20"/>
    <p:sldId id="273" r:id="rId21"/>
    <p:sldId id="274" r:id="rId22"/>
    <p:sldId id="282" r:id="rId23"/>
    <p:sldId id="283" r:id="rId24"/>
    <p:sldId id="275" r:id="rId25"/>
    <p:sldId id="284" r:id="rId26"/>
    <p:sldId id="285" r:id="rId27"/>
    <p:sldId id="261" r:id="rId28"/>
    <p:sldId id="262" r:id="rId29"/>
    <p:sldId id="26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5" d="100"/>
          <a:sy n="85" d="100"/>
        </p:scale>
        <p:origin x="45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839E-4D0A-46EC-BFFB-1CA2B30027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0C8F2B-E590-4927-8082-3D6D6D321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F9C487-0787-4C65-8563-BE325FC4BAAC}"/>
              </a:ext>
            </a:extLst>
          </p:cNvPr>
          <p:cNvSpPr>
            <a:spLocks noGrp="1"/>
          </p:cNvSpPr>
          <p:nvPr>
            <p:ph type="dt" sz="half" idx="10"/>
          </p:nvPr>
        </p:nvSpPr>
        <p:spPr/>
        <p:txBody>
          <a:bodyPr/>
          <a:lstStyle/>
          <a:p>
            <a:fld id="{690837B1-F318-4B46-818C-BD5071ADEF6D}" type="datetimeFigureOut">
              <a:rPr lang="en-US" smtClean="0"/>
              <a:t>9/20/2022</a:t>
            </a:fld>
            <a:endParaRPr lang="en-US"/>
          </a:p>
        </p:txBody>
      </p:sp>
      <p:sp>
        <p:nvSpPr>
          <p:cNvPr id="5" name="Footer Placeholder 4">
            <a:extLst>
              <a:ext uri="{FF2B5EF4-FFF2-40B4-BE49-F238E27FC236}">
                <a16:creationId xmlns:a16="http://schemas.microsoft.com/office/drawing/2014/main" id="{DF1A8EDC-FE91-4757-A2BC-61616076C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5E71E-92C8-4FC7-AA10-A56E88C04714}"/>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410070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4F7D-C0B6-44EF-ABE8-57D3ED1E46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764AC-4A38-4D1C-B366-6912056F8E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A5EDEA-8D5C-4B34-9F1A-89F95F6F4605}"/>
              </a:ext>
            </a:extLst>
          </p:cNvPr>
          <p:cNvSpPr>
            <a:spLocks noGrp="1"/>
          </p:cNvSpPr>
          <p:nvPr>
            <p:ph type="dt" sz="half" idx="10"/>
          </p:nvPr>
        </p:nvSpPr>
        <p:spPr/>
        <p:txBody>
          <a:bodyPr/>
          <a:lstStyle/>
          <a:p>
            <a:fld id="{690837B1-F318-4B46-818C-BD5071ADEF6D}" type="datetimeFigureOut">
              <a:rPr lang="en-US" smtClean="0"/>
              <a:t>9/20/2022</a:t>
            </a:fld>
            <a:endParaRPr lang="en-US"/>
          </a:p>
        </p:txBody>
      </p:sp>
      <p:sp>
        <p:nvSpPr>
          <p:cNvPr id="5" name="Footer Placeholder 4">
            <a:extLst>
              <a:ext uri="{FF2B5EF4-FFF2-40B4-BE49-F238E27FC236}">
                <a16:creationId xmlns:a16="http://schemas.microsoft.com/office/drawing/2014/main" id="{AFF2DEC4-B0E1-4661-8FFF-551B9F4BE7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3F360-3209-4C32-A160-75FAD0DD69AA}"/>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610135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32400E-CA00-4F93-A6ED-CB115AC24F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CA6EB6-3766-4C06-B00E-7A35F78DFC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2A129-EBB5-488D-A972-DD56AE3DBDD5}"/>
              </a:ext>
            </a:extLst>
          </p:cNvPr>
          <p:cNvSpPr>
            <a:spLocks noGrp="1"/>
          </p:cNvSpPr>
          <p:nvPr>
            <p:ph type="dt" sz="half" idx="10"/>
          </p:nvPr>
        </p:nvSpPr>
        <p:spPr/>
        <p:txBody>
          <a:bodyPr/>
          <a:lstStyle/>
          <a:p>
            <a:fld id="{690837B1-F318-4B46-818C-BD5071ADEF6D}" type="datetimeFigureOut">
              <a:rPr lang="en-US" smtClean="0"/>
              <a:t>9/20/2022</a:t>
            </a:fld>
            <a:endParaRPr lang="en-US"/>
          </a:p>
        </p:txBody>
      </p:sp>
      <p:sp>
        <p:nvSpPr>
          <p:cNvPr id="5" name="Footer Placeholder 4">
            <a:extLst>
              <a:ext uri="{FF2B5EF4-FFF2-40B4-BE49-F238E27FC236}">
                <a16:creationId xmlns:a16="http://schemas.microsoft.com/office/drawing/2014/main" id="{A775EBE6-0FE8-4DFE-8FD7-B2629261B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BE57B-E036-4C88-8191-B958B45CDE41}"/>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2521777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2C71-7B9D-46FD-91E1-B21EFB257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669FEB-DD58-4E0D-8923-49254DB77E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0662D-86A8-4FAB-A035-D0DCF3222A6A}"/>
              </a:ext>
            </a:extLst>
          </p:cNvPr>
          <p:cNvSpPr>
            <a:spLocks noGrp="1"/>
          </p:cNvSpPr>
          <p:nvPr>
            <p:ph type="dt" sz="half" idx="10"/>
          </p:nvPr>
        </p:nvSpPr>
        <p:spPr/>
        <p:txBody>
          <a:bodyPr/>
          <a:lstStyle/>
          <a:p>
            <a:fld id="{690837B1-F318-4B46-818C-BD5071ADEF6D}" type="datetimeFigureOut">
              <a:rPr lang="en-US" smtClean="0"/>
              <a:t>9/20/2022</a:t>
            </a:fld>
            <a:endParaRPr lang="en-US"/>
          </a:p>
        </p:txBody>
      </p:sp>
      <p:sp>
        <p:nvSpPr>
          <p:cNvPr id="5" name="Footer Placeholder 4">
            <a:extLst>
              <a:ext uri="{FF2B5EF4-FFF2-40B4-BE49-F238E27FC236}">
                <a16:creationId xmlns:a16="http://schemas.microsoft.com/office/drawing/2014/main" id="{FD057D36-65B2-4828-AC0E-17D58F3E1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A4AF5-4E6A-4BE5-8D12-16CDA7814BBE}"/>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733009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A36C-C373-4820-94FF-AE6E4B8EE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A952D6-672C-405B-B64D-C5BBBE73F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7A1823-5D17-4F25-B95F-237A005F7B36}"/>
              </a:ext>
            </a:extLst>
          </p:cNvPr>
          <p:cNvSpPr>
            <a:spLocks noGrp="1"/>
          </p:cNvSpPr>
          <p:nvPr>
            <p:ph type="dt" sz="half" idx="10"/>
          </p:nvPr>
        </p:nvSpPr>
        <p:spPr/>
        <p:txBody>
          <a:bodyPr/>
          <a:lstStyle/>
          <a:p>
            <a:fld id="{690837B1-F318-4B46-818C-BD5071ADEF6D}" type="datetimeFigureOut">
              <a:rPr lang="en-US" smtClean="0"/>
              <a:t>9/20/2022</a:t>
            </a:fld>
            <a:endParaRPr lang="en-US"/>
          </a:p>
        </p:txBody>
      </p:sp>
      <p:sp>
        <p:nvSpPr>
          <p:cNvPr id="5" name="Footer Placeholder 4">
            <a:extLst>
              <a:ext uri="{FF2B5EF4-FFF2-40B4-BE49-F238E27FC236}">
                <a16:creationId xmlns:a16="http://schemas.microsoft.com/office/drawing/2014/main" id="{540CFF4E-B26C-469F-8395-C488BE983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A23FD-8487-4D6A-B72B-A03A7461A23E}"/>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394977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A969-91BA-4BEA-A957-FC7040EE9A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9044A7-D3C2-47FC-9F41-4F37734020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E8216C-45E6-4666-A099-5D09360643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660AA0-B94E-4F76-B4EA-22F366649839}"/>
              </a:ext>
            </a:extLst>
          </p:cNvPr>
          <p:cNvSpPr>
            <a:spLocks noGrp="1"/>
          </p:cNvSpPr>
          <p:nvPr>
            <p:ph type="dt" sz="half" idx="10"/>
          </p:nvPr>
        </p:nvSpPr>
        <p:spPr/>
        <p:txBody>
          <a:bodyPr/>
          <a:lstStyle/>
          <a:p>
            <a:fld id="{690837B1-F318-4B46-818C-BD5071ADEF6D}" type="datetimeFigureOut">
              <a:rPr lang="en-US" smtClean="0"/>
              <a:t>9/20/2022</a:t>
            </a:fld>
            <a:endParaRPr lang="en-US"/>
          </a:p>
        </p:txBody>
      </p:sp>
      <p:sp>
        <p:nvSpPr>
          <p:cNvPr id="6" name="Footer Placeholder 5">
            <a:extLst>
              <a:ext uri="{FF2B5EF4-FFF2-40B4-BE49-F238E27FC236}">
                <a16:creationId xmlns:a16="http://schemas.microsoft.com/office/drawing/2014/main" id="{D6B3EB5A-6CB1-417D-8998-33673D858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42CF1-C743-4973-AE79-990353E9E52B}"/>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08237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BF01-29D2-46C3-B513-C2868C6AF2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C38DDC-01A4-439B-A56B-E8487045A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3C3ABB-04C5-4430-946B-EF67914038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4BCCE-53C3-48D2-BDE5-A123FBA2C8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4A447B-7688-41F0-BDC7-47DA409A97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E28251-36FC-478E-90F6-4033075A2589}"/>
              </a:ext>
            </a:extLst>
          </p:cNvPr>
          <p:cNvSpPr>
            <a:spLocks noGrp="1"/>
          </p:cNvSpPr>
          <p:nvPr>
            <p:ph type="dt" sz="half" idx="10"/>
          </p:nvPr>
        </p:nvSpPr>
        <p:spPr/>
        <p:txBody>
          <a:bodyPr/>
          <a:lstStyle/>
          <a:p>
            <a:fld id="{690837B1-F318-4B46-818C-BD5071ADEF6D}" type="datetimeFigureOut">
              <a:rPr lang="en-US" smtClean="0"/>
              <a:t>9/20/2022</a:t>
            </a:fld>
            <a:endParaRPr lang="en-US"/>
          </a:p>
        </p:txBody>
      </p:sp>
      <p:sp>
        <p:nvSpPr>
          <p:cNvPr id="8" name="Footer Placeholder 7">
            <a:extLst>
              <a:ext uri="{FF2B5EF4-FFF2-40B4-BE49-F238E27FC236}">
                <a16:creationId xmlns:a16="http://schemas.microsoft.com/office/drawing/2014/main" id="{1787789B-E0F9-4A5D-82DA-41AE53AC70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24F3D1-2946-4896-8866-3E653E569F5B}"/>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4178129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0D47-82EB-413B-B4F9-973E58D060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A0EFB1-E5D9-4B4B-9A02-69BBB72A354F}"/>
              </a:ext>
            </a:extLst>
          </p:cNvPr>
          <p:cNvSpPr>
            <a:spLocks noGrp="1"/>
          </p:cNvSpPr>
          <p:nvPr>
            <p:ph type="dt" sz="half" idx="10"/>
          </p:nvPr>
        </p:nvSpPr>
        <p:spPr/>
        <p:txBody>
          <a:bodyPr/>
          <a:lstStyle/>
          <a:p>
            <a:fld id="{690837B1-F318-4B46-818C-BD5071ADEF6D}" type="datetimeFigureOut">
              <a:rPr lang="en-US" smtClean="0"/>
              <a:t>9/20/2022</a:t>
            </a:fld>
            <a:endParaRPr lang="en-US"/>
          </a:p>
        </p:txBody>
      </p:sp>
      <p:sp>
        <p:nvSpPr>
          <p:cNvPr id="4" name="Footer Placeholder 3">
            <a:extLst>
              <a:ext uri="{FF2B5EF4-FFF2-40B4-BE49-F238E27FC236}">
                <a16:creationId xmlns:a16="http://schemas.microsoft.com/office/drawing/2014/main" id="{F2C87EB9-C5C2-4250-A416-8D037A770F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8B5BCF-55F3-4F88-B5B9-81786E1B2097}"/>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3175754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2AC21F-4635-4DA8-83BC-50AD1B23656A}"/>
              </a:ext>
            </a:extLst>
          </p:cNvPr>
          <p:cNvSpPr>
            <a:spLocks noGrp="1"/>
          </p:cNvSpPr>
          <p:nvPr>
            <p:ph type="dt" sz="half" idx="10"/>
          </p:nvPr>
        </p:nvSpPr>
        <p:spPr/>
        <p:txBody>
          <a:bodyPr/>
          <a:lstStyle/>
          <a:p>
            <a:fld id="{690837B1-F318-4B46-818C-BD5071ADEF6D}" type="datetimeFigureOut">
              <a:rPr lang="en-US" smtClean="0"/>
              <a:t>9/20/2022</a:t>
            </a:fld>
            <a:endParaRPr lang="en-US"/>
          </a:p>
        </p:txBody>
      </p:sp>
      <p:sp>
        <p:nvSpPr>
          <p:cNvPr id="3" name="Footer Placeholder 2">
            <a:extLst>
              <a:ext uri="{FF2B5EF4-FFF2-40B4-BE49-F238E27FC236}">
                <a16:creationId xmlns:a16="http://schemas.microsoft.com/office/drawing/2014/main" id="{284A6283-B4B2-480D-81B5-2C06D2EBA5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4A7EE5-90FB-4955-B924-DEDAB6DC23B6}"/>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0538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87FDD-8075-4217-AF90-CB195E33C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614131-26C9-4A6A-9953-56F6886525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682CB-8966-4DB2-ACAB-ECA6DAB2E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7B9CCC-F7B0-4AD5-85BD-3871F2235DC1}"/>
              </a:ext>
            </a:extLst>
          </p:cNvPr>
          <p:cNvSpPr>
            <a:spLocks noGrp="1"/>
          </p:cNvSpPr>
          <p:nvPr>
            <p:ph type="dt" sz="half" idx="10"/>
          </p:nvPr>
        </p:nvSpPr>
        <p:spPr/>
        <p:txBody>
          <a:bodyPr/>
          <a:lstStyle/>
          <a:p>
            <a:fld id="{690837B1-F318-4B46-818C-BD5071ADEF6D}" type="datetimeFigureOut">
              <a:rPr lang="en-US" smtClean="0"/>
              <a:t>9/20/2022</a:t>
            </a:fld>
            <a:endParaRPr lang="en-US"/>
          </a:p>
        </p:txBody>
      </p:sp>
      <p:sp>
        <p:nvSpPr>
          <p:cNvPr id="6" name="Footer Placeholder 5">
            <a:extLst>
              <a:ext uri="{FF2B5EF4-FFF2-40B4-BE49-F238E27FC236}">
                <a16:creationId xmlns:a16="http://schemas.microsoft.com/office/drawing/2014/main" id="{1E4A73E8-EFD3-436C-8B75-9FBAF68F8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61EF2F-8FBC-4B42-8B16-3D60CB332FE9}"/>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55893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272E4-B2DE-4AC2-B0EB-35B203D61E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3417F8-984F-4DD5-9403-D685C81204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8751FB-1F10-411A-B7F0-806340961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FA0F29-7C85-4964-B88C-CAE920F6AE3B}"/>
              </a:ext>
            </a:extLst>
          </p:cNvPr>
          <p:cNvSpPr>
            <a:spLocks noGrp="1"/>
          </p:cNvSpPr>
          <p:nvPr>
            <p:ph type="dt" sz="half" idx="10"/>
          </p:nvPr>
        </p:nvSpPr>
        <p:spPr/>
        <p:txBody>
          <a:bodyPr/>
          <a:lstStyle/>
          <a:p>
            <a:fld id="{690837B1-F318-4B46-818C-BD5071ADEF6D}" type="datetimeFigureOut">
              <a:rPr lang="en-US" smtClean="0"/>
              <a:t>9/20/2022</a:t>
            </a:fld>
            <a:endParaRPr lang="en-US"/>
          </a:p>
        </p:txBody>
      </p:sp>
      <p:sp>
        <p:nvSpPr>
          <p:cNvPr id="6" name="Footer Placeholder 5">
            <a:extLst>
              <a:ext uri="{FF2B5EF4-FFF2-40B4-BE49-F238E27FC236}">
                <a16:creationId xmlns:a16="http://schemas.microsoft.com/office/drawing/2014/main" id="{838976D7-4A9F-42FF-A199-30D7C617B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67C64-A99D-4963-8806-692F157BE68D}"/>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250385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75E340-AEDA-4C2E-AB1A-B62D60C45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C509FA-847E-495E-A82B-797B4D4883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7E225-4988-453A-B798-5B8C035019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837B1-F318-4B46-818C-BD5071ADEF6D}" type="datetimeFigureOut">
              <a:rPr lang="en-US" smtClean="0"/>
              <a:t>9/20/2022</a:t>
            </a:fld>
            <a:endParaRPr lang="en-US"/>
          </a:p>
        </p:txBody>
      </p:sp>
      <p:sp>
        <p:nvSpPr>
          <p:cNvPr id="5" name="Footer Placeholder 4">
            <a:extLst>
              <a:ext uri="{FF2B5EF4-FFF2-40B4-BE49-F238E27FC236}">
                <a16:creationId xmlns:a16="http://schemas.microsoft.com/office/drawing/2014/main" id="{315BF760-97BF-4F5A-AD41-2551D95282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849C83-732C-42CE-A100-B7420013DA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61A3D-E296-4A1C-BC4F-D13669CA1672}" type="slidenum">
              <a:rPr lang="en-US" smtClean="0"/>
              <a:t>‹#›</a:t>
            </a:fld>
            <a:endParaRPr lang="en-US"/>
          </a:p>
        </p:txBody>
      </p:sp>
    </p:spTree>
    <p:extLst>
      <p:ext uri="{BB962C8B-B14F-4D97-AF65-F5344CB8AC3E}">
        <p14:creationId xmlns:p14="http://schemas.microsoft.com/office/powerpoint/2010/main" val="2027091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0F9F19A-FCD0-468D-80F6-97C96DC51EFB}"/>
              </a:ext>
            </a:extLst>
          </p:cNvPr>
          <p:cNvSpPr>
            <a:spLocks noGrp="1"/>
          </p:cNvSpPr>
          <p:nvPr>
            <p:ph type="subTitle" idx="1"/>
          </p:nvPr>
        </p:nvSpPr>
        <p:spPr>
          <a:xfrm>
            <a:off x="1227909" y="1050758"/>
            <a:ext cx="9189834" cy="5341333"/>
          </a:xfrm>
        </p:spPr>
        <p:txBody>
          <a:bodyPr>
            <a:normAutofit lnSpcReduction="10000"/>
          </a:bodyPr>
          <a:lstStyle/>
          <a:p>
            <a:pPr algn="just"/>
            <a:r>
              <a:rPr lang="en-US" sz="4400" dirty="0">
                <a:solidFill>
                  <a:srgbClr val="FF0000"/>
                </a:solidFill>
                <a:latin typeface="Times New Roman" panose="02020603050405020304" pitchFamily="18" charset="0"/>
                <a:cs typeface="Times New Roman" panose="02020603050405020304" pitchFamily="18" charset="0"/>
              </a:rPr>
              <a:t>BDM 3053 – INFONOMICS</a:t>
            </a:r>
          </a:p>
          <a:p>
            <a:pPr algn="just"/>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a:solidFill>
                  <a:srgbClr val="FF0000"/>
                </a:solidFill>
                <a:latin typeface="Times New Roman" panose="02020603050405020304" pitchFamily="18" charset="0"/>
                <a:cs typeface="Times New Roman" panose="02020603050405020304" pitchFamily="18" charset="0"/>
              </a:rPr>
              <a:t>HOW TO MONETIZE, MANAGE AND MEASURE INFORMATION AS AN ASSET FOR COMPETITIVE ADVANTAGE</a:t>
            </a:r>
          </a:p>
          <a:p>
            <a:pPr algn="just"/>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a:solidFill>
                  <a:srgbClr val="FF0000"/>
                </a:solidFill>
                <a:latin typeface="Times New Roman" panose="02020603050405020304" pitchFamily="18" charset="0"/>
                <a:cs typeface="Times New Roman" panose="02020603050405020304" pitchFamily="18" charset="0"/>
              </a:rPr>
              <a:t>CHAPTER 8: APPLIED ASSET MANAGEMENT FOR IMPROVED INFORMATION MATURITY</a:t>
            </a:r>
          </a:p>
          <a:p>
            <a:endParaRPr lang="en-US" dirty="0">
              <a:solidFill>
                <a:srgbClr val="FF0000"/>
              </a:solidFill>
              <a:latin typeface="Times New Roman" panose="02020603050405020304" pitchFamily="18" charset="0"/>
              <a:cs typeface="Times New Roman" panose="02020603050405020304" pitchFamily="18" charset="0"/>
            </a:endParaRPr>
          </a:p>
          <a:p>
            <a:pPr algn="r"/>
            <a:r>
              <a:rPr lang="en-US" dirty="0">
                <a:latin typeface="Times New Roman" panose="02020603050405020304" pitchFamily="18" charset="0"/>
                <a:cs typeface="Times New Roman" panose="02020603050405020304" pitchFamily="18" charset="0"/>
              </a:rPr>
              <a:t>BY GROUP H</a:t>
            </a:r>
          </a:p>
          <a:p>
            <a:pPr algn="r"/>
            <a:r>
              <a:rPr lang="en-US" dirty="0">
                <a:latin typeface="Times New Roman" panose="02020603050405020304" pitchFamily="18" charset="0"/>
                <a:cs typeface="Times New Roman" panose="02020603050405020304" pitchFamily="18" charset="0"/>
              </a:rPr>
              <a:t>Nimmo Usman</a:t>
            </a:r>
          </a:p>
          <a:p>
            <a:pPr algn="r"/>
            <a:r>
              <a:rPr lang="en-US" dirty="0" err="1">
                <a:latin typeface="Times New Roman" panose="02020603050405020304" pitchFamily="18" charset="0"/>
                <a:cs typeface="Times New Roman" panose="02020603050405020304" pitchFamily="18" charset="0"/>
              </a:rPr>
              <a:t>Latharani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Radhakrishnan</a:t>
            </a:r>
            <a:endParaRPr lang="en-US" dirty="0">
              <a:latin typeface="Times New Roman" panose="02020603050405020304" pitchFamily="18" charset="0"/>
              <a:cs typeface="Times New Roman" panose="02020603050405020304" pitchFamily="18" charset="0"/>
            </a:endParaRPr>
          </a:p>
          <a:p>
            <a:pPr algn="r"/>
            <a:r>
              <a:rPr lang="en-US" dirty="0">
                <a:latin typeface="Times New Roman" panose="02020603050405020304" pitchFamily="18" charset="0"/>
                <a:cs typeface="Times New Roman" panose="02020603050405020304" pitchFamily="18" charset="0"/>
              </a:rPr>
              <a:t>Onyinye </a:t>
            </a:r>
            <a:r>
              <a:rPr lang="en-US" dirty="0" err="1">
                <a:latin typeface="Times New Roman" panose="02020603050405020304" pitchFamily="18" charset="0"/>
                <a:cs typeface="Times New Roman" panose="02020603050405020304" pitchFamily="18" charset="0"/>
              </a:rPr>
              <a:t>Mbanefo</a:t>
            </a:r>
            <a:endParaRPr lang="en-US" dirty="0">
              <a:latin typeface="Times New Roman" panose="02020603050405020304" pitchFamily="18" charset="0"/>
              <a:cs typeface="Times New Roman" panose="02020603050405020304" pitchFamily="18" charset="0"/>
            </a:endParaRPr>
          </a:p>
          <a:p>
            <a:endParaRPr lang="en-US"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313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863" y="365126"/>
            <a:ext cx="11024937" cy="725736"/>
          </a:xfrm>
        </p:spPr>
        <p:txBody>
          <a:bodyPr>
            <a:normAutofit/>
          </a:bodyPr>
          <a:lstStyle/>
          <a:p>
            <a:r>
              <a:rPr lang="en-US" sz="1800" dirty="0">
                <a:solidFill>
                  <a:srgbClr val="FF0000"/>
                </a:solidFill>
                <a:latin typeface="Times New Roman" panose="02020603050405020304" pitchFamily="18" charset="0"/>
                <a:cs typeface="Times New Roman" panose="02020603050405020304" pitchFamily="18" charset="0"/>
              </a:rPr>
              <a:t>APPLIED ASSET MANAGEMENT FOR INFORMATION STRATEGY</a:t>
            </a:r>
          </a:p>
        </p:txBody>
      </p:sp>
      <p:sp>
        <p:nvSpPr>
          <p:cNvPr id="3" name="Content Placeholder 2"/>
          <p:cNvSpPr>
            <a:spLocks noGrp="1"/>
          </p:cNvSpPr>
          <p:nvPr>
            <p:ph idx="1"/>
          </p:nvPr>
        </p:nvSpPr>
        <p:spPr>
          <a:xfrm>
            <a:off x="328863" y="1090862"/>
            <a:ext cx="11024937" cy="5566611"/>
          </a:xfrm>
        </p:spPr>
        <p:txBody>
          <a:bodyPr>
            <a:normAutofit/>
          </a:bodyPr>
          <a:lstStyle/>
          <a:p>
            <a:pPr algn="just"/>
            <a:r>
              <a:rPr lang="en-US" sz="1600" dirty="0">
                <a:latin typeface="Times New Roman" panose="02020603050405020304" pitchFamily="18" charset="0"/>
                <a:cs typeface="Times New Roman" panose="02020603050405020304" pitchFamily="18" charset="0"/>
              </a:rPr>
              <a:t>From the world of knowledge management (KM) we learn how to important it is to have repeatable, experience-based methods.</a:t>
            </a:r>
          </a:p>
          <a:p>
            <a:pPr algn="just"/>
            <a:r>
              <a:rPr lang="en-US" sz="1600" dirty="0">
                <a:latin typeface="Times New Roman" panose="02020603050405020304" pitchFamily="18" charset="0"/>
                <a:cs typeface="Times New Roman" panose="02020603050405020304" pitchFamily="18" charset="0"/>
              </a:rPr>
              <a:t>KM processes also instruct on the importance of being able to adapt to new and exceptional situations.</a:t>
            </a:r>
          </a:p>
          <a:p>
            <a:pPr algn="just"/>
            <a:r>
              <a:rPr lang="en-US" sz="1600" dirty="0">
                <a:latin typeface="Times New Roman" panose="02020603050405020304" pitchFamily="18" charset="0"/>
                <a:cs typeface="Times New Roman" panose="02020603050405020304" pitchFamily="18" charset="0"/>
              </a:rPr>
              <a:t>An IAM strategy should ensure the most important information assets are tended to first.</a:t>
            </a:r>
          </a:p>
          <a:p>
            <a:pPr algn="just"/>
            <a:r>
              <a:rPr lang="en-US" sz="1600" dirty="0">
                <a:latin typeface="Times New Roman" panose="02020603050405020304" pitchFamily="18" charset="0"/>
                <a:cs typeface="Times New Roman" panose="02020603050405020304" pitchFamily="18" charset="0"/>
              </a:rPr>
              <a:t>Its too easy and seemingly lazy to treat all enterprise information assets equally. But this too is an inadequate strategy.</a:t>
            </a:r>
          </a:p>
          <a:p>
            <a:pPr algn="just"/>
            <a:r>
              <a:rPr lang="en-US" sz="1600" dirty="0">
                <a:latin typeface="Times New Roman" panose="02020603050405020304" pitchFamily="18" charset="0"/>
                <a:cs typeface="Times New Roman" panose="02020603050405020304" pitchFamily="18" charset="0"/>
              </a:rPr>
              <a:t>Ecosystems with higher degrees of biodiversity support the production of a greater quantity of goods and services. Similarly, a robust variety of information assets available to the organization breeds improved business production and performance. </a:t>
            </a:r>
          </a:p>
          <a:p>
            <a:pPr algn="just"/>
            <a:r>
              <a:rPr lang="en-US" sz="1600" dirty="0">
                <a:latin typeface="Times New Roman" panose="02020603050405020304" pitchFamily="18" charset="0"/>
                <a:cs typeface="Times New Roman" panose="02020603050405020304" pitchFamily="18" charset="0"/>
              </a:rPr>
              <a:t>Just as with ecosystem management, information ecosystem management is critical to maintaining an appropriate balance.</a:t>
            </a:r>
          </a:p>
          <a:p>
            <a:pPr algn="just"/>
            <a:r>
              <a:rPr lang="en-US" sz="1600" dirty="0">
                <a:latin typeface="Times New Roman" panose="02020603050405020304" pitchFamily="18" charset="0"/>
                <a:cs typeface="Times New Roman" panose="02020603050405020304" pitchFamily="18" charset="0"/>
              </a:rPr>
              <a:t>Three of the “Rs” of sustainability in the information ecosystem-Refuse, Reduce and Remove-suggest strategic approaches to ensure the information ecosystem does not become unnecessarily unruly.</a:t>
            </a:r>
          </a:p>
          <a:p>
            <a:pPr algn="just"/>
            <a:r>
              <a:rPr lang="en-US" sz="1600" dirty="0">
                <a:latin typeface="Times New Roman" panose="02020603050405020304" pitchFamily="18" charset="0"/>
                <a:cs typeface="Times New Roman" panose="02020603050405020304" pitchFamily="18" charset="0"/>
              </a:rPr>
              <a:t>A well-oiled supply chain process has the equal ability to handle make-to-stock and make-to-order requirements.</a:t>
            </a:r>
          </a:p>
          <a:p>
            <a:pPr algn="just"/>
            <a:r>
              <a:rPr lang="en-US" sz="1600" dirty="0">
                <a:latin typeface="Times New Roman" panose="02020603050405020304" pitchFamily="18" charset="0"/>
                <a:cs typeface="Times New Roman" panose="02020603050405020304" pitchFamily="18" charset="0"/>
              </a:rPr>
              <a:t>Even the best data lake or DAAS architecture isn’t going to be able to accommodate all information needs. Therefore, the IAM strategy must include approaches for creating common information layers and handling the intricacies of and collaboration needed for, bespoke information requirements.</a:t>
            </a:r>
          </a:p>
          <a:p>
            <a:pPr algn="just"/>
            <a:r>
              <a:rPr lang="en-US" sz="1600" dirty="0">
                <a:latin typeface="Times New Roman" panose="02020603050405020304" pitchFamily="18" charset="0"/>
                <a:cs typeface="Times New Roman" panose="02020603050405020304" pitchFamily="18" charset="0"/>
              </a:rPr>
              <a:t>Finally, organizations often have entirely separated, siloed, and disconnected strategies for managing different kinds of data, enterprise content, knowledge, records, and intellectual property-each of which could and should fall under an “information asset” strategy umbrella. </a:t>
            </a:r>
          </a:p>
        </p:txBody>
      </p:sp>
    </p:spTree>
    <p:extLst>
      <p:ext uri="{BB962C8B-B14F-4D97-AF65-F5344CB8AC3E}">
        <p14:creationId xmlns:p14="http://schemas.microsoft.com/office/powerpoint/2010/main" val="88432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389" y="365126"/>
            <a:ext cx="10824411" cy="781885"/>
          </a:xfrm>
        </p:spPr>
        <p:txBody>
          <a:bodyPr>
            <a:normAutofit/>
          </a:bodyPr>
          <a:lstStyle/>
          <a:p>
            <a:r>
              <a:rPr lang="en-US" sz="2000" b="1" dirty="0">
                <a:solidFill>
                  <a:srgbClr val="FF0000"/>
                </a:solidFill>
                <a:latin typeface="Times New Roman" panose="02020603050405020304" pitchFamily="18" charset="0"/>
                <a:cs typeface="Times New Roman" panose="02020603050405020304" pitchFamily="18" charset="0"/>
              </a:rPr>
              <a:t>METRICS</a:t>
            </a:r>
          </a:p>
        </p:txBody>
      </p:sp>
      <p:sp>
        <p:nvSpPr>
          <p:cNvPr id="3" name="Content Placeholder 2"/>
          <p:cNvSpPr>
            <a:spLocks noGrp="1"/>
          </p:cNvSpPr>
          <p:nvPr>
            <p:ph idx="1"/>
          </p:nvPr>
        </p:nvSpPr>
        <p:spPr>
          <a:xfrm>
            <a:off x="529389" y="1291390"/>
            <a:ext cx="11341769" cy="5678904"/>
          </a:xfrm>
        </p:spPr>
        <p:txBody>
          <a:bodyPr>
            <a:normAutofit/>
          </a:bodyPr>
          <a:lstStyle/>
          <a:p>
            <a:pPr algn="just"/>
            <a:r>
              <a:rPr lang="en-US" sz="1800" dirty="0">
                <a:latin typeface="Times New Roman" panose="02020603050405020304" pitchFamily="18" charset="0"/>
                <a:cs typeface="Times New Roman" panose="02020603050405020304" pitchFamily="18" charset="0"/>
              </a:rPr>
              <a:t>As we saw with information strategy, many of the challenges lead back to justifying, funding, and prioritizing information management.</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Rare is the organization which has expressed the benefits and value of information management using measurements and language in business terms rather than just IT terms.</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Deriving metrics that link the information management goals in alignment with established enterprise goals and metrics is no easy task.</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While data usage metrics may be a poor proxy for value, they’re certainly a useful indicator.</a:t>
            </a:r>
          </a:p>
          <a:p>
            <a:pPr marL="0" indent="0" algn="just">
              <a:buNone/>
            </a:pPr>
            <a:endParaRPr lang="en-US" sz="1800" dirty="0">
              <a:solidFill>
                <a:srgbClr val="FF0000"/>
              </a:solidFill>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solidFill>
                <a:srgbClr val="FF0000"/>
              </a:solidFill>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524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BA15-EE82-60CA-1A28-93B6E560AAF2}"/>
              </a:ext>
            </a:extLst>
          </p:cNvPr>
          <p:cNvSpPr>
            <a:spLocks noGrp="1"/>
          </p:cNvSpPr>
          <p:nvPr>
            <p:ph type="title"/>
          </p:nvPr>
        </p:nvSpPr>
        <p:spPr>
          <a:xfrm>
            <a:off x="838200" y="365125"/>
            <a:ext cx="10515600" cy="974391"/>
          </a:xfrm>
        </p:spPr>
        <p:txBody>
          <a:bodyPr>
            <a:normAutofit/>
          </a:bodyPr>
          <a:lstStyle/>
          <a:p>
            <a:br>
              <a:rPr lang="en-US" sz="2000" dirty="0">
                <a:solidFill>
                  <a:srgbClr val="FF0000"/>
                </a:solidFill>
                <a:latin typeface="Times New Roman" panose="02020603050405020304" pitchFamily="18" charset="0"/>
                <a:cs typeface="Times New Roman" panose="02020603050405020304" pitchFamily="18" charset="0"/>
              </a:rPr>
            </a:br>
            <a:r>
              <a:rPr lang="en-US" sz="2000" dirty="0">
                <a:solidFill>
                  <a:srgbClr val="FF0000"/>
                </a:solidFill>
                <a:latin typeface="Times New Roman" panose="02020603050405020304" pitchFamily="18" charset="0"/>
                <a:cs typeface="Times New Roman" panose="02020603050405020304" pitchFamily="18" charset="0"/>
              </a:rPr>
              <a:t>METRICS MATURITY, CHALLENGES AND TRADITIONAL REMEDIES</a:t>
            </a:r>
            <a:br>
              <a:rPr lang="en-US" sz="2000" dirty="0">
                <a:solidFill>
                  <a:srgbClr val="FF0000"/>
                </a:solidFill>
                <a:latin typeface="Times New Roman" panose="02020603050405020304" pitchFamily="18" charset="0"/>
                <a:cs typeface="Times New Roman" panose="02020603050405020304" pitchFamily="18" charset="0"/>
              </a:rPr>
            </a:br>
            <a:endParaRPr lang="en-CA" sz="2000" dirty="0"/>
          </a:p>
        </p:txBody>
      </p:sp>
      <p:sp>
        <p:nvSpPr>
          <p:cNvPr id="3" name="Content Placeholder 2">
            <a:extLst>
              <a:ext uri="{FF2B5EF4-FFF2-40B4-BE49-F238E27FC236}">
                <a16:creationId xmlns:a16="http://schemas.microsoft.com/office/drawing/2014/main" id="{D387873C-2239-2E92-A362-10C7E11E4DEE}"/>
              </a:ext>
            </a:extLst>
          </p:cNvPr>
          <p:cNvSpPr>
            <a:spLocks noGrp="1"/>
          </p:cNvSpPr>
          <p:nvPr>
            <p:ph idx="1"/>
          </p:nvPr>
        </p:nvSpPr>
        <p:spPr>
          <a:xfrm>
            <a:off x="838200" y="1588168"/>
            <a:ext cx="10515600" cy="4588795"/>
          </a:xfrm>
        </p:spPr>
        <p:txBody>
          <a:bodyPr>
            <a:normAutofit/>
          </a:bodyPr>
          <a:lstStyle/>
          <a:p>
            <a:pPr algn="just"/>
            <a:r>
              <a:rPr lang="en-US" sz="1800" dirty="0">
                <a:latin typeface="Times New Roman" panose="02020603050405020304" pitchFamily="18" charset="0"/>
                <a:cs typeface="Times New Roman" panose="02020603050405020304" pitchFamily="18" charset="0"/>
              </a:rPr>
              <a:t>Most business and information leaders fairly consistently feel their organization’s information vision and strategy level of maturity is reactive. Whereas with information-related metrics, we see a fairly balanced split among organizations at the lowest level 1 of maturity (Aware), Level 2 (Reactive), and Level 3 (Proactive).</a:t>
            </a:r>
          </a:p>
          <a:p>
            <a:pPr algn="just"/>
            <a:r>
              <a:rPr lang="en-US" sz="1800" dirty="0">
                <a:latin typeface="Times New Roman" panose="02020603050405020304" pitchFamily="18" charset="0"/>
                <a:cs typeface="Times New Roman" panose="02020603050405020304" pitchFamily="18" charset="0"/>
              </a:rPr>
              <a:t>The top challenges recounted by information and business leaders all relate to or hint at a lack of metrics-related capabilities. They include challenges with: defining effective measurements, developing an understanding of metrics and lacking quantification know-how.</a:t>
            </a:r>
          </a:p>
          <a:p>
            <a:pPr algn="just"/>
            <a:r>
              <a:rPr lang="en-US" sz="1800" dirty="0">
                <a:latin typeface="Times New Roman" panose="02020603050405020304" pitchFamily="18" charset="0"/>
                <a:cs typeface="Times New Roman" panose="02020603050405020304" pitchFamily="18" charset="0"/>
              </a:rPr>
              <a:t>Defining effective information-related metrics is best achieved by tying actions to metrics.</a:t>
            </a:r>
          </a:p>
          <a:p>
            <a:pPr algn="just"/>
            <a:r>
              <a:rPr lang="en-US" sz="1800" dirty="0">
                <a:latin typeface="Times New Roman" panose="02020603050405020304" pitchFamily="18" charset="0"/>
                <a:cs typeface="Times New Roman" panose="02020603050405020304" pitchFamily="18" charset="0"/>
              </a:rPr>
              <a:t>Metrics for information-related programs and activities, and for information itself, require thresholds and triggers and must be actionable.</a:t>
            </a:r>
          </a:p>
          <a:p>
            <a:pPr algn="just"/>
            <a:r>
              <a:rPr lang="en-US" sz="1800" dirty="0">
                <a:latin typeface="Times New Roman" panose="02020603050405020304" pitchFamily="18" charset="0"/>
                <a:cs typeface="Times New Roman" panose="02020603050405020304" pitchFamily="18" charset="0"/>
              </a:rPr>
              <a:t>They should adequately reflect the achievement of a strategy milestones toward the vision, and the data used to generate them should be trusted, complete and accurate.</a:t>
            </a:r>
          </a:p>
          <a:p>
            <a:pPr algn="just"/>
            <a:r>
              <a:rPr lang="en-US" sz="1800" dirty="0">
                <a:latin typeface="Times New Roman" panose="02020603050405020304" pitchFamily="18" charset="0"/>
                <a:cs typeface="Times New Roman" panose="02020603050405020304" pitchFamily="18" charset="0"/>
              </a:rPr>
              <a:t>An excellent example of this is AIG’s analytics environment in which its CDO Leandro </a:t>
            </a:r>
            <a:r>
              <a:rPr lang="en-US" sz="1800" dirty="0" err="1">
                <a:latin typeface="Times New Roman" panose="02020603050405020304" pitchFamily="18" charset="0"/>
                <a:cs typeface="Times New Roman" panose="02020603050405020304" pitchFamily="18" charset="0"/>
              </a:rPr>
              <a:t>DelleMule</a:t>
            </a:r>
            <a:r>
              <a:rPr lang="en-US" sz="1800" dirty="0">
                <a:latin typeface="Times New Roman" panose="02020603050405020304" pitchFamily="18" charset="0"/>
                <a:cs typeface="Times New Roman" panose="02020603050405020304" pitchFamily="18" charset="0"/>
              </a:rPr>
              <a:t> spoke about how he is incorporating data quality metrics into its data lake so users can determine </a:t>
            </a:r>
            <a:r>
              <a:rPr lang="en-US" sz="1800" dirty="0" err="1">
                <a:latin typeface="Times New Roman" panose="02020603050405020304" pitchFamily="18" charset="0"/>
                <a:cs typeface="Times New Roman" panose="02020603050405020304" pitchFamily="18" charset="0"/>
              </a:rPr>
              <a:t>thier</a:t>
            </a:r>
            <a:r>
              <a:rPr lang="en-US" sz="1800" dirty="0">
                <a:latin typeface="Times New Roman" panose="02020603050405020304" pitchFamily="18" charset="0"/>
                <a:cs typeface="Times New Roman" panose="02020603050405020304" pitchFamily="18" charset="0"/>
              </a:rPr>
              <a:t> own comfort level with information.</a:t>
            </a:r>
          </a:p>
          <a:p>
            <a:endParaRPr lang="en-CA" sz="1800" dirty="0"/>
          </a:p>
        </p:txBody>
      </p:sp>
    </p:spTree>
    <p:extLst>
      <p:ext uri="{BB962C8B-B14F-4D97-AF65-F5344CB8AC3E}">
        <p14:creationId xmlns:p14="http://schemas.microsoft.com/office/powerpoint/2010/main" val="1120221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05" y="365126"/>
            <a:ext cx="11614484" cy="573337"/>
          </a:xfrm>
        </p:spPr>
        <p:txBody>
          <a:bodyPr>
            <a:normAutofit/>
          </a:bodyPr>
          <a:lstStyle/>
          <a:p>
            <a:r>
              <a:rPr lang="en-US" sz="1800" dirty="0">
                <a:solidFill>
                  <a:srgbClr val="FF0000"/>
                </a:solidFill>
                <a:latin typeface="Times New Roman" panose="02020603050405020304" pitchFamily="18" charset="0"/>
                <a:cs typeface="Times New Roman" panose="02020603050405020304" pitchFamily="18" charset="0"/>
              </a:rPr>
              <a:t>APPLIED ASSET MANAGEMENT FOR METRICS</a:t>
            </a:r>
          </a:p>
        </p:txBody>
      </p:sp>
      <p:sp>
        <p:nvSpPr>
          <p:cNvPr id="3" name="Content Placeholder 2"/>
          <p:cNvSpPr>
            <a:spLocks noGrp="1"/>
          </p:cNvSpPr>
          <p:nvPr>
            <p:ph idx="1"/>
          </p:nvPr>
        </p:nvSpPr>
        <p:spPr>
          <a:xfrm>
            <a:off x="136358" y="882316"/>
            <a:ext cx="11614484" cy="5823284"/>
          </a:xfrm>
        </p:spPr>
        <p:txBody>
          <a:bodyPr>
            <a:normAutofit/>
          </a:bodyPr>
          <a:lstStyle/>
          <a:p>
            <a:pPr algn="just"/>
            <a:r>
              <a:rPr lang="en-US" sz="1800" dirty="0">
                <a:latin typeface="Times New Roman" panose="02020603050405020304" pitchFamily="18" charset="0"/>
                <a:cs typeface="Times New Roman" panose="02020603050405020304" pitchFamily="18" charset="0"/>
              </a:rPr>
              <a:t>With EIM, most metrics are for justifying, funding and prioritizing and gauging the success of initiatives – both those involving the management of information and business initiatives utilizing information. In addition, metrics typically include those related to data quality.</a:t>
            </a:r>
          </a:p>
          <a:p>
            <a:pPr algn="just"/>
            <a:r>
              <a:rPr lang="en-US" sz="1800" dirty="0">
                <a:latin typeface="Times New Roman" panose="02020603050405020304" pitchFamily="18" charset="0"/>
                <a:cs typeface="Times New Roman" panose="02020603050405020304" pitchFamily="18" charset="0"/>
              </a:rPr>
              <a:t>Traditional supply chain doctrine advises on how to develop a complete financial picture of the information supply chain for any information asset.</a:t>
            </a:r>
          </a:p>
          <a:p>
            <a:pPr algn="just"/>
            <a:r>
              <a:rPr lang="en-US" sz="1800" dirty="0">
                <a:latin typeface="Times New Roman" panose="02020603050405020304" pitchFamily="18" charset="0"/>
                <a:cs typeface="Times New Roman" panose="02020603050405020304" pitchFamily="18" charset="0"/>
              </a:rPr>
              <a:t>These factors include: the cost to acquire, administer, and apply an information asset; the fulfillment cycle times; return on assets; and return on working capital.</a:t>
            </a:r>
          </a:p>
          <a:p>
            <a:pPr algn="just"/>
            <a:r>
              <a:rPr lang="en-US" sz="1800" dirty="0">
                <a:latin typeface="Times New Roman" panose="02020603050405020304" pitchFamily="18" charset="0"/>
                <a:cs typeface="Times New Roman" panose="02020603050405020304" pitchFamily="18" charset="0"/>
              </a:rPr>
              <a:t>Human capital management procedures remind us that the quality of any asset can be measured and improved at various levels of granularity.</a:t>
            </a:r>
          </a:p>
          <a:p>
            <a:pPr algn="just"/>
            <a:r>
              <a:rPr lang="en-US" sz="1800" dirty="0">
                <a:latin typeface="Times New Roman" panose="02020603050405020304" pitchFamily="18" charset="0"/>
                <a:cs typeface="Times New Roman" panose="02020603050405020304" pitchFamily="18" charset="0"/>
              </a:rPr>
              <a:t>Unfortunately, most data quality initiatives are undertaken without a financial or business performance analysis of upstream preventative data cleansing versus downstream remediation.</a:t>
            </a:r>
          </a:p>
          <a:p>
            <a:pPr algn="just"/>
            <a:r>
              <a:rPr lang="en-US" sz="1800" dirty="0">
                <a:latin typeface="Times New Roman" panose="02020603050405020304" pitchFamily="18" charset="0"/>
                <a:cs typeface="Times New Roman" panose="02020603050405020304" pitchFamily="18" charset="0"/>
              </a:rPr>
              <a:t>Furthermore, physical asset management discipline requires organizations to measure the risk profile of key assets. The security risks alone include hacking, damage, insider theft/disclosure and accidental disclosure. Assessing these may require manual audit by security professionals with sufficient expertise.</a:t>
            </a:r>
          </a:p>
          <a:p>
            <a:pPr algn="just"/>
            <a:r>
              <a:rPr lang="en-US" sz="1800" dirty="0">
                <a:latin typeface="Times New Roman" panose="02020603050405020304" pitchFamily="18" charset="0"/>
                <a:cs typeface="Times New Roman" panose="02020603050405020304" pitchFamily="18" charset="0"/>
              </a:rPr>
              <a:t>Just as with physical assets, information-borne risks include: the business impact from inaccurate, missing, incomplete and delayed information; integrity issues between multiple information assets; issues of precision; and information misunderstandings (typically due to lack of metadata).</a:t>
            </a:r>
          </a:p>
          <a:p>
            <a:pPr algn="just"/>
            <a:r>
              <a:rPr lang="en-US" sz="1800" dirty="0">
                <a:latin typeface="Times New Roman" panose="02020603050405020304" pitchFamily="18" charset="0"/>
                <a:cs typeface="Times New Roman" panose="02020603050405020304" pitchFamily="18" charset="0"/>
              </a:rPr>
              <a:t>It may seem cumbersome to assess risk at this level, but with data sampling techniques and data profiling technology, </a:t>
            </a:r>
            <a:r>
              <a:rPr lang="en-US" sz="1800" dirty="0" err="1">
                <a:latin typeface="Times New Roman" panose="02020603050405020304" pitchFamily="18" charset="0"/>
                <a:cs typeface="Times New Roman" panose="02020603050405020304" pitchFamily="18" charset="0"/>
              </a:rPr>
              <a:t>determing</a:t>
            </a:r>
            <a:r>
              <a:rPr lang="en-US" sz="1800" dirty="0">
                <a:latin typeface="Times New Roman" panose="02020603050405020304" pitchFamily="18" charset="0"/>
                <a:cs typeface="Times New Roman" panose="02020603050405020304" pitchFamily="18" charset="0"/>
              </a:rPr>
              <a:t> most of these metrics on a periodic basis can be straightforward and inexpensive.</a:t>
            </a: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103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3549"/>
          </a:xfrm>
        </p:spPr>
        <p:txBody>
          <a:bodyPr>
            <a:normAutofit/>
          </a:bodyPr>
          <a:lstStyle/>
          <a:p>
            <a:pPr algn="just"/>
            <a:r>
              <a:rPr lang="en-US" sz="1600" dirty="0">
                <a:latin typeface="Times New Roman" panose="02020603050405020304" pitchFamily="18" charset="0"/>
                <a:cs typeface="Times New Roman" panose="02020603050405020304" pitchFamily="18" charset="0"/>
              </a:rPr>
              <a:t>The trick then is to link these metrics to their probable business impact. Once these probabilities are established they should be applied to the various remediation expenses involved, including:</a:t>
            </a:r>
          </a:p>
        </p:txBody>
      </p:sp>
      <p:sp>
        <p:nvSpPr>
          <p:cNvPr id="3" name="Content Placeholder 2"/>
          <p:cNvSpPr>
            <a:spLocks noGrp="1"/>
          </p:cNvSpPr>
          <p:nvPr>
            <p:ph idx="1"/>
          </p:nvPr>
        </p:nvSpPr>
        <p:spPr>
          <a:xfrm>
            <a:off x="838200" y="1074821"/>
            <a:ext cx="10515600" cy="5102142"/>
          </a:xfrm>
        </p:spPr>
        <p:txBody>
          <a:bodyPr>
            <a:normAutofit/>
          </a:bodyPr>
          <a:lstStyle/>
          <a:p>
            <a:r>
              <a:rPr lang="en-US" sz="1600" dirty="0">
                <a:latin typeface="Times New Roman" panose="02020603050405020304" pitchFamily="18" charset="0"/>
                <a:cs typeface="Times New Roman" panose="02020603050405020304" pitchFamily="18" charset="0"/>
              </a:rPr>
              <a:t>Financial data breach penalties</a:t>
            </a:r>
          </a:p>
          <a:p>
            <a:r>
              <a:rPr lang="en-US" sz="1600" dirty="0">
                <a:latin typeface="Times New Roman" panose="02020603050405020304" pitchFamily="18" charset="0"/>
                <a:cs typeface="Times New Roman" panose="02020603050405020304" pitchFamily="18" charset="0"/>
              </a:rPr>
              <a:t>Breach notification costs</a:t>
            </a:r>
          </a:p>
          <a:p>
            <a:r>
              <a:rPr lang="en-US" sz="1600" dirty="0">
                <a:latin typeface="Times New Roman" panose="02020603050405020304" pitchFamily="18" charset="0"/>
                <a:cs typeface="Times New Roman" panose="02020603050405020304" pitchFamily="18" charset="0"/>
              </a:rPr>
              <a:t>Opportunity cost due to loss of customer revenue</a:t>
            </a:r>
          </a:p>
          <a:p>
            <a:r>
              <a:rPr lang="en-US" sz="1600" dirty="0">
                <a:latin typeface="Times New Roman" panose="02020603050405020304" pitchFamily="18" charset="0"/>
                <a:cs typeface="Times New Roman" panose="02020603050405020304" pitchFamily="18" charset="0"/>
              </a:rPr>
              <a:t>Replacement cost of deleted data due to lost customers, malicious or accidental activity</a:t>
            </a:r>
          </a:p>
          <a:p>
            <a:r>
              <a:rPr lang="en-US" sz="1600" dirty="0">
                <a:latin typeface="Times New Roman" panose="02020603050405020304" pitchFamily="18" charset="0"/>
                <a:cs typeface="Times New Roman" panose="02020603050405020304" pitchFamily="18" charset="0"/>
              </a:rPr>
              <a:t>Data security remediation tasks</a:t>
            </a:r>
          </a:p>
          <a:p>
            <a:r>
              <a:rPr lang="en-US" sz="1600" dirty="0">
                <a:latin typeface="Times New Roman" panose="02020603050405020304" pitchFamily="18" charset="0"/>
                <a:cs typeface="Times New Roman" panose="02020603050405020304" pitchFamily="18" charset="0"/>
              </a:rPr>
              <a:t>Additional data security product purchases</a:t>
            </a:r>
          </a:p>
          <a:p>
            <a:r>
              <a:rPr lang="en-US" sz="1600" dirty="0">
                <a:latin typeface="Times New Roman" panose="02020603050405020304" pitchFamily="18" charset="0"/>
                <a:cs typeface="Times New Roman" panose="02020603050405020304" pitchFamily="18" charset="0"/>
              </a:rPr>
              <a:t>Increased cyber insurance premiums</a:t>
            </a:r>
          </a:p>
          <a:p>
            <a:r>
              <a:rPr lang="en-US" sz="1600" dirty="0">
                <a:latin typeface="Times New Roman" panose="02020603050405020304" pitchFamily="18" charset="0"/>
                <a:cs typeface="Times New Roman" panose="02020603050405020304" pitchFamily="18" charset="0"/>
              </a:rPr>
              <a:t>Legal expenses and potential litigation</a:t>
            </a:r>
          </a:p>
          <a:p>
            <a:pPr marL="0" indent="0">
              <a:buNone/>
            </a:pPr>
            <a:r>
              <a:rPr lang="en-US" sz="1600" dirty="0">
                <a:latin typeface="Times New Roman" panose="02020603050405020304" pitchFamily="18" charset="0"/>
                <a:cs typeface="Times New Roman" panose="02020603050405020304" pitchFamily="18" charset="0"/>
              </a:rPr>
              <a:t>And to information risk-related costs such as:</a:t>
            </a:r>
          </a:p>
          <a:p>
            <a:r>
              <a:rPr lang="en-US" sz="1600" dirty="0">
                <a:latin typeface="Times New Roman" panose="02020603050405020304" pitchFamily="18" charset="0"/>
                <a:cs typeface="Times New Roman" panose="02020603050405020304" pitchFamily="18" charset="0"/>
              </a:rPr>
              <a:t>Dataset acquisition, storage and processing</a:t>
            </a:r>
          </a:p>
          <a:p>
            <a:r>
              <a:rPr lang="en-US" sz="1600" dirty="0">
                <a:latin typeface="Times New Roman" panose="02020603050405020304" pitchFamily="18" charset="0"/>
                <a:cs typeface="Times New Roman" panose="02020603050405020304" pitchFamily="18" charset="0"/>
              </a:rPr>
              <a:t>Audit and compliance processes</a:t>
            </a:r>
          </a:p>
          <a:p>
            <a:r>
              <a:rPr lang="en-US" sz="1600" dirty="0">
                <a:latin typeface="Times New Roman" panose="02020603050405020304" pitchFamily="18" charset="0"/>
                <a:cs typeface="Times New Roman" panose="02020603050405020304" pitchFamily="18" charset="0"/>
              </a:rPr>
              <a:t>Data security governance reviews and assessments</a:t>
            </a:r>
          </a:p>
          <a:p>
            <a:r>
              <a:rPr lang="en-US" sz="1600" dirty="0">
                <a:latin typeface="Times New Roman" panose="02020603050405020304" pitchFamily="18" charset="0"/>
                <a:cs typeface="Times New Roman" panose="02020603050405020304" pitchFamily="18" charset="0"/>
              </a:rPr>
              <a:t>Data security product purchases</a:t>
            </a:r>
          </a:p>
          <a:p>
            <a:r>
              <a:rPr lang="en-US" sz="1600" dirty="0">
                <a:latin typeface="Times New Roman" panose="02020603050405020304" pitchFamily="18" charset="0"/>
                <a:cs typeface="Times New Roman" panose="02020603050405020304" pitchFamily="18" charset="0"/>
              </a:rPr>
              <a:t>Cyber Insurance</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863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653" y="365126"/>
            <a:ext cx="11662610" cy="886158"/>
          </a:xfrm>
        </p:spPr>
        <p:txBody>
          <a:bodyPr>
            <a:normAutofit/>
          </a:bodyPr>
          <a:lstStyle/>
          <a:p>
            <a:r>
              <a:rPr lang="en-US" sz="2000" b="1" dirty="0">
                <a:solidFill>
                  <a:srgbClr val="FF0000"/>
                </a:solidFill>
                <a:latin typeface="Times New Roman" panose="02020603050405020304" pitchFamily="18" charset="0"/>
                <a:cs typeface="Times New Roman" panose="02020603050405020304" pitchFamily="18" charset="0"/>
              </a:rPr>
              <a:t>GOVERNANCE</a:t>
            </a:r>
          </a:p>
        </p:txBody>
      </p:sp>
      <p:sp>
        <p:nvSpPr>
          <p:cNvPr id="3" name="Content Placeholder 2"/>
          <p:cNvSpPr>
            <a:spLocks noGrp="1"/>
          </p:cNvSpPr>
          <p:nvPr>
            <p:ph idx="1"/>
          </p:nvPr>
        </p:nvSpPr>
        <p:spPr>
          <a:xfrm>
            <a:off x="248653" y="1507959"/>
            <a:ext cx="11662610" cy="5101389"/>
          </a:xfrm>
        </p:spPr>
        <p:txBody>
          <a:bodyPr>
            <a:normAutofit/>
          </a:bodyPr>
          <a:lstStyle/>
          <a:p>
            <a:pPr algn="just"/>
            <a:r>
              <a:rPr lang="en-US" sz="1800" dirty="0">
                <a:latin typeface="Times New Roman" panose="02020603050405020304" pitchFamily="18" charset="0"/>
                <a:cs typeface="Times New Roman" panose="02020603050405020304" pitchFamily="18" charset="0"/>
              </a:rPr>
              <a:t>Information governance rarely aligns with established enterprise governance components. However, no matter how good an organization’s policies are, they tend to lack relevance when the business culture from the top down doesn’t value information as a business asset or when that value isn’t well articulated.</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As James Price, managing director of the Australian information strategy firm Experience Matters, once said, "Data governance policies sit and gather dust; that is, until the next time some issue with information leads to something the investment community would consider ‘material.’”</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Sometimes people have challenges with basic information governance concepts. For example, another analytics project for a U.S financial services company resulted in users complaining that the new reports didn’t match the old ones. The project manger then, and now Gartner analyst, Mark </a:t>
            </a:r>
            <a:r>
              <a:rPr lang="en-US" sz="1800" dirty="0" err="1">
                <a:latin typeface="Times New Roman" panose="02020603050405020304" pitchFamily="18" charset="0"/>
                <a:cs typeface="Times New Roman" panose="02020603050405020304" pitchFamily="18" charset="0"/>
              </a:rPr>
              <a:t>Beye</a:t>
            </a:r>
            <a:r>
              <a:rPr lang="en-US" sz="1800" dirty="0">
                <a:latin typeface="Times New Roman" panose="02020603050405020304" pitchFamily="18" charset="0"/>
                <a:cs typeface="Times New Roman" panose="02020603050405020304" pitchFamily="18" charset="0"/>
              </a:rPr>
              <a:t>, recounts how, “They insisted we re-introduce the errors from their old application that we’d fixed in the new one! So I had to give them a spontaneous tutorial on the difference between balancing and reconciling.”</a:t>
            </a:r>
          </a:p>
          <a:p>
            <a:pPr algn="just"/>
            <a:endParaRPr lang="en-US" sz="1800" dirty="0">
              <a:latin typeface="Times New Roman" panose="02020603050405020304" pitchFamily="18" charset="0"/>
              <a:cs typeface="Times New Roman" panose="02020603050405020304" pitchFamily="18" charset="0"/>
            </a:endParaRPr>
          </a:p>
          <a:p>
            <a:pPr lvl="1" algn="just"/>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marL="457200" lvl="1"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208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FC0F-E54B-4EF2-8821-787E28E1A14E}"/>
              </a:ext>
            </a:extLst>
          </p:cNvPr>
          <p:cNvSpPr>
            <a:spLocks noGrp="1"/>
          </p:cNvSpPr>
          <p:nvPr>
            <p:ph type="title"/>
          </p:nvPr>
        </p:nvSpPr>
        <p:spPr>
          <a:xfrm>
            <a:off x="838200" y="365126"/>
            <a:ext cx="10515600" cy="998454"/>
          </a:xfrm>
        </p:spPr>
        <p:txBody>
          <a:bodyPr>
            <a:normAutofit/>
          </a:bodyPr>
          <a:lstStyle/>
          <a:p>
            <a:br>
              <a:rPr lang="en-US" sz="2000" dirty="0">
                <a:solidFill>
                  <a:srgbClr val="FF0000"/>
                </a:solidFill>
                <a:latin typeface="Times New Roman" panose="02020603050405020304" pitchFamily="18" charset="0"/>
                <a:cs typeface="Times New Roman" panose="02020603050405020304" pitchFamily="18" charset="0"/>
              </a:rPr>
            </a:br>
            <a:r>
              <a:rPr lang="en-US" sz="2000" dirty="0">
                <a:solidFill>
                  <a:srgbClr val="FF0000"/>
                </a:solidFill>
                <a:latin typeface="Times New Roman" panose="02020603050405020304" pitchFamily="18" charset="0"/>
                <a:cs typeface="Times New Roman" panose="02020603050405020304" pitchFamily="18" charset="0"/>
              </a:rPr>
              <a:t>GOVERNANCE MATURITY, CHALLENGES AND TRADITIONAL REMEDIES</a:t>
            </a:r>
            <a:br>
              <a:rPr lang="en-US" sz="2000" dirty="0">
                <a:solidFill>
                  <a:srgbClr val="FF0000"/>
                </a:solidFill>
                <a:latin typeface="Times New Roman" panose="02020603050405020304" pitchFamily="18" charset="0"/>
                <a:cs typeface="Times New Roman" panose="02020603050405020304" pitchFamily="18" charset="0"/>
              </a:rPr>
            </a:br>
            <a:endParaRPr lang="en-CA" sz="2000" dirty="0"/>
          </a:p>
        </p:txBody>
      </p:sp>
      <p:sp>
        <p:nvSpPr>
          <p:cNvPr id="3" name="Content Placeholder 2">
            <a:extLst>
              <a:ext uri="{FF2B5EF4-FFF2-40B4-BE49-F238E27FC236}">
                <a16:creationId xmlns:a16="http://schemas.microsoft.com/office/drawing/2014/main" id="{0D70EE52-01C7-7992-A439-F99ACCE90C20}"/>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Over one-third of organizations self-asses their information governance capabilities at Level 3(Proactive) or above, with nearly two-thirds still in a reactive or lesser level of maturity.</a:t>
            </a:r>
          </a:p>
          <a:p>
            <a:pPr algn="just"/>
            <a:r>
              <a:rPr lang="en-US" sz="1800" dirty="0">
                <a:latin typeface="Times New Roman" panose="02020603050405020304" pitchFamily="18" charset="0"/>
                <a:cs typeface="Times New Roman" panose="02020603050405020304" pitchFamily="18" charset="0"/>
              </a:rPr>
              <a:t>Leaders weighing in on the topic of governance relate their top three challenges as:</a:t>
            </a:r>
          </a:p>
          <a:p>
            <a:pPr lvl="1" algn="just"/>
            <a:r>
              <a:rPr lang="en-US" sz="1800" dirty="0">
                <a:latin typeface="Times New Roman" panose="02020603050405020304" pitchFamily="18" charset="0"/>
                <a:cs typeface="Times New Roman" panose="02020603050405020304" pitchFamily="18" charset="0"/>
              </a:rPr>
              <a:t>Moving accountabilities from IT to the business</a:t>
            </a:r>
          </a:p>
          <a:p>
            <a:pPr lvl="1" algn="just"/>
            <a:r>
              <a:rPr lang="en-US" sz="1800" dirty="0">
                <a:latin typeface="Times New Roman" panose="02020603050405020304" pitchFamily="18" charset="0"/>
                <a:cs typeface="Times New Roman" panose="02020603050405020304" pitchFamily="18" charset="0"/>
              </a:rPr>
              <a:t>Cultural/organizational buying</a:t>
            </a:r>
          </a:p>
          <a:p>
            <a:pPr lvl="1" algn="just"/>
            <a:r>
              <a:rPr lang="en-US" sz="1800" dirty="0">
                <a:latin typeface="Times New Roman" panose="02020603050405020304" pitchFamily="18" charset="0"/>
                <a:cs typeface="Times New Roman" panose="02020603050405020304" pitchFamily="18" charset="0"/>
              </a:rPr>
              <a:t>An understanding of the role of governance. </a:t>
            </a:r>
          </a:p>
          <a:p>
            <a:pPr marL="457200" lvl="1" indent="0" algn="just">
              <a:buNone/>
            </a:pPr>
            <a:r>
              <a:rPr lang="en-US" sz="1800" dirty="0">
                <a:latin typeface="Times New Roman" panose="02020603050405020304" pitchFamily="18" charset="0"/>
                <a:cs typeface="Times New Roman" panose="02020603050405020304" pitchFamily="18" charset="0"/>
              </a:rPr>
              <a:t>These enable the organization to focus better on the most important information assets rather than being overwhelmed by trying to govern them all equally (i.e., poorly).</a:t>
            </a:r>
          </a:p>
          <a:p>
            <a:endParaRPr lang="en-CA" sz="1800" dirty="0"/>
          </a:p>
        </p:txBody>
      </p:sp>
    </p:spTree>
    <p:extLst>
      <p:ext uri="{BB962C8B-B14F-4D97-AF65-F5344CB8AC3E}">
        <p14:creationId xmlns:p14="http://schemas.microsoft.com/office/powerpoint/2010/main" val="166814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021" y="473241"/>
            <a:ext cx="10058400" cy="938463"/>
          </a:xfrm>
        </p:spPr>
        <p:txBody>
          <a:bodyPr>
            <a:normAutofit/>
          </a:bodyPr>
          <a:lstStyle/>
          <a:p>
            <a:r>
              <a:rPr lang="en-US" sz="1800" dirty="0">
                <a:solidFill>
                  <a:srgbClr val="FF0000"/>
                </a:solidFill>
                <a:latin typeface="Times New Roman" panose="02020603050405020304" pitchFamily="18" charset="0"/>
                <a:cs typeface="Times New Roman" panose="02020603050405020304" pitchFamily="18" charset="0"/>
              </a:rPr>
              <a:t>APPLIED ASSET MANAGEMENT FOR IMPROVED GOVERNANCE</a:t>
            </a:r>
          </a:p>
        </p:txBody>
      </p:sp>
      <p:sp>
        <p:nvSpPr>
          <p:cNvPr id="3" name="Content Placeholder 2"/>
          <p:cNvSpPr>
            <a:spLocks noGrp="1"/>
          </p:cNvSpPr>
          <p:nvPr>
            <p:ph idx="1"/>
          </p:nvPr>
        </p:nvSpPr>
        <p:spPr>
          <a:xfrm>
            <a:off x="673768" y="1612232"/>
            <a:ext cx="10435390" cy="3745832"/>
          </a:xfrm>
        </p:spPr>
        <p:txBody>
          <a:bodyPr>
            <a:normAutofit/>
          </a:bodyPr>
          <a:lstStyle/>
          <a:p>
            <a:pPr algn="just"/>
            <a:r>
              <a:rPr lang="en-US" sz="1800" dirty="0">
                <a:latin typeface="Times New Roman" panose="02020603050405020304" pitchFamily="18" charset="0"/>
                <a:cs typeface="Times New Roman" panose="02020603050405020304" pitchFamily="18" charset="0"/>
              </a:rPr>
              <a:t>Information governance (or “data governance,” as it’s more commonly called) deals with establishing and enforcing the principles, guidelines, policies, procedures and standards for information within an organization.</a:t>
            </a:r>
          </a:p>
          <a:p>
            <a:pPr algn="just"/>
            <a:r>
              <a:rPr lang="en-US" sz="1800" dirty="0">
                <a:latin typeface="Times New Roman" panose="02020603050405020304" pitchFamily="18" charset="0"/>
                <a:cs typeface="Times New Roman" panose="02020603050405020304" pitchFamily="18" charset="0"/>
              </a:rPr>
              <a:t>No two organizations have a complimentary set of information governance precepts, let alone a consistent process.</a:t>
            </a:r>
          </a:p>
          <a:p>
            <a:pPr algn="just"/>
            <a:r>
              <a:rPr lang="en-US" sz="1800" dirty="0">
                <a:latin typeface="Times New Roman" panose="02020603050405020304" pitchFamily="18" charset="0"/>
                <a:cs typeface="Times New Roman" panose="02020603050405020304" pitchFamily="18" charset="0"/>
              </a:rPr>
              <a:t>Other than having a well-defined process, many of the lessons learnt form other asset management domains are reflected in common approaches to (or at least attempts at) information governance.</a:t>
            </a:r>
          </a:p>
          <a:p>
            <a:pPr algn="just"/>
            <a:r>
              <a:rPr lang="en-US" sz="1800" dirty="0">
                <a:latin typeface="Times New Roman" panose="02020603050405020304" pitchFamily="18" charset="0"/>
                <a:cs typeface="Times New Roman" panose="02020603050405020304" pitchFamily="18" charset="0"/>
              </a:rPr>
              <a:t>Physical asset management standards also impart the importance of, and steps for, documenting asset classifications, hierarchies and relationships and for tracking their utilization, failures and maintenance histories.</a:t>
            </a:r>
          </a:p>
          <a:p>
            <a:pPr algn="just"/>
            <a:r>
              <a:rPr lang="en-US" sz="1800" dirty="0">
                <a:latin typeface="Times New Roman" panose="02020603050405020304" pitchFamily="18" charset="0"/>
                <a:cs typeface="Times New Roman" panose="02020603050405020304" pitchFamily="18" charset="0"/>
              </a:rPr>
              <a:t>Finally, the world of financial management offers the concept of a true asset fiduciary – an individual with official, legal authority to manage and authorize the use of a particular asset or portfolio of assets.</a:t>
            </a:r>
          </a:p>
          <a:p>
            <a:pPr algn="just"/>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4459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84" y="365125"/>
            <a:ext cx="11654590" cy="846054"/>
          </a:xfrm>
        </p:spPr>
        <p:txBody>
          <a:bodyPr>
            <a:normAutofit/>
          </a:bodyPr>
          <a:lstStyle/>
          <a:p>
            <a:r>
              <a:rPr lang="en-US" sz="2000" b="1" dirty="0">
                <a:solidFill>
                  <a:srgbClr val="FF0000"/>
                </a:solidFill>
                <a:latin typeface="Times New Roman" panose="02020603050405020304" pitchFamily="18" charset="0"/>
                <a:cs typeface="Times New Roman" panose="02020603050405020304" pitchFamily="18" charset="0"/>
              </a:rPr>
              <a:t>PEOPLE</a:t>
            </a:r>
          </a:p>
        </p:txBody>
      </p:sp>
      <p:sp>
        <p:nvSpPr>
          <p:cNvPr id="3" name="Content Placeholder 2"/>
          <p:cNvSpPr>
            <a:spLocks noGrp="1"/>
          </p:cNvSpPr>
          <p:nvPr>
            <p:ph idx="1"/>
          </p:nvPr>
        </p:nvSpPr>
        <p:spPr>
          <a:xfrm>
            <a:off x="184484" y="1347536"/>
            <a:ext cx="11750842" cy="5422231"/>
          </a:xfrm>
        </p:spPr>
        <p:txBody>
          <a:bodyPr>
            <a:normAutofit/>
          </a:bodyPr>
          <a:lstStyle/>
          <a:p>
            <a:pPr algn="just"/>
            <a:r>
              <a:rPr lang="en-US" sz="1800" dirty="0">
                <a:latin typeface="Times New Roman" panose="02020603050405020304" pitchFamily="18" charset="0"/>
                <a:cs typeface="Times New Roman" panose="02020603050405020304" pitchFamily="18" charset="0"/>
              </a:rPr>
              <a:t>The ability to establish specific roles and organizational constructs is critical to getting anything done in an institutionalized, accountable way, as is needed for information management.</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Otherwise, the IT organization is forced to tackle information management, often as an off-budget, project-by-project initiative lacking business backing or involvement.</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 solid cross-section of dedicated skills and experience will keep the EIM initiative focused on attaining enterprise goals.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805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2A2C-CA24-79AD-107F-ACEE362169EF}"/>
              </a:ext>
            </a:extLst>
          </p:cNvPr>
          <p:cNvSpPr>
            <a:spLocks noGrp="1"/>
          </p:cNvSpPr>
          <p:nvPr>
            <p:ph type="title"/>
          </p:nvPr>
        </p:nvSpPr>
        <p:spPr>
          <a:xfrm>
            <a:off x="838200" y="365125"/>
            <a:ext cx="10515600" cy="1054601"/>
          </a:xfrm>
        </p:spPr>
        <p:txBody>
          <a:bodyPr>
            <a:normAutofit/>
          </a:bodyPr>
          <a:lstStyle/>
          <a:p>
            <a:br>
              <a:rPr lang="en-US" sz="2000" dirty="0">
                <a:solidFill>
                  <a:srgbClr val="FF0000"/>
                </a:solidFill>
                <a:latin typeface="Times New Roman" panose="02020603050405020304" pitchFamily="18" charset="0"/>
                <a:cs typeface="Times New Roman" panose="02020603050405020304" pitchFamily="18" charset="0"/>
              </a:rPr>
            </a:br>
            <a:r>
              <a:rPr lang="en-US" sz="2000" dirty="0">
                <a:solidFill>
                  <a:srgbClr val="FF0000"/>
                </a:solidFill>
                <a:latin typeface="Times New Roman" panose="02020603050405020304" pitchFamily="18" charset="0"/>
                <a:cs typeface="Times New Roman" panose="02020603050405020304" pitchFamily="18" charset="0"/>
              </a:rPr>
              <a:t>PEOPLE-RELATED MATURITY, CHALENGES AND TRADITIONAL REMEDIES</a:t>
            </a:r>
            <a:br>
              <a:rPr lang="en-US" sz="2000" dirty="0">
                <a:solidFill>
                  <a:srgbClr val="FF0000"/>
                </a:solidFill>
                <a:latin typeface="Times New Roman" panose="02020603050405020304" pitchFamily="18" charset="0"/>
                <a:cs typeface="Times New Roman" panose="02020603050405020304" pitchFamily="18" charset="0"/>
              </a:rPr>
            </a:br>
            <a:endParaRPr lang="en-CA" sz="2000" dirty="0"/>
          </a:p>
        </p:txBody>
      </p:sp>
      <p:sp>
        <p:nvSpPr>
          <p:cNvPr id="3" name="Content Placeholder 2">
            <a:extLst>
              <a:ext uri="{FF2B5EF4-FFF2-40B4-BE49-F238E27FC236}">
                <a16:creationId xmlns:a16="http://schemas.microsoft.com/office/drawing/2014/main" id="{881F1142-6CBD-5820-AE0C-CA68FEC7B53C}"/>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More information and business leaders believe their organization structure and personnel installment has achieved level 4 (Managed) maturity than any other of the seven dimensions. Yet over two-thirds still believe that they are reactive or less mature in this regard.</a:t>
            </a:r>
          </a:p>
          <a:p>
            <a:pPr marL="0" indent="0" algn="just">
              <a:buNone/>
            </a:pPr>
            <a:r>
              <a:rPr lang="en-US" sz="1800" dirty="0">
                <a:latin typeface="Times New Roman" panose="02020603050405020304" pitchFamily="18" charset="0"/>
                <a:cs typeface="Times New Roman" panose="02020603050405020304" pitchFamily="18" charset="0"/>
              </a:rPr>
              <a:t>Most often they lament that the larger organization:</a:t>
            </a:r>
          </a:p>
          <a:p>
            <a:pPr algn="just"/>
            <a:r>
              <a:rPr lang="en-US" sz="1800" dirty="0">
                <a:latin typeface="Times New Roman" panose="02020603050405020304" pitchFamily="18" charset="0"/>
                <a:cs typeface="Times New Roman" panose="02020603050405020304" pitchFamily="18" charset="0"/>
              </a:rPr>
              <a:t>Lacks an understanding of the importance of information management</a:t>
            </a:r>
          </a:p>
          <a:p>
            <a:pPr algn="just"/>
            <a:r>
              <a:rPr lang="en-US" sz="1800" dirty="0">
                <a:latin typeface="Times New Roman" panose="02020603050405020304" pitchFamily="18" charset="0"/>
                <a:cs typeface="Times New Roman" panose="02020603050405020304" pitchFamily="18" charset="0"/>
              </a:rPr>
              <a:t>Does not see information related roles as a worthy investment</a:t>
            </a:r>
          </a:p>
          <a:p>
            <a:pPr algn="just"/>
            <a:r>
              <a:rPr lang="en-US" sz="1800" dirty="0">
                <a:latin typeface="Times New Roman" panose="02020603050405020304" pitchFamily="18" charset="0"/>
                <a:cs typeface="Times New Roman" panose="02020603050405020304" pitchFamily="18" charset="0"/>
              </a:rPr>
              <a:t>Is fearful that growing an information management organization will just lead to personnel layoffs.</a:t>
            </a:r>
          </a:p>
          <a:p>
            <a:pPr marL="0" indent="0" algn="just">
              <a:buNone/>
            </a:pPr>
            <a:r>
              <a:rPr lang="en-US" sz="1800" dirty="0">
                <a:latin typeface="Times New Roman" panose="02020603050405020304" pitchFamily="18" charset="0"/>
                <a:cs typeface="Times New Roman" panose="02020603050405020304" pitchFamily="18" charset="0"/>
              </a:rPr>
              <a:t>Most organizations seek to boost their maturity in this area by attempting to educate the organization on the importance of information.</a:t>
            </a:r>
          </a:p>
          <a:p>
            <a:pPr algn="just"/>
            <a:r>
              <a:rPr lang="en-US" sz="1800" dirty="0">
                <a:latin typeface="Times New Roman" panose="02020603050405020304" pitchFamily="18" charset="0"/>
                <a:cs typeface="Times New Roman" panose="02020603050405020304" pitchFamily="18" charset="0"/>
              </a:rPr>
              <a:t>Other advances in organizational maturity involve creating and budgeting new roles for curating and harvesting information, information architecture, data science, content management, metadata management, master data management, full-time information governance and other newer roles.</a:t>
            </a:r>
          </a:p>
          <a:p>
            <a:endParaRPr lang="en-CA" sz="1800" dirty="0"/>
          </a:p>
        </p:txBody>
      </p:sp>
    </p:spTree>
    <p:extLst>
      <p:ext uri="{BB962C8B-B14F-4D97-AF65-F5344CB8AC3E}">
        <p14:creationId xmlns:p14="http://schemas.microsoft.com/office/powerpoint/2010/main" val="2376628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986588" y="365125"/>
            <a:ext cx="9496927" cy="1896812"/>
          </a:xfrm>
        </p:spPr>
        <p:txBody>
          <a:bodyPr>
            <a:normAutofit/>
          </a:bodyPr>
          <a:lstStyle/>
          <a:p>
            <a:pPr>
              <a:lnSpc>
                <a:spcPct val="100000"/>
              </a:lnSpc>
            </a:pPr>
            <a:r>
              <a:rPr lang="en-US" sz="2200" b="1" dirty="0">
                <a:solidFill>
                  <a:srgbClr val="FF0000"/>
                </a:solidFill>
                <a:latin typeface="Times New Roman" panose="02020603050405020304" pitchFamily="18" charset="0"/>
                <a:cs typeface="Times New Roman" panose="02020603050405020304" pitchFamily="18" charset="0"/>
              </a:rPr>
              <a:t>AGENDA</a:t>
            </a:r>
            <a:br>
              <a:rPr lang="en-US" sz="3100" dirty="0">
                <a:solidFill>
                  <a:srgbClr val="FF0000"/>
                </a:solidFill>
                <a:latin typeface="Times New Roman" panose="02020603050405020304" pitchFamily="18" charset="0"/>
                <a:cs typeface="Times New Roman" panose="02020603050405020304" pitchFamily="18" charset="0"/>
              </a:rPr>
            </a:br>
            <a:br>
              <a:rPr lang="en-US" sz="2200" dirty="0">
                <a:solidFill>
                  <a:srgbClr val="FF0000"/>
                </a:solidFill>
                <a:latin typeface="Times New Roman" panose="02020603050405020304" pitchFamily="18" charset="0"/>
                <a:cs typeface="Times New Roman" panose="02020603050405020304" pitchFamily="18" charset="0"/>
              </a:rPr>
            </a:br>
            <a:r>
              <a:rPr lang="en-US" sz="2000" dirty="0">
                <a:solidFill>
                  <a:srgbClr val="FF0000"/>
                </a:solidFill>
                <a:latin typeface="Times New Roman" panose="02020603050405020304" pitchFamily="18" charset="0"/>
                <a:cs typeface="Times New Roman" panose="02020603050405020304" pitchFamily="18" charset="0"/>
              </a:rPr>
              <a:t>This is the last chapter in the Part II – Managing Information as an Asset</a:t>
            </a:r>
            <a:br>
              <a:rPr lang="en-US" sz="2000" dirty="0">
                <a:solidFill>
                  <a:srgbClr val="FF0000"/>
                </a:solidFill>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838200" y="2518612"/>
            <a:ext cx="9845842" cy="2855494"/>
          </a:xfrm>
        </p:spPr>
        <p:txBody>
          <a:bodyPr>
            <a:normAutofit/>
          </a:bodyPr>
          <a:lstStyle/>
          <a:p>
            <a:pPr algn="just">
              <a:lnSpc>
                <a:spcPct val="100000"/>
              </a:lnSpc>
            </a:pPr>
            <a:r>
              <a:rPr lang="en-US" sz="2000" dirty="0">
                <a:latin typeface="Times New Roman" panose="02020603050405020304" pitchFamily="18" charset="0"/>
                <a:cs typeface="Times New Roman" panose="02020603050405020304" pitchFamily="18" charset="0"/>
              </a:rPr>
              <a:t>We discuss how to tackle challenges and best practices for managing internal and external information as an asset and how to structure organizations and roles to build an info savvy organization.</a:t>
            </a:r>
          </a:p>
          <a:p>
            <a:pPr algn="just">
              <a:lnSpc>
                <a:spcPct val="100000"/>
              </a:lnSpc>
            </a:pPr>
            <a:r>
              <a:rPr lang="en-US" sz="2000" dirty="0">
                <a:latin typeface="Times New Roman" panose="02020603050405020304" pitchFamily="18" charset="0"/>
                <a:cs typeface="Times New Roman" panose="02020603050405020304" pitchFamily="18" charset="0"/>
              </a:rPr>
              <a:t>We will address the barriers to managing information, provide new ways to approach information asset management and suggest a set of “Generally Accepted Information Principles” for doing so by taking an </a:t>
            </a:r>
            <a:r>
              <a:rPr lang="en-US" sz="1600" dirty="0">
                <a:latin typeface="Times New Roman" panose="02020603050405020304" pitchFamily="18" charset="0"/>
                <a:cs typeface="Times New Roman" panose="02020603050405020304" pitchFamily="18" charset="0"/>
              </a:rPr>
              <a:t>in-depth</a:t>
            </a:r>
            <a:r>
              <a:rPr lang="en-US" sz="2000" dirty="0">
                <a:latin typeface="Times New Roman" panose="02020603050405020304" pitchFamily="18" charset="0"/>
                <a:cs typeface="Times New Roman" panose="02020603050405020304" pitchFamily="18" charset="0"/>
              </a:rPr>
              <a:t> look into each of Gartner’s EIM dimensions or building blocks.</a:t>
            </a:r>
          </a:p>
        </p:txBody>
      </p:sp>
    </p:spTree>
    <p:extLst>
      <p:ext uri="{BB962C8B-B14F-4D97-AF65-F5344CB8AC3E}">
        <p14:creationId xmlns:p14="http://schemas.microsoft.com/office/powerpoint/2010/main" val="544470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842" y="365125"/>
            <a:ext cx="11293642" cy="653549"/>
          </a:xfrm>
        </p:spPr>
        <p:txBody>
          <a:bodyPr>
            <a:normAutofit/>
          </a:bodyPr>
          <a:lstStyle/>
          <a:p>
            <a:r>
              <a:rPr lang="en-US" sz="1800" dirty="0">
                <a:solidFill>
                  <a:srgbClr val="FF0000"/>
                </a:solidFill>
                <a:latin typeface="Times New Roman" panose="02020603050405020304" pitchFamily="18" charset="0"/>
                <a:cs typeface="Times New Roman" panose="02020603050405020304" pitchFamily="18" charset="0"/>
              </a:rPr>
              <a:t>APPLIED ASSET MANAGEMENT FOR PEOPLE-RELATED IMPROVEMENTS</a:t>
            </a:r>
          </a:p>
        </p:txBody>
      </p:sp>
      <p:sp>
        <p:nvSpPr>
          <p:cNvPr id="3" name="Content Placeholder 2"/>
          <p:cNvSpPr>
            <a:spLocks noGrp="1"/>
          </p:cNvSpPr>
          <p:nvPr>
            <p:ph idx="1"/>
          </p:nvPr>
        </p:nvSpPr>
        <p:spPr>
          <a:xfrm>
            <a:off x="200526" y="954505"/>
            <a:ext cx="11702716" cy="5743074"/>
          </a:xfrm>
        </p:spPr>
        <p:txBody>
          <a:bodyPr>
            <a:normAutofit/>
          </a:bodyPr>
          <a:lstStyle/>
          <a:p>
            <a:pPr algn="just"/>
            <a:r>
              <a:rPr lang="en-US" sz="1600" dirty="0">
                <a:latin typeface="Times New Roman" panose="02020603050405020304" pitchFamily="18" charset="0"/>
                <a:cs typeface="Times New Roman" panose="02020603050405020304" pitchFamily="18" charset="0"/>
              </a:rPr>
              <a:t>The EIM dimension dealing with organization and roles is meant to ensure there are personnel resources and organizational structures for delivering the various capabilities of information enablement.</a:t>
            </a:r>
          </a:p>
          <a:p>
            <a:pPr algn="just"/>
            <a:r>
              <a:rPr lang="en-US" sz="1600" dirty="0">
                <a:latin typeface="Times New Roman" panose="02020603050405020304" pitchFamily="18" charset="0"/>
                <a:cs typeface="Times New Roman" panose="02020603050405020304" pitchFamily="18" charset="0"/>
              </a:rPr>
              <a:t>Looking to the personnel needs for IAM, the knowledge management discipline offers procedures and standards for aligning responsibilities with required capabilities, and for providing the training and certification for key roles.</a:t>
            </a:r>
          </a:p>
          <a:p>
            <a:pPr algn="just"/>
            <a:r>
              <a:rPr lang="en-US" sz="1600" dirty="0">
                <a:latin typeface="Times New Roman" panose="02020603050405020304" pitchFamily="18" charset="0"/>
                <a:cs typeface="Times New Roman" panose="02020603050405020304" pitchFamily="18" charset="0"/>
              </a:rPr>
              <a:t>It provides guidance on how to capture, codify and share experience including the creation of an “expert roster” to help identify and connect with designated resources and accomplished amateurs in various information competencies.</a:t>
            </a:r>
          </a:p>
          <a:p>
            <a:pPr algn="just"/>
            <a:r>
              <a:rPr lang="en-US" sz="1600" dirty="0">
                <a:latin typeface="Times New Roman" panose="02020603050405020304" pitchFamily="18" charset="0"/>
                <a:cs typeface="Times New Roman" panose="02020603050405020304" pitchFamily="18" charset="0"/>
              </a:rPr>
              <a:t>Supply chain management principles emphasizes the importance of identifying each of the individuals and organizations up and down the supply chain.</a:t>
            </a:r>
          </a:p>
          <a:p>
            <a:pPr algn="just"/>
            <a:r>
              <a:rPr lang="en-US" sz="1600" dirty="0">
                <a:latin typeface="Times New Roman" panose="02020603050405020304" pitchFamily="18" charset="0"/>
                <a:cs typeface="Times New Roman" panose="02020603050405020304" pitchFamily="18" charset="0"/>
              </a:rPr>
              <a:t>With the data and analytics discipline now spanning well over twenty-five years, the diversity among professionals who lead, architect, design and use information-related solutions has never been greater.</a:t>
            </a:r>
          </a:p>
          <a:p>
            <a:pPr algn="just"/>
            <a:r>
              <a:rPr lang="en-US" sz="1600" dirty="0">
                <a:latin typeface="Times New Roman" panose="02020603050405020304" pitchFamily="18" charset="0"/>
                <a:cs typeface="Times New Roman" panose="02020603050405020304" pitchFamily="18" charset="0"/>
              </a:rPr>
              <a:t>Diversity related to business-IT heritage, veterans-versus-rookies, data-versus-analytics backgrounds, along with industry vertical diversity, creates an environment of professionals who do not share a common language, thereby creating a deficiency in information literacy.</a:t>
            </a:r>
          </a:p>
          <a:p>
            <a:pPr algn="just"/>
            <a:r>
              <a:rPr lang="en-US" sz="1600" dirty="0">
                <a:latin typeface="Times New Roman" panose="02020603050405020304" pitchFamily="18" charset="0"/>
                <a:cs typeface="Times New Roman" panose="02020603050405020304" pitchFamily="18" charset="0"/>
              </a:rPr>
              <a:t>The “speaking data” as a language is rarely recognized, but it is starting to be embraced as the new language of digital business.</a:t>
            </a:r>
          </a:p>
          <a:p>
            <a:pPr algn="just"/>
            <a:r>
              <a:rPr lang="en-US" sz="1600" dirty="0">
                <a:latin typeface="Times New Roman" panose="02020603050405020304" pitchFamily="18" charset="0"/>
                <a:cs typeface="Times New Roman" panose="02020603050405020304" pitchFamily="18" charset="0"/>
              </a:rPr>
              <a:t>The rise of storytelling, customer journey maps, infographics and visualization techniques signals the demand for an enhanced communications medium to convey the business impact of applying information to the business moments that matter most. </a:t>
            </a:r>
          </a:p>
          <a:p>
            <a:pPr algn="just"/>
            <a:r>
              <a:rPr lang="en-US" sz="1600" dirty="0">
                <a:latin typeface="Times New Roman" panose="02020603050405020304" pitchFamily="18" charset="0"/>
                <a:cs typeface="Times New Roman" panose="02020603050405020304" pitchFamily="18" charset="0"/>
              </a:rPr>
              <a:t>The ability to speak this new language is a new organizational readiness factor: information literacy. Borrowing from language learning methods can help an organization on its “information as a second language” (ISL) journey.</a:t>
            </a:r>
          </a:p>
          <a:p>
            <a:pPr algn="just"/>
            <a:r>
              <a:rPr lang="en-US" sz="1600" dirty="0">
                <a:latin typeface="Times New Roman" panose="02020603050405020304" pitchFamily="18" charset="0"/>
                <a:cs typeface="Times New Roman" panose="02020603050405020304" pitchFamily="18" charset="0"/>
              </a:rPr>
              <a:t>Last but not least is the concept of leadership. The human capital management (HCM) discipline emphasizes the importance of, and defines the ten characteristics of strong leadership over key assets or resources. </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102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37" y="112296"/>
            <a:ext cx="11959389" cy="890336"/>
          </a:xfrm>
        </p:spPr>
        <p:txBody>
          <a:bodyPr>
            <a:normAutofit/>
          </a:bodyPr>
          <a:lstStyle/>
          <a:p>
            <a:r>
              <a:rPr lang="en-US" sz="2000" b="1" dirty="0">
                <a:solidFill>
                  <a:srgbClr val="FF0000"/>
                </a:solidFill>
                <a:latin typeface="Times New Roman" panose="02020603050405020304" pitchFamily="18" charset="0"/>
                <a:cs typeface="Times New Roman" panose="02020603050405020304" pitchFamily="18" charset="0"/>
              </a:rPr>
              <a:t>PROCESS</a:t>
            </a:r>
          </a:p>
        </p:txBody>
      </p:sp>
      <p:sp>
        <p:nvSpPr>
          <p:cNvPr id="3" name="Content Placeholder 2"/>
          <p:cNvSpPr>
            <a:spLocks noGrp="1"/>
          </p:cNvSpPr>
          <p:nvPr>
            <p:ph idx="1"/>
          </p:nvPr>
        </p:nvSpPr>
        <p:spPr>
          <a:xfrm>
            <a:off x="128337" y="1267326"/>
            <a:ext cx="11959389" cy="5590673"/>
          </a:xfrm>
        </p:spPr>
        <p:txBody>
          <a:bodyPr>
            <a:normAutofit/>
          </a:bodyPr>
          <a:lstStyle/>
          <a:p>
            <a:pPr algn="just"/>
            <a:r>
              <a:rPr lang="en-US" sz="1600" dirty="0">
                <a:latin typeface="Times New Roman" panose="02020603050405020304" pitchFamily="18" charset="0"/>
                <a:cs typeface="Times New Roman" panose="02020603050405020304" pitchFamily="18" charset="0"/>
              </a:rPr>
              <a:t>This may be the most difficult to define – and therefore the most difficult to implement – of the seven EIM dimensions.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lifestyle processes of a unit or set or group of information within a well-defined set of information architecture and flows (conceptual, logical and physical) supports information governance precepts, information value optimization and business objectives.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Lifecycle processes document and enable the proper flow of information from its creation or capture through to when it is ultimately archived or deleted.</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9857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51C4-10EE-1859-5CF7-006599FD8B09}"/>
              </a:ext>
            </a:extLst>
          </p:cNvPr>
          <p:cNvSpPr>
            <a:spLocks noGrp="1"/>
          </p:cNvSpPr>
          <p:nvPr>
            <p:ph type="title"/>
          </p:nvPr>
        </p:nvSpPr>
        <p:spPr>
          <a:xfrm>
            <a:off x="838200" y="365126"/>
            <a:ext cx="10515600" cy="1062622"/>
          </a:xfrm>
        </p:spPr>
        <p:txBody>
          <a:bodyPr>
            <a:normAutofit/>
          </a:bodyPr>
          <a:lstStyle/>
          <a:p>
            <a:r>
              <a:rPr lang="en-US" sz="2000" dirty="0">
                <a:solidFill>
                  <a:srgbClr val="FF0000"/>
                </a:solidFill>
                <a:latin typeface="Times New Roman" panose="02020603050405020304" pitchFamily="18" charset="0"/>
                <a:cs typeface="Times New Roman" panose="02020603050405020304" pitchFamily="18" charset="0"/>
              </a:rPr>
              <a:t>PROCESS MATURITY, CHALLENGES AND TRADITIONAL REMEDIES</a:t>
            </a:r>
            <a:br>
              <a:rPr lang="en-US" sz="2000" dirty="0">
                <a:solidFill>
                  <a:srgbClr val="FF0000"/>
                </a:solidFill>
                <a:latin typeface="Times New Roman" panose="02020603050405020304" pitchFamily="18" charset="0"/>
                <a:cs typeface="Times New Roman" panose="02020603050405020304" pitchFamily="18" charset="0"/>
              </a:rPr>
            </a:br>
            <a:endParaRPr lang="en-CA" sz="2000" dirty="0"/>
          </a:p>
        </p:txBody>
      </p:sp>
      <p:sp>
        <p:nvSpPr>
          <p:cNvPr id="3" name="Content Placeholder 2">
            <a:extLst>
              <a:ext uri="{FF2B5EF4-FFF2-40B4-BE49-F238E27FC236}">
                <a16:creationId xmlns:a16="http://schemas.microsoft.com/office/drawing/2014/main" id="{351417AE-D6D4-8CF0-47BD-343550AD04DF}"/>
              </a:ext>
            </a:extLst>
          </p:cNvPr>
          <p:cNvSpPr>
            <a:spLocks noGrp="1"/>
          </p:cNvSpPr>
          <p:nvPr>
            <p:ph idx="1"/>
          </p:nvPr>
        </p:nvSpPr>
        <p:spPr>
          <a:xfrm>
            <a:off x="838200" y="1676400"/>
            <a:ext cx="10515600" cy="4500563"/>
          </a:xfrm>
        </p:spPr>
        <p:txBody>
          <a:bodyPr>
            <a:normAutofit/>
          </a:bodyPr>
          <a:lstStyle/>
          <a:p>
            <a:pPr algn="just"/>
            <a:r>
              <a:rPr lang="en-US" sz="1800" dirty="0">
                <a:latin typeface="Times New Roman" panose="02020603050405020304" pitchFamily="18" charset="0"/>
                <a:cs typeface="Times New Roman" panose="02020603050405020304" pitchFamily="18" charset="0"/>
              </a:rPr>
              <a:t>Likely due to varied conceptions about what information processes or lifecycles mean, enterprises’ maturity self-assessments for this dimension also vary.</a:t>
            </a:r>
          </a:p>
          <a:p>
            <a:pPr marL="0" indent="0" algn="just">
              <a:buNone/>
            </a:pPr>
            <a:r>
              <a:rPr lang="en-US" sz="1800" dirty="0">
                <a:latin typeface="Times New Roman" panose="02020603050405020304" pitchFamily="18" charset="0"/>
                <a:cs typeface="Times New Roman" panose="02020603050405020304" pitchFamily="18" charset="0"/>
              </a:rPr>
              <a:t>Among the most often cited information process concerns are:</a:t>
            </a:r>
          </a:p>
          <a:p>
            <a:pPr algn="just"/>
            <a:r>
              <a:rPr lang="en-US" sz="1800" dirty="0">
                <a:latin typeface="Times New Roman" panose="02020603050405020304" pitchFamily="18" charset="0"/>
                <a:cs typeface="Times New Roman" panose="02020603050405020304" pitchFamily="18" charset="0"/>
              </a:rPr>
              <a:t>A “keep data forever because we might need it” mentality</a:t>
            </a:r>
          </a:p>
          <a:p>
            <a:pPr algn="just"/>
            <a:r>
              <a:rPr lang="en-US" sz="1800" dirty="0">
                <a:latin typeface="Times New Roman" panose="02020603050405020304" pitchFamily="18" charset="0"/>
                <a:cs typeface="Times New Roman" panose="02020603050405020304" pitchFamily="18" charset="0"/>
              </a:rPr>
              <a:t>A lack of understanding of the concept of an information lifecycle</a:t>
            </a:r>
          </a:p>
          <a:p>
            <a:pPr algn="just"/>
            <a:r>
              <a:rPr lang="en-US" sz="1800" dirty="0">
                <a:latin typeface="Times New Roman" panose="02020603050405020304" pitchFamily="18" charset="0"/>
                <a:cs typeface="Times New Roman" panose="02020603050405020304" pitchFamily="18" charset="0"/>
              </a:rPr>
              <a:t>Once information is out of sight, its out of mind.</a:t>
            </a:r>
          </a:p>
          <a:p>
            <a:pPr algn="just"/>
            <a:r>
              <a:rPr lang="en-US" sz="1800" dirty="0">
                <a:latin typeface="Times New Roman" panose="02020603050405020304" pitchFamily="18" charset="0"/>
                <a:cs typeface="Times New Roman" panose="02020603050405020304" pitchFamily="18" charset="0"/>
              </a:rPr>
              <a:t>Other challenges include complications from differing country regulations, information architects lack influence and that tending to </a:t>
            </a:r>
            <a:r>
              <a:rPr lang="en-US" sz="1800" dirty="0" err="1">
                <a:latin typeface="Times New Roman" panose="02020603050405020304" pitchFamily="18" charset="0"/>
                <a:cs typeface="Times New Roman" panose="02020603050405020304" pitchFamily="18" charset="0"/>
              </a:rPr>
              <a:t>lifecyle</a:t>
            </a:r>
            <a:r>
              <a:rPr lang="en-US" sz="1800" dirty="0">
                <a:latin typeface="Times New Roman" panose="02020603050405020304" pitchFamily="18" charset="0"/>
                <a:cs typeface="Times New Roman" panose="02020603050405020304" pitchFamily="18" charset="0"/>
              </a:rPr>
              <a:t> issues will impede time to market.</a:t>
            </a:r>
          </a:p>
          <a:p>
            <a:endParaRPr lang="en-CA" sz="1800" dirty="0"/>
          </a:p>
        </p:txBody>
      </p:sp>
    </p:spTree>
    <p:extLst>
      <p:ext uri="{BB962C8B-B14F-4D97-AF65-F5344CB8AC3E}">
        <p14:creationId xmlns:p14="http://schemas.microsoft.com/office/powerpoint/2010/main" val="2897142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57EF9-4819-8972-5693-DF17754BBC2A}"/>
              </a:ext>
            </a:extLst>
          </p:cNvPr>
          <p:cNvSpPr>
            <a:spLocks noGrp="1"/>
          </p:cNvSpPr>
          <p:nvPr>
            <p:ph type="title"/>
          </p:nvPr>
        </p:nvSpPr>
        <p:spPr>
          <a:xfrm>
            <a:off x="838200" y="365126"/>
            <a:ext cx="10515600" cy="1086686"/>
          </a:xfrm>
        </p:spPr>
        <p:txBody>
          <a:bodyPr>
            <a:normAutofit/>
          </a:bodyPr>
          <a:lstStyle/>
          <a:p>
            <a:r>
              <a:rPr lang="en-US" sz="2000" dirty="0">
                <a:solidFill>
                  <a:srgbClr val="FF0000"/>
                </a:solidFill>
                <a:latin typeface="Times New Roman" panose="02020603050405020304" pitchFamily="18" charset="0"/>
                <a:cs typeface="Times New Roman" panose="02020603050405020304" pitchFamily="18" charset="0"/>
              </a:rPr>
              <a:t>APPLIED ASSET MANAGEMENT FOR IMPROVED INFORMATION PROCESSES</a:t>
            </a:r>
            <a:br>
              <a:rPr lang="en-US" sz="2000" dirty="0">
                <a:solidFill>
                  <a:srgbClr val="FF0000"/>
                </a:solidFill>
                <a:latin typeface="Times New Roman" panose="02020603050405020304" pitchFamily="18" charset="0"/>
                <a:cs typeface="Times New Roman" panose="02020603050405020304" pitchFamily="18" charset="0"/>
              </a:rPr>
            </a:br>
            <a:endParaRPr lang="en-CA" sz="2000" dirty="0"/>
          </a:p>
        </p:txBody>
      </p:sp>
      <p:sp>
        <p:nvSpPr>
          <p:cNvPr id="3" name="Content Placeholder 2">
            <a:extLst>
              <a:ext uri="{FF2B5EF4-FFF2-40B4-BE49-F238E27FC236}">
                <a16:creationId xmlns:a16="http://schemas.microsoft.com/office/drawing/2014/main" id="{FB176409-BEC8-5562-2C14-41171C3934B2}"/>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These are the activities involved with defining an information architecture and the movement of information in support of the EIM strategy, within the constraints of information governance.</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Additionally, a couple key concepts from library science provide further information lifecycle guidance: collect information from the most respected sources in the original format whenever possible, and organize information in ways that make it easy to locate and near other related information assets.</a:t>
            </a:r>
          </a:p>
          <a:p>
            <a:endParaRPr lang="en-CA" sz="1800" dirty="0"/>
          </a:p>
        </p:txBody>
      </p:sp>
    </p:spTree>
    <p:extLst>
      <p:ext uri="{BB962C8B-B14F-4D97-AF65-F5344CB8AC3E}">
        <p14:creationId xmlns:p14="http://schemas.microsoft.com/office/powerpoint/2010/main" val="8740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12" y="228768"/>
            <a:ext cx="12139863" cy="902201"/>
          </a:xfrm>
        </p:spPr>
        <p:txBody>
          <a:bodyPr>
            <a:normAutofit/>
          </a:bodyPr>
          <a:lstStyle/>
          <a:p>
            <a:r>
              <a:rPr lang="en-US" sz="2000" b="1" dirty="0">
                <a:solidFill>
                  <a:srgbClr val="FF0000"/>
                </a:solidFill>
                <a:latin typeface="Times New Roman" panose="02020603050405020304" pitchFamily="18" charset="0"/>
                <a:cs typeface="Times New Roman" panose="02020603050405020304" pitchFamily="18" charset="0"/>
              </a:rPr>
              <a:t>INFRASTRUCTURE</a:t>
            </a:r>
          </a:p>
        </p:txBody>
      </p:sp>
      <p:sp>
        <p:nvSpPr>
          <p:cNvPr id="3" name="Content Placeholder 2"/>
          <p:cNvSpPr>
            <a:spLocks noGrp="1"/>
          </p:cNvSpPr>
          <p:nvPr>
            <p:ph idx="1"/>
          </p:nvPr>
        </p:nvSpPr>
        <p:spPr>
          <a:xfrm>
            <a:off x="120316" y="1435768"/>
            <a:ext cx="12059653" cy="5670883"/>
          </a:xfrm>
        </p:spPr>
        <p:txBody>
          <a:bodyPr>
            <a:normAutofit/>
          </a:bodyPr>
          <a:lstStyle/>
          <a:p>
            <a:pPr algn="just"/>
            <a:r>
              <a:rPr lang="en-US" sz="1600" dirty="0">
                <a:latin typeface="Times New Roman" panose="02020603050405020304" pitchFamily="18" charset="0"/>
                <a:cs typeface="Times New Roman" panose="02020603050405020304" pitchFamily="18" charset="0"/>
              </a:rPr>
              <a:t>Information infrastructure refers to a range of information-related technologies used throughout the organization. Effective connection and coordination among disparate technologies, including the logical and physical integration of information, are paramount.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IT and information management are expected to coordinate on selecting, implementing and maintaining an integrated set of infrastructure components for enabling EIM. These components must support current and planned information architecture and application needs.</a:t>
            </a:r>
          </a:p>
          <a:p>
            <a:pPr marL="0" indent="0" algn="just">
              <a:buNone/>
            </a:pPr>
            <a:endParaRPr lang="en-US" sz="1800" dirty="0">
              <a:solidFill>
                <a:srgbClr val="FF0000"/>
              </a:solidFill>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2570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B2FB-1740-219E-92C9-DF9943FEAB31}"/>
              </a:ext>
            </a:extLst>
          </p:cNvPr>
          <p:cNvSpPr>
            <a:spLocks noGrp="1"/>
          </p:cNvSpPr>
          <p:nvPr>
            <p:ph type="title"/>
          </p:nvPr>
        </p:nvSpPr>
        <p:spPr>
          <a:xfrm>
            <a:off x="838200" y="365126"/>
            <a:ext cx="10515600" cy="1062622"/>
          </a:xfrm>
        </p:spPr>
        <p:txBody>
          <a:bodyPr>
            <a:normAutofit/>
          </a:bodyPr>
          <a:lstStyle/>
          <a:p>
            <a:r>
              <a:rPr lang="en-US" sz="2000" dirty="0">
                <a:solidFill>
                  <a:srgbClr val="FF0000"/>
                </a:solidFill>
                <a:latin typeface="Times New Roman" panose="02020603050405020304" pitchFamily="18" charset="0"/>
                <a:cs typeface="Times New Roman" panose="02020603050405020304" pitchFamily="18" charset="0"/>
              </a:rPr>
              <a:t>INFRASTRUCTURE MATURITY, CHALLENGES AND TRADITIONAL REMEDIES</a:t>
            </a:r>
            <a:br>
              <a:rPr lang="en-US" sz="2000" dirty="0">
                <a:solidFill>
                  <a:srgbClr val="FF0000"/>
                </a:solidFill>
                <a:latin typeface="Times New Roman" panose="02020603050405020304" pitchFamily="18" charset="0"/>
                <a:cs typeface="Times New Roman" panose="02020603050405020304" pitchFamily="18" charset="0"/>
              </a:rPr>
            </a:br>
            <a:endParaRPr lang="en-CA" sz="2000" dirty="0"/>
          </a:p>
        </p:txBody>
      </p:sp>
      <p:sp>
        <p:nvSpPr>
          <p:cNvPr id="3" name="Content Placeholder 2">
            <a:extLst>
              <a:ext uri="{FF2B5EF4-FFF2-40B4-BE49-F238E27FC236}">
                <a16:creationId xmlns:a16="http://schemas.microsoft.com/office/drawing/2014/main" id="{7C292F9C-F637-F8DA-D846-6F91488E306C}"/>
              </a:ext>
            </a:extLst>
          </p:cNvPr>
          <p:cNvSpPr>
            <a:spLocks noGrp="1"/>
          </p:cNvSpPr>
          <p:nvPr>
            <p:ph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Some of the major concerns from organizations about their information infrastructure are:</a:t>
            </a:r>
          </a:p>
          <a:p>
            <a:pPr algn="just"/>
            <a:r>
              <a:rPr lang="en-US" sz="1800" dirty="0">
                <a:latin typeface="Times New Roman" panose="02020603050405020304" pitchFamily="18" charset="0"/>
                <a:cs typeface="Times New Roman" panose="02020603050405020304" pitchFamily="18" charset="0"/>
              </a:rPr>
              <a:t>Business units demanding their own tools and engaging vendors on their own</a:t>
            </a:r>
          </a:p>
          <a:p>
            <a:pPr algn="just"/>
            <a:r>
              <a:rPr lang="en-US" sz="1800" dirty="0">
                <a:latin typeface="Times New Roman" panose="02020603050405020304" pitchFamily="18" charset="0"/>
                <a:cs typeface="Times New Roman" panose="02020603050405020304" pitchFamily="18" charset="0"/>
              </a:rPr>
              <a:t>IT’s poor response time</a:t>
            </a:r>
          </a:p>
          <a:p>
            <a:pPr algn="just"/>
            <a:r>
              <a:rPr lang="en-US" sz="1800" dirty="0">
                <a:latin typeface="Times New Roman" panose="02020603050405020304" pitchFamily="18" charset="0"/>
                <a:cs typeface="Times New Roman" panose="02020603050405020304" pitchFamily="18" charset="0"/>
              </a:rPr>
              <a:t>An undefined information architecture</a:t>
            </a:r>
          </a:p>
          <a:p>
            <a:endParaRPr lang="en-CA" sz="1800" dirty="0"/>
          </a:p>
        </p:txBody>
      </p:sp>
    </p:spTree>
    <p:extLst>
      <p:ext uri="{BB962C8B-B14F-4D97-AF65-F5344CB8AC3E}">
        <p14:creationId xmlns:p14="http://schemas.microsoft.com/office/powerpoint/2010/main" val="2147808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1DB4-4C00-DC10-C430-E52602D51CF4}"/>
              </a:ext>
            </a:extLst>
          </p:cNvPr>
          <p:cNvSpPr>
            <a:spLocks noGrp="1"/>
          </p:cNvSpPr>
          <p:nvPr>
            <p:ph type="title"/>
          </p:nvPr>
        </p:nvSpPr>
        <p:spPr/>
        <p:txBody>
          <a:bodyPr>
            <a:normAutofit/>
          </a:bodyPr>
          <a:lstStyle/>
          <a:p>
            <a:r>
              <a:rPr lang="en-US" sz="2000" dirty="0">
                <a:solidFill>
                  <a:srgbClr val="FF0000"/>
                </a:solidFill>
                <a:latin typeface="Times New Roman" panose="02020603050405020304" pitchFamily="18" charset="0"/>
                <a:cs typeface="Times New Roman" panose="02020603050405020304" pitchFamily="18" charset="0"/>
              </a:rPr>
              <a:t>APPLIED ASSET MANAGEMENT PRINCIPLES FOR IMPROVED INFRASTRUCTURE</a:t>
            </a:r>
            <a:br>
              <a:rPr lang="en-US" sz="2000" dirty="0">
                <a:solidFill>
                  <a:srgbClr val="FF0000"/>
                </a:solidFill>
                <a:latin typeface="Times New Roman" panose="02020603050405020304" pitchFamily="18" charset="0"/>
                <a:cs typeface="Times New Roman" panose="02020603050405020304" pitchFamily="18" charset="0"/>
              </a:rPr>
            </a:br>
            <a:endParaRPr lang="en-CA" sz="2000" dirty="0"/>
          </a:p>
        </p:txBody>
      </p:sp>
      <p:sp>
        <p:nvSpPr>
          <p:cNvPr id="3" name="Content Placeholder 2">
            <a:extLst>
              <a:ext uri="{FF2B5EF4-FFF2-40B4-BE49-F238E27FC236}">
                <a16:creationId xmlns:a16="http://schemas.microsoft.com/office/drawing/2014/main" id="{55CCFE38-BECE-2E7D-2797-6B42DA6790CC}"/>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The information infrastructure includes the technologies used throughout the organization to capture, collect or generate information; to integrate and transform information; and to move or enable the access to information.</a:t>
            </a:r>
          </a:p>
          <a:p>
            <a:pPr marL="0" indent="0" algn="just">
              <a:buNone/>
            </a:pPr>
            <a:r>
              <a:rPr lang="en-US" sz="1800" dirty="0">
                <a:latin typeface="Times New Roman" panose="02020603050405020304" pitchFamily="18" charset="0"/>
                <a:cs typeface="Times New Roman" panose="02020603050405020304" pitchFamily="18" charset="0"/>
              </a:rPr>
              <a:t>Other asset management principles merely support and emphasize the objectives of information technology such as:</a:t>
            </a:r>
          </a:p>
          <a:p>
            <a:pPr algn="just"/>
            <a:r>
              <a:rPr lang="en-US" sz="1800" dirty="0">
                <a:latin typeface="Times New Roman" panose="02020603050405020304" pitchFamily="18" charset="0"/>
                <a:cs typeface="Times New Roman" panose="02020603050405020304" pitchFamily="18" charset="0"/>
              </a:rPr>
              <a:t>Library science and financial management tenets asserts the need for primary availability of high-demand assets</a:t>
            </a:r>
          </a:p>
          <a:p>
            <a:pPr algn="just"/>
            <a:r>
              <a:rPr lang="en-US" sz="1800" dirty="0">
                <a:latin typeface="Times New Roman" panose="02020603050405020304" pitchFamily="18" charset="0"/>
                <a:cs typeface="Times New Roman" panose="02020603050405020304" pitchFamily="18" charset="0"/>
              </a:rPr>
              <a:t>Library science includes copious procedures for ensuring the protection and preservation of artifacts</a:t>
            </a:r>
          </a:p>
          <a:p>
            <a:pPr algn="just"/>
            <a:r>
              <a:rPr lang="en-US" sz="1800" dirty="0">
                <a:latin typeface="Times New Roman" panose="02020603050405020304" pitchFamily="18" charset="0"/>
                <a:cs typeface="Times New Roman" panose="02020603050405020304" pitchFamily="18" charset="0"/>
              </a:rPr>
              <a:t>Enterprise content management standards require storing content in optimal structure, enabling its discoverability, and laying out work-flows to enable content creation and editing collaboration.</a:t>
            </a:r>
          </a:p>
          <a:p>
            <a:endParaRPr lang="en-CA" sz="1800" dirty="0"/>
          </a:p>
        </p:txBody>
      </p:sp>
    </p:spTree>
    <p:extLst>
      <p:ext uri="{BB962C8B-B14F-4D97-AF65-F5344CB8AC3E}">
        <p14:creationId xmlns:p14="http://schemas.microsoft.com/office/powerpoint/2010/main" val="1686646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2" y="561474"/>
            <a:ext cx="6665494" cy="1451810"/>
          </a:xfrm>
        </p:spPr>
        <p:txBody>
          <a:bodyPr>
            <a:norm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32" y="2374232"/>
            <a:ext cx="7620000" cy="3015915"/>
          </a:xfrm>
        </p:spPr>
        <p:txBody>
          <a:bodyPr>
            <a:normAutofit lnSpcReduction="10000"/>
          </a:bodyPr>
          <a:lstStyle/>
          <a:p>
            <a:pPr>
              <a:lnSpc>
                <a:spcPct val="150000"/>
              </a:lnSpc>
            </a:pPr>
            <a:r>
              <a:rPr lang="en-US" sz="1600" dirty="0">
                <a:latin typeface="Times New Roman" panose="02020603050405020304" pitchFamily="18" charset="0"/>
                <a:cs typeface="Times New Roman" panose="02020603050405020304" pitchFamily="18" charset="0"/>
              </a:rPr>
              <a:t>The Gartner’s seven EIM dimensions are guiding tools or blocks that should be taken into consideration and adapted by any organization that is serious about managing information as an actual asset.</a:t>
            </a:r>
          </a:p>
          <a:p>
            <a:pPr>
              <a:lnSpc>
                <a:spcPct val="150000"/>
              </a:lnSpc>
            </a:pPr>
            <a:r>
              <a:rPr lang="en-US" sz="1600" dirty="0">
                <a:latin typeface="Times New Roman" panose="02020603050405020304" pitchFamily="18" charset="0"/>
                <a:cs typeface="Times New Roman" panose="02020603050405020304" pitchFamily="18" charset="0"/>
              </a:rPr>
              <a:t>The EIM dimensions are to be followed in order starting with Vision, followed by Strategy, next Metrics and Governance, then People and Process and lastly Infrastructure so as not to have a situation whereby the “cart is put before the horse”. As using them in the order provided will enable an organization realize their goals of identifying their maturity level and next steps to take.</a:t>
            </a: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753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9853" y="866274"/>
            <a:ext cx="6633410" cy="946483"/>
          </a:xfrm>
        </p:spPr>
        <p:txBody>
          <a:bodyPr>
            <a:norm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1467853" y="2133600"/>
            <a:ext cx="9176084" cy="3938337"/>
          </a:xfrm>
        </p:spPr>
        <p:txBody>
          <a:bodyPr>
            <a:normAutofit/>
          </a:bodyPr>
          <a:lstStyle/>
          <a:p>
            <a:pPr algn="just">
              <a:lnSpc>
                <a:spcPct val="100000"/>
              </a:lnSpc>
            </a:pPr>
            <a:r>
              <a:rPr lang="en-US" sz="1600" dirty="0">
                <a:latin typeface="Times New Roman" panose="02020603050405020304" pitchFamily="18" charset="0"/>
                <a:cs typeface="Times New Roman" panose="02020603050405020304" pitchFamily="18" charset="0"/>
              </a:rPr>
              <a:t>To become infosavvy means that organizations need to manage and deploy information with the same kind of discipline as with their traditional assets. This doesn’t happen without strong focused leadership or a variety of more tactical roles. Primary among these are the chief data officer (CDO).</a:t>
            </a:r>
          </a:p>
          <a:p>
            <a:pPr algn="just">
              <a:lnSpc>
                <a:spcPct val="100000"/>
              </a:lnSpc>
            </a:pPr>
            <a:r>
              <a:rPr lang="en-US" sz="1600" dirty="0">
                <a:latin typeface="Times New Roman" panose="02020603050405020304" pitchFamily="18" charset="0"/>
                <a:cs typeface="Times New Roman" panose="02020603050405020304" pitchFamily="18" charset="0"/>
              </a:rPr>
              <a:t>The chief data officer role is foresight, not fad. From history, we see that advances in business and management science have always required new kinds of specialist leaders. Today, a new kind of leader is starting to arise, to take charge of the management and exploitation of the information assets of the firm and their existence is an important signal that should be heeded.</a:t>
            </a:r>
          </a:p>
          <a:p>
            <a:pPr algn="just">
              <a:lnSpc>
                <a:spcPct val="100000"/>
              </a:lnSpc>
            </a:pPr>
            <a:r>
              <a:rPr lang="en-US" sz="1600" dirty="0">
                <a:latin typeface="Times New Roman" panose="02020603050405020304" pitchFamily="18" charset="0"/>
                <a:cs typeface="Times New Roman" panose="02020603050405020304" pitchFamily="18" charset="0"/>
              </a:rPr>
              <a:t>They are the pioneers of a key future discipline in infonomics. CDOs involved with progressive business strategy and adding business value tended to be reporting outside of IT and to a higher level. Their span of thinking about the kinds of information to be commanded tends to be wider and their notion of information as a valuable corporate asset tends to be more complete.</a:t>
            </a:r>
          </a:p>
          <a:p>
            <a:pPr algn="just">
              <a:lnSpc>
                <a:spcPct val="100000"/>
              </a:lnSpc>
            </a:pPr>
            <a:r>
              <a:rPr lang="en-US" sz="1600" dirty="0">
                <a:latin typeface="Times New Roman" panose="02020603050405020304" pitchFamily="18" charset="0"/>
                <a:cs typeface="Times New Roman" panose="02020603050405020304" pitchFamily="18" charset="0"/>
              </a:rPr>
              <a:t>These are the kind of people needed to implement Gartner’s Enterprise Information Maturity Model.</a:t>
            </a:r>
          </a:p>
        </p:txBody>
      </p:sp>
    </p:spTree>
    <p:extLst>
      <p:ext uri="{BB962C8B-B14F-4D97-AF65-F5344CB8AC3E}">
        <p14:creationId xmlns:p14="http://schemas.microsoft.com/office/powerpoint/2010/main" val="85019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1852863" y="753980"/>
            <a:ext cx="6962274" cy="1499936"/>
          </a:xfrm>
        </p:spPr>
        <p:txBody>
          <a:bodyPr>
            <a:norm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481263" y="2253916"/>
            <a:ext cx="11197389" cy="1852864"/>
          </a:xfrm>
        </p:spPr>
        <p:txBody>
          <a:bodyPr>
            <a:normAutofit fontScale="92500" lnSpcReduction="20000"/>
          </a:bodyPr>
          <a:lstStyle/>
          <a:p>
            <a:endParaRPr lang="en-US" sz="24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INFONOMICS</a:t>
            </a:r>
            <a:r>
              <a:rPr lang="en-US" sz="1600" dirty="0">
                <a:latin typeface="Times New Roman" panose="02020603050405020304" pitchFamily="18" charset="0"/>
                <a:cs typeface="Times New Roman" panose="02020603050405020304" pitchFamily="18" charset="0"/>
              </a:rPr>
              <a:t>: HOW TO MONETIZE, MANAGE AND MEASURE INFORMATION AS ASSET FOR COMPETITIVE ADVANTAGE.</a:t>
            </a:r>
          </a:p>
          <a:p>
            <a:pPr marL="0" indent="0">
              <a:buNone/>
            </a:pPr>
            <a:r>
              <a:rPr lang="en-US" sz="1600" dirty="0">
                <a:latin typeface="Times New Roman" panose="02020603050405020304" pitchFamily="18" charset="0"/>
                <a:cs typeface="Times New Roman" panose="02020603050405020304" pitchFamily="18" charset="0"/>
              </a:rPr>
              <a:t>					by </a:t>
            </a:r>
            <a:r>
              <a:rPr lang="en-US" sz="1600" b="1" dirty="0">
                <a:latin typeface="Times New Roman" panose="02020603050405020304" pitchFamily="18" charset="0"/>
                <a:cs typeface="Times New Roman" panose="02020603050405020304" pitchFamily="18" charset="0"/>
              </a:rPr>
              <a:t>DOUGLAS B. LANEY </a:t>
            </a:r>
          </a:p>
          <a:p>
            <a:pPr marL="0" indent="0">
              <a:buNone/>
            </a:pPr>
            <a:r>
              <a:rPr lang="en-US" sz="1600" dirty="0">
                <a:latin typeface="Times New Roman" panose="02020603050405020304" pitchFamily="18" charset="0"/>
                <a:cs typeface="Times New Roman" panose="02020603050405020304" pitchFamily="18" charset="0"/>
              </a:rPr>
              <a:t>						Gartner, Inc.</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29378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p:txBody>
          <a:bodyPr>
            <a:normAutofit/>
          </a:bodyPr>
          <a:lstStyle/>
          <a:p>
            <a:r>
              <a:rPr lang="en-US" sz="2000" b="1" dirty="0">
                <a:solidFill>
                  <a:srgbClr val="FF0000"/>
                </a:solidFill>
                <a:latin typeface="Times New Roman" panose="02020603050405020304" pitchFamily="18" charset="0"/>
                <a:cs typeface="Times New Roman" panose="02020603050405020304" pitchFamily="18" charset="0"/>
              </a:rPr>
              <a:t>LEARNING OUTCOME</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sz="half" idx="1"/>
          </p:nvPr>
        </p:nvSpPr>
        <p:spPr>
          <a:xfrm>
            <a:off x="368968" y="1825625"/>
            <a:ext cx="4612106" cy="435133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CONTENTS</a:t>
            </a:r>
          </a:p>
          <a:p>
            <a:r>
              <a:rPr lang="en-US" sz="1800" dirty="0">
                <a:latin typeface="Times New Roman" panose="02020603050405020304" pitchFamily="18" charset="0"/>
                <a:cs typeface="Times New Roman" panose="02020603050405020304" pitchFamily="18" charset="0"/>
              </a:rPr>
              <a:t>Gartner’s EIM Maturity Model</a:t>
            </a:r>
          </a:p>
          <a:p>
            <a:r>
              <a:rPr lang="en-US" sz="1800" dirty="0">
                <a:latin typeface="Times New Roman" panose="02020603050405020304" pitchFamily="18" charset="0"/>
                <a:cs typeface="Times New Roman" panose="02020603050405020304" pitchFamily="18" charset="0"/>
              </a:rPr>
              <a:t>Information Vision</a:t>
            </a:r>
          </a:p>
          <a:p>
            <a:r>
              <a:rPr lang="en-US" sz="1800" dirty="0">
                <a:latin typeface="Times New Roman" panose="02020603050405020304" pitchFamily="18" charset="0"/>
                <a:cs typeface="Times New Roman" panose="02020603050405020304" pitchFamily="18" charset="0"/>
              </a:rPr>
              <a:t>Information Strategy</a:t>
            </a:r>
          </a:p>
          <a:p>
            <a:r>
              <a:rPr lang="en-US" sz="1800" dirty="0">
                <a:latin typeface="Times New Roman" panose="02020603050405020304" pitchFamily="18" charset="0"/>
                <a:cs typeface="Times New Roman" panose="02020603050405020304" pitchFamily="18" charset="0"/>
              </a:rPr>
              <a:t>Metrics</a:t>
            </a:r>
          </a:p>
          <a:p>
            <a:r>
              <a:rPr lang="en-US" sz="1800" dirty="0">
                <a:latin typeface="Times New Roman" panose="02020603050405020304" pitchFamily="18" charset="0"/>
                <a:cs typeface="Times New Roman" panose="02020603050405020304" pitchFamily="18" charset="0"/>
              </a:rPr>
              <a:t>Governance</a:t>
            </a:r>
          </a:p>
          <a:p>
            <a:r>
              <a:rPr lang="en-US" sz="1800" dirty="0">
                <a:latin typeface="Times New Roman" panose="02020603050405020304" pitchFamily="18" charset="0"/>
                <a:cs typeface="Times New Roman" panose="02020603050405020304" pitchFamily="18" charset="0"/>
              </a:rPr>
              <a:t>People</a:t>
            </a:r>
          </a:p>
          <a:p>
            <a:r>
              <a:rPr lang="en-US" sz="1800" dirty="0">
                <a:latin typeface="Times New Roman" panose="02020603050405020304" pitchFamily="18" charset="0"/>
                <a:cs typeface="Times New Roman" panose="02020603050405020304" pitchFamily="18" charset="0"/>
              </a:rPr>
              <a:t>Process</a:t>
            </a:r>
          </a:p>
          <a:p>
            <a:r>
              <a:rPr lang="en-US" sz="1800" dirty="0">
                <a:latin typeface="Times New Roman" panose="02020603050405020304" pitchFamily="18" charset="0"/>
                <a:cs typeface="Times New Roman" panose="02020603050405020304" pitchFamily="18" charset="0"/>
              </a:rPr>
              <a:t>Infrastructure</a:t>
            </a:r>
          </a:p>
          <a:p>
            <a:r>
              <a:rPr lang="en-US" sz="1800" dirty="0">
                <a:latin typeface="Times New Roman" panose="02020603050405020304" pitchFamily="18" charset="0"/>
                <a:cs typeface="Times New Roman" panose="02020603050405020304" pitchFamily="18" charset="0"/>
              </a:rPr>
              <a:t>Summary</a:t>
            </a:r>
          </a:p>
          <a:p>
            <a:r>
              <a:rPr lang="en-US" sz="1800" dirty="0">
                <a:latin typeface="Times New Roman" panose="02020603050405020304" pitchFamily="18" charset="0"/>
                <a:cs typeface="Times New Roman" panose="02020603050405020304" pitchFamily="18" charset="0"/>
              </a:rPr>
              <a:t>References</a:t>
            </a:r>
          </a:p>
        </p:txBody>
      </p:sp>
      <p:sp>
        <p:nvSpPr>
          <p:cNvPr id="4" name="Content Placeholder 3"/>
          <p:cNvSpPr>
            <a:spLocks noGrp="1"/>
          </p:cNvSpPr>
          <p:nvPr>
            <p:ph sz="half" idx="2"/>
          </p:nvPr>
        </p:nvSpPr>
        <p:spPr>
          <a:xfrm>
            <a:off x="4788569" y="1825625"/>
            <a:ext cx="6777789" cy="410995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COURSE OUTLINE</a:t>
            </a:r>
          </a:p>
          <a:p>
            <a:pPr marL="0" indent="0">
              <a:buNone/>
            </a:pPr>
            <a:endParaRPr lang="en-US" sz="20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 this chapter we aim to understand each of Gartner’s EIM dimensions, along with the maturity levels, common challenges faced by organizations and the oft-cited remedies to improving maturity.</a:t>
            </a:r>
          </a:p>
          <a:p>
            <a:pPr algn="just"/>
            <a:r>
              <a:rPr lang="en-US" sz="1800" dirty="0">
                <a:latin typeface="Times New Roman" panose="02020603050405020304" pitchFamily="18" charset="0"/>
                <a:cs typeface="Times New Roman" panose="02020603050405020304" pitchFamily="18" charset="0"/>
              </a:rPr>
              <a:t>For each dimension, we will also see how to bring together observations and insights from supply chain, ecosystems and the other asset management disciplines into a supplemental set of ideas and practices to further elevate the concept of enterprise information management to one of information asset management.</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104030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p:txBody>
          <a:bodyPr>
            <a:norm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GARTNER’S ENTERPRISE INFORMATION MANAGEMENT MATURITY MODEL</a:t>
            </a:r>
          </a:p>
        </p:txBody>
      </p:sp>
      <p:pic>
        <p:nvPicPr>
          <p:cNvPr id="5" name="Content Placeholder 4"/>
          <p:cNvPicPr>
            <a:picLocks noGrp="1" noChangeAspect="1"/>
          </p:cNvPicPr>
          <p:nvPr>
            <p:ph sz="half" idx="1"/>
          </p:nvPr>
        </p:nvPicPr>
        <p:blipFill>
          <a:blip r:embed="rId2"/>
          <a:stretch>
            <a:fillRect/>
          </a:stretch>
        </p:blipFill>
        <p:spPr>
          <a:xfrm>
            <a:off x="272716" y="1933073"/>
            <a:ext cx="5165558" cy="4220095"/>
          </a:xfrm>
          <a:prstGeom prst="rect">
            <a:avLst/>
          </a:prstGeom>
        </p:spPr>
      </p:pic>
      <p:sp>
        <p:nvSpPr>
          <p:cNvPr id="4" name="Content Placeholder 3"/>
          <p:cNvSpPr>
            <a:spLocks noGrp="1"/>
          </p:cNvSpPr>
          <p:nvPr>
            <p:ph sz="half" idx="2"/>
          </p:nvPr>
        </p:nvSpPr>
        <p:spPr>
          <a:xfrm>
            <a:off x="5350042" y="2855496"/>
            <a:ext cx="6003758" cy="2149642"/>
          </a:xfrm>
        </p:spPr>
        <p:txBody>
          <a:bodyPr>
            <a:normAutofit/>
          </a:bodyPr>
          <a:lstStyle/>
          <a:p>
            <a:pPr algn="just"/>
            <a:r>
              <a:rPr lang="en-US" sz="1800" dirty="0">
                <a:latin typeface="Times New Roman" panose="02020603050405020304" pitchFamily="18" charset="0"/>
                <a:cs typeface="Times New Roman" panose="02020603050405020304" pitchFamily="18" charset="0"/>
              </a:rPr>
              <a:t>Gartner’s EIM maturity model enables organizations identify what stage of maturity they have reached and what actions to take to get to the next level.</a:t>
            </a:r>
          </a:p>
          <a:p>
            <a:pPr algn="just"/>
            <a:r>
              <a:rPr lang="en-US" sz="1800" dirty="0">
                <a:latin typeface="Times New Roman" panose="02020603050405020304" pitchFamily="18" charset="0"/>
                <a:cs typeface="Times New Roman" panose="02020603050405020304" pitchFamily="18" charset="0"/>
              </a:rPr>
              <a:t>The EIM maturity model comprises of seven dimensions which have been identified as essential to enterprise information management.</a:t>
            </a:r>
          </a:p>
        </p:txBody>
      </p:sp>
    </p:spTree>
    <p:extLst>
      <p:ext uri="{BB962C8B-B14F-4D97-AF65-F5344CB8AC3E}">
        <p14:creationId xmlns:p14="http://schemas.microsoft.com/office/powerpoint/2010/main" val="448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890972"/>
          </a:xfrm>
        </p:spPr>
        <p:txBody>
          <a:bodyPr>
            <a:normAutofit/>
          </a:bodyPr>
          <a:lstStyle/>
          <a:p>
            <a:r>
              <a:rPr lang="en-US" sz="2000" b="1" dirty="0">
                <a:solidFill>
                  <a:srgbClr val="FF0000"/>
                </a:solidFill>
                <a:latin typeface="Times New Roman" panose="02020603050405020304" pitchFamily="18" charset="0"/>
                <a:cs typeface="Times New Roman" panose="02020603050405020304" pitchFamily="18" charset="0"/>
              </a:rPr>
              <a:t>INFORMATION VISION</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94372" y="1171076"/>
            <a:ext cx="11761269" cy="5991726"/>
          </a:xfrm>
        </p:spPr>
        <p:txBody>
          <a:bodyPr>
            <a:normAutofit/>
          </a:bodyPr>
          <a:lstStyle/>
          <a:p>
            <a:pPr algn="just"/>
            <a:r>
              <a:rPr lang="en-US" sz="1800" dirty="0">
                <a:latin typeface="Times New Roman" panose="02020603050405020304" pitchFamily="18" charset="0"/>
                <a:cs typeface="Times New Roman" panose="02020603050405020304" pitchFamily="18" charset="0"/>
              </a:rPr>
              <a:t>A solid information management approach starts with a vision – a vision for the possibilities of how information can add economic value, or in other words: be monetized.</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Vision corresponds to how well business goals that the EIM initiative must support are defined.</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EIM should enable people from across the enterprise to share, manage and reuse information that was created in different applications and stored in different databases and repositories.</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An enterprise goal might be to offer the best service in the market or to become more agile in adapting to changing business conditions.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88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3465-833A-C607-FFD5-92EF0A64E37F}"/>
              </a:ext>
            </a:extLst>
          </p:cNvPr>
          <p:cNvSpPr>
            <a:spLocks noGrp="1"/>
          </p:cNvSpPr>
          <p:nvPr>
            <p:ph type="title"/>
          </p:nvPr>
        </p:nvSpPr>
        <p:spPr>
          <a:xfrm>
            <a:off x="838200" y="365125"/>
            <a:ext cx="10515600" cy="517191"/>
          </a:xfrm>
        </p:spPr>
        <p:txBody>
          <a:bodyPr>
            <a:noAutofit/>
          </a:bodyPr>
          <a:lstStyle/>
          <a:p>
            <a:br>
              <a:rPr lang="en-US" sz="2000" dirty="0">
                <a:solidFill>
                  <a:srgbClr val="FF0000"/>
                </a:solidFill>
                <a:latin typeface="Times New Roman" panose="02020603050405020304" pitchFamily="18" charset="0"/>
                <a:cs typeface="Times New Roman" panose="02020603050405020304" pitchFamily="18" charset="0"/>
              </a:rPr>
            </a:br>
            <a:r>
              <a:rPr lang="en-US" sz="2000" dirty="0">
                <a:solidFill>
                  <a:srgbClr val="FF0000"/>
                </a:solidFill>
                <a:latin typeface="Times New Roman" panose="02020603050405020304" pitchFamily="18" charset="0"/>
                <a:cs typeface="Times New Roman" panose="02020603050405020304" pitchFamily="18" charset="0"/>
              </a:rPr>
              <a:t>VISION MATURITY, CHALLENGES AND TRADITIONAL REMEDIES</a:t>
            </a:r>
            <a:br>
              <a:rPr lang="en-US" sz="2000" dirty="0">
                <a:solidFill>
                  <a:srgbClr val="FF0000"/>
                </a:solidFill>
                <a:latin typeface="Times New Roman" panose="02020603050405020304" pitchFamily="18" charset="0"/>
                <a:cs typeface="Times New Roman" panose="02020603050405020304" pitchFamily="18" charset="0"/>
              </a:rPr>
            </a:br>
            <a:endParaRPr lang="en-CA" sz="2000" dirty="0"/>
          </a:p>
        </p:txBody>
      </p:sp>
      <p:sp>
        <p:nvSpPr>
          <p:cNvPr id="3" name="Content Placeholder 2">
            <a:extLst>
              <a:ext uri="{FF2B5EF4-FFF2-40B4-BE49-F238E27FC236}">
                <a16:creationId xmlns:a16="http://schemas.microsoft.com/office/drawing/2014/main" id="{5F75F9E1-A51D-E286-8D04-93B3A4A7D80E}"/>
              </a:ext>
            </a:extLst>
          </p:cNvPr>
          <p:cNvSpPr>
            <a:spLocks noGrp="1"/>
          </p:cNvSpPr>
          <p:nvPr>
            <p:ph idx="1"/>
          </p:nvPr>
        </p:nvSpPr>
        <p:spPr>
          <a:xfrm>
            <a:off x="838200" y="1114926"/>
            <a:ext cx="10515600" cy="5269832"/>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Establishing an information vision can be difficult for the following reasons</a:t>
            </a:r>
          </a:p>
          <a:p>
            <a:r>
              <a:rPr lang="en-US" sz="1800" dirty="0">
                <a:latin typeface="Times New Roman" panose="02020603050405020304" pitchFamily="18" charset="0"/>
                <a:cs typeface="Times New Roman" panose="02020603050405020304" pitchFamily="18" charset="0"/>
              </a:rPr>
              <a:t>Lack of experienced resources</a:t>
            </a:r>
          </a:p>
          <a:p>
            <a:r>
              <a:rPr lang="en-US" sz="1800" dirty="0">
                <a:latin typeface="Times New Roman" panose="02020603050405020304" pitchFamily="18" charset="0"/>
                <a:cs typeface="Times New Roman" panose="02020603050405020304" pitchFamily="18" charset="0"/>
              </a:rPr>
              <a:t>Competing priorities</a:t>
            </a:r>
          </a:p>
          <a:p>
            <a:r>
              <a:rPr lang="en-US" sz="1800" dirty="0">
                <a:latin typeface="Times New Roman" panose="02020603050405020304" pitchFamily="18" charset="0"/>
                <a:cs typeface="Times New Roman" panose="02020603050405020304" pitchFamily="18" charset="0"/>
              </a:rPr>
              <a:t>Difficulty with untangling legacy systems</a:t>
            </a:r>
          </a:p>
          <a:p>
            <a:r>
              <a:rPr lang="en-US" sz="1800" dirty="0">
                <a:latin typeface="Times New Roman" panose="02020603050405020304" pitchFamily="18" charset="0"/>
                <a:cs typeface="Times New Roman" panose="02020603050405020304" pitchFamily="18" charset="0"/>
              </a:rPr>
              <a:t>Lack of cultural acceptance for IM (Information Management)</a:t>
            </a:r>
          </a:p>
          <a:p>
            <a:r>
              <a:rPr lang="en-US" sz="1800" dirty="0">
                <a:latin typeface="Times New Roman" panose="02020603050405020304" pitchFamily="18" charset="0"/>
                <a:cs typeface="Times New Roman" panose="02020603050405020304" pitchFamily="18" charset="0"/>
              </a:rPr>
              <a:t>Poor data governance </a:t>
            </a:r>
          </a:p>
          <a:p>
            <a:r>
              <a:rPr lang="en-US" sz="1800" dirty="0">
                <a:latin typeface="Times New Roman" panose="02020603050405020304" pitchFamily="18" charset="0"/>
                <a:cs typeface="Times New Roman" panose="02020603050405020304" pitchFamily="18" charset="0"/>
              </a:rPr>
              <a:t>Organization leadership being on different pages </a:t>
            </a:r>
          </a:p>
          <a:p>
            <a:r>
              <a:rPr lang="en-US" sz="1800" dirty="0">
                <a:latin typeface="Times New Roman" panose="02020603050405020304" pitchFamily="18" charset="0"/>
                <a:cs typeface="Times New Roman" panose="02020603050405020304" pitchFamily="18" charset="0"/>
              </a:rPr>
              <a:t>Organization lacking a well-articulated business vision and no specific funding for EIM.</a:t>
            </a:r>
          </a:p>
          <a:p>
            <a:r>
              <a:rPr lang="en-US" sz="1800" dirty="0">
                <a:latin typeface="Times New Roman" panose="02020603050405020304" pitchFamily="18" charset="0"/>
                <a:cs typeface="Times New Roman" panose="02020603050405020304" pitchFamily="18" charset="0"/>
              </a:rPr>
              <a:t>Traditional remedies would include aspiring information leaders establishing a steering committee to hash out the objectives for deploying information and goals for information management.</a:t>
            </a:r>
          </a:p>
          <a:p>
            <a:pPr algn="just"/>
            <a:r>
              <a:rPr lang="en-US" sz="1800" dirty="0">
                <a:latin typeface="Times New Roman" panose="02020603050405020304" pitchFamily="18" charset="0"/>
                <a:cs typeface="Times New Roman" panose="02020603050405020304" pitchFamily="18" charset="0"/>
              </a:rPr>
              <a:t>The steering committee attempts to align these goals and objectives with the organizational priorities in order to help justify the benefits of EIM and secure executive buy-in.</a:t>
            </a:r>
          </a:p>
          <a:p>
            <a:pPr algn="just"/>
            <a:r>
              <a:rPr lang="en-US" sz="1800" dirty="0">
                <a:latin typeface="Times New Roman" panose="02020603050405020304" pitchFamily="18" charset="0"/>
                <a:cs typeface="Times New Roman" panose="02020603050405020304" pitchFamily="18" charset="0"/>
              </a:rPr>
              <a:t>Unfortunately, these committees too often lack in business unit representation and if sufficient leadership is lacking for EIM, often the CIO-but more often than lately, the CEO or board- institutes a CDO (or similar) position.</a:t>
            </a:r>
          </a:p>
          <a:p>
            <a:endParaRPr lang="en-CA" sz="1800" dirty="0"/>
          </a:p>
        </p:txBody>
      </p:sp>
    </p:spTree>
    <p:extLst>
      <p:ext uri="{BB962C8B-B14F-4D97-AF65-F5344CB8AC3E}">
        <p14:creationId xmlns:p14="http://schemas.microsoft.com/office/powerpoint/2010/main" val="778709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55A3-351A-E40C-614A-4487C2DC8A40}"/>
              </a:ext>
            </a:extLst>
          </p:cNvPr>
          <p:cNvSpPr>
            <a:spLocks noGrp="1"/>
          </p:cNvSpPr>
          <p:nvPr>
            <p:ph type="title"/>
          </p:nvPr>
        </p:nvSpPr>
        <p:spPr/>
        <p:txBody>
          <a:bodyPr>
            <a:normAutofit/>
          </a:bodyPr>
          <a:lstStyle/>
          <a:p>
            <a:r>
              <a:rPr lang="en-CA" sz="2000" dirty="0">
                <a:solidFill>
                  <a:srgbClr val="FF0000"/>
                </a:solidFill>
                <a:latin typeface="Times New Roman" panose="02020603050405020304" pitchFamily="18" charset="0"/>
                <a:cs typeface="Times New Roman" panose="02020603050405020304" pitchFamily="18" charset="0"/>
              </a:rPr>
              <a:t>APPLIED ASSET MANAGEMENT FOR INFORMATION VISION</a:t>
            </a:r>
          </a:p>
        </p:txBody>
      </p:sp>
      <p:sp>
        <p:nvSpPr>
          <p:cNvPr id="3" name="Content Placeholder 2">
            <a:extLst>
              <a:ext uri="{FF2B5EF4-FFF2-40B4-BE49-F238E27FC236}">
                <a16:creationId xmlns:a16="http://schemas.microsoft.com/office/drawing/2014/main" id="{AC17FEC9-1AFC-92C5-03C3-5BDA992FFB66}"/>
              </a:ext>
            </a:extLst>
          </p:cNvPr>
          <p:cNvSpPr>
            <a:spLocks noGrp="1"/>
          </p:cNvSpPr>
          <p:nvPr>
            <p:ph idx="1"/>
          </p:nvPr>
        </p:nvSpPr>
        <p:spPr/>
        <p:txBody>
          <a:bodyPr>
            <a:normAutofit fontScale="55000" lnSpcReduction="20000"/>
          </a:bodyPr>
          <a:lstStyle/>
          <a:p>
            <a:pPr algn="just"/>
            <a:r>
              <a:rPr lang="en-US" dirty="0">
                <a:latin typeface="Times New Roman" panose="02020603050405020304" pitchFamily="18" charset="0"/>
                <a:cs typeface="Times New Roman" panose="02020603050405020304" pitchFamily="18" charset="0"/>
              </a:rPr>
              <a:t>Information leaders should promote the principle that information capability is directly related to business process performance and a source of strategic advantage as their colleagues do in human capital management.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Information is no longer just a business by-product or resource.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quality of information’s value should also be taken into consideration. For example, library science suggests that it’s important to note that the potential versus probable value of information must be discriminated and recognized.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An information asset management (IAM) vision should focus not only upon the organization’s own information assets, but also take into consideration how others within and even outside the industry are amassing and deploying them.</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Just as with other forms of intellectual property, we must pursue a variety of ways to generate simultaneous value streams from any information asset, not be blinded and limited by a single monetization method.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An information asset vision should include the dominant principle of how to transform assets into business products and services. Moreover, it should include the ecosystem sustainability tenets of reusing, repurposing and recycling as approaches for conceiving how to generate more value from information while incurring nominal incremental expense.</a:t>
            </a:r>
          </a:p>
          <a:p>
            <a:endParaRPr lang="en-CA" dirty="0"/>
          </a:p>
        </p:txBody>
      </p:sp>
    </p:spTree>
    <p:extLst>
      <p:ext uri="{BB962C8B-B14F-4D97-AF65-F5344CB8AC3E}">
        <p14:creationId xmlns:p14="http://schemas.microsoft.com/office/powerpoint/2010/main" val="4184572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717" y="365125"/>
            <a:ext cx="11081084" cy="886159"/>
          </a:xfrm>
        </p:spPr>
        <p:txBody>
          <a:bodyPr>
            <a:normAutofit/>
          </a:bodyPr>
          <a:lstStyle/>
          <a:p>
            <a:r>
              <a:rPr lang="en-US" sz="2000" b="1" dirty="0">
                <a:solidFill>
                  <a:srgbClr val="FF0000"/>
                </a:solidFill>
                <a:latin typeface="Times New Roman" panose="02020603050405020304" pitchFamily="18" charset="0"/>
                <a:cs typeface="Times New Roman" panose="02020603050405020304" pitchFamily="18" charset="0"/>
              </a:rPr>
              <a:t>INFORMATION STRATEGY</a:t>
            </a:r>
          </a:p>
        </p:txBody>
      </p:sp>
      <p:sp>
        <p:nvSpPr>
          <p:cNvPr id="3" name="Content Placeholder 2"/>
          <p:cNvSpPr>
            <a:spLocks noGrp="1"/>
          </p:cNvSpPr>
          <p:nvPr>
            <p:ph idx="1"/>
          </p:nvPr>
        </p:nvSpPr>
        <p:spPr>
          <a:xfrm>
            <a:off x="336884" y="1355558"/>
            <a:ext cx="11470105" cy="5317958"/>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Strategy provides the long-term or ongoing plan for realizing information vision.</a:t>
            </a:r>
          </a:p>
          <a:p>
            <a:pPr algn="just"/>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Information and business leaders cite one or more of three key strategy components their organization lacks:</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Commitment from the enterprise</a:t>
            </a:r>
          </a:p>
          <a:p>
            <a:pPr algn="just"/>
            <a:r>
              <a:rPr lang="en-US" sz="1600" dirty="0">
                <a:latin typeface="Times New Roman" panose="02020603050405020304" pitchFamily="18" charset="0"/>
                <a:cs typeface="Times New Roman" panose="02020603050405020304" pitchFamily="18" charset="0"/>
              </a:rPr>
              <a:t>A roadmap of some sort</a:t>
            </a:r>
          </a:p>
          <a:p>
            <a:pPr algn="just"/>
            <a:r>
              <a:rPr lang="en-US" sz="1600" dirty="0">
                <a:latin typeface="Times New Roman" panose="02020603050405020304" pitchFamily="18" charset="0"/>
                <a:cs typeface="Times New Roman" panose="02020603050405020304" pitchFamily="18" charset="0"/>
              </a:rPr>
              <a:t>A plan for organizational structures to execute the strategy.</a:t>
            </a:r>
          </a:p>
          <a:p>
            <a:pPr algn="just"/>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Information strategy covers a lot of territory and it can take a bit of time to cover all the bases.</a:t>
            </a:r>
          </a:p>
          <a:p>
            <a:pPr marL="0" indent="0">
              <a:buNone/>
            </a:pPr>
            <a:endParaRPr 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6353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974F1-21AC-61AF-9DB9-2CE961B78DC8}"/>
              </a:ext>
            </a:extLst>
          </p:cNvPr>
          <p:cNvSpPr>
            <a:spLocks noGrp="1"/>
          </p:cNvSpPr>
          <p:nvPr>
            <p:ph type="title"/>
          </p:nvPr>
        </p:nvSpPr>
        <p:spPr>
          <a:xfrm>
            <a:off x="838200" y="365125"/>
            <a:ext cx="10515600" cy="1158875"/>
          </a:xfrm>
        </p:spPr>
        <p:txBody>
          <a:bodyPr>
            <a:normAutofit/>
          </a:bodyPr>
          <a:lstStyle/>
          <a:p>
            <a:r>
              <a:rPr lang="en-US" sz="2000" dirty="0">
                <a:solidFill>
                  <a:srgbClr val="FF0000"/>
                </a:solidFill>
                <a:latin typeface="Times New Roman" panose="02020603050405020304" pitchFamily="18" charset="0"/>
                <a:cs typeface="Times New Roman" panose="02020603050405020304" pitchFamily="18" charset="0"/>
              </a:rPr>
              <a:t>STRATEGY MATURITY, CHALLENGES AND TRADITIONAL REMEDIES</a:t>
            </a:r>
            <a:br>
              <a:rPr lang="en-US" sz="2000" dirty="0">
                <a:solidFill>
                  <a:srgbClr val="FF0000"/>
                </a:solidFill>
                <a:latin typeface="Times New Roman" panose="02020603050405020304" pitchFamily="18" charset="0"/>
                <a:cs typeface="Times New Roman" panose="02020603050405020304" pitchFamily="18" charset="0"/>
              </a:rPr>
            </a:br>
            <a:endParaRPr lang="en-CA" sz="2000" dirty="0"/>
          </a:p>
        </p:txBody>
      </p:sp>
      <p:sp>
        <p:nvSpPr>
          <p:cNvPr id="3" name="Content Placeholder 2">
            <a:extLst>
              <a:ext uri="{FF2B5EF4-FFF2-40B4-BE49-F238E27FC236}">
                <a16:creationId xmlns:a16="http://schemas.microsoft.com/office/drawing/2014/main" id="{968416C5-210A-62B6-8910-15B6FE15FE62}"/>
              </a:ext>
            </a:extLst>
          </p:cNvPr>
          <p:cNvSpPr>
            <a:spLocks noGrp="1"/>
          </p:cNvSpPr>
          <p:nvPr>
            <p:ph idx="1"/>
          </p:nvPr>
        </p:nvSpPr>
        <p:spPr>
          <a:xfrm>
            <a:off x="838200" y="1652337"/>
            <a:ext cx="10515600" cy="4524626"/>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Information and business leaders themselves suggest their top inhibitors to higher levels of information strategy are:</a:t>
            </a:r>
          </a:p>
          <a:p>
            <a:pPr algn="just"/>
            <a:r>
              <a:rPr lang="en-US" sz="1800" dirty="0">
                <a:latin typeface="Times New Roman" panose="02020603050405020304" pitchFamily="18" charset="0"/>
                <a:cs typeface="Times New Roman" panose="02020603050405020304" pitchFamily="18" charset="0"/>
              </a:rPr>
              <a:t>Siloed thinking about information across lines of business</a:t>
            </a:r>
          </a:p>
          <a:p>
            <a:pPr algn="just"/>
            <a:r>
              <a:rPr lang="en-US" sz="1800" dirty="0">
                <a:latin typeface="Times New Roman" panose="02020603050405020304" pitchFamily="18" charset="0"/>
                <a:cs typeface="Times New Roman" panose="02020603050405020304" pitchFamily="18" charset="0"/>
              </a:rPr>
              <a:t>The lack of a dedicated sponsor</a:t>
            </a:r>
          </a:p>
          <a:p>
            <a:pPr algn="just"/>
            <a:r>
              <a:rPr lang="en-US" sz="1800" dirty="0">
                <a:latin typeface="Times New Roman" panose="02020603050405020304" pitchFamily="18" charset="0"/>
                <a:cs typeface="Times New Roman" panose="02020603050405020304" pitchFamily="18" charset="0"/>
              </a:rPr>
              <a:t>An immutable corporate culture</a:t>
            </a:r>
          </a:p>
          <a:p>
            <a:pPr marL="0" indent="0" algn="just">
              <a:buNone/>
            </a:pPr>
            <a:r>
              <a:rPr lang="en-US" sz="1800" dirty="0">
                <a:latin typeface="Times New Roman" panose="02020603050405020304" pitchFamily="18" charset="0"/>
                <a:cs typeface="Times New Roman" panose="02020603050405020304" pitchFamily="18" charset="0"/>
              </a:rPr>
              <a:t>Unfortunately, many organizations skip vision and jump right to strategy. Trying to determine the how before you’ve determined the why is never really a good approach. On the other hand, having no objectives ensures you’ll never fail to meet them!</a:t>
            </a:r>
          </a:p>
          <a:p>
            <a:pPr algn="just"/>
            <a:r>
              <a:rPr lang="en-US" sz="1800" dirty="0">
                <a:latin typeface="Times New Roman" panose="02020603050405020304" pitchFamily="18" charset="0"/>
                <a:cs typeface="Times New Roman" panose="02020603050405020304" pitchFamily="18" charset="0"/>
              </a:rPr>
              <a:t>As with vision, organizations seek to solicit executive sponsorship and make information strategy a C-Suite action item. Doing so can help consolidate various departmental “small s” strategies into an enterprise “big S” strategy, leading to improved prioritization and culture change. But if you’re not agile and pragmatic, this can lead to increased bureaucracy.</a:t>
            </a:r>
          </a:p>
          <a:p>
            <a:endParaRPr lang="en-CA" sz="1800" dirty="0"/>
          </a:p>
        </p:txBody>
      </p:sp>
    </p:spTree>
    <p:extLst>
      <p:ext uri="{BB962C8B-B14F-4D97-AF65-F5344CB8AC3E}">
        <p14:creationId xmlns:p14="http://schemas.microsoft.com/office/powerpoint/2010/main" val="3345455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TotalTime>
  <Words>3816</Words>
  <Application>Microsoft Office PowerPoint</Application>
  <PresentationFormat>Widescreen</PresentationFormat>
  <Paragraphs>233</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PowerPoint Presentation</vt:lpstr>
      <vt:lpstr>AGENDA  This is the last chapter in the Part II – Managing Information as an Asset  </vt:lpstr>
      <vt:lpstr>LEARNING OUTCOME</vt:lpstr>
      <vt:lpstr>GARTNER’S ENTERPRISE INFORMATION MANAGEMENT MATURITY MODEL</vt:lpstr>
      <vt:lpstr>INFORMATION VISION</vt:lpstr>
      <vt:lpstr> VISION MATURITY, CHALLENGES AND TRADITIONAL REMEDIES </vt:lpstr>
      <vt:lpstr>APPLIED ASSET MANAGEMENT FOR INFORMATION VISION</vt:lpstr>
      <vt:lpstr>INFORMATION STRATEGY</vt:lpstr>
      <vt:lpstr>STRATEGY MATURITY, CHALLENGES AND TRADITIONAL REMEDIES </vt:lpstr>
      <vt:lpstr>APPLIED ASSET MANAGEMENT FOR INFORMATION STRATEGY</vt:lpstr>
      <vt:lpstr>METRICS</vt:lpstr>
      <vt:lpstr> METRICS MATURITY, CHALLENGES AND TRADITIONAL REMEDIES </vt:lpstr>
      <vt:lpstr>APPLIED ASSET MANAGEMENT FOR METRICS</vt:lpstr>
      <vt:lpstr>The trick then is to link these metrics to their probable business impact. Once these probabilities are established they should be applied to the various remediation expenses involved, including:</vt:lpstr>
      <vt:lpstr>GOVERNANCE</vt:lpstr>
      <vt:lpstr> GOVERNANCE MATURITY, CHALLENGES AND TRADITIONAL REMEDIES </vt:lpstr>
      <vt:lpstr>APPLIED ASSET MANAGEMENT FOR IMPROVED GOVERNANCE</vt:lpstr>
      <vt:lpstr>PEOPLE</vt:lpstr>
      <vt:lpstr> PEOPLE-RELATED MATURITY, CHALENGES AND TRADITIONAL REMEDIES </vt:lpstr>
      <vt:lpstr>APPLIED ASSET MANAGEMENT FOR PEOPLE-RELATED IMPROVEMENTS</vt:lpstr>
      <vt:lpstr>PROCESS</vt:lpstr>
      <vt:lpstr>PROCESS MATURITY, CHALLENGES AND TRADITIONAL REMEDIES </vt:lpstr>
      <vt:lpstr>APPLIED ASSET MANAGEMENT FOR IMPROVED INFORMATION PROCESSES </vt:lpstr>
      <vt:lpstr>INFRASTRUCTURE</vt:lpstr>
      <vt:lpstr>INFRASTRUCTURE MATURITY, CHALLENGES AND TRADITIONAL REMEDIES </vt:lpstr>
      <vt:lpstr>APPLIED ASSET MANAGEMENT PRINCIPLES FOR IMPROVED INFRASTRUCTURE </vt:lpstr>
      <vt:lpstr>CONCLUSION</vt:lpstr>
      <vt:lpstr>SUMMARY</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pedram h</dc:creator>
  <cp:lastModifiedBy>Nimmo Usman</cp:lastModifiedBy>
  <cp:revision>95</cp:revision>
  <dcterms:created xsi:type="dcterms:W3CDTF">2022-01-19T12:26:47Z</dcterms:created>
  <dcterms:modified xsi:type="dcterms:W3CDTF">2022-09-20T14:28:48Z</dcterms:modified>
</cp:coreProperties>
</file>