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7" r:id="rId12"/>
    <p:sldId id="268" r:id="rId13"/>
    <p:sldId id="269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03A37-1298-4984-AE51-4600FBD08692}" v="652" dt="2022-09-20T13:52:49.776"/>
    <p1510:client id="{280CA61E-FA17-C0A9-8567-4AE0E4062435}" v="63" dt="2022-09-20T13:44:56.658"/>
    <p1510:client id="{35118156-1545-8DAB-C81A-D2D427860322}" v="404" dt="2022-09-20T14:51:34.672"/>
    <p1510:client id="{77167023-39D4-4EBA-BBD3-6672C198B946}" v="61" dt="2022-09-07T23:05:32.349"/>
    <p1510:client id="{85862170-7CCE-4A82-B78F-7A965009CA49}" v="634" dt="2022-09-16T16:15:20.506"/>
    <p1510:client id="{ABE69D8B-59E9-42C3-BA5A-F79FDC4A3E25}" v="324" dt="2022-09-16T14:08:16.759"/>
    <p1510:client id="{B1FF2100-B035-FFCC-9996-5F59A4E257D6}" v="22" dt="2022-09-20T08:36:28.493"/>
    <p1510:client id="{E7695A87-076D-4044-9583-4BDE1D64F3E0}" vWet="4" dt="2022-09-07T17:35:47.948"/>
    <p1510:client id="{F12783B7-8FE5-79B5-8C6B-C106019CF2B8}" v="18" dt="2022-09-20T08:29:06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1D21E-F869-4638-915B-EC9B7D14C73A}" type="datetimeFigureOut"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5CD62-57B0-4D49-98B6-EE76F821D5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1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5CD62-57B0-4D49-98B6-EE76F821D546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5CD62-57B0-4D49-98B6-EE76F821D546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50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The physical form of information has been evolving from human gestures, then to spoken words, magnetic fluxes, radio signals and streams of data.</a:t>
            </a:r>
          </a:p>
          <a:p>
            <a:r>
              <a:rPr lang="en-US"/>
              <a:t>2. Information’s context meaning, and representation when combined help to improve business process performance and decision making.</a:t>
            </a:r>
            <a:endParaRPr lang="en-US">
              <a:cs typeface="Calibri"/>
            </a:endParaRPr>
          </a:p>
          <a:p>
            <a:r>
              <a:rPr lang="en-US"/>
              <a:t>3.Information should not be considered as an operational byproduct but rather as an enterprise asset. In some industries, information can be monetized more as compared to traditional assets.</a:t>
            </a:r>
            <a:endParaRPr lang="en-US">
              <a:cs typeface="Calibri"/>
            </a:endParaRPr>
          </a:p>
          <a:p>
            <a:r>
              <a:rPr lang="en-US"/>
              <a:t>4. To avoid taxation and conceal certain business activity from public disclosure, information-based transactions are being used since accounting practices and legislation have not kept up with it.</a:t>
            </a:r>
            <a:endParaRPr lang="en-US">
              <a:cs typeface="Calibri"/>
            </a:endParaRPr>
          </a:p>
          <a:p>
            <a:r>
              <a:rPr lang="en-US"/>
              <a:t>5. Only after considering information as an enterprise asset and realizing its value,  will an organization be able to monetize it and get benefits out of it.</a:t>
            </a:r>
            <a:endParaRPr lang="en-US">
              <a:cs typeface="Calibri"/>
            </a:endParaRPr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5CD62-57B0-4D49-98B6-EE76F821D546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The physical form of information has been evolving from human gestures, then to spoken words, magnetic fluxes, radio signals and streams of data.</a:t>
            </a:r>
          </a:p>
          <a:p>
            <a:r>
              <a:rPr lang="en-US"/>
              <a:t>2. Information’s context meaning, and representation when combined help to improve business process performance and decision making.</a:t>
            </a:r>
            <a:endParaRPr lang="en-US">
              <a:cs typeface="Calibri"/>
            </a:endParaRPr>
          </a:p>
          <a:p>
            <a:r>
              <a:rPr lang="en-US"/>
              <a:t>3.Information should not be considered as an operational byproduct but rather as an enterprise asset. In some industries, information can be monetized more as compared to traditional assets.</a:t>
            </a:r>
            <a:endParaRPr lang="en-US">
              <a:cs typeface="Calibri"/>
            </a:endParaRPr>
          </a:p>
          <a:p>
            <a:r>
              <a:rPr lang="en-US"/>
              <a:t>4. To avoid taxation and conceal certain business activity from public disclosure, information-based transactions are being used since accounting practices and legislation have not kept up with it.</a:t>
            </a:r>
            <a:endParaRPr lang="en-US">
              <a:cs typeface="Calibri"/>
            </a:endParaRPr>
          </a:p>
          <a:p>
            <a:r>
              <a:rPr lang="en-US"/>
              <a:t>5. Only after considering information as an enterprise asset and realizing its value,  will an organization be able to monetize it and get benefits out of it.</a:t>
            </a:r>
            <a:endParaRPr lang="en-US">
              <a:cs typeface="Calibri"/>
            </a:endParaRPr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5CD62-57B0-4D49-98B6-EE76F821D546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5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The physical form of information has been evolving from human gestures, then to spoken words, magnetic fluxes, radio signals and streams of data.</a:t>
            </a:r>
          </a:p>
          <a:p>
            <a:r>
              <a:rPr lang="en-US"/>
              <a:t>2. Information’s context meaning, and representation when combined help to improve business process performance and decision making.</a:t>
            </a:r>
            <a:endParaRPr lang="en-US">
              <a:cs typeface="Calibri"/>
            </a:endParaRPr>
          </a:p>
          <a:p>
            <a:r>
              <a:rPr lang="en-US"/>
              <a:t>3.Information should not be considered as an operational byproduct but rather as an enterprise asset. In some industries, information can be monetized more as compared to traditional assets.</a:t>
            </a:r>
            <a:endParaRPr lang="en-US">
              <a:cs typeface="Calibri"/>
            </a:endParaRPr>
          </a:p>
          <a:p>
            <a:r>
              <a:rPr lang="en-US"/>
              <a:t>4. To avoid taxation and conceal certain business activity from public disclosure, information-based transactions are being used since accounting practices and legislation have not kept up with it.</a:t>
            </a:r>
            <a:endParaRPr lang="en-US">
              <a:cs typeface="Calibri"/>
            </a:endParaRPr>
          </a:p>
          <a:p>
            <a:r>
              <a:rPr lang="en-US"/>
              <a:t>5. Only after considering information as an enterprise asset and realizing its value,  will an organization be able to monetize it and get benefits out of it.</a:t>
            </a:r>
            <a:endParaRPr lang="en-US">
              <a:cs typeface="Calibri"/>
            </a:endParaRPr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5CD62-57B0-4D49-98B6-EE76F821D546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839E-4D0A-46EC-BFFB-1CA2B3002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C8F2B-E590-4927-8082-3D6D6D321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C487-0787-4C65-8563-BE325FC4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A8EDC-FE91-4757-A2BC-61616076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5E71E-92C8-4FC7-AA10-A56E88C0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0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4F7D-C0B6-44EF-ABE8-57D3ED1E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764AC-4A38-4D1C-B366-6912056F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EDEA-8D5C-4B34-9F1A-89F95F6F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2DEC4-B0E1-4661-8FFF-551B9F4B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3F360-3209-4C32-A160-75FAD0DD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3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2400E-CA00-4F93-A6ED-CB115AC24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A6EB6-3766-4C06-B00E-7A35F78DF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A129-EBB5-488D-A972-DD56AE3D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5EBE6-0FE8-4DFE-8FD7-B2629261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BE57B-E036-4C88-8191-B958B45C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7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2C71-7B9D-46FD-91E1-B21EFB25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69FEB-DD58-4E0D-8923-49254DB7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0662D-86A8-4FAB-A035-D0DCF322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57D36-65B2-4828-AC0E-17D58F3E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A4AF5-4E6A-4BE5-8D12-16CDA781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0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A36C-C373-4820-94FF-AE6E4B8E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952D6-672C-405B-B64D-C5BBBE73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A1823-5D17-4F25-B95F-237A005F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CFF4E-B26C-469F-8395-C488BE98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A23FD-8487-4D6A-B72B-A03A7461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7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A969-91BA-4BEA-A957-FC7040EE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44A7-D3C2-47FC-9F41-4F3773402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8216C-45E6-4666-A099-5D0936064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0AA0-B94E-4F76-B4EA-22F36664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3EB5A-6CB1-417D-8998-33673D85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42CF1-C743-4973-AE79-990353E9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7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BF01-29D2-46C3-B513-C2868C6A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38DDC-01A4-439B-A56B-E8487045A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C3ABB-04C5-4430-946B-EF6791403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4BCCE-53C3-48D2-BDE5-A123FBA2C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A447B-7688-41F0-BDC7-47DA409A9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28251-36FC-478E-90F6-4033075A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7789B-E0F9-4A5D-82DA-41AE53AC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4F3D1-2946-4896-8866-3E653E56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2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0D47-82EB-413B-B4F9-973E58D0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0EFB1-E5D9-4B4B-9A02-69BBB72A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7EB9-C5C2-4250-A416-8D037A77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B5BCF-55F3-4F88-B5B9-81786E1B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5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AC21F-4635-4DA8-83BC-50AD1B23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A6283-B4B2-480D-81B5-2C06D2EB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A7EE5-90FB-4955-B924-DEDAB6DC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7FDD-8075-4217-AF90-CB195E33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4131-26C9-4A6A-9953-56F68865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682CB-8966-4DB2-ACAB-ECA6DAB2E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B9CCC-F7B0-4AD5-85BD-3871F223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A73E8-EFD3-436C-8B75-9FBAF68F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1EF2F-8FBC-4B42-8B16-3D60CB33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72E4-B2DE-4AC2-B0EB-35B203D6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417F8-984F-4DD5-9403-D685C8120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751FB-1F10-411A-B7F0-806340961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A0F29-7C85-4964-B88C-CAE920F6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976D7-4A9F-42FF-A199-30D7C617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67C64-A99D-4963-8806-692F157B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5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5E340-AEDA-4C2E-AB1A-B62D60C4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509FA-847E-495E-A82B-797B4D48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7E225-4988-453A-B798-5B8C03501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837B1-F318-4B46-818C-BD5071ADEF6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F760-97BF-4F5A-AD41-2551D9528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49C83-732C-42CE-A100-B7420013D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9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anking.senate.gov/00_07hrg/071900/samek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F9F19A-FCD0-468D-80F6-97C96DC51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743" y="17732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solidFill>
                  <a:srgbClr val="FF0000"/>
                </a:solidFill>
                <a:latin typeface="Times New Roman"/>
                <a:cs typeface="Times New Roman"/>
              </a:rPr>
              <a:t>Is Information an asset ?</a:t>
            </a:r>
          </a:p>
          <a:p>
            <a:endParaRPr lang="en-US" sz="32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8175D-EE50-3AE5-D281-8572FF7179A5}"/>
              </a:ext>
            </a:extLst>
          </p:cNvPr>
          <p:cNvSpPr txBox="1"/>
          <p:nvPr/>
        </p:nvSpPr>
        <p:spPr>
          <a:xfrm>
            <a:off x="2973506" y="5116395"/>
            <a:ext cx="58918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/>
                <a:cs typeface="Segoe UI"/>
              </a:rPr>
              <a:t>Chapter 9​</a:t>
            </a:r>
          </a:p>
          <a:p>
            <a:pPr algn="ctr"/>
            <a:r>
              <a:rPr lang="en-US">
                <a:latin typeface="Times New Roman"/>
                <a:cs typeface="Segoe UI"/>
              </a:rPr>
              <a:t>Aadarsha Chapagain(c0825975)​</a:t>
            </a:r>
          </a:p>
          <a:p>
            <a:pPr algn="ctr"/>
            <a:r>
              <a:rPr lang="en-US">
                <a:latin typeface="Times New Roman"/>
                <a:cs typeface="Segoe UI"/>
              </a:rPr>
              <a:t>Rajasekar Katta(c0833776)</a:t>
            </a:r>
          </a:p>
          <a:p>
            <a:pPr algn="ctr"/>
            <a:r>
              <a:rPr lang="en-US">
                <a:latin typeface="Times New Roman"/>
                <a:cs typeface="Segoe UI"/>
              </a:rPr>
              <a:t>Group 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2A84083-A5AA-3E99-97C2-1EBB89F2C422}"/>
              </a:ext>
            </a:extLst>
          </p:cNvPr>
          <p:cNvSpPr txBox="1">
            <a:spLocks/>
          </p:cNvSpPr>
          <p:nvPr/>
        </p:nvSpPr>
        <p:spPr>
          <a:xfrm>
            <a:off x="1146743" y="2738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>
              <a:latin typeface="Times New Roman"/>
              <a:cs typeface="Times New Roman"/>
            </a:endParaRPr>
          </a:p>
          <a:p>
            <a:r>
              <a:rPr lang="en-US" sz="2800">
                <a:latin typeface="Times New Roman"/>
                <a:cs typeface="Times New Roman"/>
              </a:rPr>
              <a:t>Part 3 Measure information as asset</a:t>
            </a:r>
          </a:p>
        </p:txBody>
      </p:sp>
    </p:spTree>
    <p:extLst>
      <p:ext uri="{BB962C8B-B14F-4D97-AF65-F5344CB8AC3E}">
        <p14:creationId xmlns:p14="http://schemas.microsoft.com/office/powerpoint/2010/main" val="425313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4B1E-DD0D-891F-D669-6EEE8E07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  <a:latin typeface="Times New Roman"/>
                <a:cs typeface="Times New Roman"/>
              </a:rPr>
              <a:t>Is Information a Liability?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C5C8-014D-2F79-EDF7-B107699C4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3134"/>
            <a:ext cx="10515600" cy="4293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Occasionally the information is both an asset and liability.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   Cognizant lost more than $40M to </a:t>
            </a:r>
            <a:r>
              <a:rPr lang="en-US" sz="2400">
                <a:ea typeface="+mn-lt"/>
                <a:cs typeface="+mn-lt"/>
              </a:rPr>
              <a:t>ransomware attack.</a:t>
            </a:r>
          </a:p>
          <a:p>
            <a:endParaRPr lang="en-US" sz="2400">
              <a:latin typeface="Times New Roman"/>
              <a:cs typeface="Times New Roman"/>
            </a:endParaRPr>
          </a:p>
          <a:p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cs typeface="Times New Roman"/>
              </a:rPr>
              <a:t>Contingent Liability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 </a:t>
            </a:r>
            <a:r>
              <a:rPr lang="en-US" sz="2400">
                <a:latin typeface="Times New Roman"/>
                <a:ea typeface="+mn-lt"/>
                <a:cs typeface="Times New Roman"/>
              </a:rPr>
              <a:t> </a:t>
            </a:r>
            <a:r>
              <a:rPr lang="en-US" sz="2400">
                <a:ea typeface="+mn-lt"/>
                <a:cs typeface="+mn-lt"/>
              </a:rPr>
              <a:t>A contingent liability is a liability that may occur depending on the outcome 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   of an uncertain future event.</a:t>
            </a:r>
            <a:endParaRPr lang="en-US" sz="2400">
              <a:latin typeface="Times New Roman"/>
              <a:cs typeface="Times New Roman"/>
            </a:endParaRPr>
          </a:p>
          <a:p>
            <a:endParaRPr lang="en-US" sz="2400">
              <a:latin typeface="Times New Roman"/>
              <a:cs typeface="Times New Roman"/>
            </a:endParaRPr>
          </a:p>
          <a:p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67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Realization of information's value is essential. Only after realizing the value of information, it can be monetized, quantified and managed.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13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ea typeface="+mn-lt"/>
                <a:cs typeface="+mn-lt"/>
              </a:rPr>
              <a:t>“U.S. Senate Committee on Banking, Housing, and Urban Affairs, Subcommittee on Securities, Hearing on Adapting a 1930’s Financial Reporting Model to the 21st Century, Wednesday,” Witness List and Prepared Testimony, 19 July 2000, www.banking.senate.gov/00_07hrg/071900/witness.htm. </a:t>
            </a:r>
            <a:endParaRPr lang="en-US" sz="24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2400">
                <a:ea typeface="+mn-lt"/>
                <a:cs typeface="+mn-lt"/>
              </a:rPr>
              <a:t> Ironically, it costs $350 to purchase the full transcript of this hearing on the websites of two icons of today’s digitalized economy, Google and Amazon, while the Senate.gov site only has limited details. </a:t>
            </a:r>
            <a:endParaRPr lang="en-US" sz="24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2400">
                <a:ea typeface="+mn-lt"/>
                <a:cs typeface="+mn-lt"/>
              </a:rPr>
              <a:t>“U.S. Senate Committee on Banking, Housing, and Urban Affairs, Subcommittee on Securities, Hearing on Adapting a 1930’s Financial Reporting Model to the 21st Century, Wednesday,” Prepared Testimony of Mr. Steve M. Samek, Partner, Arthur Andersen, 19 July 2000, </a:t>
            </a:r>
            <a:r>
              <a:rPr lang="en-US" sz="2400">
                <a:ea typeface="+mn-lt"/>
                <a:cs typeface="+mn-lt"/>
                <a:hlinkClick r:id="rId2"/>
              </a:rPr>
              <a:t>http://banking.senate.gov/00_07hrg/071900/samek.htm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2400">
                <a:ea typeface="+mn-lt"/>
                <a:cs typeface="+mn-lt"/>
              </a:rPr>
              <a:t> “U.S. Senate Committee on Banking, Housing, and Urban Affairs, Subcommittee on Securities, Hearing on Adapting a 1930’s Financial Reporting Model to the 21st Century, Wednesday,” Prepared Testimony of Mr. Robert K. Elliott, Chairman, American Institute of Certified Public Accountants, July 19, 2000, </a:t>
            </a:r>
            <a:endParaRPr lang="en-US" sz="24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2400">
                <a:ea typeface="+mn-lt"/>
                <a:cs typeface="+mn-lt"/>
              </a:rPr>
              <a:t>https://www.investopedia.com/terms/q/qratio.asp</a:t>
            </a:r>
          </a:p>
        </p:txBody>
      </p:sp>
    </p:spTree>
    <p:extLst>
      <p:ext uri="{BB962C8B-B14F-4D97-AF65-F5344CB8AC3E}">
        <p14:creationId xmlns:p14="http://schemas.microsoft.com/office/powerpoint/2010/main" val="292937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Overview</a:t>
            </a:r>
          </a:p>
          <a:p>
            <a:r>
              <a:rPr lang="en-US" sz="2400">
                <a:latin typeface="Times New Roman"/>
                <a:cs typeface="Times New Roman"/>
              </a:rPr>
              <a:t>Awakening to the Information Asset Realization</a:t>
            </a:r>
            <a:endParaRPr lang="en-US">
              <a:cs typeface="Calibri"/>
            </a:endParaRPr>
          </a:p>
          <a:p>
            <a:r>
              <a:rPr lang="en-US" sz="2400">
                <a:latin typeface="Times New Roman"/>
                <a:cs typeface="Times New Roman"/>
              </a:rPr>
              <a:t>Why Does Information ’ s Value Matter?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/>
                <a:cs typeface="Times New Roman"/>
              </a:rPr>
              <a:t>Real World Evidence of Information’s Economic Value</a:t>
            </a:r>
          </a:p>
          <a:p>
            <a:r>
              <a:rPr lang="en-US" sz="2400">
                <a:latin typeface="Times New Roman"/>
                <a:cs typeface="Times New Roman"/>
              </a:rPr>
              <a:t>Investors Prize </a:t>
            </a:r>
            <a:r>
              <a:rPr lang="en-US" sz="2400" err="1">
                <a:latin typeface="Times New Roman"/>
                <a:cs typeface="Times New Roman"/>
              </a:rPr>
              <a:t>Infosavy</a:t>
            </a:r>
            <a:r>
              <a:rPr lang="en-US" sz="2400">
                <a:latin typeface="Times New Roman"/>
                <a:cs typeface="Times New Roman"/>
              </a:rPr>
              <a:t> companies</a:t>
            </a:r>
          </a:p>
          <a:p>
            <a:r>
              <a:rPr lang="en-US" sz="2400">
                <a:latin typeface="Times New Roman"/>
                <a:cs typeface="Times New Roman"/>
              </a:rPr>
              <a:t>Accounting for Information</a:t>
            </a:r>
          </a:p>
          <a:p>
            <a:r>
              <a:rPr lang="en-US" sz="2400">
                <a:latin typeface="Times New Roman"/>
                <a:cs typeface="Times New Roman"/>
              </a:rPr>
              <a:t>Is Information a Liability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7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Firm grasp on concept of asset</a:t>
            </a:r>
          </a:p>
          <a:p>
            <a:r>
              <a:rPr lang="en-US" sz="2400">
                <a:latin typeface="Times New Roman"/>
                <a:cs typeface="Times New Roman"/>
              </a:rPr>
              <a:t>Status of information is Accounting books</a:t>
            </a:r>
          </a:p>
          <a:p>
            <a:r>
              <a:rPr lang="en-US" sz="2400">
                <a:latin typeface="Times New Roman"/>
                <a:cs typeface="Times New Roman"/>
              </a:rPr>
              <a:t>Understanding if information can be considered as asset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0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  <a:latin typeface="Times New Roman"/>
                <a:cs typeface="Times New Roman"/>
              </a:rPr>
              <a:t>Overview  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“Hearing on Adapting a 1930’s Financial Reporting Model to the 21st Century.”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ea typeface="+mn-lt"/>
                <a:cs typeface="+mn-lt"/>
              </a:rPr>
              <a:t>Current accounting metrics not enough in New Economy</a:t>
            </a:r>
          </a:p>
          <a:p>
            <a:r>
              <a:rPr lang="en-US" sz="2400">
                <a:ea typeface="+mn-lt"/>
                <a:cs typeface="+mn-lt"/>
              </a:rPr>
              <a:t> Only “guesstimates” is possible without proper indices</a:t>
            </a:r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Even after 2 decades, failure in consideration of information and intangible assets .</a:t>
            </a:r>
            <a:endParaRPr lang="en-US" sz="240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  <a:latin typeface="Times New Roman"/>
                <a:ea typeface="+mj-lt"/>
                <a:cs typeface="+mj-lt"/>
              </a:rPr>
              <a:t>Awakening to the information Asset Realization</a:t>
            </a:r>
            <a:r>
              <a:rPr lang="en-US" sz="400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Information under goodwill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/>
                <a:cs typeface="Times New Roman"/>
              </a:rPr>
              <a:t>No quantification for information asset.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/>
                <a:cs typeface="Times New Roman"/>
              </a:rPr>
              <a:t>Information is inventory in warehouse.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8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  <a:latin typeface="Times New Roman"/>
                <a:cs typeface="Times New Roman"/>
              </a:rPr>
              <a:t>Why does Information's Value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Physical form of information has been changing</a:t>
            </a:r>
          </a:p>
          <a:p>
            <a:r>
              <a:rPr lang="en-US" sz="2400">
                <a:latin typeface="Times New Roman"/>
                <a:cs typeface="Times New Roman"/>
              </a:rPr>
              <a:t>Improves business performance and decision making</a:t>
            </a:r>
          </a:p>
          <a:p>
            <a:r>
              <a:rPr lang="en-US" sz="2400">
                <a:latin typeface="Times New Roman"/>
                <a:cs typeface="Times New Roman"/>
              </a:rPr>
              <a:t>Not By product but enterprise asset.</a:t>
            </a:r>
          </a:p>
          <a:p>
            <a:r>
              <a:rPr lang="en-US" sz="2400">
                <a:latin typeface="Times New Roman"/>
                <a:cs typeface="Times New Roman"/>
              </a:rPr>
              <a:t>Legislation and accounting practices have not kept up.</a:t>
            </a:r>
          </a:p>
          <a:p>
            <a:r>
              <a:rPr lang="en-US" sz="2400">
                <a:latin typeface="Times New Roman"/>
                <a:cs typeface="Times New Roman"/>
              </a:rPr>
              <a:t>Possible Monetization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5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  <a:latin typeface="Times New Roman"/>
                <a:cs typeface="Times New Roman"/>
              </a:rPr>
              <a:t>Real-world Evidence of Information's Economic value?</a:t>
            </a:r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Evolution from Luca </a:t>
            </a:r>
            <a:r>
              <a:rPr lang="en-US" sz="2400" err="1">
                <a:latin typeface="Times New Roman"/>
                <a:cs typeface="Times New Roman"/>
              </a:rPr>
              <a:t>Pacioli's</a:t>
            </a:r>
            <a:r>
              <a:rPr lang="en-US" sz="2400">
                <a:latin typeface="Times New Roman"/>
                <a:cs typeface="Times New Roman"/>
              </a:rPr>
              <a:t> double-entry book-keeping to digerati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/>
                <a:cs typeface="Times New Roman"/>
              </a:rPr>
              <a:t>Companies at different level of information utilization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en-US" sz="2400">
                <a:latin typeface="Times New Roman"/>
                <a:cs typeface="Times New Roman"/>
              </a:rPr>
              <a:t>Companies implementing periodic hindsight-oreinted reporting</a:t>
            </a:r>
            <a:endParaRPr lang="en-US" sz="2400">
              <a:latin typeface="Calibri"/>
              <a:cs typeface="Calibri"/>
            </a:endParaRPr>
          </a:p>
          <a:p>
            <a:pPr marL="457200" indent="-457200">
              <a:buAutoNum type="alphaLcParenR"/>
            </a:pPr>
            <a:r>
              <a:rPr lang="en-US" sz="2400">
                <a:latin typeface="Times New Roman"/>
                <a:cs typeface="Times New Roman"/>
              </a:rPr>
              <a:t>Companies capitalizing their own information</a:t>
            </a:r>
          </a:p>
          <a:p>
            <a:pPr marL="457200" indent="-457200">
              <a:buAutoNum type="alphaLcParenR"/>
            </a:pPr>
            <a:r>
              <a:rPr lang="en-US" sz="2400">
                <a:latin typeface="Times New Roman"/>
                <a:cs typeface="Times New Roman"/>
              </a:rPr>
              <a:t>Companies gather data from  public sources and generating solutions and values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2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  <a:latin typeface="Times New Roman"/>
                <a:cs typeface="Times New Roman"/>
              </a:rPr>
              <a:t>Investors Prize Infosavy companies</a:t>
            </a:r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600">
                <a:latin typeface="Times New Roman"/>
                <a:cs typeface="Times New Roman"/>
              </a:rPr>
              <a:t>Q value</a:t>
            </a:r>
          </a:p>
          <a:p>
            <a:pPr marL="0" indent="0">
              <a:buNone/>
            </a:pPr>
            <a:r>
              <a:rPr lang="en-US" sz="2600">
                <a:latin typeface="Times New Roman"/>
                <a:cs typeface="Times New Roman"/>
              </a:rPr>
              <a:t>    Tobin q = Total market value of a firm</a:t>
            </a:r>
          </a:p>
          <a:p>
            <a:pPr marL="0" indent="0">
              <a:buNone/>
            </a:pPr>
            <a:r>
              <a:rPr lang="en-US" sz="2600">
                <a:latin typeface="Times New Roman"/>
                <a:cs typeface="Times New Roman"/>
              </a:rPr>
              <a:t>                     /replacement value of tangible assets(Total asset  value of a firm)</a:t>
            </a:r>
            <a:endParaRPr lang="en-US"/>
          </a:p>
          <a:p>
            <a:r>
              <a:rPr lang="en-US" sz="2600">
                <a:latin typeface="Times New Roman"/>
                <a:cs typeface="Times New Roman"/>
              </a:rPr>
              <a:t> From 0.4 in 1945 and now regularly eclipses 1.0 in any given year. </a:t>
            </a:r>
          </a:p>
          <a:p>
            <a:r>
              <a:rPr lang="en-US" sz="2600">
                <a:latin typeface="Times New Roman"/>
                <a:cs typeface="Times New Roman"/>
              </a:rPr>
              <a:t>And it tripled when data warehousing and business intelligence rose to mainstream popularity mid-1990's</a:t>
            </a:r>
          </a:p>
          <a:p>
            <a:r>
              <a:rPr lang="en-US" sz="2600">
                <a:latin typeface="Times New Roman"/>
                <a:cs typeface="Times New Roman"/>
              </a:rPr>
              <a:t>Info </a:t>
            </a:r>
            <a:r>
              <a:rPr lang="en-US" sz="2600" err="1">
                <a:latin typeface="Times New Roman"/>
                <a:cs typeface="Times New Roman"/>
              </a:rPr>
              <a:t>savy</a:t>
            </a:r>
            <a:r>
              <a:rPr lang="en-US" sz="2600">
                <a:latin typeface="Times New Roman"/>
                <a:cs typeface="Times New Roman"/>
              </a:rPr>
              <a:t> companies have a q-value nearly  2 times greater than market value.</a:t>
            </a:r>
          </a:p>
          <a:p>
            <a:r>
              <a:rPr lang="en-US" sz="2600">
                <a:latin typeface="Times New Roman"/>
                <a:cs typeface="Times New Roman"/>
              </a:rPr>
              <a:t>Facebook public offering 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b="1">
                <a:cs typeface="Calibri"/>
              </a:rPr>
              <a:t>Post IPO market(75B) =Reportable assets(6.6B)+ Non-Reportable asset(68B) 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>
              <a:cs typeface="Calibri"/>
            </a:endParaRPr>
          </a:p>
          <a:p>
            <a:endParaRPr lang="en-US" sz="240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>
              <a:latin typeface="Calibri"/>
              <a:cs typeface="Calibri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8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4339-E764-AAD4-B69A-76AC3326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FF0000"/>
                </a:solidFill>
                <a:latin typeface="Times New Roman"/>
                <a:cs typeface="Times New Roman"/>
              </a:rPr>
              <a:t>Accounting for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F89BB-6FD9-1177-DBC3-2EA53E999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456"/>
            <a:ext cx="10458091" cy="4624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    </a:t>
            </a:r>
            <a:r>
              <a:rPr lang="en-US" sz="2400" b="1">
                <a:latin typeface="Times New Roman"/>
                <a:cs typeface="Times New Roman"/>
              </a:rPr>
              <a:t>What is an Asset?</a:t>
            </a:r>
            <a:endParaRPr lang="en-US" b="1"/>
          </a:p>
          <a:p>
            <a:r>
              <a:rPr lang="en-US" sz="2400">
                <a:latin typeface="Times New Roman"/>
                <a:cs typeface="Times New Roman"/>
              </a:rPr>
              <a:t>As per the International Accounting Standards Board (IASB) International Financial Reporting Standards (IFRS) framework, an asset is “a resource controlled by the entity as a result of past events and from which future economic benefits are expected to flow to the entity.”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    </a:t>
            </a:r>
            <a:r>
              <a:rPr lang="en-US" sz="2400" b="1">
                <a:latin typeface="Times New Roman"/>
                <a:cs typeface="Times New Roman"/>
              </a:rPr>
              <a:t>Information meets the critical attributes of</a:t>
            </a:r>
            <a:r>
              <a:rPr lang="en-US" sz="2400" b="1">
                <a:ea typeface="+mn-lt"/>
                <a:cs typeface="+mn-lt"/>
              </a:rPr>
              <a:t> </a:t>
            </a:r>
            <a:r>
              <a:rPr lang="en-US" sz="2400" b="1" err="1">
                <a:latin typeface="Times New Roman"/>
                <a:cs typeface="Times New Roman"/>
              </a:rPr>
              <a:t>intangiable</a:t>
            </a:r>
            <a:r>
              <a:rPr lang="en-US" sz="2400" b="1">
                <a:latin typeface="Times New Roman"/>
                <a:cs typeface="Times New Roman"/>
              </a:rPr>
              <a:t> assets as</a:t>
            </a:r>
          </a:p>
          <a:p>
            <a:pPr marL="342900" indent="-342900"/>
            <a:r>
              <a:rPr lang="en-US" sz="2400">
                <a:latin typeface="Times New Roman"/>
                <a:cs typeface="Times New Roman"/>
              </a:rPr>
              <a:t>Lacing physical substance, Control, Identifiability, Having probable future  economic benefit (such as revenue or reduced future costs).</a:t>
            </a:r>
            <a:r>
              <a:rPr lang="en-US" sz="2400">
                <a:ea typeface="+mn-lt"/>
                <a:cs typeface="+mn-lt"/>
              </a:rPr>
              <a:t> </a:t>
            </a:r>
            <a:endParaRPr lang="en-US" sz="2400" b="1">
              <a:latin typeface="Times New Roman"/>
              <a:cs typeface="Times New Roman"/>
            </a:endParaRPr>
          </a:p>
          <a:p>
            <a:pPr marL="342900" indent="-342900"/>
            <a:r>
              <a:rPr lang="en-US" sz="2400">
                <a:latin typeface="Times New Roman"/>
                <a:cs typeface="Times New Roman"/>
              </a:rPr>
              <a:t>However, there is some movement on the issue from both FASB and  IAS but U.S.  Senate, not ready to expect any new significant regulatory changes any time soon.</a:t>
            </a:r>
          </a:p>
          <a:p>
            <a:endParaRPr lang="en-US" sz="2400">
              <a:latin typeface="Times New Roman"/>
              <a:cs typeface="Times New Roman"/>
            </a:endParaRPr>
          </a:p>
          <a:p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753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568210BCD0F74194A6A22F9122D94C" ma:contentTypeVersion="7" ma:contentTypeDescription="Create a new document." ma:contentTypeScope="" ma:versionID="7b3bbf38230f557338e894e3dba91017">
  <xsd:schema xmlns:xsd="http://www.w3.org/2001/XMLSchema" xmlns:xs="http://www.w3.org/2001/XMLSchema" xmlns:p="http://schemas.microsoft.com/office/2006/metadata/properties" xmlns:ns3="3664c227-21ad-4cc4-9b13-57629c2d52c0" xmlns:ns4="705e1afd-6d02-4d8e-bc72-09a5ea0cd01c" targetNamespace="http://schemas.microsoft.com/office/2006/metadata/properties" ma:root="true" ma:fieldsID="6345466435e291c5dcf670df0a2846de" ns3:_="" ns4:_="">
    <xsd:import namespace="3664c227-21ad-4cc4-9b13-57629c2d52c0"/>
    <xsd:import namespace="705e1afd-6d02-4d8e-bc72-09a5ea0cd0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64c227-21ad-4cc4-9b13-57629c2d52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5e1afd-6d02-4d8e-bc72-09a5ea0cd01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A77023-B9E6-43BF-BE80-4DB80607C845}">
  <ds:schemaRefs>
    <ds:schemaRef ds:uri="3664c227-21ad-4cc4-9b13-57629c2d52c0"/>
    <ds:schemaRef ds:uri="705e1afd-6d02-4d8e-bc72-09a5ea0cd0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EB5C056-85F5-4128-A980-F869514338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A77B6D-1D67-4DB3-9EBB-E1DED77C5DCD}">
  <ds:schemaRefs>
    <ds:schemaRef ds:uri="3664c227-21ad-4cc4-9b13-57629c2d52c0"/>
    <ds:schemaRef ds:uri="705e1afd-6d02-4d8e-bc72-09a5ea0cd01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Agenda</vt:lpstr>
      <vt:lpstr>Learning outcome </vt:lpstr>
      <vt:lpstr>Overview  </vt:lpstr>
      <vt:lpstr>Awakening to the information Asset Realization </vt:lpstr>
      <vt:lpstr>Why does Information's Value Matter?</vt:lpstr>
      <vt:lpstr>Real-world Evidence of Information's Economic value?</vt:lpstr>
      <vt:lpstr>Investors Prize Infosavy companies</vt:lpstr>
      <vt:lpstr>Accounting for Information</vt:lpstr>
      <vt:lpstr>Is Information a Liability?</vt:lpstr>
      <vt:lpstr>Conclusion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pedram h</dc:creator>
  <cp:revision>2</cp:revision>
  <dcterms:created xsi:type="dcterms:W3CDTF">2022-01-19T12:26:47Z</dcterms:created>
  <dcterms:modified xsi:type="dcterms:W3CDTF">2022-09-20T15:03:19Z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0x010100A2568210BCD0F74194A6A22F9122D94C</vt:lpwstr>
  </property>
</Properties>
</file>