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9" r:id="rId7"/>
    <p:sldId id="267" r:id="rId8"/>
    <p:sldId id="268"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6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74727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45003-EF5B-4B4C-9AE4-18B31F9A57F3}"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43052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15537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44899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293292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659766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120640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188391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59686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00882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134984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45003-EF5B-4B4C-9AE4-18B31F9A57F3}"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38481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45003-EF5B-4B4C-9AE4-18B31F9A57F3}"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51707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92469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275279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D45003-EF5B-4B4C-9AE4-18B31F9A57F3}" type="datetimeFigureOut">
              <a:rPr lang="en-US" smtClean="0"/>
              <a:t>11/24/2022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11545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45003-EF5B-4B4C-9AE4-18B31F9A57F3}"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C4079-FCBE-4013-AE4B-44340ADD6A3E}" type="slidenum">
              <a:rPr lang="en-US" smtClean="0"/>
              <a:t>‹#›</a:t>
            </a:fld>
            <a:endParaRPr lang="en-US"/>
          </a:p>
        </p:txBody>
      </p:sp>
    </p:spTree>
    <p:extLst>
      <p:ext uri="{BB962C8B-B14F-4D97-AF65-F5344CB8AC3E}">
        <p14:creationId xmlns:p14="http://schemas.microsoft.com/office/powerpoint/2010/main" val="384750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D45003-EF5B-4B4C-9AE4-18B31F9A57F3}" type="datetimeFigureOut">
              <a:rPr lang="en-US" smtClean="0"/>
              <a:t>11/24/2022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0C4079-FCBE-4013-AE4B-44340ADD6A3E}" type="slidenum">
              <a:rPr lang="en-US" smtClean="0"/>
              <a:t>‹#›</a:t>
            </a:fld>
            <a:endParaRPr lang="en-US"/>
          </a:p>
        </p:txBody>
      </p:sp>
    </p:spTree>
    <p:extLst>
      <p:ext uri="{BB962C8B-B14F-4D97-AF65-F5344CB8AC3E}">
        <p14:creationId xmlns:p14="http://schemas.microsoft.com/office/powerpoint/2010/main" val="25955373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ideshare.net/Maramaldawood/uber-case-study-231995516" TargetMode="External"/><Relationship Id="rId2" Type="http://schemas.openxmlformats.org/officeDocument/2006/relationships/hyperlink" Target="https://www.projectpro.io/article/how-uber-uses-data-science-to-reinvent-transportation/2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0056" y="324740"/>
            <a:ext cx="9374737" cy="95410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2022F-T3 BDM 3203 – Hadoop Ecosystem for Big Data 01(DSMM)</a:t>
            </a:r>
            <a:br>
              <a:rPr lang="en-IN" sz="2000"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t>
            </a:r>
            <a:endParaRPr lang="en-US" sz="1600" dirty="0"/>
          </a:p>
        </p:txBody>
      </p:sp>
      <p:sp>
        <p:nvSpPr>
          <p:cNvPr id="5" name="TextBox 4"/>
          <p:cNvSpPr txBox="1"/>
          <p:nvPr/>
        </p:nvSpPr>
        <p:spPr>
          <a:xfrm>
            <a:off x="3373121" y="3358496"/>
            <a:ext cx="5073828"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Group – A</a:t>
            </a:r>
          </a:p>
          <a:p>
            <a:r>
              <a:rPr lang="en-IN" dirty="0">
                <a:latin typeface="Times New Roman" panose="02020603050405020304" pitchFamily="18" charset="0"/>
                <a:cs typeface="Times New Roman" panose="02020603050405020304" pitchFamily="18" charset="0"/>
              </a:rPr>
              <a:t>                    Roshan Acharya</a:t>
            </a:r>
          </a:p>
          <a:p>
            <a:r>
              <a:rPr lang="en-IN" dirty="0">
                <a:latin typeface="Times New Roman" panose="02020603050405020304" pitchFamily="18" charset="0"/>
                <a:cs typeface="Times New Roman" panose="02020603050405020304" pitchFamily="18" charset="0"/>
              </a:rPr>
              <a:t>                    Aadarsha Chapagain(C0825975)</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Anjana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Kuriakose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Onyinye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Mbanefo</a:t>
            </a:r>
            <a:endParaRPr lang="en-IN" dirty="0">
              <a:latin typeface="Times New Roman" panose="02020603050405020304" pitchFamily="18"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433DCE70-1D54-CC1C-45AF-7009EB05B3B3}"/>
              </a:ext>
            </a:extLst>
          </p:cNvPr>
          <p:cNvSpPr txBox="1"/>
          <p:nvPr/>
        </p:nvSpPr>
        <p:spPr>
          <a:xfrm>
            <a:off x="2971800" y="2026284"/>
            <a:ext cx="609760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 Uber Big Data Case Study</a:t>
            </a:r>
            <a:endParaRPr lang="en-US" sz="3200" dirty="0"/>
          </a:p>
        </p:txBody>
      </p:sp>
    </p:spTree>
    <p:extLst>
      <p:ext uri="{BB962C8B-B14F-4D97-AF65-F5344CB8AC3E}">
        <p14:creationId xmlns:p14="http://schemas.microsoft.com/office/powerpoint/2010/main" val="21302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0F3-C4F6-6596-7FC7-EAA4D7AEBF27}"/>
              </a:ext>
            </a:extLst>
          </p:cNvPr>
          <p:cNvSpPr>
            <a:spLocks noGrp="1"/>
          </p:cNvSpPr>
          <p:nvPr>
            <p:ph type="title"/>
          </p:nvPr>
        </p:nvSpPr>
        <p:spPr/>
        <p:txBody>
          <a:bodyPr/>
          <a:lstStyle/>
          <a:p>
            <a:r>
              <a:rPr lang="en-US" dirty="0"/>
              <a:t>Data Again</a:t>
            </a:r>
          </a:p>
        </p:txBody>
      </p:sp>
      <p:sp>
        <p:nvSpPr>
          <p:cNvPr id="3" name="Content Placeholder 2">
            <a:extLst>
              <a:ext uri="{FF2B5EF4-FFF2-40B4-BE49-F238E27FC236}">
                <a16:creationId xmlns:a16="http://schemas.microsoft.com/office/drawing/2014/main" id="{D1242D1F-68CB-63DF-84DB-6E218EFFDA3D}"/>
              </a:ext>
            </a:extLst>
          </p:cNvPr>
          <p:cNvSpPr>
            <a:spLocks noGrp="1"/>
          </p:cNvSpPr>
          <p:nvPr>
            <p:ph idx="1"/>
          </p:nvPr>
        </p:nvSpPr>
        <p:spPr/>
        <p:txBody>
          <a:bodyPr/>
          <a:lstStyle/>
          <a:p>
            <a:r>
              <a:rPr lang="en-US" dirty="0"/>
              <a:t>Uber drivers continue to generate data for Uber even when they are not carrying any passengers.</a:t>
            </a:r>
          </a:p>
          <a:p>
            <a:r>
              <a:rPr lang="en-US" dirty="0"/>
              <a:t>Data is transmitted back to the central platform at Uber which is used to draw inferences on traffic patterns.</a:t>
            </a:r>
          </a:p>
          <a:p>
            <a:r>
              <a:rPr lang="en-US" dirty="0"/>
              <a:t>The data is stored into the database for supply and demand algorithm analysis</a:t>
            </a:r>
          </a:p>
          <a:p>
            <a:r>
              <a:rPr lang="en-US" dirty="0"/>
              <a:t>Driver data is used for autonomous car research, surge pricing, tracking the location of drivers, monitoring driver’s speed, motion and acceleration and identifying if a driver is working for a competing cab sharing company.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2469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23C3-B4B3-DEE3-B1E5-1C550DD336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B6F08CD-FEE2-9084-B9D1-91D1DE71FD76}"/>
              </a:ext>
            </a:extLst>
          </p:cNvPr>
          <p:cNvSpPr>
            <a:spLocks noGrp="1"/>
          </p:cNvSpPr>
          <p:nvPr>
            <p:ph idx="1"/>
          </p:nvPr>
        </p:nvSpPr>
        <p:spPr/>
        <p:txBody>
          <a:bodyPr/>
          <a:lstStyle/>
          <a:p>
            <a:r>
              <a:rPr lang="en-US" i="1" dirty="0"/>
              <a:t>“Whether it’s calculating Uber’s “surge pricing, “helping drivers to avoid accidents, or finding the optimal positioning of cars to maximize profits, data is central to what Uber does. All these data problems are really crystalized on this one math with people all over the world trying to get where they want to go. That’s made data extremely exciting here, it’s made engaging with Spark extremely exciting.”- said Uber’s Head of Data Aaron </a:t>
            </a:r>
            <a:r>
              <a:rPr lang="en-US" i="1" dirty="0" err="1"/>
              <a:t>Schildkrout</a:t>
            </a:r>
            <a:r>
              <a:rPr lang="en-US" i="1" dirty="0"/>
              <a:t>.</a:t>
            </a:r>
          </a:p>
          <a:p>
            <a:endParaRPr lang="en-US" dirty="0"/>
          </a:p>
        </p:txBody>
      </p:sp>
    </p:spTree>
    <p:extLst>
      <p:ext uri="{BB962C8B-B14F-4D97-AF65-F5344CB8AC3E}">
        <p14:creationId xmlns:p14="http://schemas.microsoft.com/office/powerpoint/2010/main" val="391425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659A-B0A3-CB81-7533-B72D68DB6E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39455D-6FCE-904D-DC67-E91F962F5127}"/>
              </a:ext>
            </a:extLst>
          </p:cNvPr>
          <p:cNvSpPr>
            <a:spLocks noGrp="1"/>
          </p:cNvSpPr>
          <p:nvPr>
            <p:ph idx="1"/>
          </p:nvPr>
        </p:nvSpPr>
        <p:spPr/>
        <p:txBody>
          <a:bodyPr/>
          <a:lstStyle/>
          <a:p>
            <a:r>
              <a:rPr lang="en-US" dirty="0">
                <a:hlinkClick r:id="rId2"/>
              </a:rPr>
              <a:t>https://www.projectpro.io/article/how-uber-uses-data-science-to-reinvent-transportation/290</a:t>
            </a:r>
            <a:endParaRPr lang="en-US" dirty="0"/>
          </a:p>
          <a:p>
            <a:r>
              <a:rPr lang="en-US" dirty="0">
                <a:hlinkClick r:id="rId3"/>
              </a:rPr>
              <a:t>https://www.slideshare.net/Maramaldawood/uber-case-study-231995516</a:t>
            </a:r>
            <a:endParaRPr lang="en-US" dirty="0"/>
          </a:p>
          <a:p>
            <a:endParaRPr lang="en-US" dirty="0"/>
          </a:p>
          <a:p>
            <a:endParaRPr lang="en-US" dirty="0"/>
          </a:p>
        </p:txBody>
      </p:sp>
    </p:spTree>
    <p:extLst>
      <p:ext uri="{BB962C8B-B14F-4D97-AF65-F5344CB8AC3E}">
        <p14:creationId xmlns:p14="http://schemas.microsoft.com/office/powerpoint/2010/main" val="133264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E181-077B-A7D8-7742-684D642961D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12C9C95-D79E-E070-E274-0A1CDA4815EF}"/>
              </a:ext>
            </a:extLst>
          </p:cNvPr>
          <p:cNvSpPr>
            <a:spLocks noGrp="1"/>
          </p:cNvSpPr>
          <p:nvPr>
            <p:ph idx="1"/>
          </p:nvPr>
        </p:nvSpPr>
        <p:spPr>
          <a:xfrm>
            <a:off x="833120" y="1676400"/>
            <a:ext cx="9216733" cy="4571999"/>
          </a:xfrm>
        </p:spPr>
        <p:txBody>
          <a:bodyPr>
            <a:normAutofit fontScale="92500" lnSpcReduction="20000"/>
          </a:bodyPr>
          <a:lstStyle/>
          <a:p>
            <a:pPr marL="0" indent="0">
              <a:buNone/>
            </a:pPr>
            <a:endParaRPr lang="en-US" dirty="0"/>
          </a:p>
          <a:p>
            <a:r>
              <a:rPr lang="en-US" dirty="0"/>
              <a:t>Introduction</a:t>
            </a:r>
          </a:p>
          <a:p>
            <a:r>
              <a:rPr lang="en-US" dirty="0"/>
              <a:t>Challenges</a:t>
            </a:r>
          </a:p>
          <a:p>
            <a:r>
              <a:rPr lang="en-US" dirty="0"/>
              <a:t>Data at its core</a:t>
            </a:r>
          </a:p>
          <a:p>
            <a:r>
              <a:rPr lang="en-US" dirty="0"/>
              <a:t>Historical Data</a:t>
            </a:r>
          </a:p>
          <a:p>
            <a:r>
              <a:rPr lang="en-US" dirty="0"/>
              <a:t>Business Case</a:t>
            </a:r>
          </a:p>
          <a:p>
            <a:r>
              <a:rPr lang="en-US" dirty="0"/>
              <a:t>Architecture</a:t>
            </a:r>
          </a:p>
          <a:p>
            <a:r>
              <a:rPr lang="en-US" dirty="0"/>
              <a:t>Solutions</a:t>
            </a:r>
          </a:p>
          <a:p>
            <a:r>
              <a:rPr lang="en-US" dirty="0"/>
              <a:t>Result</a:t>
            </a:r>
          </a:p>
          <a:p>
            <a:r>
              <a:rPr lang="en-US" dirty="0"/>
              <a:t>Working Mechanism</a:t>
            </a:r>
          </a:p>
          <a:p>
            <a:r>
              <a:rPr lang="en-US" dirty="0"/>
              <a:t>Data Again</a:t>
            </a:r>
          </a:p>
          <a:p>
            <a:r>
              <a:rPr lang="en-US" dirty="0"/>
              <a:t>Conclusion</a:t>
            </a:r>
          </a:p>
        </p:txBody>
      </p:sp>
    </p:spTree>
    <p:extLst>
      <p:ext uri="{BB962C8B-B14F-4D97-AF65-F5344CB8AC3E}">
        <p14:creationId xmlns:p14="http://schemas.microsoft.com/office/powerpoint/2010/main" val="4111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7EC-9D3A-2C79-6226-70C8DE6EB2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8CCE22-952B-CB4B-47AB-603C0CE8FA43}"/>
              </a:ext>
            </a:extLst>
          </p:cNvPr>
          <p:cNvSpPr>
            <a:spLocks noGrp="1"/>
          </p:cNvSpPr>
          <p:nvPr>
            <p:ph idx="1"/>
          </p:nvPr>
        </p:nvSpPr>
        <p:spPr/>
        <p:txBody>
          <a:bodyPr/>
          <a:lstStyle/>
          <a:p>
            <a:r>
              <a:rPr lang="en-US" dirty="0"/>
              <a:t>With more than 8 million users, 1 billion Uber trips and 160,000+ people driving for Uber across 449 cities in 66 countries – Uber is the fastest growing startup standing at the top of its game. Tackling problems like poor transportation infrastructure in some cities, unsatisfactory customer experience, late cars, poor fulfilment, drivers denying to accept credit cards and more –Uber has “eaten the world” in less than 5 years and is a remarkable name to reckon when it comes to solving problems for people in transportation</a:t>
            </a:r>
          </a:p>
        </p:txBody>
      </p:sp>
    </p:spTree>
    <p:extLst>
      <p:ext uri="{BB962C8B-B14F-4D97-AF65-F5344CB8AC3E}">
        <p14:creationId xmlns:p14="http://schemas.microsoft.com/office/powerpoint/2010/main" val="3011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2315-7B1F-B162-316E-C7A271D5873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C816540-7470-9618-8597-C86F786B07FA}"/>
              </a:ext>
            </a:extLst>
          </p:cNvPr>
          <p:cNvSpPr>
            <a:spLocks noGrp="1"/>
          </p:cNvSpPr>
          <p:nvPr>
            <p:ph idx="1"/>
          </p:nvPr>
        </p:nvSpPr>
        <p:spPr/>
        <p:txBody>
          <a:bodyPr/>
          <a:lstStyle/>
          <a:p>
            <a:r>
              <a:rPr lang="en-US" dirty="0"/>
              <a:t>Although it may seem pretty straight forward from users end there are lots of challenges faced:</a:t>
            </a:r>
          </a:p>
          <a:p>
            <a:pPr marL="914400">
              <a:buFont typeface="Wingdings" panose="05000000000000000000" pitchFamily="2" charset="2"/>
              <a:buChar char="§"/>
            </a:pPr>
            <a:r>
              <a:rPr lang="en-US" dirty="0"/>
              <a:t> Surge pricing, better cars, </a:t>
            </a:r>
          </a:p>
          <a:p>
            <a:pPr marL="914400">
              <a:buFont typeface="Wingdings" panose="05000000000000000000" pitchFamily="2" charset="2"/>
              <a:buChar char="§"/>
            </a:pPr>
            <a:r>
              <a:rPr lang="en-US" dirty="0"/>
              <a:t>Detecting fake rides, fake cards, fake ratings, </a:t>
            </a:r>
          </a:p>
          <a:p>
            <a:pPr marL="914400">
              <a:buFont typeface="Wingdings" panose="05000000000000000000" pitchFamily="2" charset="2"/>
              <a:buChar char="§"/>
            </a:pPr>
            <a:r>
              <a:rPr lang="en-US" dirty="0"/>
              <a:t>Estimating fares </a:t>
            </a:r>
          </a:p>
          <a:p>
            <a:pPr marL="914400">
              <a:buFont typeface="Wingdings" panose="05000000000000000000" pitchFamily="2" charset="2"/>
              <a:buChar char="§"/>
            </a:pPr>
            <a:r>
              <a:rPr lang="en-US" dirty="0"/>
              <a:t> Driver ratings. </a:t>
            </a:r>
          </a:p>
        </p:txBody>
      </p:sp>
    </p:spTree>
    <p:extLst>
      <p:ext uri="{BB962C8B-B14F-4D97-AF65-F5344CB8AC3E}">
        <p14:creationId xmlns:p14="http://schemas.microsoft.com/office/powerpoint/2010/main" val="355673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5D59-031C-002F-F872-EE990266234E}"/>
              </a:ext>
            </a:extLst>
          </p:cNvPr>
          <p:cNvSpPr>
            <a:spLocks noGrp="1"/>
          </p:cNvSpPr>
          <p:nvPr>
            <p:ph type="title"/>
          </p:nvPr>
        </p:nvSpPr>
        <p:spPr/>
        <p:txBody>
          <a:bodyPr/>
          <a:lstStyle/>
          <a:p>
            <a:r>
              <a:rPr lang="en-US" dirty="0"/>
              <a:t>Data at its core</a:t>
            </a:r>
          </a:p>
        </p:txBody>
      </p:sp>
      <p:sp>
        <p:nvSpPr>
          <p:cNvPr id="3" name="Content Placeholder 2">
            <a:extLst>
              <a:ext uri="{FF2B5EF4-FFF2-40B4-BE49-F238E27FC236}">
                <a16:creationId xmlns:a16="http://schemas.microsoft.com/office/drawing/2014/main" id="{EBB24CD8-EB47-0C17-7E04-A5AFA1B700C0}"/>
              </a:ext>
            </a:extLst>
          </p:cNvPr>
          <p:cNvSpPr>
            <a:spLocks noGrp="1"/>
          </p:cNvSpPr>
          <p:nvPr>
            <p:ph idx="1"/>
          </p:nvPr>
        </p:nvSpPr>
        <p:spPr/>
        <p:txBody>
          <a:bodyPr/>
          <a:lstStyle/>
          <a:p>
            <a:r>
              <a:rPr lang="en-US" dirty="0"/>
              <a:t>Uber lives or dies by data</a:t>
            </a:r>
          </a:p>
          <a:p>
            <a:r>
              <a:rPr lang="en-US" dirty="0"/>
              <a:t>The more data they can collect, the more information they can derive from patterns and behaviors</a:t>
            </a:r>
          </a:p>
          <a:p>
            <a:r>
              <a:rPr lang="en-US" dirty="0"/>
              <a:t>“</a:t>
            </a:r>
            <a:r>
              <a:rPr lang="en-US" i="1" dirty="0"/>
              <a:t>The ability to increase profit is based on data analysis</a:t>
            </a:r>
            <a:r>
              <a:rPr lang="en-US" dirty="0"/>
              <a:t>”-Spencer Former uber driver</a:t>
            </a:r>
          </a:p>
          <a:p>
            <a:endParaRPr lang="en-US" dirty="0"/>
          </a:p>
        </p:txBody>
      </p:sp>
    </p:spTree>
    <p:extLst>
      <p:ext uri="{BB962C8B-B14F-4D97-AF65-F5344CB8AC3E}">
        <p14:creationId xmlns:p14="http://schemas.microsoft.com/office/powerpoint/2010/main" val="241371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6CA0-EBDC-80A6-CCE0-A3D83C6C6DBE}"/>
              </a:ext>
            </a:extLst>
          </p:cNvPr>
          <p:cNvSpPr>
            <a:spLocks noGrp="1"/>
          </p:cNvSpPr>
          <p:nvPr>
            <p:ph type="title"/>
          </p:nvPr>
        </p:nvSpPr>
        <p:spPr/>
        <p:txBody>
          <a:bodyPr/>
          <a:lstStyle/>
          <a:p>
            <a:r>
              <a:rPr lang="en-US" dirty="0"/>
              <a:t>Historical data</a:t>
            </a:r>
          </a:p>
        </p:txBody>
      </p:sp>
      <p:sp>
        <p:nvSpPr>
          <p:cNvPr id="3" name="Content Placeholder 2">
            <a:extLst>
              <a:ext uri="{FF2B5EF4-FFF2-40B4-BE49-F238E27FC236}">
                <a16:creationId xmlns:a16="http://schemas.microsoft.com/office/drawing/2014/main" id="{148C43E1-3970-6035-806C-EF2CCC38CE60}"/>
              </a:ext>
            </a:extLst>
          </p:cNvPr>
          <p:cNvSpPr>
            <a:spLocks noGrp="1"/>
          </p:cNvSpPr>
          <p:nvPr>
            <p:ph idx="1"/>
          </p:nvPr>
        </p:nvSpPr>
        <p:spPr/>
        <p:txBody>
          <a:bodyPr>
            <a:normAutofit lnSpcReduction="10000"/>
          </a:bodyPr>
          <a:lstStyle/>
          <a:p>
            <a:r>
              <a:rPr lang="en-US" dirty="0"/>
              <a:t>Collects data with many cheap relative storage options like Hadoop and Spark</a:t>
            </a:r>
          </a:p>
          <a:p>
            <a:r>
              <a:rPr lang="en-US" dirty="0"/>
              <a:t>Uber has got data about every single GPS point for every trip taken on Uber</a:t>
            </a:r>
          </a:p>
          <a:p>
            <a:r>
              <a:rPr lang="en-US" dirty="0"/>
              <a:t>Stores Historic information about its system and capabilities which will  ease doing data science for its data scientists down the road</a:t>
            </a:r>
          </a:p>
          <a:p>
            <a:r>
              <a:rPr lang="en-US" dirty="0"/>
              <a:t>Based on the historical data scientist will be able to answer. What did the Uber system look like at a particular point of time?</a:t>
            </a:r>
          </a:p>
          <a:p>
            <a:pPr marL="741363">
              <a:buFont typeface="Wingdings" panose="05000000000000000000" pitchFamily="2" charset="2"/>
              <a:buChar char="§"/>
            </a:pPr>
            <a:r>
              <a:rPr lang="en-US" dirty="0"/>
              <a:t>From a customer perspective</a:t>
            </a:r>
          </a:p>
          <a:p>
            <a:pPr marL="741363">
              <a:buFont typeface="Wingdings" panose="05000000000000000000" pitchFamily="2" charset="2"/>
              <a:buChar char="§"/>
            </a:pPr>
            <a:r>
              <a:rPr lang="en-US" dirty="0"/>
              <a:t>Supply behavior perspective,</a:t>
            </a:r>
          </a:p>
          <a:p>
            <a:pPr marL="741363">
              <a:buFont typeface="Wingdings" panose="05000000000000000000" pitchFamily="2" charset="2"/>
              <a:buChar char="§"/>
            </a:pPr>
            <a:r>
              <a:rPr lang="en-US" dirty="0"/>
              <a:t> From inter-server communication perspective or even to the state of a database</a:t>
            </a:r>
          </a:p>
        </p:txBody>
      </p:sp>
    </p:spTree>
    <p:extLst>
      <p:ext uri="{BB962C8B-B14F-4D97-AF65-F5344CB8AC3E}">
        <p14:creationId xmlns:p14="http://schemas.microsoft.com/office/powerpoint/2010/main" val="94115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A28D-7DA9-4B81-7E30-9693E528772C}"/>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7CE10323-6303-55AA-8FF4-C07AB3121872}"/>
              </a:ext>
            </a:extLst>
          </p:cNvPr>
          <p:cNvSpPr>
            <a:spLocks noGrp="1"/>
          </p:cNvSpPr>
          <p:nvPr>
            <p:ph idx="1"/>
          </p:nvPr>
        </p:nvSpPr>
        <p:spPr/>
        <p:txBody>
          <a:bodyPr/>
          <a:lstStyle/>
          <a:p>
            <a:r>
              <a:rPr lang="en-US" dirty="0"/>
              <a:t>No need to look for a local taxi or to tip a bellman for the ride</a:t>
            </a:r>
          </a:p>
          <a:p>
            <a:r>
              <a:rPr lang="en-US" dirty="0"/>
              <a:t>Click away from high quality customer service possible with Uber’s revolutionizing data driven business model</a:t>
            </a:r>
          </a:p>
          <a:p>
            <a:r>
              <a:rPr lang="en-US" dirty="0"/>
              <a:t>Data is the biggest asset for Uber and the whole business model is based on crowd sourcing </a:t>
            </a:r>
          </a:p>
          <a:p>
            <a:r>
              <a:rPr lang="en-US" dirty="0"/>
              <a:t>Anybody with a car willing to help someone get to a desired location can offer help in getting them there</a:t>
            </a:r>
          </a:p>
          <a:p>
            <a:endParaRPr lang="en-US" dirty="0"/>
          </a:p>
        </p:txBody>
      </p:sp>
    </p:spTree>
    <p:extLst>
      <p:ext uri="{BB962C8B-B14F-4D97-AF65-F5344CB8AC3E}">
        <p14:creationId xmlns:p14="http://schemas.microsoft.com/office/powerpoint/2010/main" val="208959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FF50-D7EE-A13A-D946-150BCB300DDA}"/>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05F679ED-7352-AE0B-BC1E-C33E7C3AFF08}"/>
              </a:ext>
            </a:extLst>
          </p:cNvPr>
          <p:cNvPicPr>
            <a:picLocks noGrp="1" noChangeAspect="1"/>
          </p:cNvPicPr>
          <p:nvPr>
            <p:ph idx="1"/>
          </p:nvPr>
        </p:nvPicPr>
        <p:blipFill>
          <a:blip r:embed="rId2"/>
          <a:stretch>
            <a:fillRect/>
          </a:stretch>
        </p:blipFill>
        <p:spPr>
          <a:xfrm>
            <a:off x="1530669" y="1331119"/>
            <a:ext cx="7305323" cy="4014272"/>
          </a:xfrm>
        </p:spPr>
      </p:pic>
      <p:sp>
        <p:nvSpPr>
          <p:cNvPr id="7" name="TextBox 6">
            <a:extLst>
              <a:ext uri="{FF2B5EF4-FFF2-40B4-BE49-F238E27FC236}">
                <a16:creationId xmlns:a16="http://schemas.microsoft.com/office/drawing/2014/main" id="{A2450484-F57B-9B9B-F84E-52CFD2B2E158}"/>
              </a:ext>
            </a:extLst>
          </p:cNvPr>
          <p:cNvSpPr txBox="1"/>
          <p:nvPr/>
        </p:nvSpPr>
        <p:spPr>
          <a:xfrm>
            <a:off x="102669" y="5481952"/>
            <a:ext cx="12089331" cy="923330"/>
          </a:xfrm>
          <a:prstGeom prst="rect">
            <a:avLst/>
          </a:prstGeom>
          <a:noFill/>
        </p:spPr>
        <p:txBody>
          <a:bodyPr wrap="square">
            <a:spAutoFit/>
          </a:bodyPr>
          <a:lstStyle/>
          <a:p>
            <a:r>
              <a:rPr lang="en-US" dirty="0"/>
              <a:t>Uber’s data is collected in a Hadoop data</a:t>
            </a:r>
            <a:r>
              <a:rPr lang="en-US" dirty="0">
                <a:solidFill>
                  <a:srgbClr val="58C1BA"/>
                </a:solidFill>
              </a:rPr>
              <a:t> </a:t>
            </a:r>
            <a:r>
              <a:rPr lang="en-US" dirty="0"/>
              <a:t>lake and it uses spark and </a:t>
            </a:r>
            <a:r>
              <a:rPr lang="en-US" dirty="0" err="1"/>
              <a:t>hadoop</a:t>
            </a:r>
            <a:r>
              <a:rPr lang="en-US" dirty="0"/>
              <a:t> to process the data. Uber’s data comes from a range of data types and databases like SOA database tables, schema less data stores and the event messaging system, Apache Kafka</a:t>
            </a:r>
          </a:p>
        </p:txBody>
      </p:sp>
    </p:spTree>
    <p:extLst>
      <p:ext uri="{BB962C8B-B14F-4D97-AF65-F5344CB8AC3E}">
        <p14:creationId xmlns:p14="http://schemas.microsoft.com/office/powerpoint/2010/main" val="200183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7ACC-F2BC-28AE-F4DB-11B325D43AD4}"/>
              </a:ext>
            </a:extLst>
          </p:cNvPr>
          <p:cNvSpPr>
            <a:spLocks noGrp="1"/>
          </p:cNvSpPr>
          <p:nvPr>
            <p:ph type="title"/>
          </p:nvPr>
        </p:nvSpPr>
        <p:spPr/>
        <p:txBody>
          <a:bodyPr/>
          <a:lstStyle/>
          <a:p>
            <a:r>
              <a:rPr lang="en-US" dirty="0"/>
              <a:t>Working Mechanism</a:t>
            </a:r>
          </a:p>
        </p:txBody>
      </p:sp>
      <p:sp>
        <p:nvSpPr>
          <p:cNvPr id="3" name="Content Placeholder 2">
            <a:extLst>
              <a:ext uri="{FF2B5EF4-FFF2-40B4-BE49-F238E27FC236}">
                <a16:creationId xmlns:a16="http://schemas.microsoft.com/office/drawing/2014/main" id="{B4A14203-D0C6-286B-2E59-26C047C7D8D9}"/>
              </a:ext>
            </a:extLst>
          </p:cNvPr>
          <p:cNvSpPr>
            <a:spLocks noGrp="1"/>
          </p:cNvSpPr>
          <p:nvPr>
            <p:ph idx="1"/>
          </p:nvPr>
        </p:nvSpPr>
        <p:spPr/>
        <p:txBody>
          <a:bodyPr/>
          <a:lstStyle/>
          <a:p>
            <a:r>
              <a:rPr lang="en-US" dirty="0"/>
              <a:t>Match a user with the most suitable driver within a 15 second window to the nearest driver</a:t>
            </a:r>
          </a:p>
          <a:p>
            <a:r>
              <a:rPr lang="en-US" dirty="0"/>
              <a:t>Stores and analyses data on every single trip the users take which is leveraged to predict the demand for cars, set the fares and allocate sufficient resources</a:t>
            </a:r>
          </a:p>
          <a:p>
            <a:r>
              <a:rPr lang="en-US" dirty="0"/>
              <a:t>Performs in-depth analysis of the public transport networks across different cities so that they can focus on cities that have poor transportation and make the best use of the data to enhance customer service experience.</a:t>
            </a:r>
          </a:p>
          <a:p>
            <a:endParaRPr lang="en-US" dirty="0"/>
          </a:p>
          <a:p>
            <a:endParaRPr lang="en-US" dirty="0"/>
          </a:p>
        </p:txBody>
      </p:sp>
    </p:spTree>
    <p:extLst>
      <p:ext uri="{BB962C8B-B14F-4D97-AF65-F5344CB8AC3E}">
        <p14:creationId xmlns:p14="http://schemas.microsoft.com/office/powerpoint/2010/main" val="172079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TotalTime>
  <Words>743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PowerPoint Presentation</vt:lpstr>
      <vt:lpstr>Contents</vt:lpstr>
      <vt:lpstr>Introduction</vt:lpstr>
      <vt:lpstr>Challenges</vt:lpstr>
      <vt:lpstr>Data at its core</vt:lpstr>
      <vt:lpstr>Historical data</vt:lpstr>
      <vt:lpstr>Business case</vt:lpstr>
      <vt:lpstr>Architecture</vt:lpstr>
      <vt:lpstr>Working Mechanism</vt:lpstr>
      <vt:lpstr>Data Again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Acharya</dc:creator>
  <cp:lastModifiedBy>Aadarsha Chapagain</cp:lastModifiedBy>
  <cp:revision>5</cp:revision>
  <dcterms:created xsi:type="dcterms:W3CDTF">2022-11-24T14:50:18Z</dcterms:created>
  <dcterms:modified xsi:type="dcterms:W3CDTF">2022-11-24T17:32:34Z</dcterms:modified>
</cp:coreProperties>
</file>