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574" r:id="rId2"/>
    <p:sldId id="575" r:id="rId3"/>
    <p:sldId id="576" r:id="rId4"/>
    <p:sldId id="577" r:id="rId5"/>
    <p:sldId id="578" r:id="rId6"/>
    <p:sldId id="579" r:id="rId7"/>
    <p:sldId id="580" r:id="rId8"/>
    <p:sldId id="581" r:id="rId9"/>
    <p:sldId id="582" r:id="rId10"/>
    <p:sldId id="583" r:id="rId11"/>
    <p:sldId id="584" r:id="rId12"/>
    <p:sldId id="585" r:id="rId13"/>
    <p:sldId id="586" r:id="rId14"/>
    <p:sldId id="587" r:id="rId15"/>
    <p:sldId id="588" r:id="rId16"/>
    <p:sldId id="589" r:id="rId17"/>
    <p:sldId id="590" r:id="rId18"/>
    <p:sldId id="591" r:id="rId19"/>
    <p:sldId id="592" r:id="rId20"/>
    <p:sldId id="593" r:id="rId21"/>
    <p:sldId id="594" r:id="rId22"/>
    <p:sldId id="595" r:id="rId23"/>
    <p:sldId id="596" r:id="rId24"/>
    <p:sldId id="597" r:id="rId25"/>
    <p:sldId id="598" r:id="rId26"/>
    <p:sldId id="59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22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9847DF-F501-4359-AB14-2804D319EFF9}" type="datetimeFigureOut">
              <a:rPr lang="en-US" smtClean="0"/>
              <a:t>10/16/2022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F13D0B-1E5B-49C2-88F9-62D2DF671C01}" type="slidenum">
              <a:rPr lang="en-US" smtClean="0"/>
              <a:t>‹#›</a:t>
            </a:fld>
            <a:endParaRPr lang="en-US"/>
          </a:p>
        </p:txBody>
      </p:sp>
    </p:spTree>
    <p:extLst>
      <p:ext uri="{BB962C8B-B14F-4D97-AF65-F5344CB8AC3E}">
        <p14:creationId xmlns:p14="http://schemas.microsoft.com/office/powerpoint/2010/main" val="2283257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a:t>
            </a:r>
            <a:r>
              <a:rPr lang="en-US" sz="1200" u="none" dirty="0">
                <a:solidFill>
                  <a:schemeClr val="accent5">
                    <a:lumMod val="75000"/>
                  </a:schemeClr>
                </a:solidFill>
              </a:rPr>
              <a:t>https://docs.aws.amazon.com/whitepapers/latest/introduction-aws-security/security-of-the-aws-infrastructure.html</a:t>
            </a:r>
            <a:endParaRPr lang="en-US" u="none"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More explanation: </a:t>
            </a:r>
            <a:r>
              <a:rPr lang="en-US" sz="1200" i="0" dirty="0">
                <a:effectLst/>
                <a:latin typeface="Times New Roman" panose="02020603050405020304" pitchFamily="18" charset="0"/>
                <a:cs typeface="Times New Roman" panose="02020603050405020304" pitchFamily="18" charset="0"/>
              </a:rPr>
              <a:t>AWS works with the shared security responsibility model. AWS is responsible for the security of the underlying cloud infrastructure and you are responsible for protecting the workload you deploy to AWS.</a:t>
            </a:r>
            <a:endParaRPr lang="en-US" sz="12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BCA1A74F-EC49-4782-B049-BB14BAD816C9}" type="slidenum">
              <a:rPr lang="en-IN" smtClean="0"/>
              <a:t>3</a:t>
            </a:fld>
            <a:endParaRPr lang="en-IN"/>
          </a:p>
        </p:txBody>
      </p:sp>
    </p:spTree>
    <p:extLst>
      <p:ext uri="{BB962C8B-B14F-4D97-AF65-F5344CB8AC3E}">
        <p14:creationId xmlns:p14="http://schemas.microsoft.com/office/powerpoint/2010/main" val="103548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a:t>
            </a:r>
            <a:r>
              <a:rPr lang="en-IN" sz="1200" u="none" dirty="0">
                <a:solidFill>
                  <a:srgbClr val="0070C0"/>
                </a:solidFill>
              </a:rPr>
              <a:t>https://aws.amazon.com/secrets-manager/</a:t>
            </a:r>
          </a:p>
          <a:p>
            <a:endParaRPr lang="en-US" dirty="0"/>
          </a:p>
          <a:p>
            <a:r>
              <a:rPr lang="en-US" dirty="0"/>
              <a:t>More explanation: </a:t>
            </a:r>
          </a:p>
          <a:p>
            <a:pPr marL="0" indent="0" algn="just">
              <a:buNone/>
            </a:pPr>
            <a:r>
              <a:rPr lang="en-IN" sz="1200" dirty="0">
                <a:solidFill>
                  <a:srgbClr val="FF0000"/>
                </a:solidFill>
                <a:latin typeface="Times New Roman" panose="02020603050405020304" pitchFamily="18" charset="0"/>
                <a:cs typeface="Times New Roman" panose="02020603050405020304" pitchFamily="18" charset="0"/>
              </a:rPr>
              <a:t>Benefits:</a:t>
            </a:r>
          </a:p>
          <a:p>
            <a:pPr algn="just"/>
            <a:r>
              <a:rPr lang="en-IN" sz="1200" dirty="0">
                <a:latin typeface="Times New Roman" panose="02020603050405020304" pitchFamily="18" charset="0"/>
                <a:cs typeface="Times New Roman" panose="02020603050405020304" pitchFamily="18" charset="0"/>
              </a:rPr>
              <a:t>Rotate secrets safely</a:t>
            </a:r>
          </a:p>
          <a:p>
            <a:pPr algn="just"/>
            <a:r>
              <a:rPr lang="en-IN" sz="1200" dirty="0">
                <a:latin typeface="Times New Roman" panose="02020603050405020304" pitchFamily="18" charset="0"/>
                <a:cs typeface="Times New Roman" panose="02020603050405020304" pitchFamily="18" charset="0"/>
              </a:rPr>
              <a:t>Manage access with fine grained policies</a:t>
            </a:r>
          </a:p>
          <a:p>
            <a:pPr algn="just"/>
            <a:r>
              <a:rPr lang="en-IN" sz="1200" dirty="0">
                <a:latin typeface="Times New Roman" panose="02020603050405020304" pitchFamily="18" charset="0"/>
                <a:cs typeface="Times New Roman" panose="02020603050405020304" pitchFamily="18" charset="0"/>
              </a:rPr>
              <a:t>Secure and audit secured centrally</a:t>
            </a:r>
          </a:p>
          <a:p>
            <a:pPr algn="just"/>
            <a:r>
              <a:rPr lang="en-IN" sz="1200" dirty="0">
                <a:latin typeface="Times New Roman" panose="02020603050405020304" pitchFamily="18" charset="0"/>
                <a:cs typeface="Times New Roman" panose="02020603050405020304" pitchFamily="18" charset="0"/>
              </a:rPr>
              <a:t>Pay as you go</a:t>
            </a:r>
          </a:p>
          <a:p>
            <a:pPr algn="just"/>
            <a:r>
              <a:rPr lang="en-IN" sz="1200" dirty="0">
                <a:latin typeface="Times New Roman" panose="02020603050405020304" pitchFamily="18" charset="0"/>
                <a:cs typeface="Times New Roman" panose="02020603050405020304" pitchFamily="18" charset="0"/>
              </a:rPr>
              <a:t>Easily replicate secrets to multiple region</a:t>
            </a:r>
          </a:p>
          <a:p>
            <a:endParaRPr lang="en-IN" dirty="0"/>
          </a:p>
          <a:p>
            <a:endParaRPr lang="en-IN" dirty="0"/>
          </a:p>
        </p:txBody>
      </p:sp>
      <p:sp>
        <p:nvSpPr>
          <p:cNvPr id="4" name="Slide Number Placeholder 3"/>
          <p:cNvSpPr>
            <a:spLocks noGrp="1"/>
          </p:cNvSpPr>
          <p:nvPr>
            <p:ph type="sldNum" sz="quarter" idx="5"/>
          </p:nvPr>
        </p:nvSpPr>
        <p:spPr/>
        <p:txBody>
          <a:bodyPr/>
          <a:lstStyle/>
          <a:p>
            <a:fld id="{BCA1A74F-EC49-4782-B049-BB14BAD816C9}" type="slidenum">
              <a:rPr lang="en-IN" smtClean="0"/>
              <a:t>12</a:t>
            </a:fld>
            <a:endParaRPr lang="en-IN"/>
          </a:p>
        </p:txBody>
      </p:sp>
    </p:spTree>
    <p:extLst>
      <p:ext uri="{BB962C8B-B14F-4D97-AF65-F5344CB8AC3E}">
        <p14:creationId xmlns:p14="http://schemas.microsoft.com/office/powerpoint/2010/main" val="1268383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a:t>
            </a:r>
            <a:r>
              <a:rPr lang="en-IN" sz="1200" u="none" dirty="0">
                <a:solidFill>
                  <a:srgbClr val="0070C0"/>
                </a:solidFill>
              </a:rPr>
              <a:t>https://aws.amazon.com/secrets-manager/</a:t>
            </a:r>
          </a:p>
          <a:p>
            <a:endParaRPr lang="en-US" dirty="0"/>
          </a:p>
          <a:p>
            <a:r>
              <a:rPr lang="en-US" dirty="0"/>
              <a:t>More explanation: </a:t>
            </a:r>
          </a:p>
          <a:p>
            <a:pPr algn="just"/>
            <a:r>
              <a:rPr lang="en-US" sz="1200" i="0" dirty="0">
                <a:effectLst/>
                <a:latin typeface="Times New Roman" panose="02020603050405020304" pitchFamily="18" charset="0"/>
                <a:cs typeface="Times New Roman" panose="02020603050405020304" pitchFamily="18" charset="0"/>
              </a:rPr>
              <a:t>You can extend </a:t>
            </a:r>
            <a:r>
              <a:rPr lang="en-US" sz="1200" i="0" dirty="0" err="1">
                <a:effectLst/>
                <a:latin typeface="Times New Roman" panose="02020603050405020304" pitchFamily="18" charset="0"/>
                <a:cs typeface="Times New Roman" panose="02020603050405020304" pitchFamily="18" charset="0"/>
              </a:rPr>
              <a:t>SecretsManager</a:t>
            </a:r>
            <a:r>
              <a:rPr lang="en-US" sz="1200" i="0" dirty="0">
                <a:effectLst/>
                <a:latin typeface="Times New Roman" panose="02020603050405020304" pitchFamily="18" charset="0"/>
                <a:cs typeface="Times New Roman" panose="02020603050405020304" pitchFamily="18" charset="0"/>
              </a:rPr>
              <a:t> to rotate other secrets by modifying the sample Lambda function</a:t>
            </a:r>
          </a:p>
          <a:p>
            <a:pPr algn="just"/>
            <a:r>
              <a:rPr lang="en-US" sz="1200" i="0" dirty="0">
                <a:effectLst/>
                <a:latin typeface="Times New Roman" panose="02020603050405020304" pitchFamily="18" charset="0"/>
                <a:cs typeface="Times New Roman" panose="02020603050405020304" pitchFamily="18" charset="0"/>
              </a:rPr>
              <a:t>Users and applications get the secret by replacing the hard-coded secret with a call to the Secrets Manager API. This allows you to automate secret rotation while ensuring that your application runs uninterrupted.</a:t>
            </a:r>
          </a:p>
          <a:p>
            <a:pPr algn="just"/>
            <a:endParaRPr lang="en-US" sz="1200" i="0" dirty="0">
              <a:effectLst/>
              <a:latin typeface="Times New Roman" panose="02020603050405020304" pitchFamily="18" charset="0"/>
              <a:cs typeface="Times New Roman" panose="02020603050405020304" pitchFamily="18" charset="0"/>
            </a:endParaRPr>
          </a:p>
          <a:p>
            <a:endParaRPr lang="en-IN" dirty="0"/>
          </a:p>
          <a:p>
            <a:endParaRPr lang="en-IN" dirty="0"/>
          </a:p>
        </p:txBody>
      </p:sp>
      <p:sp>
        <p:nvSpPr>
          <p:cNvPr id="4" name="Slide Number Placeholder 3"/>
          <p:cNvSpPr>
            <a:spLocks noGrp="1"/>
          </p:cNvSpPr>
          <p:nvPr>
            <p:ph type="sldNum" sz="quarter" idx="5"/>
          </p:nvPr>
        </p:nvSpPr>
        <p:spPr/>
        <p:txBody>
          <a:bodyPr/>
          <a:lstStyle/>
          <a:p>
            <a:fld id="{BCA1A74F-EC49-4782-B049-BB14BAD816C9}" type="slidenum">
              <a:rPr lang="en-IN" smtClean="0"/>
              <a:t>13</a:t>
            </a:fld>
            <a:endParaRPr lang="en-IN"/>
          </a:p>
        </p:txBody>
      </p:sp>
    </p:spTree>
    <p:extLst>
      <p:ext uri="{BB962C8B-B14F-4D97-AF65-F5344CB8AC3E}">
        <p14:creationId xmlns:p14="http://schemas.microsoft.com/office/powerpoint/2010/main" val="825896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a:t>
            </a:r>
            <a:r>
              <a:rPr lang="en-IN" sz="1200" u="none" dirty="0">
                <a:solidFill>
                  <a:srgbClr val="0070C0"/>
                </a:solidFill>
              </a:rPr>
              <a:t>https://aws.amazon.com/secrets-manager/</a:t>
            </a:r>
          </a:p>
          <a:p>
            <a:endParaRPr lang="en-US" dirty="0"/>
          </a:p>
          <a:p>
            <a:r>
              <a:rPr lang="en-US" dirty="0"/>
              <a:t>More explanation: </a:t>
            </a:r>
            <a:endParaRPr lang="en-IN" dirty="0"/>
          </a:p>
          <a:p>
            <a:pPr marL="0" indent="0" algn="just">
              <a:buNone/>
            </a:pPr>
            <a:r>
              <a:rPr lang="en-US" sz="1200" b="0" dirty="0">
                <a:latin typeface="Times New Roman" panose="02020603050405020304" pitchFamily="18" charset="0"/>
                <a:cs typeface="Times New Roman" panose="02020603050405020304" pitchFamily="18" charset="0"/>
              </a:rPr>
              <a:t>5. Audit and monitor secret usage:</a:t>
            </a:r>
          </a:p>
          <a:p>
            <a:pPr algn="just"/>
            <a:r>
              <a:rPr lang="en-US" sz="1200" dirty="0">
                <a:latin typeface="Times New Roman" panose="02020603050405020304" pitchFamily="18" charset="0"/>
                <a:cs typeface="Times New Roman" panose="02020603050405020304" pitchFamily="18" charset="0"/>
              </a:rPr>
              <a:t> AWS Secrets Manager allows you to audit and monitor your secrets through integration with AWS logging, monitoring, and notification services.</a:t>
            </a:r>
          </a:p>
          <a:p>
            <a:pPr algn="just"/>
            <a:r>
              <a:rPr lang="en-US" sz="1200" i="0" dirty="0">
                <a:effectLst/>
                <a:latin typeface="Times New Roman" panose="02020603050405020304" pitchFamily="18" charset="0"/>
                <a:cs typeface="Times New Roman" panose="02020603050405020304" pitchFamily="18" charset="0"/>
              </a:rPr>
              <a:t>For example, after you enable AWS CloudTrail in your AWS region, you can view the AWS CloudTrail logs to see when your secrets are saved or rotated.</a:t>
            </a:r>
          </a:p>
          <a:p>
            <a:endParaRPr lang="en-IN" dirty="0"/>
          </a:p>
        </p:txBody>
      </p:sp>
      <p:sp>
        <p:nvSpPr>
          <p:cNvPr id="4" name="Slide Number Placeholder 3"/>
          <p:cNvSpPr>
            <a:spLocks noGrp="1"/>
          </p:cNvSpPr>
          <p:nvPr>
            <p:ph type="sldNum" sz="quarter" idx="5"/>
          </p:nvPr>
        </p:nvSpPr>
        <p:spPr/>
        <p:txBody>
          <a:bodyPr/>
          <a:lstStyle/>
          <a:p>
            <a:fld id="{BCA1A74F-EC49-4782-B049-BB14BAD816C9}" type="slidenum">
              <a:rPr lang="en-IN" smtClean="0"/>
              <a:t>14</a:t>
            </a:fld>
            <a:endParaRPr lang="en-IN"/>
          </a:p>
        </p:txBody>
      </p:sp>
    </p:spTree>
    <p:extLst>
      <p:ext uri="{BB962C8B-B14F-4D97-AF65-F5344CB8AC3E}">
        <p14:creationId xmlns:p14="http://schemas.microsoft.com/office/powerpoint/2010/main" val="2143802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a:t>
            </a:r>
            <a:r>
              <a:rPr lang="en-IN" sz="1200" u="none" dirty="0">
                <a:solidFill>
                  <a:srgbClr val="0070C0"/>
                </a:solidFill>
              </a:rPr>
              <a:t>https://aws.amazon.com/vpc/features/</a:t>
            </a:r>
          </a:p>
          <a:p>
            <a:endParaRPr lang="en-US" dirty="0"/>
          </a:p>
          <a:p>
            <a:r>
              <a:rPr lang="en-US" dirty="0"/>
              <a:t>More explanation: </a:t>
            </a:r>
          </a:p>
          <a:p>
            <a:pPr algn="just"/>
            <a:r>
              <a:rPr lang="en-US" sz="1200" i="0" dirty="0">
                <a:effectLst/>
                <a:latin typeface="Times New Roman" panose="02020603050405020304" pitchFamily="18" charset="0"/>
                <a:cs typeface="Times New Roman" panose="02020603050405020304" pitchFamily="18" charset="0"/>
              </a:rPr>
              <a:t>You can also place back-end systems such as databases and application servers on private subnets that do not have internet access.</a:t>
            </a:r>
          </a:p>
          <a:p>
            <a:pPr algn="just"/>
            <a:r>
              <a:rPr lang="en-US" sz="1200" i="0" dirty="0">
                <a:effectLst/>
                <a:latin typeface="Times New Roman" panose="02020603050405020304" pitchFamily="18" charset="0"/>
                <a:cs typeface="Times New Roman" panose="02020603050405020304" pitchFamily="18" charset="0"/>
              </a:rPr>
              <a:t>With Amazon VPC, you can use multiple layers of security, such as security groups and network access control lists, to control access to your Amazon Elastic Compute Cloud (Amazon EC2) instances on any subnet.</a:t>
            </a:r>
            <a:endParaRPr lang="en-IN" sz="1200" dirty="0">
              <a:latin typeface="Times New Roman" panose="02020603050405020304" pitchFamily="18" charset="0"/>
              <a:cs typeface="Times New Roman" panose="02020603050405020304" pitchFamily="18" charset="0"/>
            </a:endParaRPr>
          </a:p>
          <a:p>
            <a:endParaRPr lang="en-IN" dirty="0"/>
          </a:p>
          <a:p>
            <a:endParaRPr lang="en-IN" dirty="0"/>
          </a:p>
        </p:txBody>
      </p:sp>
      <p:sp>
        <p:nvSpPr>
          <p:cNvPr id="4" name="Slide Number Placeholder 3"/>
          <p:cNvSpPr>
            <a:spLocks noGrp="1"/>
          </p:cNvSpPr>
          <p:nvPr>
            <p:ph type="sldNum" sz="quarter" idx="5"/>
          </p:nvPr>
        </p:nvSpPr>
        <p:spPr/>
        <p:txBody>
          <a:bodyPr/>
          <a:lstStyle/>
          <a:p>
            <a:fld id="{BCA1A74F-EC49-4782-B049-BB14BAD816C9}" type="slidenum">
              <a:rPr lang="en-IN" smtClean="0"/>
              <a:t>15</a:t>
            </a:fld>
            <a:endParaRPr lang="en-IN"/>
          </a:p>
        </p:txBody>
      </p:sp>
    </p:spTree>
    <p:extLst>
      <p:ext uri="{BB962C8B-B14F-4D97-AF65-F5344CB8AC3E}">
        <p14:creationId xmlns:p14="http://schemas.microsoft.com/office/powerpoint/2010/main" val="2991658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a:t>
            </a:r>
            <a:r>
              <a:rPr lang="en-IN" sz="1200" u="none" dirty="0">
                <a:solidFill>
                  <a:srgbClr val="0070C0"/>
                </a:solidFill>
              </a:rPr>
              <a:t>https://aws.amazon.com/vpc/features/</a:t>
            </a:r>
          </a:p>
          <a:p>
            <a:endParaRPr lang="en-US" dirty="0"/>
          </a:p>
          <a:p>
            <a:r>
              <a:rPr lang="en-US" dirty="0"/>
              <a:t>More explanation: </a:t>
            </a:r>
          </a:p>
          <a:p>
            <a:pPr algn="just">
              <a:buAutoNum type="arabicPeriod" startAt="3"/>
            </a:pPr>
            <a:r>
              <a:rPr lang="en-US" sz="1200" b="0" dirty="0">
                <a:latin typeface="Times New Roman" panose="02020603050405020304" pitchFamily="18" charset="0"/>
                <a:cs typeface="Times New Roman" panose="02020603050405020304" pitchFamily="18" charset="0"/>
              </a:rPr>
              <a:t> IP Addressing: </a:t>
            </a:r>
            <a:r>
              <a:rPr lang="en-US" sz="1200" i="0" dirty="0">
                <a:effectLst/>
                <a:latin typeface="Times New Roman" panose="02020603050405020304" pitchFamily="18" charset="0"/>
                <a:cs typeface="Times New Roman" panose="02020603050405020304" pitchFamily="18" charset="0"/>
              </a:rPr>
              <a:t>IP addresses communicate with each other in VPC and communicate with resources through the Internet. </a:t>
            </a:r>
          </a:p>
          <a:p>
            <a:pPr algn="just"/>
            <a:r>
              <a:rPr lang="en-US" sz="1200" i="0" dirty="0">
                <a:effectLst/>
                <a:latin typeface="Times New Roman" panose="02020603050405020304" pitchFamily="18" charset="0"/>
                <a:cs typeface="Times New Roman" panose="02020603050405020304" pitchFamily="18" charset="0"/>
              </a:rPr>
              <a:t>Amazon VPC supports both IPv4 and IPv6 addressing protocols. </a:t>
            </a:r>
          </a:p>
          <a:p>
            <a:pPr algn="just"/>
            <a:r>
              <a:rPr lang="en-US" sz="1200" i="0" dirty="0">
                <a:effectLst/>
                <a:latin typeface="Times New Roman" panose="02020603050405020304" pitchFamily="18" charset="0"/>
                <a:cs typeface="Times New Roman" panose="02020603050405020304" pitchFamily="18" charset="0"/>
              </a:rPr>
              <a:t>In VPC, you can create IPv4ONLY, dual stack, and IPv6ON subnet, and launch Amazon EC2 instances in these subnets.</a:t>
            </a:r>
          </a:p>
          <a:p>
            <a:pPr algn="just"/>
            <a:r>
              <a:rPr lang="en-US" sz="1200" i="0" dirty="0">
                <a:effectLst/>
                <a:latin typeface="Times New Roman" panose="02020603050405020304" pitchFamily="18" charset="0"/>
                <a:cs typeface="Times New Roman" panose="02020603050405020304" pitchFamily="18" charset="0"/>
              </a:rPr>
              <a:t> Amazon also has multiple options for assigning public IP addresses. Amazon's public IPv4 address, elastic IPv4 address, or Amazon's IPv6 CIDRS IP address can be used.</a:t>
            </a:r>
          </a:p>
          <a:p>
            <a:pPr algn="just"/>
            <a:r>
              <a:rPr lang="en-US" sz="1200" i="0" dirty="0">
                <a:effectLst/>
                <a:latin typeface="Times New Roman" panose="02020603050405020304" pitchFamily="18" charset="0"/>
                <a:cs typeface="Times New Roman" panose="02020603050405020304" pitchFamily="18" charset="0"/>
              </a:rPr>
              <a:t> Apart from that, you can assign your own IPv4 or IPv6 address to Amazon VPC that can be assigned to these instances. Learn more about IP addresses in your VPC.</a:t>
            </a:r>
            <a:endParaRPr lang="en-IN" dirty="0"/>
          </a:p>
          <a:p>
            <a:endParaRPr lang="en-IN" dirty="0"/>
          </a:p>
        </p:txBody>
      </p:sp>
      <p:sp>
        <p:nvSpPr>
          <p:cNvPr id="4" name="Slide Number Placeholder 3"/>
          <p:cNvSpPr>
            <a:spLocks noGrp="1"/>
          </p:cNvSpPr>
          <p:nvPr>
            <p:ph type="sldNum" sz="quarter" idx="5"/>
          </p:nvPr>
        </p:nvSpPr>
        <p:spPr/>
        <p:txBody>
          <a:bodyPr/>
          <a:lstStyle/>
          <a:p>
            <a:fld id="{BCA1A74F-EC49-4782-B049-BB14BAD816C9}" type="slidenum">
              <a:rPr lang="en-IN" smtClean="0"/>
              <a:t>16</a:t>
            </a:fld>
            <a:endParaRPr lang="en-IN"/>
          </a:p>
        </p:txBody>
      </p:sp>
    </p:spTree>
    <p:extLst>
      <p:ext uri="{BB962C8B-B14F-4D97-AF65-F5344CB8AC3E}">
        <p14:creationId xmlns:p14="http://schemas.microsoft.com/office/powerpoint/2010/main" val="4236839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a:t>
            </a:r>
            <a:r>
              <a:rPr lang="en-IN" sz="1200" u="none" dirty="0">
                <a:solidFill>
                  <a:srgbClr val="0070C0"/>
                </a:solidFill>
              </a:rPr>
              <a:t>https://aws.amazon.com/vpc/features/</a:t>
            </a:r>
          </a:p>
          <a:p>
            <a:endParaRPr lang="en-US" dirty="0"/>
          </a:p>
          <a:p>
            <a:r>
              <a:rPr lang="en-US" dirty="0"/>
              <a:t>More explanation: </a:t>
            </a:r>
          </a:p>
          <a:p>
            <a:pPr marL="0" indent="0" algn="just">
              <a:buNone/>
            </a:pPr>
            <a:r>
              <a:rPr lang="en-US" sz="1200" b="0" dirty="0">
                <a:latin typeface="Times New Roman" panose="02020603050405020304" pitchFamily="18" charset="0"/>
                <a:cs typeface="Times New Roman" panose="02020603050405020304" pitchFamily="18" charset="0"/>
              </a:rPr>
              <a:t>6.   Network Access Control List: </a:t>
            </a:r>
            <a:r>
              <a:rPr lang="en-US" sz="1200" i="0" dirty="0">
                <a:effectLst/>
                <a:latin typeface="Times New Roman" panose="02020603050405020304" pitchFamily="18" charset="0"/>
                <a:cs typeface="Times New Roman" panose="02020603050405020304" pitchFamily="18" charset="0"/>
              </a:rPr>
              <a:t>Network access control lists (network ACLs) are an optional security layer</a:t>
            </a:r>
          </a:p>
          <a:p>
            <a:pPr algn="just"/>
            <a:r>
              <a:rPr lang="en-US" sz="1200" i="0" dirty="0">
                <a:effectLst/>
                <a:latin typeface="Times New Roman" panose="02020603050405020304" pitchFamily="18" charset="0"/>
                <a:cs typeface="Times New Roman" panose="02020603050405020304" pitchFamily="18" charset="0"/>
              </a:rPr>
              <a:t>You can configure network ACLs using rules similar to those in security groups. Learn more about the differences between security groups and network ACLs.</a:t>
            </a:r>
            <a:endParaRPr lang="en-IN" sz="1200" dirty="0">
              <a:latin typeface="Times New Roman" panose="02020603050405020304" pitchFamily="18" charset="0"/>
              <a:cs typeface="Times New Roman" panose="02020603050405020304" pitchFamily="18" charset="0"/>
            </a:endParaRPr>
          </a:p>
          <a:p>
            <a:endParaRPr lang="en-IN" dirty="0"/>
          </a:p>
          <a:p>
            <a:endParaRPr lang="en-IN" dirty="0"/>
          </a:p>
        </p:txBody>
      </p:sp>
      <p:sp>
        <p:nvSpPr>
          <p:cNvPr id="4" name="Slide Number Placeholder 3"/>
          <p:cNvSpPr>
            <a:spLocks noGrp="1"/>
          </p:cNvSpPr>
          <p:nvPr>
            <p:ph type="sldNum" sz="quarter" idx="5"/>
          </p:nvPr>
        </p:nvSpPr>
        <p:spPr/>
        <p:txBody>
          <a:bodyPr/>
          <a:lstStyle/>
          <a:p>
            <a:fld id="{BCA1A74F-EC49-4782-B049-BB14BAD816C9}" type="slidenum">
              <a:rPr lang="en-IN" smtClean="0"/>
              <a:t>17</a:t>
            </a:fld>
            <a:endParaRPr lang="en-IN"/>
          </a:p>
        </p:txBody>
      </p:sp>
    </p:spTree>
    <p:extLst>
      <p:ext uri="{BB962C8B-B14F-4D97-AF65-F5344CB8AC3E}">
        <p14:creationId xmlns:p14="http://schemas.microsoft.com/office/powerpoint/2010/main" val="3134920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a:t>
            </a:r>
            <a:r>
              <a:rPr lang="en-IN" sz="1200" u="none" dirty="0">
                <a:solidFill>
                  <a:srgbClr val="0070C0"/>
                </a:solidFill>
              </a:rPr>
              <a:t>https://aws.amazon.com/vpc/features/</a:t>
            </a:r>
          </a:p>
          <a:p>
            <a:endParaRPr lang="en-US" dirty="0"/>
          </a:p>
          <a:p>
            <a:r>
              <a:rPr lang="en-US" dirty="0"/>
              <a:t>More explanation: </a:t>
            </a:r>
          </a:p>
          <a:p>
            <a:pPr marL="342900" indent="-342900" algn="just">
              <a:buAutoNum type="arabicPeriod" startAt="9"/>
            </a:pPr>
            <a:r>
              <a:rPr lang="en-US" sz="1200" b="0" dirty="0">
                <a:latin typeface="Times New Roman" panose="02020603050405020304" pitchFamily="18" charset="0"/>
                <a:cs typeface="Times New Roman" panose="02020603050405020304" pitchFamily="18" charset="0"/>
              </a:rPr>
              <a:t>Traffic mirroring: </a:t>
            </a:r>
            <a:r>
              <a:rPr lang="en-US" sz="1200" i="0" dirty="0">
                <a:effectLst/>
                <a:latin typeface="Times New Roman" panose="02020603050405020304" pitchFamily="18" charset="0"/>
                <a:cs typeface="Times New Roman" panose="02020603050405020304" pitchFamily="18" charset="0"/>
              </a:rPr>
              <a:t>You can use this feature to copy network traffic from an Amazon EC2 instance's elastic network interface and send it to an out-of-band security and monitoring appliance for deep packet inspection. You can detect network and security anomalies, gain operational insights, implement compliance and security controls, and troubleshoot issues.</a:t>
            </a:r>
          </a:p>
          <a:p>
            <a:pPr algn="just"/>
            <a:r>
              <a:rPr lang="en-US" sz="1200" i="0" dirty="0">
                <a:effectLst/>
                <a:latin typeface="Times New Roman" panose="02020603050405020304" pitchFamily="18" charset="0"/>
                <a:cs typeface="Times New Roman" panose="02020603050405020304" pitchFamily="18" charset="0"/>
              </a:rPr>
              <a:t> Traffic mirroring gives you direct access to network packets flowing through your VPC.</a:t>
            </a:r>
            <a:endParaRPr lang="en-IN" sz="1200" dirty="0">
              <a:latin typeface="Times New Roman" panose="02020603050405020304" pitchFamily="18" charset="0"/>
              <a:cs typeface="Times New Roman" panose="02020603050405020304" pitchFamily="18" charset="0"/>
            </a:endParaRPr>
          </a:p>
          <a:p>
            <a:endParaRPr lang="en-IN" dirty="0"/>
          </a:p>
          <a:p>
            <a:endParaRPr lang="en-IN" dirty="0"/>
          </a:p>
        </p:txBody>
      </p:sp>
      <p:sp>
        <p:nvSpPr>
          <p:cNvPr id="4" name="Slide Number Placeholder 3"/>
          <p:cNvSpPr>
            <a:spLocks noGrp="1"/>
          </p:cNvSpPr>
          <p:nvPr>
            <p:ph type="sldNum" sz="quarter" idx="5"/>
          </p:nvPr>
        </p:nvSpPr>
        <p:spPr/>
        <p:txBody>
          <a:bodyPr/>
          <a:lstStyle/>
          <a:p>
            <a:fld id="{BCA1A74F-EC49-4782-B049-BB14BAD816C9}" type="slidenum">
              <a:rPr lang="en-IN" smtClean="0"/>
              <a:t>18</a:t>
            </a:fld>
            <a:endParaRPr lang="en-IN"/>
          </a:p>
        </p:txBody>
      </p:sp>
    </p:spTree>
    <p:extLst>
      <p:ext uri="{BB962C8B-B14F-4D97-AF65-F5344CB8AC3E}">
        <p14:creationId xmlns:p14="http://schemas.microsoft.com/office/powerpoint/2010/main" val="1331175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a:t>
            </a:r>
            <a:r>
              <a:rPr lang="en-IN" sz="1200" u="none" dirty="0">
                <a:solidFill>
                  <a:srgbClr val="0070C0"/>
                </a:solidFill>
              </a:rPr>
              <a:t>https://docs.aws.amazon.com/emr/latest/ManagementGuide/emr-security.html</a:t>
            </a:r>
          </a:p>
          <a:p>
            <a:endParaRPr lang="en-US" dirty="0"/>
          </a:p>
          <a:p>
            <a:r>
              <a:rPr lang="en-US" dirty="0"/>
              <a:t>More explanation: </a:t>
            </a:r>
          </a:p>
          <a:p>
            <a:pPr marL="0" indent="0" algn="just">
              <a:buNone/>
            </a:pPr>
            <a:r>
              <a:rPr lang="en-US" sz="1200" b="0" dirty="0">
                <a:latin typeface="Times New Roman" panose="02020603050405020304" pitchFamily="18" charset="0"/>
                <a:cs typeface="Times New Roman" panose="02020603050405020304" pitchFamily="18" charset="0"/>
              </a:rPr>
              <a:t>2. </a:t>
            </a:r>
            <a:r>
              <a:rPr lang="en-US" sz="1200" b="0" i="0" dirty="0">
                <a:effectLst/>
                <a:latin typeface="Times New Roman" panose="02020603050405020304" pitchFamily="18" charset="0"/>
                <a:cs typeface="Times New Roman" panose="02020603050405020304" pitchFamily="18" charset="0"/>
              </a:rPr>
              <a:t>Cloud Security:</a:t>
            </a:r>
          </a:p>
          <a:p>
            <a:pPr algn="just"/>
            <a:r>
              <a:rPr lang="en-US" sz="1200" i="0" dirty="0">
                <a:effectLst/>
                <a:latin typeface="Times New Roman" panose="02020603050405020304" pitchFamily="18" charset="0"/>
                <a:cs typeface="Times New Roman" panose="02020603050405020304" pitchFamily="18" charset="0"/>
              </a:rPr>
              <a:t>Customer responsibilities are determined by the AWS services you use.</a:t>
            </a:r>
          </a:p>
          <a:p>
            <a:pPr algn="just"/>
            <a:r>
              <a:rPr lang="en-US" sz="1200" i="0" dirty="0">
                <a:effectLst/>
                <a:latin typeface="Times New Roman" panose="02020603050405020304" pitchFamily="18" charset="0"/>
                <a:cs typeface="Times New Roman" panose="02020603050405020304" pitchFamily="18" charset="0"/>
              </a:rPr>
              <a:t> We are also responsible for other factors such as information confidentiality, business needs, applicable laws and regulations</a:t>
            </a:r>
            <a:endParaRPr lang="en-IN" dirty="0"/>
          </a:p>
          <a:p>
            <a:endParaRPr lang="en-IN" dirty="0"/>
          </a:p>
        </p:txBody>
      </p:sp>
      <p:sp>
        <p:nvSpPr>
          <p:cNvPr id="4" name="Slide Number Placeholder 3"/>
          <p:cNvSpPr>
            <a:spLocks noGrp="1"/>
          </p:cNvSpPr>
          <p:nvPr>
            <p:ph type="sldNum" sz="quarter" idx="5"/>
          </p:nvPr>
        </p:nvSpPr>
        <p:spPr/>
        <p:txBody>
          <a:bodyPr/>
          <a:lstStyle/>
          <a:p>
            <a:fld id="{BCA1A74F-EC49-4782-B049-BB14BAD816C9}" type="slidenum">
              <a:rPr lang="en-IN" smtClean="0"/>
              <a:t>19</a:t>
            </a:fld>
            <a:endParaRPr lang="en-IN"/>
          </a:p>
        </p:txBody>
      </p:sp>
    </p:spTree>
    <p:extLst>
      <p:ext uri="{BB962C8B-B14F-4D97-AF65-F5344CB8AC3E}">
        <p14:creationId xmlns:p14="http://schemas.microsoft.com/office/powerpoint/2010/main" val="28497529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a:t>
            </a:r>
            <a:r>
              <a:rPr lang="en-IN" sz="1200" u="none" dirty="0">
                <a:solidFill>
                  <a:srgbClr val="0070C0"/>
                </a:solidFill>
              </a:rPr>
              <a:t>https://docs.aws.amazon.com/emr/latest/ManagementGuide/emr-security.html</a:t>
            </a:r>
          </a:p>
          <a:p>
            <a:endParaRPr lang="en-US" dirty="0"/>
          </a:p>
          <a:p>
            <a:r>
              <a:rPr lang="en-US" dirty="0"/>
              <a:t>More explanation: </a:t>
            </a:r>
          </a:p>
          <a:p>
            <a:pPr marL="342900" indent="-342900" algn="just">
              <a:buAutoNum type="arabicPeriod" startAt="4"/>
            </a:pPr>
            <a:r>
              <a:rPr lang="en-US" sz="1200" b="0" i="0" dirty="0">
                <a:effectLst/>
                <a:latin typeface="Times New Roman" panose="02020603050405020304" pitchFamily="18" charset="0"/>
                <a:cs typeface="Times New Roman" panose="02020603050405020304" pitchFamily="18" charset="0"/>
              </a:rPr>
              <a:t>Amazon EC2 security groups:</a:t>
            </a:r>
          </a:p>
          <a:p>
            <a:pPr algn="just"/>
            <a:r>
              <a:rPr lang="en-US" sz="1200" i="0" dirty="0">
                <a:effectLst/>
                <a:latin typeface="Times New Roman" panose="02020603050405020304" pitchFamily="18" charset="0"/>
                <a:cs typeface="Times New Roman" panose="02020603050405020304" pitchFamily="18" charset="0"/>
              </a:rPr>
              <a:t> Security groups act as virtual firewalls for EMR cluster instances, limiting inbound and outbound network traffic.</a:t>
            </a:r>
          </a:p>
          <a:p>
            <a:pPr marL="0" indent="0" algn="just">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solidFill>
                <a:srgbClr val="000000"/>
              </a:solidFill>
              <a:latin typeface="Poppins" panose="00000500000000000000" pitchFamily="2" charset="0"/>
            </a:endParaRPr>
          </a:p>
          <a:p>
            <a:endParaRPr lang="en-IN" dirty="0"/>
          </a:p>
          <a:p>
            <a:endParaRPr lang="en-IN" dirty="0"/>
          </a:p>
        </p:txBody>
      </p:sp>
      <p:sp>
        <p:nvSpPr>
          <p:cNvPr id="4" name="Slide Number Placeholder 3"/>
          <p:cNvSpPr>
            <a:spLocks noGrp="1"/>
          </p:cNvSpPr>
          <p:nvPr>
            <p:ph type="sldNum" sz="quarter" idx="5"/>
          </p:nvPr>
        </p:nvSpPr>
        <p:spPr/>
        <p:txBody>
          <a:bodyPr/>
          <a:lstStyle/>
          <a:p>
            <a:fld id="{BCA1A74F-EC49-4782-B049-BB14BAD816C9}" type="slidenum">
              <a:rPr lang="en-IN" smtClean="0"/>
              <a:t>20</a:t>
            </a:fld>
            <a:endParaRPr lang="en-IN"/>
          </a:p>
        </p:txBody>
      </p:sp>
    </p:spTree>
    <p:extLst>
      <p:ext uri="{BB962C8B-B14F-4D97-AF65-F5344CB8AC3E}">
        <p14:creationId xmlns:p14="http://schemas.microsoft.com/office/powerpoint/2010/main" val="30524835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a:t>
            </a:r>
            <a:r>
              <a:rPr lang="en-IN" sz="1200" u="none" dirty="0">
                <a:solidFill>
                  <a:srgbClr val="0070C0"/>
                </a:solidFill>
              </a:rPr>
              <a:t>https://docs.aws.amazon.com/emr/latest/ManagementGuide/emr-security.html</a:t>
            </a:r>
          </a:p>
          <a:p>
            <a:endParaRPr lang="en-US" dirty="0"/>
          </a:p>
          <a:p>
            <a:r>
              <a:rPr lang="en-US" dirty="0"/>
              <a:t>More explanation: </a:t>
            </a:r>
            <a:endParaRPr lang="en-IN" dirty="0"/>
          </a:p>
          <a:p>
            <a:endParaRPr lang="en-IN" dirty="0"/>
          </a:p>
        </p:txBody>
      </p:sp>
      <p:sp>
        <p:nvSpPr>
          <p:cNvPr id="4" name="Slide Number Placeholder 3"/>
          <p:cNvSpPr>
            <a:spLocks noGrp="1"/>
          </p:cNvSpPr>
          <p:nvPr>
            <p:ph type="sldNum" sz="quarter" idx="5"/>
          </p:nvPr>
        </p:nvSpPr>
        <p:spPr/>
        <p:txBody>
          <a:bodyPr/>
          <a:lstStyle/>
          <a:p>
            <a:fld id="{BCA1A74F-EC49-4782-B049-BB14BAD816C9}" type="slidenum">
              <a:rPr lang="en-IN" smtClean="0"/>
              <a:t>21</a:t>
            </a:fld>
            <a:endParaRPr lang="en-IN"/>
          </a:p>
        </p:txBody>
      </p:sp>
    </p:spTree>
    <p:extLst>
      <p:ext uri="{BB962C8B-B14F-4D97-AF65-F5344CB8AC3E}">
        <p14:creationId xmlns:p14="http://schemas.microsoft.com/office/powerpoint/2010/main" val="3180209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a:t>
            </a:r>
            <a:r>
              <a:rPr lang="en-US" sz="1200" dirty="0"/>
              <a:t> </a:t>
            </a:r>
            <a:r>
              <a:rPr lang="en-US" sz="1200" u="none" dirty="0">
                <a:solidFill>
                  <a:schemeClr val="accent5">
                    <a:lumMod val="75000"/>
                  </a:schemeClr>
                </a:solidFill>
              </a:rPr>
              <a:t>https://docs.aws.amazon.com/whitepapers/latest/introduction-aws-security/security-of-the-aws-infrastructure.html</a:t>
            </a:r>
          </a:p>
          <a:p>
            <a:endParaRPr lang="en-US" dirty="0"/>
          </a:p>
          <a:p>
            <a:pPr algn="just">
              <a:lnSpc>
                <a:spcPct val="120000"/>
              </a:lnSpc>
              <a:spcBef>
                <a:spcPts val="500"/>
              </a:spcBef>
            </a:pPr>
            <a:r>
              <a:rPr lang="en-US" dirty="0"/>
              <a:t>More explanation:  </a:t>
            </a:r>
            <a:r>
              <a:rPr lang="en-IN" sz="1200" b="0" dirty="0">
                <a:latin typeface="Times New Roman" panose="02020603050405020304" pitchFamily="18" charset="0"/>
                <a:cs typeface="Times New Roman" panose="02020603050405020304" pitchFamily="18" charset="0"/>
              </a:rPr>
              <a:t>Amazon CloudWatch</a:t>
            </a:r>
            <a:r>
              <a:rPr lang="en-IN" sz="1200" b="1" dirty="0">
                <a:latin typeface="Times New Roman" panose="02020603050405020304" pitchFamily="18" charset="0"/>
                <a:cs typeface="Times New Roman" panose="02020603050405020304" pitchFamily="18" charset="0"/>
              </a:rPr>
              <a:t>: </a:t>
            </a:r>
            <a:r>
              <a:rPr lang="en-US" sz="1200" i="0" dirty="0">
                <a:effectLst/>
                <a:latin typeface="Times New Roman" panose="02020603050405020304" pitchFamily="18" charset="0"/>
                <a:cs typeface="Times New Roman" panose="02020603050405020304" pitchFamily="18" charset="0"/>
              </a:rPr>
              <a:t>Provides a reliable, scalable and flexible monitoring solution that can run in minutes</a:t>
            </a:r>
            <a:endParaRPr lang="en-IN" sz="1200" i="0" dirty="0">
              <a:effectLst/>
              <a:latin typeface="Times New Roman" panose="02020603050405020304" pitchFamily="18" charset="0"/>
              <a:cs typeface="Times New Roman" panose="02020603050405020304" pitchFamily="18" charset="0"/>
            </a:endParaRPr>
          </a:p>
          <a:p>
            <a:pPr algn="just">
              <a:lnSpc>
                <a:spcPct val="120000"/>
              </a:lnSpc>
              <a:spcBef>
                <a:spcPts val="500"/>
              </a:spcBef>
            </a:pPr>
            <a:r>
              <a:rPr lang="en-IN" sz="1200" b="0" i="0" dirty="0">
                <a:effectLst/>
                <a:latin typeface="Times New Roman" panose="02020603050405020304" pitchFamily="18" charset="0"/>
                <a:cs typeface="Times New Roman" panose="02020603050405020304" pitchFamily="18" charset="0"/>
              </a:rPr>
              <a:t>Amazon </a:t>
            </a:r>
            <a:r>
              <a:rPr lang="en-IN" sz="1200" b="0" dirty="0" err="1">
                <a:latin typeface="Times New Roman" panose="02020603050405020304" pitchFamily="18" charset="0"/>
                <a:cs typeface="Times New Roman" panose="02020603050405020304" pitchFamily="18" charset="0"/>
              </a:rPr>
              <a:t>G</a:t>
            </a:r>
            <a:r>
              <a:rPr lang="en-IN" sz="1200" b="0" i="0" dirty="0" err="1">
                <a:effectLst/>
                <a:latin typeface="Times New Roman" panose="02020603050405020304" pitchFamily="18" charset="0"/>
                <a:cs typeface="Times New Roman" panose="02020603050405020304" pitchFamily="18" charset="0"/>
              </a:rPr>
              <a:t>aurdDuty</a:t>
            </a:r>
            <a:r>
              <a:rPr lang="en-IN" sz="1200" b="1" i="0" dirty="0">
                <a:effectLst/>
                <a:latin typeface="Times New Roman" panose="02020603050405020304" pitchFamily="18" charset="0"/>
                <a:cs typeface="Times New Roman" panose="02020603050405020304" pitchFamily="18" charset="0"/>
              </a:rPr>
              <a:t>: </a:t>
            </a:r>
            <a:r>
              <a:rPr lang="en-IN" sz="1200" i="0" dirty="0">
                <a:effectLst/>
                <a:latin typeface="Times New Roman" panose="02020603050405020304" pitchFamily="18" charset="0"/>
                <a:cs typeface="Times New Roman" panose="02020603050405020304" pitchFamily="18" charset="0"/>
              </a:rPr>
              <a:t>Threat detection service</a:t>
            </a:r>
          </a:p>
          <a:p>
            <a:endParaRPr lang="en-IN" dirty="0"/>
          </a:p>
          <a:p>
            <a:endParaRPr lang="en-IN" dirty="0"/>
          </a:p>
        </p:txBody>
      </p:sp>
      <p:sp>
        <p:nvSpPr>
          <p:cNvPr id="4" name="Slide Number Placeholder 3"/>
          <p:cNvSpPr>
            <a:spLocks noGrp="1"/>
          </p:cNvSpPr>
          <p:nvPr>
            <p:ph type="sldNum" sz="quarter" idx="5"/>
          </p:nvPr>
        </p:nvSpPr>
        <p:spPr/>
        <p:txBody>
          <a:bodyPr/>
          <a:lstStyle/>
          <a:p>
            <a:fld id="{BCA1A74F-EC49-4782-B049-BB14BAD816C9}" type="slidenum">
              <a:rPr lang="en-IN" smtClean="0"/>
              <a:t>4</a:t>
            </a:fld>
            <a:endParaRPr lang="en-IN"/>
          </a:p>
        </p:txBody>
      </p:sp>
    </p:spTree>
    <p:extLst>
      <p:ext uri="{BB962C8B-B14F-4D97-AF65-F5344CB8AC3E}">
        <p14:creationId xmlns:p14="http://schemas.microsoft.com/office/powerpoint/2010/main" val="12749563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a:t>
            </a:r>
            <a:r>
              <a:rPr lang="en-IN" sz="1200" u="none" dirty="0">
                <a:solidFill>
                  <a:srgbClr val="0070C0"/>
                </a:solidFill>
              </a:rPr>
              <a:t>https://docs.aws.amazon.com/emr/latest/ManagementGuide/emr-security.html</a:t>
            </a:r>
          </a:p>
          <a:p>
            <a:endParaRPr lang="en-US" dirty="0"/>
          </a:p>
          <a:p>
            <a:r>
              <a:rPr lang="en-US" dirty="0"/>
              <a:t>More explanation: </a:t>
            </a:r>
          </a:p>
          <a:p>
            <a:pPr algn="just"/>
            <a:r>
              <a:rPr lang="en-IN" sz="1200" i="0" dirty="0">
                <a:effectLst/>
                <a:latin typeface="Times New Roman" panose="02020603050405020304" pitchFamily="18" charset="0"/>
                <a:cs typeface="Times New Roman" panose="02020603050405020304" pitchFamily="18" charset="0"/>
              </a:rPr>
              <a:t>Data in transit between nodes in the cluster-Encryption in transit using </a:t>
            </a:r>
            <a:r>
              <a:rPr lang="en-IN" sz="1200" i="0" dirty="0" err="1">
                <a:effectLst/>
                <a:latin typeface="Times New Roman" panose="02020603050405020304" pitchFamily="18" charset="0"/>
                <a:cs typeface="Times New Roman" panose="02020603050405020304" pitchFamily="18" charset="0"/>
              </a:rPr>
              <a:t>SecureSocketsLayer</a:t>
            </a:r>
            <a:r>
              <a:rPr lang="en-IN" sz="1200" i="0" dirty="0">
                <a:effectLst/>
                <a:latin typeface="Times New Roman" panose="02020603050405020304" pitchFamily="18" charset="0"/>
                <a:cs typeface="Times New Roman" panose="02020603050405020304" pitchFamily="18" charset="0"/>
              </a:rPr>
              <a:t> (SSL) for MapReduce and </a:t>
            </a:r>
            <a:r>
              <a:rPr lang="en-IN" sz="1200" i="0" dirty="0" err="1">
                <a:effectLst/>
                <a:latin typeface="Times New Roman" panose="02020603050405020304" pitchFamily="18" charset="0"/>
                <a:cs typeface="Times New Roman" panose="02020603050405020304" pitchFamily="18" charset="0"/>
              </a:rPr>
              <a:t>SimpleAuthentication</a:t>
            </a:r>
            <a:r>
              <a:rPr lang="en-IN" sz="1200" i="0" dirty="0">
                <a:effectLst/>
                <a:latin typeface="Times New Roman" panose="02020603050405020304" pitchFamily="18" charset="0"/>
                <a:cs typeface="Times New Roman" panose="02020603050405020304" pitchFamily="18" charset="0"/>
              </a:rPr>
              <a:t> and Security Layer (SASL) for </a:t>
            </a:r>
            <a:r>
              <a:rPr lang="en-IN" sz="1200" i="0" dirty="0" err="1">
                <a:effectLst/>
                <a:latin typeface="Times New Roman" panose="02020603050405020304" pitchFamily="18" charset="0"/>
                <a:cs typeface="Times New Roman" panose="02020603050405020304" pitchFamily="18" charset="0"/>
              </a:rPr>
              <a:t>SparkShuffle</a:t>
            </a:r>
            <a:r>
              <a:rPr lang="en-IN" sz="1200" i="0" dirty="0">
                <a:effectLst/>
                <a:latin typeface="Times New Roman" panose="02020603050405020304" pitchFamily="18" charset="0"/>
                <a:cs typeface="Times New Roman" panose="02020603050405020304" pitchFamily="18" charset="0"/>
              </a:rPr>
              <a:t> encryption.</a:t>
            </a:r>
          </a:p>
          <a:p>
            <a:pPr algn="just"/>
            <a:r>
              <a:rPr lang="en-IN" sz="1200" i="0" dirty="0">
                <a:effectLst/>
                <a:latin typeface="Times New Roman" panose="02020603050405020304" pitchFamily="18" charset="0"/>
                <a:cs typeface="Times New Roman" panose="02020603050405020304" pitchFamily="18" charset="0"/>
              </a:rPr>
              <a:t> Data transferred or cached to disk during the shuffle phase-Spark shuffle encryption or LUKS encryption</a:t>
            </a:r>
            <a:endParaRPr lang="en-IN" sz="1200" dirty="0">
              <a:latin typeface="Times New Roman" panose="02020603050405020304" pitchFamily="18" charset="0"/>
              <a:cs typeface="Times New Roman" panose="02020603050405020304" pitchFamily="18" charset="0"/>
            </a:endParaRPr>
          </a:p>
          <a:p>
            <a:endParaRPr lang="en-IN" dirty="0"/>
          </a:p>
          <a:p>
            <a:endParaRPr lang="en-IN" dirty="0"/>
          </a:p>
        </p:txBody>
      </p:sp>
      <p:sp>
        <p:nvSpPr>
          <p:cNvPr id="4" name="Slide Number Placeholder 3"/>
          <p:cNvSpPr>
            <a:spLocks noGrp="1"/>
          </p:cNvSpPr>
          <p:nvPr>
            <p:ph type="sldNum" sz="quarter" idx="5"/>
          </p:nvPr>
        </p:nvSpPr>
        <p:spPr/>
        <p:txBody>
          <a:bodyPr/>
          <a:lstStyle/>
          <a:p>
            <a:fld id="{BCA1A74F-EC49-4782-B049-BB14BAD816C9}" type="slidenum">
              <a:rPr lang="en-IN" smtClean="0"/>
              <a:t>22</a:t>
            </a:fld>
            <a:endParaRPr lang="en-IN"/>
          </a:p>
        </p:txBody>
      </p:sp>
    </p:spTree>
    <p:extLst>
      <p:ext uri="{BB962C8B-B14F-4D97-AF65-F5344CB8AC3E}">
        <p14:creationId xmlns:p14="http://schemas.microsoft.com/office/powerpoint/2010/main" val="41357542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r>
              <a:rPr lang="en-IN" sz="1200" u="none" dirty="0">
                <a:solidFill>
                  <a:srgbClr val="0070C0"/>
                </a:solidFill>
              </a:rPr>
              <a:t>https://www.google.com/aclk?sa=L&amp;ai=DChcSEwjBxeuVgYD3AhXjbG8EHYzHBloYABACGgJqZg&amp;ae=2&amp;sig=AOD64_3iaSH0knCo76QTQohLwrXgwGTHEQ&amp;q&amp;adurl&amp;ved=2ahUKEwjzmeSVgYD3AhWaKs0KHQdiC4AQ0Qx6BAgCEAE</a:t>
            </a:r>
          </a:p>
          <a:p>
            <a:endParaRPr lang="en-US" u="none" dirty="0"/>
          </a:p>
          <a:p>
            <a:r>
              <a:rPr lang="en-US" dirty="0"/>
              <a:t>More explanation: </a:t>
            </a:r>
          </a:p>
          <a:p>
            <a:pPr algn="just">
              <a:lnSpc>
                <a:spcPct val="120000"/>
              </a:lnSpc>
              <a:buAutoNum type="arabicPeriod" startAt="4"/>
            </a:pPr>
            <a:r>
              <a:rPr lang="en-US" sz="1200" b="0" i="0" dirty="0">
                <a:effectLst/>
                <a:latin typeface="Times New Roman" panose="02020603050405020304" pitchFamily="18" charset="0"/>
                <a:cs typeface="Times New Roman" panose="02020603050405020304" pitchFamily="18" charset="0"/>
              </a:rPr>
              <a:t>VPC </a:t>
            </a:r>
            <a:r>
              <a:rPr lang="en-US" sz="1200" b="0" dirty="0">
                <a:latin typeface="Times New Roman" panose="02020603050405020304" pitchFamily="18" charset="0"/>
                <a:cs typeface="Times New Roman" panose="02020603050405020304" pitchFamily="18" charset="0"/>
              </a:rPr>
              <a:t>:</a:t>
            </a:r>
          </a:p>
          <a:p>
            <a:pPr algn="just">
              <a:lnSpc>
                <a:spcPct val="120000"/>
              </a:lnSpc>
            </a:pPr>
            <a:r>
              <a:rPr lang="en-US" sz="1200" i="0" dirty="0">
                <a:effectLst/>
                <a:latin typeface="Times New Roman" panose="02020603050405020304" pitchFamily="18" charset="0"/>
                <a:cs typeface="Times New Roman" panose="02020603050405020304" pitchFamily="18" charset="0"/>
              </a:rPr>
              <a:t>You can launch your cluster in an Amazon Virtual Private Cloud (VPC) to protect access to your cluster using a virtual network environment.</a:t>
            </a:r>
          </a:p>
          <a:p>
            <a:pPr marL="0" indent="0" algn="just">
              <a:buNone/>
            </a:pPr>
            <a:endParaRPr lang="en-US" sz="1200" i="0" dirty="0">
              <a:effectLst/>
              <a:latin typeface="Times New Roman" panose="02020603050405020304" pitchFamily="18" charset="0"/>
              <a:cs typeface="Times New Roman" panose="02020603050405020304" pitchFamily="18" charset="0"/>
            </a:endParaRPr>
          </a:p>
          <a:p>
            <a:endParaRPr lang="en-IN" dirty="0"/>
          </a:p>
          <a:p>
            <a:endParaRPr lang="en-IN" dirty="0"/>
          </a:p>
        </p:txBody>
      </p:sp>
      <p:sp>
        <p:nvSpPr>
          <p:cNvPr id="4" name="Slide Number Placeholder 3"/>
          <p:cNvSpPr>
            <a:spLocks noGrp="1"/>
          </p:cNvSpPr>
          <p:nvPr>
            <p:ph type="sldNum" sz="quarter" idx="5"/>
          </p:nvPr>
        </p:nvSpPr>
        <p:spPr/>
        <p:txBody>
          <a:bodyPr/>
          <a:lstStyle/>
          <a:p>
            <a:fld id="{BCA1A74F-EC49-4782-B049-BB14BAD816C9}" type="slidenum">
              <a:rPr lang="en-IN" smtClean="0"/>
              <a:t>23</a:t>
            </a:fld>
            <a:endParaRPr lang="en-IN"/>
          </a:p>
        </p:txBody>
      </p:sp>
    </p:spTree>
    <p:extLst>
      <p:ext uri="{BB962C8B-B14F-4D97-AF65-F5344CB8AC3E}">
        <p14:creationId xmlns:p14="http://schemas.microsoft.com/office/powerpoint/2010/main" val="592202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r>
              <a:rPr lang="en-IN" sz="1200" u="none" dirty="0">
                <a:solidFill>
                  <a:srgbClr val="0070C0"/>
                </a:solidFill>
              </a:rPr>
              <a:t>https://www.google.com/aclk?sa=L&amp;ai=DChcSEwjBxeuVgYD3AhXjbG8EHYzHBloYABACGgJqZg&amp;ae=2&amp;sig=AOD64_3iaSH0knCo76QTQohLwrXgwGTHEQ&amp;q&amp;adurl&amp;ved=2ahUKEwjzmeSVgYD3AhWaKs0KHQdiC4AQ0Qx6BAgCEAE</a:t>
            </a:r>
          </a:p>
          <a:p>
            <a:endParaRPr lang="en-US" dirty="0"/>
          </a:p>
          <a:p>
            <a:r>
              <a:rPr lang="en-US" dirty="0"/>
              <a:t>More explanation: </a:t>
            </a:r>
          </a:p>
          <a:p>
            <a:pPr marL="0" indent="0" algn="just">
              <a:buNone/>
            </a:pPr>
            <a:r>
              <a:rPr lang="en-US" sz="1200" b="0" i="0" dirty="0">
                <a:effectLst/>
                <a:latin typeface="Times New Roman" panose="02020603050405020304" pitchFamily="18" charset="0"/>
                <a:cs typeface="Times New Roman" panose="02020603050405020304" pitchFamily="18" charset="0"/>
              </a:rPr>
              <a:t>8. Column-Level Access Control :</a:t>
            </a:r>
          </a:p>
          <a:p>
            <a:pPr algn="just"/>
            <a:r>
              <a:rPr lang="en-US" sz="1200" i="0" dirty="0">
                <a:effectLst/>
                <a:latin typeface="Times New Roman" panose="02020603050405020304" pitchFamily="18" charset="0"/>
                <a:cs typeface="Times New Roman" panose="02020603050405020304" pitchFamily="18" charset="0"/>
              </a:rPr>
              <a:t>To perform column-level access control on Amazon Redshift data, you can enable and revoke column-level access without implementing view-based access control or using another system. </a:t>
            </a:r>
            <a:endParaRPr lang="en-US" sz="1200" dirty="0">
              <a:latin typeface="Times New Roman" panose="02020603050405020304" pitchFamily="18" charset="0"/>
              <a:cs typeface="Times New Roman" panose="02020603050405020304" pitchFamily="18" charset="0"/>
            </a:endParaRPr>
          </a:p>
          <a:p>
            <a:endParaRPr lang="en-IN" dirty="0"/>
          </a:p>
          <a:p>
            <a:endParaRPr lang="en-IN" dirty="0"/>
          </a:p>
        </p:txBody>
      </p:sp>
      <p:sp>
        <p:nvSpPr>
          <p:cNvPr id="4" name="Slide Number Placeholder 3"/>
          <p:cNvSpPr>
            <a:spLocks noGrp="1"/>
          </p:cNvSpPr>
          <p:nvPr>
            <p:ph type="sldNum" sz="quarter" idx="5"/>
          </p:nvPr>
        </p:nvSpPr>
        <p:spPr/>
        <p:txBody>
          <a:bodyPr/>
          <a:lstStyle/>
          <a:p>
            <a:fld id="{BCA1A74F-EC49-4782-B049-BB14BAD816C9}" type="slidenum">
              <a:rPr lang="en-IN" smtClean="0"/>
              <a:t>24</a:t>
            </a:fld>
            <a:endParaRPr lang="en-IN"/>
          </a:p>
        </p:txBody>
      </p:sp>
    </p:spTree>
    <p:extLst>
      <p:ext uri="{BB962C8B-B14F-4D97-AF65-F5344CB8AC3E}">
        <p14:creationId xmlns:p14="http://schemas.microsoft.com/office/powerpoint/2010/main" val="31656039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r>
              <a:rPr lang="en-IN" sz="1200" u="none" dirty="0">
                <a:solidFill>
                  <a:srgbClr val="0070C0"/>
                </a:solidFill>
              </a:rPr>
              <a:t>https://www.google.com/aclk?sa=L&amp;ai=DChcSEwjBxeuVgYD3AhXjbG8EHYzHBloYABACGgJqZg&amp;ae=2&amp;sig=AOD64_3iaSH0knCo76QTQohLwrXgwGTHEQ&amp;q&amp;adurl&amp;ved=2ahUKEwjzmeSVgYD3AhWaKs0KHQdiC4AQ0Qx6BAgCEAE</a:t>
            </a:r>
          </a:p>
          <a:p>
            <a:endParaRPr lang="en-US" u="none" dirty="0"/>
          </a:p>
          <a:p>
            <a:r>
              <a:rPr lang="en-US" dirty="0"/>
              <a:t>More explanation: </a:t>
            </a:r>
          </a:p>
          <a:p>
            <a:pPr marL="0" indent="0" algn="just">
              <a:buNone/>
            </a:pPr>
            <a:r>
              <a:rPr lang="en-US" sz="1200" b="0" i="0" dirty="0">
                <a:effectLst/>
                <a:latin typeface="Times New Roman" panose="02020603050405020304" pitchFamily="18" charset="0"/>
                <a:cs typeface="Times New Roman" panose="02020603050405020304" pitchFamily="18" charset="0"/>
              </a:rPr>
              <a:t>3. Database Access :</a:t>
            </a:r>
          </a:p>
          <a:p>
            <a:pPr algn="just"/>
            <a:r>
              <a:rPr lang="en-US" sz="1200" i="0" dirty="0">
                <a:effectLst/>
                <a:latin typeface="Times New Roman" panose="02020603050405020304" pitchFamily="18" charset="0"/>
                <a:cs typeface="Times New Roman" panose="02020603050405020304" pitchFamily="18" charset="0"/>
              </a:rPr>
              <a:t>The ability to access database objects such as tables and views is controlled by the Amazon Redshift database user account. </a:t>
            </a:r>
          </a:p>
          <a:p>
            <a:pPr algn="just"/>
            <a:r>
              <a:rPr lang="en-US" sz="1200" i="0" dirty="0">
                <a:effectLst/>
                <a:latin typeface="Times New Roman" panose="02020603050405020304" pitchFamily="18" charset="0"/>
                <a:cs typeface="Times New Roman" panose="02020603050405020304" pitchFamily="18" charset="0"/>
              </a:rPr>
              <a:t>Users can only access resources in the database that the user account is allowed to access. Create these Amazon Redshift user accounts and manage permissions using the CREATE USER, CREATE GROUP, GRANT, and REVOKE SQL statements.</a:t>
            </a:r>
            <a:endParaRPr lang="en-US" sz="1200" dirty="0">
              <a:latin typeface="Times New Roman" panose="02020603050405020304" pitchFamily="18" charset="0"/>
              <a:cs typeface="Times New Roman" panose="02020603050405020304" pitchFamily="18" charset="0"/>
            </a:endParaRPr>
          </a:p>
          <a:p>
            <a:endParaRPr lang="en-IN" dirty="0"/>
          </a:p>
          <a:p>
            <a:endParaRPr lang="en-IN" dirty="0"/>
          </a:p>
        </p:txBody>
      </p:sp>
      <p:sp>
        <p:nvSpPr>
          <p:cNvPr id="4" name="Slide Number Placeholder 3"/>
          <p:cNvSpPr>
            <a:spLocks noGrp="1"/>
          </p:cNvSpPr>
          <p:nvPr>
            <p:ph type="sldNum" sz="quarter" idx="5"/>
          </p:nvPr>
        </p:nvSpPr>
        <p:spPr/>
        <p:txBody>
          <a:bodyPr/>
          <a:lstStyle/>
          <a:p>
            <a:fld id="{BCA1A74F-EC49-4782-B049-BB14BAD816C9}" type="slidenum">
              <a:rPr lang="en-IN" smtClean="0"/>
              <a:t>25</a:t>
            </a:fld>
            <a:endParaRPr lang="en-IN"/>
          </a:p>
        </p:txBody>
      </p:sp>
    </p:spTree>
    <p:extLst>
      <p:ext uri="{BB962C8B-B14F-4D97-AF65-F5344CB8AC3E}">
        <p14:creationId xmlns:p14="http://schemas.microsoft.com/office/powerpoint/2010/main" val="23046554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r>
              <a:rPr lang="en-IN" sz="1200" u="none" dirty="0">
                <a:solidFill>
                  <a:srgbClr val="0070C0"/>
                </a:solidFill>
              </a:rPr>
              <a:t>https://www.google.com/aclk?sa=L&amp;ai=DChcSEwjBxeuVgYD3AhXjbG8EHYzHBloYABACGgJqZg&amp;ae=2&amp;sig=AOD64_3iaSH0knCo76QTQohLwrXgwGTHEQ&amp;q&amp;adurl&amp;ved=2ahUKEwjzmeSVgYD3AhWaKs0KHQdiC4AQ0Qx6BAgCEAE</a:t>
            </a:r>
          </a:p>
          <a:p>
            <a:endParaRPr lang="en-US" dirty="0"/>
          </a:p>
          <a:p>
            <a:r>
              <a:rPr lang="en-US" dirty="0"/>
              <a:t>More explanation: </a:t>
            </a:r>
            <a:endParaRPr lang="en-IN" dirty="0"/>
          </a:p>
          <a:p>
            <a:endParaRPr lang="en-IN" dirty="0"/>
          </a:p>
        </p:txBody>
      </p:sp>
      <p:sp>
        <p:nvSpPr>
          <p:cNvPr id="4" name="Slide Number Placeholder 3"/>
          <p:cNvSpPr>
            <a:spLocks noGrp="1"/>
          </p:cNvSpPr>
          <p:nvPr>
            <p:ph type="sldNum" sz="quarter" idx="5"/>
          </p:nvPr>
        </p:nvSpPr>
        <p:spPr/>
        <p:txBody>
          <a:bodyPr/>
          <a:lstStyle/>
          <a:p>
            <a:fld id="{BCA1A74F-EC49-4782-B049-BB14BAD816C9}" type="slidenum">
              <a:rPr lang="en-IN" smtClean="0"/>
              <a:t>26</a:t>
            </a:fld>
            <a:endParaRPr lang="en-IN"/>
          </a:p>
        </p:txBody>
      </p:sp>
    </p:spTree>
    <p:extLst>
      <p:ext uri="{BB962C8B-B14F-4D97-AF65-F5344CB8AC3E}">
        <p14:creationId xmlns:p14="http://schemas.microsoft.com/office/powerpoint/2010/main" val="3149978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a:t>
            </a:r>
            <a:r>
              <a:rPr lang="en-US" sz="1200" dirty="0"/>
              <a:t> </a:t>
            </a:r>
            <a:r>
              <a:rPr lang="en-US" sz="1200" u="none" dirty="0">
                <a:solidFill>
                  <a:schemeClr val="accent5">
                    <a:lumMod val="75000"/>
                  </a:schemeClr>
                </a:solidFill>
              </a:rPr>
              <a:t>https://docs.aws.amazon.com/whitepapers/latest/introduction-aws-security/security-of-the-aws-infrastructure.html</a:t>
            </a:r>
          </a:p>
          <a:p>
            <a:endParaRPr lang="en-US" dirty="0"/>
          </a:p>
          <a:p>
            <a:pPr algn="just"/>
            <a:r>
              <a:rPr lang="en-US" dirty="0"/>
              <a:t>More explanation: </a:t>
            </a:r>
            <a:r>
              <a:rPr lang="en-US" sz="1200" b="0" i="0" dirty="0">
                <a:effectLst/>
                <a:latin typeface="Times New Roman" panose="02020603050405020304" pitchFamily="18" charset="0"/>
                <a:cs typeface="Times New Roman" panose="02020603050405020304" pitchFamily="18" charset="0"/>
              </a:rPr>
              <a:t>AWS Market Place</a:t>
            </a:r>
            <a:r>
              <a:rPr lang="en-US" sz="1200" b="1" i="0" dirty="0">
                <a:effectLst/>
                <a:latin typeface="Times New Roman" panose="02020603050405020304" pitchFamily="18" charset="0"/>
                <a:cs typeface="Times New Roman" panose="02020603050405020304" pitchFamily="18" charset="0"/>
              </a:rPr>
              <a:t>: </a:t>
            </a:r>
            <a:r>
              <a:rPr lang="en-US" sz="1200" i="0" dirty="0">
                <a:effectLst/>
                <a:latin typeface="Times New Roman" panose="02020603050405020304" pitchFamily="18" charset="0"/>
                <a:cs typeface="Times New Roman" panose="02020603050405020304" pitchFamily="18" charset="0"/>
              </a:rPr>
              <a:t>A software vendor that makes it easy to find, test, buy, and deploy software running on AWS.</a:t>
            </a:r>
          </a:p>
          <a:p>
            <a:pPr algn="just"/>
            <a:r>
              <a:rPr lang="en-US" sz="1200" b="0" dirty="0">
                <a:latin typeface="Times New Roman" panose="02020603050405020304" pitchFamily="18" charset="0"/>
                <a:cs typeface="Times New Roman" panose="02020603050405020304" pitchFamily="18" charset="0"/>
              </a:rPr>
              <a:t>AWS Security Bulletins: </a:t>
            </a:r>
            <a:r>
              <a:rPr lang="en-US" sz="1200" dirty="0">
                <a:latin typeface="Times New Roman" panose="02020603050405020304" pitchFamily="18" charset="0"/>
                <a:cs typeface="Times New Roman" panose="02020603050405020304" pitchFamily="18" charset="0"/>
              </a:rPr>
              <a:t>Provides security bulletins around existing threats.</a:t>
            </a:r>
          </a:p>
          <a:p>
            <a:pPr algn="just"/>
            <a:r>
              <a:rPr lang="en-US" sz="1200" b="0" i="0" dirty="0">
                <a:effectLst/>
                <a:latin typeface="Times New Roman" panose="02020603050405020304" pitchFamily="18" charset="0"/>
                <a:cs typeface="Times New Roman" panose="02020603050405020304" pitchFamily="18" charset="0"/>
              </a:rPr>
              <a:t>AWS </a:t>
            </a:r>
            <a:r>
              <a:rPr lang="en-US" sz="1200" b="0" i="0" dirty="0" err="1">
                <a:effectLst/>
                <a:latin typeface="Times New Roman" panose="02020603050405020304" pitchFamily="18" charset="0"/>
                <a:cs typeface="Times New Roman" panose="02020603050405020304" pitchFamily="18" charset="0"/>
              </a:rPr>
              <a:t>WellArchitected</a:t>
            </a:r>
            <a:r>
              <a:rPr lang="en-US" sz="1200" b="0" i="0" dirty="0">
                <a:effectLst/>
                <a:latin typeface="Times New Roman" panose="02020603050405020304" pitchFamily="18" charset="0"/>
                <a:cs typeface="Times New Roman" panose="02020603050405020304" pitchFamily="18" charset="0"/>
              </a:rPr>
              <a:t> Framework: </a:t>
            </a:r>
            <a:r>
              <a:rPr lang="en-US" sz="1200" i="0" dirty="0">
                <a:effectLst/>
                <a:latin typeface="Times New Roman" panose="02020603050405020304" pitchFamily="18" charset="0"/>
                <a:cs typeface="Times New Roman" panose="02020603050405020304" pitchFamily="18" charset="0"/>
              </a:rPr>
              <a:t>Helps cloud architects build secure, high-performance, resilient and efficient infrastructure for their applications.</a:t>
            </a:r>
          </a:p>
          <a:p>
            <a:endParaRPr lang="en-IN" dirty="0"/>
          </a:p>
          <a:p>
            <a:endParaRPr lang="en-IN" dirty="0"/>
          </a:p>
        </p:txBody>
      </p:sp>
      <p:sp>
        <p:nvSpPr>
          <p:cNvPr id="4" name="Slide Number Placeholder 3"/>
          <p:cNvSpPr>
            <a:spLocks noGrp="1"/>
          </p:cNvSpPr>
          <p:nvPr>
            <p:ph type="sldNum" sz="quarter" idx="5"/>
          </p:nvPr>
        </p:nvSpPr>
        <p:spPr/>
        <p:txBody>
          <a:bodyPr/>
          <a:lstStyle/>
          <a:p>
            <a:fld id="{BCA1A74F-EC49-4782-B049-BB14BAD816C9}" type="slidenum">
              <a:rPr lang="en-IN" smtClean="0"/>
              <a:t>5</a:t>
            </a:fld>
            <a:endParaRPr lang="en-IN"/>
          </a:p>
        </p:txBody>
      </p:sp>
    </p:spTree>
    <p:extLst>
      <p:ext uri="{BB962C8B-B14F-4D97-AF65-F5344CB8AC3E}">
        <p14:creationId xmlns:p14="http://schemas.microsoft.com/office/powerpoint/2010/main" val="3463658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a:t>
            </a:r>
            <a:r>
              <a:rPr lang="en-US" sz="1200" u="none" dirty="0">
                <a:solidFill>
                  <a:srgbClr val="0070C0"/>
                </a:solidFill>
              </a:rPr>
              <a:t>https://docs.aws.amazon.com/IAM/latest/UserGuide/intro-structure.html</a:t>
            </a:r>
            <a:endParaRPr lang="en-US" sz="1200" u="none" dirty="0">
              <a:solidFill>
                <a:schemeClr val="accent5">
                  <a:lumMod val="75000"/>
                </a:schemeClr>
              </a:solidFill>
            </a:endParaRPr>
          </a:p>
          <a:p>
            <a:r>
              <a:rPr lang="en-US" dirty="0"/>
              <a:t> </a:t>
            </a:r>
          </a:p>
          <a:p>
            <a:r>
              <a:rPr lang="en-US" dirty="0"/>
              <a:t>More explanation:  More features</a:t>
            </a:r>
          </a:p>
          <a:p>
            <a:endParaRPr lang="en-IN" dirty="0"/>
          </a:p>
          <a:p>
            <a:pPr algn="just"/>
            <a:r>
              <a:rPr lang="en-US" sz="1200" dirty="0">
                <a:latin typeface="Times New Roman" panose="02020603050405020304" pitchFamily="18" charset="0"/>
                <a:cs typeface="Times New Roman" panose="02020603050405020304" pitchFamily="18" charset="0"/>
              </a:rPr>
              <a:t>Identity federation</a:t>
            </a:r>
          </a:p>
          <a:p>
            <a:pPr algn="just"/>
            <a:r>
              <a:rPr lang="en-US" sz="1200" dirty="0">
                <a:latin typeface="Times New Roman" panose="02020603050405020304" pitchFamily="18" charset="0"/>
                <a:cs typeface="Times New Roman" panose="02020603050405020304" pitchFamily="18" charset="0"/>
              </a:rPr>
              <a:t>Identity information for assurance</a:t>
            </a:r>
          </a:p>
          <a:p>
            <a:pPr algn="just"/>
            <a:r>
              <a:rPr lang="en-US" sz="1200" dirty="0">
                <a:latin typeface="Times New Roman" panose="02020603050405020304" pitchFamily="18" charset="0"/>
                <a:cs typeface="Times New Roman" panose="02020603050405020304" pitchFamily="18" charset="0"/>
              </a:rPr>
              <a:t>Free to use</a:t>
            </a:r>
          </a:p>
          <a:p>
            <a:pPr algn="just"/>
            <a:r>
              <a:rPr lang="en-US" sz="1200" dirty="0">
                <a:latin typeface="Times New Roman" panose="02020603050405020304" pitchFamily="18" charset="0"/>
                <a:cs typeface="Times New Roman" panose="02020603050405020304" pitchFamily="18" charset="0"/>
              </a:rPr>
              <a:t>Integrated with many AWS service</a:t>
            </a:r>
          </a:p>
          <a:p>
            <a:endParaRPr lang="en-IN" dirty="0"/>
          </a:p>
        </p:txBody>
      </p:sp>
      <p:sp>
        <p:nvSpPr>
          <p:cNvPr id="4" name="Slide Number Placeholder 3"/>
          <p:cNvSpPr>
            <a:spLocks noGrp="1"/>
          </p:cNvSpPr>
          <p:nvPr>
            <p:ph type="sldNum" sz="quarter" idx="5"/>
          </p:nvPr>
        </p:nvSpPr>
        <p:spPr/>
        <p:txBody>
          <a:bodyPr/>
          <a:lstStyle/>
          <a:p>
            <a:fld id="{BCA1A74F-EC49-4782-B049-BB14BAD816C9}" type="slidenum">
              <a:rPr lang="en-IN" smtClean="0"/>
              <a:t>6</a:t>
            </a:fld>
            <a:endParaRPr lang="en-IN"/>
          </a:p>
        </p:txBody>
      </p:sp>
    </p:spTree>
    <p:extLst>
      <p:ext uri="{BB962C8B-B14F-4D97-AF65-F5344CB8AC3E}">
        <p14:creationId xmlns:p14="http://schemas.microsoft.com/office/powerpoint/2010/main" val="3352432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r>
              <a:rPr lang="en-US" u="none" dirty="0"/>
              <a:t> </a:t>
            </a:r>
            <a:r>
              <a:rPr lang="en-US" sz="1200" u="none" dirty="0">
                <a:solidFill>
                  <a:srgbClr val="0070C0"/>
                </a:solidFill>
              </a:rPr>
              <a:t>https://docs.aws.amazon.com/IAM/latest/UserGuide/intro-structure.html</a:t>
            </a:r>
            <a:endParaRPr lang="en-US" sz="1200" u="none" dirty="0">
              <a:solidFill>
                <a:schemeClr val="accent5">
                  <a:lumMod val="75000"/>
                </a:schemeClr>
              </a:solidFill>
            </a:endParaRPr>
          </a:p>
          <a:p>
            <a:endParaRPr lang="en-US" dirty="0"/>
          </a:p>
          <a:p>
            <a:pPr marL="0" indent="0" algn="just">
              <a:buNone/>
            </a:pPr>
            <a:r>
              <a:rPr lang="en-US" dirty="0"/>
              <a:t>More explanation</a:t>
            </a:r>
            <a:r>
              <a:rPr lang="en-US" b="1" dirty="0"/>
              <a:t>: </a:t>
            </a:r>
          </a:p>
          <a:p>
            <a:pPr algn="just">
              <a:lnSpc>
                <a:spcPct val="120000"/>
              </a:lnSpc>
            </a:pPr>
            <a:r>
              <a:rPr lang="en-US" sz="1200" dirty="0"/>
              <a:t>Principals: Person/application that utilized entity to send request</a:t>
            </a:r>
          </a:p>
          <a:p>
            <a:pPr algn="just">
              <a:lnSpc>
                <a:spcPct val="120000"/>
              </a:lnSpc>
            </a:pPr>
            <a:r>
              <a:rPr lang="en-US" sz="1200" dirty="0"/>
              <a:t>Environment data: Information about IP address and user agent</a:t>
            </a:r>
          </a:p>
          <a:p>
            <a:pPr algn="just">
              <a:lnSpc>
                <a:spcPct val="120000"/>
              </a:lnSpc>
            </a:pPr>
            <a:r>
              <a:rPr lang="en-US" sz="1200" dirty="0"/>
              <a:t>Resource data: Information related to resource being requested</a:t>
            </a:r>
          </a:p>
          <a:p>
            <a:pPr marL="0" indent="0" algn="just">
              <a:buNone/>
            </a:pPr>
            <a:r>
              <a:rPr lang="en-US" sz="1200" b="1" dirty="0"/>
              <a:t>4. Authentication:</a:t>
            </a:r>
            <a:r>
              <a:rPr lang="en-US" sz="1200" dirty="0"/>
              <a:t> Principal must be authenticated to send request</a:t>
            </a:r>
          </a:p>
          <a:p>
            <a:pPr marL="0" indent="0" algn="just">
              <a:buNone/>
            </a:pPr>
            <a:r>
              <a:rPr lang="en-US" sz="1200" b="0" dirty="0"/>
              <a:t>5. Authorization</a:t>
            </a:r>
            <a:r>
              <a:rPr lang="en-US" sz="1200" b="1" dirty="0"/>
              <a:t>: </a:t>
            </a:r>
            <a:r>
              <a:rPr lang="en-US" sz="1200" dirty="0"/>
              <a:t>Person must be authorized to send a request</a:t>
            </a:r>
          </a:p>
          <a:p>
            <a:pPr marL="0" indent="0">
              <a:buNone/>
            </a:pPr>
            <a:endParaRPr lang="en-US" sz="1200" dirty="0"/>
          </a:p>
          <a:p>
            <a:endParaRPr lang="en-IN" dirty="0"/>
          </a:p>
          <a:p>
            <a:endParaRPr lang="en-IN" dirty="0"/>
          </a:p>
        </p:txBody>
      </p:sp>
      <p:sp>
        <p:nvSpPr>
          <p:cNvPr id="4" name="Slide Number Placeholder 3"/>
          <p:cNvSpPr>
            <a:spLocks noGrp="1"/>
          </p:cNvSpPr>
          <p:nvPr>
            <p:ph type="sldNum" sz="quarter" idx="5"/>
          </p:nvPr>
        </p:nvSpPr>
        <p:spPr/>
        <p:txBody>
          <a:bodyPr/>
          <a:lstStyle/>
          <a:p>
            <a:fld id="{BCA1A74F-EC49-4782-B049-BB14BAD816C9}" type="slidenum">
              <a:rPr lang="en-IN" smtClean="0"/>
              <a:t>7</a:t>
            </a:fld>
            <a:endParaRPr lang="en-IN"/>
          </a:p>
        </p:txBody>
      </p:sp>
    </p:spTree>
    <p:extLst>
      <p:ext uri="{BB962C8B-B14F-4D97-AF65-F5344CB8AC3E}">
        <p14:creationId xmlns:p14="http://schemas.microsoft.com/office/powerpoint/2010/main" val="1053053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a:t>
            </a:r>
            <a:r>
              <a:rPr lang="en-US" sz="1200" u="none" dirty="0">
                <a:solidFill>
                  <a:srgbClr val="0070C0"/>
                </a:solidFill>
              </a:rPr>
              <a:t>https://docs.aws.amazon.com/IAM/latest/UserGuide/intro-structure.html</a:t>
            </a:r>
            <a:endParaRPr lang="en-US" sz="1200" u="none" dirty="0">
              <a:solidFill>
                <a:schemeClr val="accent5">
                  <a:lumMod val="75000"/>
                </a:schemeClr>
              </a:solidFill>
            </a:endParaRPr>
          </a:p>
          <a:p>
            <a:endParaRPr lang="en-US" dirty="0"/>
          </a:p>
          <a:p>
            <a:r>
              <a:rPr lang="en-US" dirty="0"/>
              <a:t>More explanation: </a:t>
            </a:r>
            <a:endParaRPr lang="en-IN" dirty="0"/>
          </a:p>
          <a:p>
            <a:endParaRPr lang="en-IN" dirty="0"/>
          </a:p>
        </p:txBody>
      </p:sp>
      <p:sp>
        <p:nvSpPr>
          <p:cNvPr id="4" name="Slide Number Placeholder 3"/>
          <p:cNvSpPr>
            <a:spLocks noGrp="1"/>
          </p:cNvSpPr>
          <p:nvPr>
            <p:ph type="sldNum" sz="quarter" idx="5"/>
          </p:nvPr>
        </p:nvSpPr>
        <p:spPr/>
        <p:txBody>
          <a:bodyPr/>
          <a:lstStyle/>
          <a:p>
            <a:fld id="{BCA1A74F-EC49-4782-B049-BB14BAD816C9}" type="slidenum">
              <a:rPr lang="en-IN" smtClean="0"/>
              <a:t>8</a:t>
            </a:fld>
            <a:endParaRPr lang="en-IN"/>
          </a:p>
        </p:txBody>
      </p:sp>
    </p:spTree>
    <p:extLst>
      <p:ext uri="{BB962C8B-B14F-4D97-AF65-F5344CB8AC3E}">
        <p14:creationId xmlns:p14="http://schemas.microsoft.com/office/powerpoint/2010/main" val="400263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a:t>
            </a:r>
            <a:r>
              <a:rPr lang="en-IN" sz="1200" dirty="0"/>
              <a:t> </a:t>
            </a:r>
            <a:r>
              <a:rPr lang="en-IN" sz="1200" u="none" dirty="0">
                <a:solidFill>
                  <a:srgbClr val="0070C0"/>
                </a:solidFill>
              </a:rPr>
              <a:t>https://aws.amazon.com/kms/</a:t>
            </a:r>
          </a:p>
          <a:p>
            <a:endParaRPr lang="en-US" dirty="0"/>
          </a:p>
          <a:p>
            <a:pPr algn="just"/>
            <a:r>
              <a:rPr lang="en-US" dirty="0"/>
              <a:t>More explanation: </a:t>
            </a:r>
            <a:r>
              <a:rPr lang="en-US" sz="1200" i="0" dirty="0">
                <a:effectLst/>
                <a:latin typeface="Times New Roman" panose="02020603050405020304" pitchFamily="18" charset="0"/>
                <a:cs typeface="Times New Roman" panose="02020603050405020304" pitchFamily="18" charset="0"/>
              </a:rPr>
              <a:t>You can choose to automatically rotate the AWS KMS-generated root key once a year without re-encrypting previously encrypted data.</a:t>
            </a:r>
          </a:p>
          <a:p>
            <a:pPr algn="just"/>
            <a:r>
              <a:rPr lang="en-US" sz="1200" i="0" dirty="0">
                <a:effectLst/>
                <a:latin typeface="Times New Roman" panose="02020603050405020304" pitchFamily="18" charset="0"/>
                <a:cs typeface="Times New Roman" panose="02020603050405020304" pitchFamily="18" charset="0"/>
              </a:rPr>
              <a:t>This service automatically maintains an older version of the root key to decrypt previously encrypted data.</a:t>
            </a:r>
          </a:p>
          <a:p>
            <a:pPr algn="just"/>
            <a:r>
              <a:rPr lang="en-US" sz="1200" dirty="0">
                <a:latin typeface="Times New Roman" panose="02020603050405020304" pitchFamily="18" charset="0"/>
                <a:cs typeface="Times New Roman" panose="02020603050405020304" pitchFamily="18" charset="0"/>
              </a:rPr>
              <a:t>Root keys can be managed from AWS management by using AWS SDKs.</a:t>
            </a:r>
          </a:p>
          <a:p>
            <a:endParaRPr lang="en-US" sz="1200" i="0" dirty="0">
              <a:effectLst/>
              <a:latin typeface="Times New Roman" panose="02020603050405020304" pitchFamily="18" charset="0"/>
              <a:cs typeface="Times New Roman" panose="02020603050405020304" pitchFamily="18" charset="0"/>
            </a:endParaRPr>
          </a:p>
          <a:p>
            <a:endParaRPr lang="en-IN" dirty="0"/>
          </a:p>
          <a:p>
            <a:endParaRPr lang="en-IN" dirty="0"/>
          </a:p>
        </p:txBody>
      </p:sp>
      <p:sp>
        <p:nvSpPr>
          <p:cNvPr id="4" name="Slide Number Placeholder 3"/>
          <p:cNvSpPr>
            <a:spLocks noGrp="1"/>
          </p:cNvSpPr>
          <p:nvPr>
            <p:ph type="sldNum" sz="quarter" idx="5"/>
          </p:nvPr>
        </p:nvSpPr>
        <p:spPr/>
        <p:txBody>
          <a:bodyPr/>
          <a:lstStyle/>
          <a:p>
            <a:fld id="{BCA1A74F-EC49-4782-B049-BB14BAD816C9}" type="slidenum">
              <a:rPr lang="en-IN" smtClean="0"/>
              <a:t>9</a:t>
            </a:fld>
            <a:endParaRPr lang="en-IN"/>
          </a:p>
        </p:txBody>
      </p:sp>
    </p:spTree>
    <p:extLst>
      <p:ext uri="{BB962C8B-B14F-4D97-AF65-F5344CB8AC3E}">
        <p14:creationId xmlns:p14="http://schemas.microsoft.com/office/powerpoint/2010/main" val="1578028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a:t>
            </a:r>
            <a:r>
              <a:rPr lang="en-IN" sz="1200" u="none" dirty="0">
                <a:solidFill>
                  <a:srgbClr val="0070C0"/>
                </a:solidFill>
              </a:rPr>
              <a:t>https://aws.amazon.com/kms/</a:t>
            </a:r>
          </a:p>
          <a:p>
            <a:endParaRPr lang="en-US" dirty="0"/>
          </a:p>
          <a:p>
            <a:r>
              <a:rPr lang="en-US" dirty="0"/>
              <a:t>More explanation: </a:t>
            </a:r>
            <a:endParaRPr lang="en-IN" dirty="0"/>
          </a:p>
          <a:p>
            <a:pPr algn="just"/>
            <a:r>
              <a:rPr lang="en-US" sz="1200" i="0" dirty="0">
                <a:effectLst/>
                <a:latin typeface="Times New Roman" panose="02020603050405020304" pitchFamily="18" charset="0"/>
                <a:cs typeface="Times New Roman" panose="02020603050405020304" pitchFamily="18" charset="0"/>
              </a:rPr>
              <a:t>Keys created by the AWS KMS service are never transferred outside the AWS region in which they were created, and can only be used in the region in which they were created.</a:t>
            </a:r>
            <a:endParaRPr lang="en-US" sz="1200" dirty="0">
              <a:latin typeface="Times New Roman" panose="02020603050405020304" pitchFamily="18" charset="0"/>
              <a:cs typeface="Times New Roman" panose="02020603050405020304" pitchFamily="18" charset="0"/>
            </a:endParaRPr>
          </a:p>
          <a:p>
            <a:pPr algn="just"/>
            <a:r>
              <a:rPr lang="en-US" sz="1200" i="0" dirty="0">
                <a:effectLst/>
                <a:latin typeface="Times New Roman" panose="02020603050405020304" pitchFamily="18" charset="0"/>
                <a:cs typeface="Times New Roman" panose="02020603050405020304" pitchFamily="18" charset="0"/>
              </a:rPr>
              <a:t>AWS KMS HSM firmware updates are managed by multi-party access controls audited and validated by independent groups within Amazon and FIPS 1402 compliant NIST certified laboratories.</a:t>
            </a:r>
            <a:endParaRPr lang="en-IN" sz="12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BCA1A74F-EC49-4782-B049-BB14BAD816C9}" type="slidenum">
              <a:rPr lang="en-IN" smtClean="0"/>
              <a:t>10</a:t>
            </a:fld>
            <a:endParaRPr lang="en-IN"/>
          </a:p>
        </p:txBody>
      </p:sp>
    </p:spTree>
    <p:extLst>
      <p:ext uri="{BB962C8B-B14F-4D97-AF65-F5344CB8AC3E}">
        <p14:creationId xmlns:p14="http://schemas.microsoft.com/office/powerpoint/2010/main" val="185086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a:t>
            </a:r>
            <a:r>
              <a:rPr lang="en-IN" sz="1200" dirty="0"/>
              <a:t> </a:t>
            </a:r>
            <a:r>
              <a:rPr lang="en-IN" sz="1200" u="none" dirty="0">
                <a:solidFill>
                  <a:srgbClr val="0070C0"/>
                </a:solidFill>
              </a:rPr>
              <a:t>https://aws.amazon.com/kms/</a:t>
            </a:r>
          </a:p>
          <a:p>
            <a:endParaRPr lang="en-US" dirty="0"/>
          </a:p>
          <a:p>
            <a:pPr marL="0" indent="0" algn="just">
              <a:buNone/>
            </a:pPr>
            <a:r>
              <a:rPr lang="en-US" dirty="0"/>
              <a:t>More explanation: </a:t>
            </a:r>
          </a:p>
          <a:p>
            <a:pPr marL="514350" indent="-514350" algn="just">
              <a:buAutoNum type="arabicPeriod"/>
            </a:pPr>
            <a:r>
              <a:rPr lang="en-US" sz="1200" b="0" dirty="0">
                <a:latin typeface="Times New Roman" panose="02020603050405020304" pitchFamily="18" charset="0"/>
                <a:cs typeface="Times New Roman" panose="02020603050405020304" pitchFamily="18" charset="0"/>
              </a:rPr>
              <a:t>Low cost: </a:t>
            </a:r>
            <a:r>
              <a:rPr lang="en-US" sz="1200" i="0" dirty="0">
                <a:effectLst/>
                <a:latin typeface="Times New Roman" panose="02020603050405020304" pitchFamily="18" charset="0"/>
                <a:cs typeface="Times New Roman" panose="02020603050405020304" pitchFamily="18" charset="0"/>
              </a:rPr>
              <a:t>There are no commitments or prepayments to use AWS KMS. You only pay $ 1 a month to save the key you created. AWS managed keys created by AWS Services on your behalf can be stored for free. If you use or manage your key beyond the free tier, you will be charged for each request.</a:t>
            </a:r>
            <a:endParaRPr lang="en-US" sz="1200" dirty="0">
              <a:latin typeface="Times New Roman" panose="02020603050405020304" pitchFamily="18" charset="0"/>
              <a:cs typeface="Times New Roman" panose="02020603050405020304" pitchFamily="18" charset="0"/>
            </a:endParaRPr>
          </a:p>
          <a:p>
            <a:pPr marL="514350" indent="-514350" algn="just">
              <a:buAutoNum type="arabicPeriod"/>
            </a:pPr>
            <a:r>
              <a:rPr lang="en-IN" sz="1200" b="0" i="0" dirty="0">
                <a:effectLst/>
                <a:latin typeface="Times New Roman" panose="02020603050405020304" pitchFamily="18" charset="0"/>
                <a:cs typeface="Times New Roman" panose="02020603050405020304" pitchFamily="18" charset="0"/>
              </a:rPr>
              <a:t>Secure: </a:t>
            </a:r>
            <a:r>
              <a:rPr lang="en-US" sz="1200" i="0" dirty="0">
                <a:effectLst/>
                <a:latin typeface="Times New Roman" panose="02020603050405020304" pitchFamily="18" charset="0"/>
                <a:cs typeface="Times New Roman" panose="02020603050405020304" pitchFamily="18" charset="0"/>
              </a:rPr>
              <a:t>AWS KMS uses a hardware security module (HSM) that has been validated or is being validated against FIPS 1402 to generate and protect keys. The key is used only within these devices and cannot be left unencrypted. KMS keys are never shared outside the AWS Region in which they were created.</a:t>
            </a:r>
          </a:p>
          <a:p>
            <a:endParaRPr lang="en-IN" dirty="0"/>
          </a:p>
          <a:p>
            <a:endParaRPr lang="en-IN" dirty="0"/>
          </a:p>
        </p:txBody>
      </p:sp>
      <p:sp>
        <p:nvSpPr>
          <p:cNvPr id="4" name="Slide Number Placeholder 3"/>
          <p:cNvSpPr>
            <a:spLocks noGrp="1"/>
          </p:cNvSpPr>
          <p:nvPr>
            <p:ph type="sldNum" sz="quarter" idx="5"/>
          </p:nvPr>
        </p:nvSpPr>
        <p:spPr/>
        <p:txBody>
          <a:bodyPr/>
          <a:lstStyle/>
          <a:p>
            <a:fld id="{BCA1A74F-EC49-4782-B049-BB14BAD816C9}" type="slidenum">
              <a:rPr lang="en-IN" smtClean="0"/>
              <a:t>11</a:t>
            </a:fld>
            <a:endParaRPr lang="en-IN"/>
          </a:p>
        </p:txBody>
      </p:sp>
    </p:spTree>
    <p:extLst>
      <p:ext uri="{BB962C8B-B14F-4D97-AF65-F5344CB8AC3E}">
        <p14:creationId xmlns:p14="http://schemas.microsoft.com/office/powerpoint/2010/main" val="764266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360A3-F920-97BD-1559-4BB194D155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8D2958-2B31-6F2E-20AD-905BCB83FA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3CED1A-8CAF-5C1B-0188-65C0669D5012}"/>
              </a:ext>
            </a:extLst>
          </p:cNvPr>
          <p:cNvSpPr>
            <a:spLocks noGrp="1"/>
          </p:cNvSpPr>
          <p:nvPr>
            <p:ph type="dt" sz="half" idx="10"/>
          </p:nvPr>
        </p:nvSpPr>
        <p:spPr/>
        <p:txBody>
          <a:bodyPr/>
          <a:lstStyle/>
          <a:p>
            <a:fld id="{B0E2CF5B-91A6-4FF6-BF4F-86605A8E9797}" type="datetimeFigureOut">
              <a:rPr lang="en-US" smtClean="0"/>
              <a:t>10/16/2022</a:t>
            </a:fld>
            <a:endParaRPr lang="en-US"/>
          </a:p>
        </p:txBody>
      </p:sp>
      <p:sp>
        <p:nvSpPr>
          <p:cNvPr id="5" name="Footer Placeholder 4">
            <a:extLst>
              <a:ext uri="{FF2B5EF4-FFF2-40B4-BE49-F238E27FC236}">
                <a16:creationId xmlns:a16="http://schemas.microsoft.com/office/drawing/2014/main" id="{E6534984-FC0C-58C8-3F2E-CE53E192C3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CA25ED-47D3-4DEF-101A-38E96F5A5996}"/>
              </a:ext>
            </a:extLst>
          </p:cNvPr>
          <p:cNvSpPr>
            <a:spLocks noGrp="1"/>
          </p:cNvSpPr>
          <p:nvPr>
            <p:ph type="sldNum" sz="quarter" idx="12"/>
          </p:nvPr>
        </p:nvSpPr>
        <p:spPr/>
        <p:txBody>
          <a:bodyPr/>
          <a:lstStyle/>
          <a:p>
            <a:fld id="{AD7924A1-26BA-48AC-B0E0-EE06ABC3C4BB}" type="slidenum">
              <a:rPr lang="en-US" smtClean="0"/>
              <a:t>‹#›</a:t>
            </a:fld>
            <a:endParaRPr lang="en-US"/>
          </a:p>
        </p:txBody>
      </p:sp>
    </p:spTree>
    <p:extLst>
      <p:ext uri="{BB962C8B-B14F-4D97-AF65-F5344CB8AC3E}">
        <p14:creationId xmlns:p14="http://schemas.microsoft.com/office/powerpoint/2010/main" val="4256385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DE47F-1FB4-DF16-0ABA-F76717C362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772E0E-C245-033A-AC4C-FF933D42EA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4A0FF8-261F-631F-4094-60FC1A37B550}"/>
              </a:ext>
            </a:extLst>
          </p:cNvPr>
          <p:cNvSpPr>
            <a:spLocks noGrp="1"/>
          </p:cNvSpPr>
          <p:nvPr>
            <p:ph type="dt" sz="half" idx="10"/>
          </p:nvPr>
        </p:nvSpPr>
        <p:spPr/>
        <p:txBody>
          <a:bodyPr/>
          <a:lstStyle/>
          <a:p>
            <a:fld id="{B0E2CF5B-91A6-4FF6-BF4F-86605A8E9797}" type="datetimeFigureOut">
              <a:rPr lang="en-US" smtClean="0"/>
              <a:t>10/16/2022</a:t>
            </a:fld>
            <a:endParaRPr lang="en-US"/>
          </a:p>
        </p:txBody>
      </p:sp>
      <p:sp>
        <p:nvSpPr>
          <p:cNvPr id="5" name="Footer Placeholder 4">
            <a:extLst>
              <a:ext uri="{FF2B5EF4-FFF2-40B4-BE49-F238E27FC236}">
                <a16:creationId xmlns:a16="http://schemas.microsoft.com/office/drawing/2014/main" id="{97CEFDE2-F4F0-EDD8-3C64-974EECC02B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554FB0-01AF-5D65-B95F-4C85F34251B1}"/>
              </a:ext>
            </a:extLst>
          </p:cNvPr>
          <p:cNvSpPr>
            <a:spLocks noGrp="1"/>
          </p:cNvSpPr>
          <p:nvPr>
            <p:ph type="sldNum" sz="quarter" idx="12"/>
          </p:nvPr>
        </p:nvSpPr>
        <p:spPr/>
        <p:txBody>
          <a:bodyPr/>
          <a:lstStyle/>
          <a:p>
            <a:fld id="{AD7924A1-26BA-48AC-B0E0-EE06ABC3C4BB}" type="slidenum">
              <a:rPr lang="en-US" smtClean="0"/>
              <a:t>‹#›</a:t>
            </a:fld>
            <a:endParaRPr lang="en-US"/>
          </a:p>
        </p:txBody>
      </p:sp>
    </p:spTree>
    <p:extLst>
      <p:ext uri="{BB962C8B-B14F-4D97-AF65-F5344CB8AC3E}">
        <p14:creationId xmlns:p14="http://schemas.microsoft.com/office/powerpoint/2010/main" val="262008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91CAEB-D1A2-3D0A-9CE2-1FA1A5F441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A1B170-1E98-7898-9631-2838D5CAF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656F86-ED9F-DCC1-3C2D-5BB60E795516}"/>
              </a:ext>
            </a:extLst>
          </p:cNvPr>
          <p:cNvSpPr>
            <a:spLocks noGrp="1"/>
          </p:cNvSpPr>
          <p:nvPr>
            <p:ph type="dt" sz="half" idx="10"/>
          </p:nvPr>
        </p:nvSpPr>
        <p:spPr/>
        <p:txBody>
          <a:bodyPr/>
          <a:lstStyle/>
          <a:p>
            <a:fld id="{B0E2CF5B-91A6-4FF6-BF4F-86605A8E9797}" type="datetimeFigureOut">
              <a:rPr lang="en-US" smtClean="0"/>
              <a:t>10/16/2022</a:t>
            </a:fld>
            <a:endParaRPr lang="en-US"/>
          </a:p>
        </p:txBody>
      </p:sp>
      <p:sp>
        <p:nvSpPr>
          <p:cNvPr id="5" name="Footer Placeholder 4">
            <a:extLst>
              <a:ext uri="{FF2B5EF4-FFF2-40B4-BE49-F238E27FC236}">
                <a16:creationId xmlns:a16="http://schemas.microsoft.com/office/drawing/2014/main" id="{1C165747-BFBA-BECD-48B2-A712D0C5E7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1B9D27-67A3-A6F1-3B49-C6A5745D13BC}"/>
              </a:ext>
            </a:extLst>
          </p:cNvPr>
          <p:cNvSpPr>
            <a:spLocks noGrp="1"/>
          </p:cNvSpPr>
          <p:nvPr>
            <p:ph type="sldNum" sz="quarter" idx="12"/>
          </p:nvPr>
        </p:nvSpPr>
        <p:spPr/>
        <p:txBody>
          <a:bodyPr/>
          <a:lstStyle/>
          <a:p>
            <a:fld id="{AD7924A1-26BA-48AC-B0E0-EE06ABC3C4BB}" type="slidenum">
              <a:rPr lang="en-US" smtClean="0"/>
              <a:t>‹#›</a:t>
            </a:fld>
            <a:endParaRPr lang="en-US"/>
          </a:p>
        </p:txBody>
      </p:sp>
    </p:spTree>
    <p:extLst>
      <p:ext uri="{BB962C8B-B14F-4D97-AF65-F5344CB8AC3E}">
        <p14:creationId xmlns:p14="http://schemas.microsoft.com/office/powerpoint/2010/main" val="1370672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4D12C-C6DA-B6C3-06D8-FDAF1FB24A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600DA8-EA9F-BB6E-A81F-634E3044B9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FF592E-A118-D40E-1FB3-F0BDD188A52F}"/>
              </a:ext>
            </a:extLst>
          </p:cNvPr>
          <p:cNvSpPr>
            <a:spLocks noGrp="1"/>
          </p:cNvSpPr>
          <p:nvPr>
            <p:ph type="dt" sz="half" idx="10"/>
          </p:nvPr>
        </p:nvSpPr>
        <p:spPr/>
        <p:txBody>
          <a:bodyPr/>
          <a:lstStyle/>
          <a:p>
            <a:fld id="{B0E2CF5B-91A6-4FF6-BF4F-86605A8E9797}" type="datetimeFigureOut">
              <a:rPr lang="en-US" smtClean="0"/>
              <a:t>10/16/2022</a:t>
            </a:fld>
            <a:endParaRPr lang="en-US"/>
          </a:p>
        </p:txBody>
      </p:sp>
      <p:sp>
        <p:nvSpPr>
          <p:cNvPr id="5" name="Footer Placeholder 4">
            <a:extLst>
              <a:ext uri="{FF2B5EF4-FFF2-40B4-BE49-F238E27FC236}">
                <a16:creationId xmlns:a16="http://schemas.microsoft.com/office/drawing/2014/main" id="{B52F78AD-681E-048D-3AE4-93B3943059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BA73E2-438E-D7A9-39D4-E362A0616237}"/>
              </a:ext>
            </a:extLst>
          </p:cNvPr>
          <p:cNvSpPr>
            <a:spLocks noGrp="1"/>
          </p:cNvSpPr>
          <p:nvPr>
            <p:ph type="sldNum" sz="quarter" idx="12"/>
          </p:nvPr>
        </p:nvSpPr>
        <p:spPr/>
        <p:txBody>
          <a:bodyPr/>
          <a:lstStyle/>
          <a:p>
            <a:fld id="{AD7924A1-26BA-48AC-B0E0-EE06ABC3C4BB}" type="slidenum">
              <a:rPr lang="en-US" smtClean="0"/>
              <a:t>‹#›</a:t>
            </a:fld>
            <a:endParaRPr lang="en-US"/>
          </a:p>
        </p:txBody>
      </p:sp>
    </p:spTree>
    <p:extLst>
      <p:ext uri="{BB962C8B-B14F-4D97-AF65-F5344CB8AC3E}">
        <p14:creationId xmlns:p14="http://schemas.microsoft.com/office/powerpoint/2010/main" val="3925349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BB095-D685-8029-3D03-CE4C4F091C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759988-B44E-B604-4F1D-F1EC1A8CD7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D1F5C2-03C9-DA21-127A-D0B510A1AA3D}"/>
              </a:ext>
            </a:extLst>
          </p:cNvPr>
          <p:cNvSpPr>
            <a:spLocks noGrp="1"/>
          </p:cNvSpPr>
          <p:nvPr>
            <p:ph type="dt" sz="half" idx="10"/>
          </p:nvPr>
        </p:nvSpPr>
        <p:spPr/>
        <p:txBody>
          <a:bodyPr/>
          <a:lstStyle/>
          <a:p>
            <a:fld id="{B0E2CF5B-91A6-4FF6-BF4F-86605A8E9797}" type="datetimeFigureOut">
              <a:rPr lang="en-US" smtClean="0"/>
              <a:t>10/16/2022</a:t>
            </a:fld>
            <a:endParaRPr lang="en-US"/>
          </a:p>
        </p:txBody>
      </p:sp>
      <p:sp>
        <p:nvSpPr>
          <p:cNvPr id="5" name="Footer Placeholder 4">
            <a:extLst>
              <a:ext uri="{FF2B5EF4-FFF2-40B4-BE49-F238E27FC236}">
                <a16:creationId xmlns:a16="http://schemas.microsoft.com/office/drawing/2014/main" id="{59B0AF74-A38E-9778-CFA8-9C33B3F808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EFCE9F-C7D2-C072-B671-142C34196421}"/>
              </a:ext>
            </a:extLst>
          </p:cNvPr>
          <p:cNvSpPr>
            <a:spLocks noGrp="1"/>
          </p:cNvSpPr>
          <p:nvPr>
            <p:ph type="sldNum" sz="quarter" idx="12"/>
          </p:nvPr>
        </p:nvSpPr>
        <p:spPr/>
        <p:txBody>
          <a:bodyPr/>
          <a:lstStyle/>
          <a:p>
            <a:fld id="{AD7924A1-26BA-48AC-B0E0-EE06ABC3C4BB}" type="slidenum">
              <a:rPr lang="en-US" smtClean="0"/>
              <a:t>‹#›</a:t>
            </a:fld>
            <a:endParaRPr lang="en-US"/>
          </a:p>
        </p:txBody>
      </p:sp>
    </p:spTree>
    <p:extLst>
      <p:ext uri="{BB962C8B-B14F-4D97-AF65-F5344CB8AC3E}">
        <p14:creationId xmlns:p14="http://schemas.microsoft.com/office/powerpoint/2010/main" val="4200764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6AC9-06B4-C2C6-9945-80255C14F2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831190-1422-534A-25F5-CA81349781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A7B86A-1C41-32EC-7C9B-27DA4A6E0B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79903D-EA5A-20F2-9E7D-579A466BE0D0}"/>
              </a:ext>
            </a:extLst>
          </p:cNvPr>
          <p:cNvSpPr>
            <a:spLocks noGrp="1"/>
          </p:cNvSpPr>
          <p:nvPr>
            <p:ph type="dt" sz="half" idx="10"/>
          </p:nvPr>
        </p:nvSpPr>
        <p:spPr/>
        <p:txBody>
          <a:bodyPr/>
          <a:lstStyle/>
          <a:p>
            <a:fld id="{B0E2CF5B-91A6-4FF6-BF4F-86605A8E9797}" type="datetimeFigureOut">
              <a:rPr lang="en-US" smtClean="0"/>
              <a:t>10/16/2022</a:t>
            </a:fld>
            <a:endParaRPr lang="en-US"/>
          </a:p>
        </p:txBody>
      </p:sp>
      <p:sp>
        <p:nvSpPr>
          <p:cNvPr id="6" name="Footer Placeholder 5">
            <a:extLst>
              <a:ext uri="{FF2B5EF4-FFF2-40B4-BE49-F238E27FC236}">
                <a16:creationId xmlns:a16="http://schemas.microsoft.com/office/drawing/2014/main" id="{6253112E-0977-B90B-0C6F-12FF1369F4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EEE123-0632-DD84-7BF2-9C2367339A11}"/>
              </a:ext>
            </a:extLst>
          </p:cNvPr>
          <p:cNvSpPr>
            <a:spLocks noGrp="1"/>
          </p:cNvSpPr>
          <p:nvPr>
            <p:ph type="sldNum" sz="quarter" idx="12"/>
          </p:nvPr>
        </p:nvSpPr>
        <p:spPr/>
        <p:txBody>
          <a:bodyPr/>
          <a:lstStyle/>
          <a:p>
            <a:fld id="{AD7924A1-26BA-48AC-B0E0-EE06ABC3C4BB}" type="slidenum">
              <a:rPr lang="en-US" smtClean="0"/>
              <a:t>‹#›</a:t>
            </a:fld>
            <a:endParaRPr lang="en-US"/>
          </a:p>
        </p:txBody>
      </p:sp>
    </p:spTree>
    <p:extLst>
      <p:ext uri="{BB962C8B-B14F-4D97-AF65-F5344CB8AC3E}">
        <p14:creationId xmlns:p14="http://schemas.microsoft.com/office/powerpoint/2010/main" val="124139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B7E89-B35F-2C85-6481-254C7FDBFF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006146-3BAB-103E-7279-6CF45965EC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2F714C-7A38-F4CD-9BA3-8469CAF019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342A38-AF46-E58D-D678-4C3E7A3EC5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641E3C-A899-5C66-77ED-49B6994471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47DD3F-875C-0E13-099F-A45D05ED84E6}"/>
              </a:ext>
            </a:extLst>
          </p:cNvPr>
          <p:cNvSpPr>
            <a:spLocks noGrp="1"/>
          </p:cNvSpPr>
          <p:nvPr>
            <p:ph type="dt" sz="half" idx="10"/>
          </p:nvPr>
        </p:nvSpPr>
        <p:spPr/>
        <p:txBody>
          <a:bodyPr/>
          <a:lstStyle/>
          <a:p>
            <a:fld id="{B0E2CF5B-91A6-4FF6-BF4F-86605A8E9797}" type="datetimeFigureOut">
              <a:rPr lang="en-US" smtClean="0"/>
              <a:t>10/16/2022</a:t>
            </a:fld>
            <a:endParaRPr lang="en-US"/>
          </a:p>
        </p:txBody>
      </p:sp>
      <p:sp>
        <p:nvSpPr>
          <p:cNvPr id="8" name="Footer Placeholder 7">
            <a:extLst>
              <a:ext uri="{FF2B5EF4-FFF2-40B4-BE49-F238E27FC236}">
                <a16:creationId xmlns:a16="http://schemas.microsoft.com/office/drawing/2014/main" id="{A7ED83C4-7AE0-2281-5125-B7E4F23756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E96E2A-3D26-8880-72EB-73910E47EA01}"/>
              </a:ext>
            </a:extLst>
          </p:cNvPr>
          <p:cNvSpPr>
            <a:spLocks noGrp="1"/>
          </p:cNvSpPr>
          <p:nvPr>
            <p:ph type="sldNum" sz="quarter" idx="12"/>
          </p:nvPr>
        </p:nvSpPr>
        <p:spPr/>
        <p:txBody>
          <a:bodyPr/>
          <a:lstStyle/>
          <a:p>
            <a:fld id="{AD7924A1-26BA-48AC-B0E0-EE06ABC3C4BB}" type="slidenum">
              <a:rPr lang="en-US" smtClean="0"/>
              <a:t>‹#›</a:t>
            </a:fld>
            <a:endParaRPr lang="en-US"/>
          </a:p>
        </p:txBody>
      </p:sp>
    </p:spTree>
    <p:extLst>
      <p:ext uri="{BB962C8B-B14F-4D97-AF65-F5344CB8AC3E}">
        <p14:creationId xmlns:p14="http://schemas.microsoft.com/office/powerpoint/2010/main" val="4018020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15446-35AA-DE95-4179-E1CCCE77CE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524E8C-0998-E2E6-7B49-BBC9DDEC93C2}"/>
              </a:ext>
            </a:extLst>
          </p:cNvPr>
          <p:cNvSpPr>
            <a:spLocks noGrp="1"/>
          </p:cNvSpPr>
          <p:nvPr>
            <p:ph type="dt" sz="half" idx="10"/>
          </p:nvPr>
        </p:nvSpPr>
        <p:spPr/>
        <p:txBody>
          <a:bodyPr/>
          <a:lstStyle/>
          <a:p>
            <a:fld id="{B0E2CF5B-91A6-4FF6-BF4F-86605A8E9797}" type="datetimeFigureOut">
              <a:rPr lang="en-US" smtClean="0"/>
              <a:t>10/16/2022</a:t>
            </a:fld>
            <a:endParaRPr lang="en-US"/>
          </a:p>
        </p:txBody>
      </p:sp>
      <p:sp>
        <p:nvSpPr>
          <p:cNvPr id="4" name="Footer Placeholder 3">
            <a:extLst>
              <a:ext uri="{FF2B5EF4-FFF2-40B4-BE49-F238E27FC236}">
                <a16:creationId xmlns:a16="http://schemas.microsoft.com/office/drawing/2014/main" id="{A26C9E17-6174-DC14-98E2-A53F339662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0228CA-534C-C677-3746-6AADEC788C8C}"/>
              </a:ext>
            </a:extLst>
          </p:cNvPr>
          <p:cNvSpPr>
            <a:spLocks noGrp="1"/>
          </p:cNvSpPr>
          <p:nvPr>
            <p:ph type="sldNum" sz="quarter" idx="12"/>
          </p:nvPr>
        </p:nvSpPr>
        <p:spPr/>
        <p:txBody>
          <a:bodyPr/>
          <a:lstStyle/>
          <a:p>
            <a:fld id="{AD7924A1-26BA-48AC-B0E0-EE06ABC3C4BB}" type="slidenum">
              <a:rPr lang="en-US" smtClean="0"/>
              <a:t>‹#›</a:t>
            </a:fld>
            <a:endParaRPr lang="en-US"/>
          </a:p>
        </p:txBody>
      </p:sp>
    </p:spTree>
    <p:extLst>
      <p:ext uri="{BB962C8B-B14F-4D97-AF65-F5344CB8AC3E}">
        <p14:creationId xmlns:p14="http://schemas.microsoft.com/office/powerpoint/2010/main" val="72901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8BD52E-323B-5E34-F4DE-A08AD6070530}"/>
              </a:ext>
            </a:extLst>
          </p:cNvPr>
          <p:cNvSpPr>
            <a:spLocks noGrp="1"/>
          </p:cNvSpPr>
          <p:nvPr>
            <p:ph type="dt" sz="half" idx="10"/>
          </p:nvPr>
        </p:nvSpPr>
        <p:spPr/>
        <p:txBody>
          <a:bodyPr/>
          <a:lstStyle/>
          <a:p>
            <a:fld id="{B0E2CF5B-91A6-4FF6-BF4F-86605A8E9797}" type="datetimeFigureOut">
              <a:rPr lang="en-US" smtClean="0"/>
              <a:t>10/16/2022</a:t>
            </a:fld>
            <a:endParaRPr lang="en-US"/>
          </a:p>
        </p:txBody>
      </p:sp>
      <p:sp>
        <p:nvSpPr>
          <p:cNvPr id="3" name="Footer Placeholder 2">
            <a:extLst>
              <a:ext uri="{FF2B5EF4-FFF2-40B4-BE49-F238E27FC236}">
                <a16:creationId xmlns:a16="http://schemas.microsoft.com/office/drawing/2014/main" id="{29E0E793-735F-FD4E-E33F-071329ACF7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A4D0F8-E95A-5BAD-4B34-C840C8FCCB57}"/>
              </a:ext>
            </a:extLst>
          </p:cNvPr>
          <p:cNvSpPr>
            <a:spLocks noGrp="1"/>
          </p:cNvSpPr>
          <p:nvPr>
            <p:ph type="sldNum" sz="quarter" idx="12"/>
          </p:nvPr>
        </p:nvSpPr>
        <p:spPr/>
        <p:txBody>
          <a:bodyPr/>
          <a:lstStyle/>
          <a:p>
            <a:fld id="{AD7924A1-26BA-48AC-B0E0-EE06ABC3C4BB}" type="slidenum">
              <a:rPr lang="en-US" smtClean="0"/>
              <a:t>‹#›</a:t>
            </a:fld>
            <a:endParaRPr lang="en-US"/>
          </a:p>
        </p:txBody>
      </p:sp>
    </p:spTree>
    <p:extLst>
      <p:ext uri="{BB962C8B-B14F-4D97-AF65-F5344CB8AC3E}">
        <p14:creationId xmlns:p14="http://schemas.microsoft.com/office/powerpoint/2010/main" val="1984139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9BF82-041D-73C9-4C75-6147C47EF1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07EE6F-1694-7C70-98EE-44394F6EE8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B2F74A-BD5C-E549-1CD3-1C75D74920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A0A978-FC50-7C1F-89EC-6388F302C380}"/>
              </a:ext>
            </a:extLst>
          </p:cNvPr>
          <p:cNvSpPr>
            <a:spLocks noGrp="1"/>
          </p:cNvSpPr>
          <p:nvPr>
            <p:ph type="dt" sz="half" idx="10"/>
          </p:nvPr>
        </p:nvSpPr>
        <p:spPr/>
        <p:txBody>
          <a:bodyPr/>
          <a:lstStyle/>
          <a:p>
            <a:fld id="{B0E2CF5B-91A6-4FF6-BF4F-86605A8E9797}" type="datetimeFigureOut">
              <a:rPr lang="en-US" smtClean="0"/>
              <a:t>10/16/2022</a:t>
            </a:fld>
            <a:endParaRPr lang="en-US"/>
          </a:p>
        </p:txBody>
      </p:sp>
      <p:sp>
        <p:nvSpPr>
          <p:cNvPr id="6" name="Footer Placeholder 5">
            <a:extLst>
              <a:ext uri="{FF2B5EF4-FFF2-40B4-BE49-F238E27FC236}">
                <a16:creationId xmlns:a16="http://schemas.microsoft.com/office/drawing/2014/main" id="{A70F37B4-503F-E2E6-9764-D0CDC7957A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AA0338-EB02-CE07-ED08-DF27F2260EB3}"/>
              </a:ext>
            </a:extLst>
          </p:cNvPr>
          <p:cNvSpPr>
            <a:spLocks noGrp="1"/>
          </p:cNvSpPr>
          <p:nvPr>
            <p:ph type="sldNum" sz="quarter" idx="12"/>
          </p:nvPr>
        </p:nvSpPr>
        <p:spPr/>
        <p:txBody>
          <a:bodyPr/>
          <a:lstStyle/>
          <a:p>
            <a:fld id="{AD7924A1-26BA-48AC-B0E0-EE06ABC3C4BB}" type="slidenum">
              <a:rPr lang="en-US" smtClean="0"/>
              <a:t>‹#›</a:t>
            </a:fld>
            <a:endParaRPr lang="en-US"/>
          </a:p>
        </p:txBody>
      </p:sp>
    </p:spTree>
    <p:extLst>
      <p:ext uri="{BB962C8B-B14F-4D97-AF65-F5344CB8AC3E}">
        <p14:creationId xmlns:p14="http://schemas.microsoft.com/office/powerpoint/2010/main" val="982899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F7A23-343B-51DE-7CF9-F1365AA9AA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45C6B9-D2E6-E7CA-14BF-3383386290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9B5BA7-8EC5-09AF-3A94-B998AC10D5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76BC16-58D8-7C75-3912-D2F44CB6B3B9}"/>
              </a:ext>
            </a:extLst>
          </p:cNvPr>
          <p:cNvSpPr>
            <a:spLocks noGrp="1"/>
          </p:cNvSpPr>
          <p:nvPr>
            <p:ph type="dt" sz="half" idx="10"/>
          </p:nvPr>
        </p:nvSpPr>
        <p:spPr/>
        <p:txBody>
          <a:bodyPr/>
          <a:lstStyle/>
          <a:p>
            <a:fld id="{B0E2CF5B-91A6-4FF6-BF4F-86605A8E9797}" type="datetimeFigureOut">
              <a:rPr lang="en-US" smtClean="0"/>
              <a:t>10/16/2022</a:t>
            </a:fld>
            <a:endParaRPr lang="en-US"/>
          </a:p>
        </p:txBody>
      </p:sp>
      <p:sp>
        <p:nvSpPr>
          <p:cNvPr id="6" name="Footer Placeholder 5">
            <a:extLst>
              <a:ext uri="{FF2B5EF4-FFF2-40B4-BE49-F238E27FC236}">
                <a16:creationId xmlns:a16="http://schemas.microsoft.com/office/drawing/2014/main" id="{EB487272-DB51-42F8-63D5-9B71AFED1C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E047F1-9C2A-0546-5D9F-89523F58F78F}"/>
              </a:ext>
            </a:extLst>
          </p:cNvPr>
          <p:cNvSpPr>
            <a:spLocks noGrp="1"/>
          </p:cNvSpPr>
          <p:nvPr>
            <p:ph type="sldNum" sz="quarter" idx="12"/>
          </p:nvPr>
        </p:nvSpPr>
        <p:spPr/>
        <p:txBody>
          <a:bodyPr/>
          <a:lstStyle/>
          <a:p>
            <a:fld id="{AD7924A1-26BA-48AC-B0E0-EE06ABC3C4BB}" type="slidenum">
              <a:rPr lang="en-US" smtClean="0"/>
              <a:t>‹#›</a:t>
            </a:fld>
            <a:endParaRPr lang="en-US"/>
          </a:p>
        </p:txBody>
      </p:sp>
    </p:spTree>
    <p:extLst>
      <p:ext uri="{BB962C8B-B14F-4D97-AF65-F5344CB8AC3E}">
        <p14:creationId xmlns:p14="http://schemas.microsoft.com/office/powerpoint/2010/main" val="117971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9FADCF-C7E4-A5D7-8428-644597691F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61EFBC-BB03-C427-E42C-FF77F90E23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188B9F-E792-A2B2-A856-69E5D4294A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E2CF5B-91A6-4FF6-BF4F-86605A8E9797}" type="datetimeFigureOut">
              <a:rPr lang="en-US" smtClean="0"/>
              <a:t>10/16/2022</a:t>
            </a:fld>
            <a:endParaRPr lang="en-US"/>
          </a:p>
        </p:txBody>
      </p:sp>
      <p:sp>
        <p:nvSpPr>
          <p:cNvPr id="5" name="Footer Placeholder 4">
            <a:extLst>
              <a:ext uri="{FF2B5EF4-FFF2-40B4-BE49-F238E27FC236}">
                <a16:creationId xmlns:a16="http://schemas.microsoft.com/office/drawing/2014/main" id="{55B4A0E2-6A20-E5B5-5C0F-6822C35B97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14BD56-4B72-4DBA-401A-0BF7D1A583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7924A1-26BA-48AC-B0E0-EE06ABC3C4BB}" type="slidenum">
              <a:rPr lang="en-US" smtClean="0"/>
              <a:t>‹#›</a:t>
            </a:fld>
            <a:endParaRPr lang="en-US"/>
          </a:p>
        </p:txBody>
      </p:sp>
    </p:spTree>
    <p:extLst>
      <p:ext uri="{BB962C8B-B14F-4D97-AF65-F5344CB8AC3E}">
        <p14:creationId xmlns:p14="http://schemas.microsoft.com/office/powerpoint/2010/main" val="169623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94ECB1-C359-42EC-9588-8D5CD46C8AEF}"/>
              </a:ext>
            </a:extLst>
          </p:cNvPr>
          <p:cNvSpPr>
            <a:spLocks noGrp="1"/>
          </p:cNvSpPr>
          <p:nvPr>
            <p:ph idx="1"/>
          </p:nvPr>
        </p:nvSpPr>
        <p:spPr/>
        <p:txBody>
          <a:bodyPr/>
          <a:lstStyle/>
          <a:p>
            <a:endParaRPr lang="en-US" dirty="0"/>
          </a:p>
          <a:p>
            <a:endParaRPr lang="en-IN" dirty="0"/>
          </a:p>
          <a:p>
            <a:pPr marL="0" indent="0" algn="ctr">
              <a:buNone/>
            </a:pPr>
            <a:r>
              <a:rPr lang="en-IN" sz="54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AWS Security Services</a:t>
            </a:r>
          </a:p>
        </p:txBody>
      </p:sp>
    </p:spTree>
    <p:extLst>
      <p:ext uri="{BB962C8B-B14F-4D97-AF65-F5344CB8AC3E}">
        <p14:creationId xmlns:p14="http://schemas.microsoft.com/office/powerpoint/2010/main" val="3796217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0A0E2-14DE-46E4-A673-074384502B94}"/>
              </a:ext>
            </a:extLst>
          </p:cNvPr>
          <p:cNvSpPr>
            <a:spLocks noGrp="1"/>
          </p:cNvSpPr>
          <p:nvPr>
            <p:ph type="title"/>
          </p:nvPr>
        </p:nvSpPr>
        <p:spPr>
          <a:xfrm>
            <a:off x="838200" y="229659"/>
            <a:ext cx="10515600" cy="406376"/>
          </a:xfrm>
        </p:spPr>
        <p:txBody>
          <a:bodyPr>
            <a:normAutofit fontScale="90000"/>
          </a:bodyPr>
          <a:lstStyle/>
          <a:p>
            <a:r>
              <a:rPr lang="en-US" sz="3600" dirty="0">
                <a:solidFill>
                  <a:srgbClr val="FF0000"/>
                </a:solidFill>
                <a:latin typeface="Times New Roman" panose="02020603050405020304" pitchFamily="18" charset="0"/>
                <a:cs typeface="Times New Roman" panose="02020603050405020304" pitchFamily="18" charset="0"/>
              </a:rPr>
              <a:t>Secure</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1EC0AA-A38A-4179-800F-34C6C05DA6AF}"/>
              </a:ext>
            </a:extLst>
          </p:cNvPr>
          <p:cNvSpPr>
            <a:spLocks noGrp="1"/>
          </p:cNvSpPr>
          <p:nvPr>
            <p:ph sz="half" idx="1"/>
          </p:nvPr>
        </p:nvSpPr>
        <p:spPr>
          <a:xfrm>
            <a:off x="736600" y="1068774"/>
            <a:ext cx="5181600" cy="4351338"/>
          </a:xfrm>
        </p:spPr>
        <p:txBody>
          <a:bodyPr>
            <a:noAutofit/>
          </a:bodyPr>
          <a:lstStyle/>
          <a:p>
            <a:pPr algn="just"/>
            <a:r>
              <a:rPr lang="en-US" sz="2200" i="0" dirty="0">
                <a:effectLst/>
                <a:latin typeface="Times New Roman" panose="02020603050405020304" pitchFamily="18" charset="0"/>
                <a:cs typeface="Times New Roman" panose="02020603050405020304" pitchFamily="18" charset="0"/>
              </a:rPr>
              <a:t>AWS KMS is designed so that no one, including AWS employees, can get a plaintext key from the service.</a:t>
            </a:r>
          </a:p>
          <a:p>
            <a:pPr algn="just"/>
            <a:r>
              <a:rPr lang="en-US" sz="2200" i="0" dirty="0">
                <a:effectLst/>
                <a:latin typeface="Times New Roman" panose="02020603050405020304" pitchFamily="18" charset="0"/>
                <a:cs typeface="Times New Roman" panose="02020603050405020304" pitchFamily="18" charset="0"/>
              </a:rPr>
              <a:t>This service uses a hardware security module (HSM) that has been validated or is being validated against FIPS 1402 to protect the confidentiality and integrity of the key.</a:t>
            </a:r>
          </a:p>
          <a:p>
            <a:pPr algn="just"/>
            <a:r>
              <a:rPr lang="en-US" sz="2200" i="0" dirty="0">
                <a:effectLst/>
                <a:latin typeface="Times New Roman" panose="02020603050405020304" pitchFamily="18" charset="0"/>
                <a:cs typeface="Times New Roman" panose="02020603050405020304" pitchFamily="18" charset="0"/>
              </a:rPr>
              <a:t>The plaintext key is never written to disk and is used by the HSM's volatile storage for the time required to perform the requested encryption operation.</a:t>
            </a:r>
          </a:p>
          <a:p>
            <a:pPr algn="just"/>
            <a:r>
              <a:rPr lang="en-US" sz="2200" i="0" dirty="0">
                <a:effectLst/>
                <a:latin typeface="Times New Roman" panose="02020603050405020304" pitchFamily="18" charset="0"/>
                <a:cs typeface="Times New Roman" panose="02020603050405020304" pitchFamily="18" charset="0"/>
              </a:rPr>
              <a:t>This is true whether you ask AWS KMS to create the key for you, import it into the service, or use the custom key storage facility to create the key in your AWS </a:t>
            </a:r>
            <a:r>
              <a:rPr lang="en-US" sz="2200" i="0" dirty="0" err="1">
                <a:effectLst/>
                <a:latin typeface="Times New Roman" panose="02020603050405020304" pitchFamily="18" charset="0"/>
                <a:cs typeface="Times New Roman" panose="02020603050405020304" pitchFamily="18" charset="0"/>
              </a:rPr>
              <a:t>CloudHSM</a:t>
            </a:r>
            <a:r>
              <a:rPr lang="en-US" sz="2200" i="0" dirty="0">
                <a:effectLst/>
                <a:latin typeface="Times New Roman" panose="02020603050405020304" pitchFamily="18" charset="0"/>
                <a:cs typeface="Times New Roman" panose="02020603050405020304" pitchFamily="18" charset="0"/>
              </a:rPr>
              <a:t> cluster.</a:t>
            </a:r>
          </a:p>
        </p:txBody>
      </p:sp>
      <p:pic>
        <p:nvPicPr>
          <p:cNvPr id="7" name="Content Placeholder 6">
            <a:extLst>
              <a:ext uri="{FF2B5EF4-FFF2-40B4-BE49-F238E27FC236}">
                <a16:creationId xmlns:a16="http://schemas.microsoft.com/office/drawing/2014/main" id="{E41559D1-C126-4E84-A645-55759D7684C2}"/>
              </a:ext>
            </a:extLst>
          </p:cNvPr>
          <p:cNvPicPr>
            <a:picLocks noGrp="1" noChangeAspect="1"/>
          </p:cNvPicPr>
          <p:nvPr>
            <p:ph sz="half" idx="2"/>
          </p:nvPr>
        </p:nvPicPr>
        <p:blipFill>
          <a:blip r:embed="rId3"/>
          <a:stretch>
            <a:fillRect/>
          </a:stretch>
        </p:blipFill>
        <p:spPr>
          <a:xfrm>
            <a:off x="6598328" y="1825625"/>
            <a:ext cx="5181600" cy="2737497"/>
          </a:xfrm>
        </p:spPr>
      </p:pic>
      <p:sp>
        <p:nvSpPr>
          <p:cNvPr id="4" name="TextBox 3">
            <a:extLst>
              <a:ext uri="{FF2B5EF4-FFF2-40B4-BE49-F238E27FC236}">
                <a16:creationId xmlns:a16="http://schemas.microsoft.com/office/drawing/2014/main" id="{F09CCC39-0BFB-4D31-BC46-212C3771EF91}"/>
              </a:ext>
            </a:extLst>
          </p:cNvPr>
          <p:cNvSpPr txBox="1"/>
          <p:nvPr/>
        </p:nvSpPr>
        <p:spPr>
          <a:xfrm>
            <a:off x="7991714" y="5143113"/>
            <a:ext cx="2618912" cy="276999"/>
          </a:xfrm>
          <a:prstGeom prst="rect">
            <a:avLst/>
          </a:prstGeom>
          <a:noFill/>
        </p:spPr>
        <p:txBody>
          <a:bodyPr wrap="square" rtlCol="0">
            <a:spAutoFit/>
          </a:bodyPr>
          <a:lstStyle/>
          <a:p>
            <a:r>
              <a:rPr lang="en-IN" sz="1200" dirty="0"/>
              <a:t>Credit: </a:t>
            </a:r>
            <a:r>
              <a:rPr lang="en-IN" sz="1200" u="sng" dirty="0">
                <a:solidFill>
                  <a:srgbClr val="0070C0"/>
                </a:solidFill>
              </a:rPr>
              <a:t>https://aws.amazon.com/kms/</a:t>
            </a:r>
          </a:p>
        </p:txBody>
      </p:sp>
    </p:spTree>
    <p:extLst>
      <p:ext uri="{BB962C8B-B14F-4D97-AF65-F5344CB8AC3E}">
        <p14:creationId xmlns:p14="http://schemas.microsoft.com/office/powerpoint/2010/main" val="789989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2F72E-3A5D-4467-8BCC-FD7CE5BD7C38}"/>
              </a:ext>
            </a:extLst>
          </p:cNvPr>
          <p:cNvSpPr>
            <a:spLocks noGrp="1"/>
          </p:cNvSpPr>
          <p:nvPr>
            <p:ph type="title"/>
          </p:nvPr>
        </p:nvSpPr>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Benefits of KSM</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696C90-70E8-44B0-8888-030967F84C06}"/>
              </a:ext>
            </a:extLst>
          </p:cNvPr>
          <p:cNvSpPr>
            <a:spLocks noGrp="1"/>
          </p:cNvSpPr>
          <p:nvPr>
            <p:ph idx="1"/>
          </p:nvPr>
        </p:nvSpPr>
        <p:spPr/>
        <p:txBody>
          <a:bodyPr>
            <a:noAutofit/>
          </a:bodyPr>
          <a:lstStyle/>
          <a:p>
            <a:pPr marL="514350" indent="-514350" algn="just">
              <a:buAutoNum type="arabicPeriod"/>
            </a:pPr>
            <a:r>
              <a:rPr lang="en-US" sz="2200" b="1" dirty="0">
                <a:latin typeface="Times New Roman" panose="02020603050405020304" pitchFamily="18" charset="0"/>
                <a:cs typeface="Times New Roman" panose="02020603050405020304" pitchFamily="18" charset="0"/>
              </a:rPr>
              <a:t>Fully managed</a:t>
            </a:r>
            <a:r>
              <a:rPr lang="en-US" sz="2200" dirty="0">
                <a:latin typeface="Times New Roman" panose="02020603050405020304" pitchFamily="18" charset="0"/>
                <a:cs typeface="Times New Roman" panose="02020603050405020304" pitchFamily="18" charset="0"/>
              </a:rPr>
              <a:t>: </a:t>
            </a:r>
            <a:r>
              <a:rPr lang="en-US" sz="2200" i="0" dirty="0">
                <a:effectLst/>
                <a:latin typeface="Times New Roman" panose="02020603050405020304" pitchFamily="18" charset="0"/>
                <a:cs typeface="Times New Roman" panose="02020603050405020304" pitchFamily="18" charset="0"/>
              </a:rPr>
              <a:t>AWS KMS enforces permissions to control the durability and physical security of your keys, while defining permissions on how your keys are used to control access to encrypted data.</a:t>
            </a:r>
          </a:p>
          <a:p>
            <a:pPr marL="514350" indent="-514350" algn="just">
              <a:buAutoNum type="arabicPeriod"/>
            </a:pPr>
            <a:r>
              <a:rPr lang="en-IN" sz="2200" b="1" dirty="0">
                <a:latin typeface="Times New Roman" panose="02020603050405020304" pitchFamily="18" charset="0"/>
                <a:cs typeface="Times New Roman" panose="02020603050405020304" pitchFamily="18" charset="0"/>
              </a:rPr>
              <a:t>Centralized key management: </a:t>
            </a:r>
            <a:r>
              <a:rPr lang="en-US" sz="2200" i="0" dirty="0">
                <a:effectLst/>
                <a:latin typeface="Times New Roman" panose="02020603050405020304" pitchFamily="18" charset="0"/>
                <a:cs typeface="Times New Roman" panose="02020603050405020304" pitchFamily="18" charset="0"/>
              </a:rPr>
              <a:t>AWS KMS provides a single point of control for managing keys and consistently defining policies across integrated AWS services and your own applications.</a:t>
            </a:r>
          </a:p>
          <a:p>
            <a:pPr marL="514350" indent="-514350" algn="just">
              <a:buAutoNum type="arabicPeriod"/>
            </a:pPr>
            <a:r>
              <a:rPr lang="en-IN" sz="2200" b="1" dirty="0">
                <a:latin typeface="Times New Roman" panose="02020603050405020304" pitchFamily="18" charset="0"/>
                <a:cs typeface="Times New Roman" panose="02020603050405020304" pitchFamily="18" charset="0"/>
              </a:rPr>
              <a:t>Digitally signed data: </a:t>
            </a:r>
            <a:r>
              <a:rPr lang="en-US" sz="2200" i="0" dirty="0">
                <a:effectLst/>
                <a:latin typeface="Times New Roman" panose="02020603050405020304" pitchFamily="18" charset="0"/>
                <a:cs typeface="Times New Roman" panose="02020603050405020304" pitchFamily="18" charset="0"/>
              </a:rPr>
              <a:t>With AWS KMS, you can use asymmetric key pairs to perform digital signature operations to ensure data integrity. Recipients of digitally signed data can verify the signature regardless of whether they have an AWS account.</a:t>
            </a:r>
          </a:p>
          <a:p>
            <a:pPr marL="514350" indent="-514350" algn="just">
              <a:buAutoNum type="arabicPeriod"/>
            </a:pPr>
            <a:r>
              <a:rPr lang="en-IN" sz="2200" b="1" dirty="0">
                <a:latin typeface="Times New Roman" panose="02020603050405020304" pitchFamily="18" charset="0"/>
                <a:cs typeface="Times New Roman" panose="02020603050405020304" pitchFamily="18" charset="0"/>
              </a:rPr>
              <a:t>Encrypt data in your application: </a:t>
            </a:r>
            <a:r>
              <a:rPr lang="en-US" sz="2200" i="0" dirty="0">
                <a:effectLst/>
                <a:latin typeface="Times New Roman" panose="02020603050405020304" pitchFamily="18" charset="0"/>
                <a:cs typeface="Times New Roman" panose="02020603050405020304" pitchFamily="18" charset="0"/>
              </a:rPr>
              <a:t>AWS KMS is integrated with the AWS Encryption SDK, so your application can encrypt locally using a KMS-protected data encryption key. You can also use a simple API to incorporate encryption and key management into your own application, regardless of where it runs.</a:t>
            </a:r>
          </a:p>
        </p:txBody>
      </p:sp>
    </p:spTree>
    <p:extLst>
      <p:ext uri="{BB962C8B-B14F-4D97-AF65-F5344CB8AC3E}">
        <p14:creationId xmlns:p14="http://schemas.microsoft.com/office/powerpoint/2010/main" val="2381755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22BE7-C948-41D3-A49E-D4F09FCFB89B}"/>
              </a:ext>
            </a:extLst>
          </p:cNvPr>
          <p:cNvSpPr>
            <a:spLocks noGrp="1"/>
          </p:cNvSpPr>
          <p:nvPr>
            <p:ph type="title"/>
          </p:nvPr>
        </p:nvSpPr>
        <p:spPr>
          <a:xfrm>
            <a:off x="736600" y="368211"/>
            <a:ext cx="10515600" cy="1325563"/>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Secrets Manager</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92FEF7-BFA8-410C-A5E7-2BAB215D74E2}"/>
              </a:ext>
            </a:extLst>
          </p:cNvPr>
          <p:cNvSpPr>
            <a:spLocks noGrp="1"/>
          </p:cNvSpPr>
          <p:nvPr>
            <p:ph idx="1"/>
          </p:nvPr>
        </p:nvSpPr>
        <p:spPr>
          <a:xfrm>
            <a:off x="736600" y="1475669"/>
            <a:ext cx="10515600" cy="4351338"/>
          </a:xfrm>
        </p:spPr>
        <p:txBody>
          <a:bodyPr>
            <a:noAutofit/>
          </a:bodyPr>
          <a:lstStyle/>
          <a:p>
            <a:pPr marL="0" indent="0" algn="just">
              <a:buNone/>
            </a:pPr>
            <a:r>
              <a:rPr lang="en-US" sz="2200" b="0" i="0" dirty="0">
                <a:solidFill>
                  <a:srgbClr val="FF0000"/>
                </a:solidFill>
                <a:effectLst/>
                <a:latin typeface="Times New Roman" panose="02020603050405020304" pitchFamily="18" charset="0"/>
                <a:cs typeface="Times New Roman" panose="02020603050405020304" pitchFamily="18" charset="0"/>
              </a:rPr>
              <a:t>Overview:</a:t>
            </a:r>
          </a:p>
          <a:p>
            <a:pPr algn="just"/>
            <a:r>
              <a:rPr lang="en-US" sz="2200" i="0" dirty="0">
                <a:effectLst/>
                <a:latin typeface="Times New Roman" panose="02020603050405020304" pitchFamily="18" charset="0"/>
                <a:cs typeface="Times New Roman" panose="02020603050405020304" pitchFamily="18" charset="0"/>
              </a:rPr>
              <a:t>AWS Secrets Manager helps you protect the secrets you need to access your applications, services, and IT resources.</a:t>
            </a:r>
          </a:p>
          <a:p>
            <a:pPr algn="just"/>
            <a:r>
              <a:rPr lang="en-US" sz="2200" i="0" dirty="0">
                <a:effectLst/>
                <a:latin typeface="Times New Roman" panose="02020603050405020304" pitchFamily="18" charset="0"/>
                <a:cs typeface="Times New Roman" panose="02020603050405020304" pitchFamily="18" charset="0"/>
              </a:rPr>
              <a:t>This service makes it easy to rotate, manage, and retrieve database credentials, API keys, and other secrets throughout your life cycle.</a:t>
            </a:r>
            <a:endParaRPr lang="en-US" sz="2200" dirty="0">
              <a:latin typeface="Times New Roman" panose="02020603050405020304" pitchFamily="18" charset="0"/>
              <a:cs typeface="Times New Roman" panose="02020603050405020304" pitchFamily="18" charset="0"/>
            </a:endParaRPr>
          </a:p>
          <a:p>
            <a:pPr algn="just"/>
            <a:r>
              <a:rPr lang="en-US" sz="2200" i="0" dirty="0">
                <a:effectLst/>
                <a:latin typeface="Times New Roman" panose="02020603050405020304" pitchFamily="18" charset="0"/>
                <a:cs typeface="Times New Roman" panose="02020603050405020304" pitchFamily="18" charset="0"/>
              </a:rPr>
              <a:t>Users and applications call the Secrets Manager API to get secrets without having to hard-code sensitive information in plain text.</a:t>
            </a:r>
          </a:p>
          <a:p>
            <a:pPr algn="just"/>
            <a:r>
              <a:rPr lang="en-US" sz="2200" i="0" dirty="0">
                <a:effectLst/>
                <a:latin typeface="Times New Roman" panose="02020603050405020304" pitchFamily="18" charset="0"/>
                <a:cs typeface="Times New Roman" panose="02020603050405020304" pitchFamily="18" charset="0"/>
              </a:rPr>
              <a:t>Secrets Manager provides secret rotation with built-in integration for Amazon RDS, Amazon Redshift, and Amazon </a:t>
            </a:r>
            <a:r>
              <a:rPr lang="en-US" sz="2200" i="0" dirty="0" err="1">
                <a:effectLst/>
                <a:latin typeface="Times New Roman" panose="02020603050405020304" pitchFamily="18" charset="0"/>
                <a:cs typeface="Times New Roman" panose="02020603050405020304" pitchFamily="18" charset="0"/>
              </a:rPr>
              <a:t>DocumentDB</a:t>
            </a:r>
            <a:r>
              <a:rPr lang="en-US" sz="2200" i="0" dirty="0">
                <a:effectLst/>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gn="just"/>
            <a:r>
              <a:rPr lang="en-US" sz="2200" i="0" dirty="0">
                <a:effectLst/>
                <a:latin typeface="Times New Roman" panose="02020603050405020304" pitchFamily="18" charset="0"/>
                <a:cs typeface="Times New Roman" panose="02020603050405020304" pitchFamily="18" charset="0"/>
              </a:rPr>
              <a:t>This service can be extended to other types of secrets, including API keys and OAuth tokens.</a:t>
            </a:r>
          </a:p>
          <a:p>
            <a:pPr algn="just"/>
            <a:r>
              <a:rPr lang="en-US" sz="2200" i="0" dirty="0">
                <a:effectLst/>
                <a:latin typeface="Times New Roman" panose="02020603050405020304" pitchFamily="18" charset="0"/>
                <a:cs typeface="Times New Roman" panose="02020603050405020304" pitchFamily="18" charset="0"/>
              </a:rPr>
              <a:t>In addition, Secrets Manager allows you to use fine-grained permissions to control access to your secrets and centrally monitor the secret rotation of your AWS cloud, third-party services, and on-premises resources.</a:t>
            </a:r>
          </a:p>
        </p:txBody>
      </p:sp>
    </p:spTree>
    <p:extLst>
      <p:ext uri="{BB962C8B-B14F-4D97-AF65-F5344CB8AC3E}">
        <p14:creationId xmlns:p14="http://schemas.microsoft.com/office/powerpoint/2010/main" val="3951056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0604A-872A-4943-A652-70AC48E60426}"/>
              </a:ext>
            </a:extLst>
          </p:cNvPr>
          <p:cNvSpPr>
            <a:spLocks noGrp="1"/>
          </p:cNvSpPr>
          <p:nvPr>
            <p:ph type="title"/>
          </p:nvPr>
        </p:nvSpPr>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Features of secrets manager</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8251C7-491A-4117-A36C-B1D0A50CEE12}"/>
              </a:ext>
            </a:extLst>
          </p:cNvPr>
          <p:cNvSpPr>
            <a:spLocks noGrp="1"/>
          </p:cNvSpPr>
          <p:nvPr>
            <p:ph idx="1"/>
          </p:nvPr>
        </p:nvSpPr>
        <p:spPr/>
        <p:txBody>
          <a:bodyPr/>
          <a:lstStyle/>
          <a:p>
            <a:pPr marL="342900" indent="-342900" algn="just">
              <a:buAutoNum type="arabicPeriod"/>
            </a:pPr>
            <a:r>
              <a:rPr lang="en-US" sz="2200" b="1" i="0" dirty="0">
                <a:solidFill>
                  <a:srgbClr val="202124"/>
                </a:solidFill>
                <a:effectLst/>
                <a:latin typeface="Times New Roman" panose="02020603050405020304" pitchFamily="18" charset="0"/>
                <a:cs typeface="Times New Roman" panose="02020603050405020304" pitchFamily="18" charset="0"/>
              </a:rPr>
              <a:t>Secure secrets storage: </a:t>
            </a:r>
          </a:p>
          <a:p>
            <a:pPr algn="just"/>
            <a:r>
              <a:rPr lang="en-US" sz="2200" dirty="0">
                <a:solidFill>
                  <a:srgbClr val="202124"/>
                </a:solidFill>
                <a:latin typeface="Times New Roman" panose="02020603050405020304" pitchFamily="18" charset="0"/>
                <a:cs typeface="Times New Roman" panose="02020603050405020304" pitchFamily="18" charset="0"/>
              </a:rPr>
              <a:t>Encrypt the secrets using encryption keys stored in KMS</a:t>
            </a:r>
          </a:p>
          <a:p>
            <a:pPr algn="just"/>
            <a:r>
              <a:rPr lang="en-US" sz="2200" b="0" i="0" dirty="0">
                <a:solidFill>
                  <a:srgbClr val="202124"/>
                </a:solidFill>
                <a:effectLst/>
                <a:latin typeface="Times New Roman" panose="02020603050405020304" pitchFamily="18" charset="0"/>
                <a:cs typeface="Times New Roman" panose="02020603050405020304" pitchFamily="18" charset="0"/>
              </a:rPr>
              <a:t>It also decrypts the secret and transmits it by local mode</a:t>
            </a:r>
          </a:p>
          <a:p>
            <a:pPr algn="just"/>
            <a:r>
              <a:rPr lang="en-US" sz="2200" dirty="0">
                <a:solidFill>
                  <a:srgbClr val="202124"/>
                </a:solidFill>
                <a:latin typeface="Times New Roman" panose="02020603050405020304" pitchFamily="18" charset="0"/>
                <a:cs typeface="Times New Roman" panose="02020603050405020304" pitchFamily="18" charset="0"/>
              </a:rPr>
              <a:t>It does not write the secret in persistent storage</a:t>
            </a:r>
          </a:p>
          <a:p>
            <a:pPr algn="just"/>
            <a:r>
              <a:rPr lang="en-US" sz="2200" b="0" i="0" dirty="0">
                <a:solidFill>
                  <a:srgbClr val="202124"/>
                </a:solidFill>
                <a:effectLst/>
                <a:latin typeface="Times New Roman" panose="02020603050405020304" pitchFamily="18" charset="0"/>
                <a:cs typeface="Times New Roman" panose="02020603050405020304" pitchFamily="18" charset="0"/>
              </a:rPr>
              <a:t>Secrets can be tagged individually</a:t>
            </a:r>
          </a:p>
          <a:p>
            <a:pPr marL="342900" indent="-342900" algn="just">
              <a:buAutoNum type="arabicPeriod" startAt="2"/>
            </a:pPr>
            <a:r>
              <a:rPr lang="en-US" sz="2200" b="1" i="0" dirty="0">
                <a:solidFill>
                  <a:srgbClr val="202124"/>
                </a:solidFill>
                <a:effectLst/>
                <a:latin typeface="Times New Roman" panose="02020603050405020304" pitchFamily="18" charset="0"/>
                <a:cs typeface="Times New Roman" panose="02020603050405020304" pitchFamily="18" charset="0"/>
              </a:rPr>
              <a:t>Automatic secrets rotation without disrupting applications:</a:t>
            </a:r>
          </a:p>
          <a:p>
            <a:pPr algn="just"/>
            <a:r>
              <a:rPr lang="en-US" sz="2200" dirty="0">
                <a:solidFill>
                  <a:srgbClr val="202124"/>
                </a:solidFill>
                <a:latin typeface="Times New Roman" panose="02020603050405020304" pitchFamily="18" charset="0"/>
                <a:cs typeface="Times New Roman" panose="02020603050405020304" pitchFamily="18" charset="0"/>
              </a:rPr>
              <a:t>Secrets can be rotated on schedules</a:t>
            </a:r>
          </a:p>
          <a:p>
            <a:pPr algn="just"/>
            <a:r>
              <a:rPr lang="en-US" sz="2200" b="0" i="0" dirty="0">
                <a:solidFill>
                  <a:srgbClr val="202124"/>
                </a:solidFill>
                <a:effectLst/>
                <a:latin typeface="Times New Roman" panose="02020603050405020304" pitchFamily="18" charset="0"/>
                <a:cs typeface="Times New Roman" panose="02020603050405020304" pitchFamily="18" charset="0"/>
              </a:rPr>
              <a:t>It uses secret manager console for rotation</a:t>
            </a:r>
          </a:p>
          <a:p>
            <a:pPr algn="just"/>
            <a:r>
              <a:rPr lang="en-US" sz="2200" dirty="0">
                <a:solidFill>
                  <a:srgbClr val="202124"/>
                </a:solidFill>
                <a:latin typeface="Times New Roman" panose="02020603050405020304" pitchFamily="18" charset="0"/>
                <a:cs typeface="Times New Roman" panose="02020603050405020304" pitchFamily="18" charset="0"/>
              </a:rPr>
              <a:t>Secret manager consoles are AWS, SDK, AWS CLI</a:t>
            </a:r>
          </a:p>
          <a:p>
            <a:pPr marL="0" indent="0" algn="l">
              <a:buNone/>
            </a:pPr>
            <a:endParaRPr lang="en-US" sz="2200" i="0" dirty="0">
              <a:effectLst/>
              <a:latin typeface="Times New Roman" panose="02020603050405020304" pitchFamily="18" charset="0"/>
              <a:cs typeface="Times New Roman" panose="02020603050405020304" pitchFamily="18" charset="0"/>
            </a:endParaRPr>
          </a:p>
          <a:p>
            <a:pPr marL="0" indent="0" algn="l">
              <a:buNone/>
            </a:pPr>
            <a:endParaRPr lang="en-US" sz="1400" i="0" dirty="0">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95110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EFFFF-4CC0-4BFB-8169-D8DC29E3FC12}"/>
              </a:ext>
            </a:extLst>
          </p:cNvPr>
          <p:cNvSpPr>
            <a:spLocks noGrp="1"/>
          </p:cNvSpPr>
          <p:nvPr>
            <p:ph type="title"/>
          </p:nvPr>
        </p:nvSpPr>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Features of secrets manager(Conti.)</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E731AA-2072-4E23-8769-D81D8F981E6D}"/>
              </a:ext>
            </a:extLst>
          </p:cNvPr>
          <p:cNvSpPr>
            <a:spLocks noGrp="1"/>
          </p:cNvSpPr>
          <p:nvPr>
            <p:ph idx="1"/>
          </p:nvPr>
        </p:nvSpPr>
        <p:spPr/>
        <p:txBody>
          <a:bodyPr/>
          <a:lstStyle/>
          <a:p>
            <a:pPr marL="0" indent="0" algn="just">
              <a:buNone/>
            </a:pPr>
            <a:r>
              <a:rPr lang="en-US" sz="2200" b="1" i="0" dirty="0">
                <a:effectLst/>
                <a:latin typeface="Times New Roman" panose="02020603050405020304" pitchFamily="18" charset="0"/>
                <a:cs typeface="Times New Roman" panose="02020603050405020304" pitchFamily="18" charset="0"/>
              </a:rPr>
              <a:t>3.     Automatic replication of secrets to multiple AWS Regions:</a:t>
            </a:r>
          </a:p>
          <a:p>
            <a:pPr algn="just"/>
            <a:r>
              <a:rPr lang="en-US" sz="2200" dirty="0">
                <a:latin typeface="Times New Roman" panose="02020603050405020304" pitchFamily="18" charset="0"/>
                <a:cs typeface="Times New Roman" panose="02020603050405020304" pitchFamily="18" charset="0"/>
              </a:rPr>
              <a:t>Secrets can be replicated automatically in multiple AWS region</a:t>
            </a:r>
          </a:p>
          <a:p>
            <a:pPr algn="just"/>
            <a:r>
              <a:rPr lang="en-US" sz="2200" i="0" dirty="0">
                <a:effectLst/>
                <a:latin typeface="Times New Roman" panose="02020603050405020304" pitchFamily="18" charset="0"/>
                <a:cs typeface="Times New Roman" panose="02020603050405020304" pitchFamily="18" charset="0"/>
              </a:rPr>
              <a:t>You can specify your AWS region using the Secrets Manager console, AWS SDKs, AWS CLI, or AWS CloudFormation.</a:t>
            </a:r>
          </a:p>
          <a:p>
            <a:pPr marL="342900" indent="-342900" algn="just">
              <a:buAutoNum type="arabicPeriod" startAt="4"/>
            </a:pPr>
            <a:r>
              <a:rPr lang="en-US" sz="2200" b="1" dirty="0">
                <a:latin typeface="Times New Roman" panose="02020603050405020304" pitchFamily="18" charset="0"/>
                <a:cs typeface="Times New Roman" panose="02020603050405020304" pitchFamily="18" charset="0"/>
              </a:rPr>
              <a:t>Programmatic retrieval secrets:</a:t>
            </a:r>
          </a:p>
          <a:p>
            <a:pPr algn="just"/>
            <a:r>
              <a:rPr lang="en-US" sz="2200" i="0" dirty="0">
                <a:solidFill>
                  <a:srgbClr val="000000"/>
                </a:solidFill>
                <a:effectLst/>
                <a:latin typeface="Times New Roman" panose="02020603050405020304" pitchFamily="18" charset="0"/>
                <a:cs typeface="Times New Roman" panose="02020603050405020304" pitchFamily="18" charset="0"/>
              </a:rPr>
              <a:t>You can store and retrieve secrets and techniques the usage of the AWS Secrets Manager console, AWS SDK, AWS CLI, or AWS CloudFormation.</a:t>
            </a:r>
          </a:p>
          <a:p>
            <a:pPr algn="just"/>
            <a:r>
              <a:rPr lang="en-US" sz="2200" b="0" i="0" dirty="0">
                <a:effectLst/>
                <a:latin typeface="Times New Roman" panose="02020603050405020304" pitchFamily="18" charset="0"/>
                <a:cs typeface="Times New Roman" panose="02020603050405020304" pitchFamily="18" charset="0"/>
              </a:rPr>
              <a:t>Secrets Manager provides code samples to call Secrets Manager APIs, </a:t>
            </a:r>
            <a:endParaRPr lang="en-US" sz="2200" b="0" dirty="0">
              <a:latin typeface="Times New Roman" panose="02020603050405020304" pitchFamily="18" charset="0"/>
              <a:cs typeface="Times New Roman" panose="02020603050405020304" pitchFamily="18" charset="0"/>
            </a:endParaRPr>
          </a:p>
          <a:p>
            <a:pPr algn="just"/>
            <a:r>
              <a:rPr lang="en-US" sz="2200" b="0" i="0" dirty="0">
                <a:effectLst/>
                <a:latin typeface="Times New Roman" panose="02020603050405020304" pitchFamily="18" charset="0"/>
                <a:cs typeface="Times New Roman" panose="02020603050405020304" pitchFamily="18" charset="0"/>
              </a:rPr>
              <a:t>You can configure Amazon Virtual Private Cloud (VPC) endpoints to keep traffic between your VPC and Secrets Manager within the AWS network.</a:t>
            </a:r>
          </a:p>
          <a:p>
            <a:pPr marL="0" indent="0" algn="just">
              <a:buNone/>
            </a:pPr>
            <a:endParaRPr lang="en-US" sz="2200" dirty="0">
              <a:latin typeface="Times New Roman" panose="02020603050405020304" pitchFamily="18" charset="0"/>
              <a:cs typeface="Times New Roman" panose="02020603050405020304" pitchFamily="18" charset="0"/>
            </a:endParaRPr>
          </a:p>
          <a:p>
            <a:pPr marL="342900" indent="-342900">
              <a:buAutoNum type="arabicPeriod" startAt="4"/>
            </a:pPr>
            <a:endParaRPr lang="en-US" sz="2200" dirty="0">
              <a:latin typeface="Times New Roman" panose="02020603050405020304" pitchFamily="18" charset="0"/>
              <a:cs typeface="Times New Roman" panose="02020603050405020304" pitchFamily="18" charset="0"/>
            </a:endParaRPr>
          </a:p>
          <a:p>
            <a:pPr marL="342900" indent="-342900">
              <a:buAutoNum type="arabicPeriod" startAt="4"/>
            </a:pPr>
            <a:endParaRPr lang="en-US" sz="2200" i="0" dirty="0">
              <a:effectLst/>
              <a:latin typeface="Times New Roman" panose="02020603050405020304" pitchFamily="18" charset="0"/>
              <a:cs typeface="Times New Roman" panose="02020603050405020304" pitchFamily="18" charset="0"/>
            </a:endParaRPr>
          </a:p>
          <a:p>
            <a:pPr marL="0" indent="0">
              <a:buNone/>
            </a:pPr>
            <a:endParaRPr lang="en-US" sz="1400" i="0" dirty="0">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088579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071C-3447-4E31-B549-DD635C5270F6}"/>
              </a:ext>
            </a:extLst>
          </p:cNvPr>
          <p:cNvSpPr>
            <a:spLocks noGrp="1"/>
          </p:cNvSpPr>
          <p:nvPr>
            <p:ph type="title"/>
          </p:nvPr>
        </p:nvSpPr>
        <p:spPr>
          <a:xfrm>
            <a:off x="838200" y="826764"/>
            <a:ext cx="10515600" cy="1325563"/>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VPC Network Security Features</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055DB6-23C8-437B-8B0E-62512568DFD9}"/>
              </a:ext>
            </a:extLst>
          </p:cNvPr>
          <p:cNvSpPr>
            <a:spLocks noGrp="1"/>
          </p:cNvSpPr>
          <p:nvPr>
            <p:ph idx="1"/>
          </p:nvPr>
        </p:nvSpPr>
        <p:spPr>
          <a:xfrm>
            <a:off x="838200" y="2402673"/>
            <a:ext cx="10515600" cy="4351338"/>
          </a:xfrm>
        </p:spPr>
        <p:txBody>
          <a:bodyPr>
            <a:normAutofit/>
          </a:bodyPr>
          <a:lstStyle/>
          <a:p>
            <a:pPr algn="just"/>
            <a:r>
              <a:rPr lang="en-US" sz="2200" i="0" dirty="0">
                <a:effectLst/>
                <a:latin typeface="Times New Roman" panose="02020603050405020304" pitchFamily="18" charset="0"/>
                <a:cs typeface="Times New Roman" panose="02020603050405020304" pitchFamily="18" charset="0"/>
              </a:rPr>
              <a:t>Amazon Virtual Private Cloud (VPC) is a service that allows you to launch AWS resources into a defined, logically isolated virtual network.</a:t>
            </a:r>
          </a:p>
          <a:p>
            <a:pPr algn="just"/>
            <a:r>
              <a:rPr lang="en-US" sz="2200" i="0" dirty="0">
                <a:effectLst/>
                <a:latin typeface="Times New Roman" panose="02020603050405020304" pitchFamily="18" charset="0"/>
                <a:cs typeface="Times New Roman" panose="02020603050405020304" pitchFamily="18" charset="0"/>
              </a:rPr>
              <a:t>You have full control over your virtual network environment, including choosing your own IP address range, creating subnets, and configuring route tables and network gateways.</a:t>
            </a:r>
          </a:p>
          <a:p>
            <a:pPr algn="just"/>
            <a:r>
              <a:rPr lang="en-US" sz="2200" i="0" dirty="0">
                <a:effectLst/>
                <a:latin typeface="Times New Roman" panose="02020603050405020304" pitchFamily="18" charset="0"/>
                <a:cs typeface="Times New Roman" panose="02020603050405020304" pitchFamily="18" charset="0"/>
              </a:rPr>
              <a:t>You can use both IPv4 and IPv6 for most resources in your VPC to ensure secure and easy access to your resources and applications.</a:t>
            </a:r>
          </a:p>
          <a:p>
            <a:pPr algn="just"/>
            <a:r>
              <a:rPr lang="en-US" sz="2200" i="0" dirty="0">
                <a:effectLst/>
                <a:latin typeface="Times New Roman" panose="02020603050405020304" pitchFamily="18" charset="0"/>
                <a:cs typeface="Times New Roman" panose="02020603050405020304" pitchFamily="18" charset="0"/>
              </a:rPr>
              <a:t>Amazon VPC makes it easy to customize your VPC's network configuration. </a:t>
            </a:r>
          </a:p>
          <a:p>
            <a:pPr algn="just"/>
            <a:r>
              <a:rPr lang="en-US" sz="2200" i="0" dirty="0">
                <a:effectLst/>
                <a:latin typeface="Times New Roman" panose="02020603050405020304" pitchFamily="18" charset="0"/>
                <a:cs typeface="Times New Roman" panose="02020603050405020304" pitchFamily="18" charset="0"/>
              </a:rPr>
              <a:t>You can create a publicly accessible subnet for a web server that has access to the Internet.</a:t>
            </a:r>
          </a:p>
        </p:txBody>
      </p:sp>
    </p:spTree>
    <p:extLst>
      <p:ext uri="{BB962C8B-B14F-4D97-AF65-F5344CB8AC3E}">
        <p14:creationId xmlns:p14="http://schemas.microsoft.com/office/powerpoint/2010/main" val="3794502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3B4E6-BA0F-4B59-845B-4DB4D754EC79}"/>
              </a:ext>
            </a:extLst>
          </p:cNvPr>
          <p:cNvSpPr>
            <a:spLocks noGrp="1"/>
          </p:cNvSpPr>
          <p:nvPr>
            <p:ph type="title"/>
          </p:nvPr>
        </p:nvSpPr>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Features of VPC Network Security</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4272B8-FDA8-4B46-9D25-3006E4C8CC18}"/>
              </a:ext>
            </a:extLst>
          </p:cNvPr>
          <p:cNvSpPr>
            <a:spLocks noGrp="1"/>
          </p:cNvSpPr>
          <p:nvPr>
            <p:ph idx="1"/>
          </p:nvPr>
        </p:nvSpPr>
        <p:spPr/>
        <p:txBody>
          <a:bodyPr>
            <a:normAutofit/>
          </a:bodyPr>
          <a:lstStyle/>
          <a:p>
            <a:pPr marL="0" indent="0" algn="just">
              <a:buNone/>
            </a:pPr>
            <a:r>
              <a:rPr lang="en-US" sz="2200" b="1" dirty="0">
                <a:latin typeface="Times New Roman" panose="02020603050405020304" pitchFamily="18" charset="0"/>
                <a:cs typeface="Times New Roman" panose="02020603050405020304" pitchFamily="18" charset="0"/>
              </a:rPr>
              <a:t>1.    Flow logs: </a:t>
            </a:r>
            <a:r>
              <a:rPr lang="en-US" sz="2200" i="0" dirty="0">
                <a:effectLst/>
                <a:latin typeface="Times New Roman" panose="02020603050405020304" pitchFamily="18" charset="0"/>
                <a:cs typeface="Times New Roman" panose="02020603050405020304" pitchFamily="18" charset="0"/>
              </a:rPr>
              <a:t>Monitor VPC flow logs delivered to Amazon Simple Storage Service (Amazon S3).</a:t>
            </a:r>
          </a:p>
          <a:p>
            <a:pPr algn="just"/>
            <a:r>
              <a:rPr lang="en-US" sz="2200" i="0" dirty="0">
                <a:effectLst/>
                <a:latin typeface="Times New Roman" panose="02020603050405020304" pitchFamily="18" charset="0"/>
                <a:cs typeface="Times New Roman" panose="02020603050405020304" pitchFamily="18" charset="0"/>
              </a:rPr>
              <a:t> The enhanced metadata in the flow log helps you learn more about the user who initiated the TCP connection and the packet-level sources and destinations of traffic passing through the middle tier (such as NAT gateways). </a:t>
            </a:r>
          </a:p>
          <a:p>
            <a:pPr algn="just"/>
            <a:r>
              <a:rPr lang="en-US" sz="2200" i="0" dirty="0">
                <a:effectLst/>
                <a:latin typeface="Times New Roman" panose="02020603050405020304" pitchFamily="18" charset="0"/>
                <a:cs typeface="Times New Roman" panose="02020603050405020304" pitchFamily="18" charset="0"/>
              </a:rPr>
              <a:t>You can also archive the flow logs to meet specific compliance requirements.</a:t>
            </a:r>
          </a:p>
          <a:p>
            <a:pPr marL="0" indent="0" algn="just">
              <a:buNone/>
            </a:pPr>
            <a:r>
              <a:rPr lang="en-US" sz="2200" b="1" dirty="0">
                <a:latin typeface="Times New Roman" panose="02020603050405020304" pitchFamily="18" charset="0"/>
                <a:cs typeface="Times New Roman" panose="02020603050405020304" pitchFamily="18" charset="0"/>
              </a:rPr>
              <a:t>2.    IP </a:t>
            </a:r>
            <a:r>
              <a:rPr lang="en-US" sz="2200" b="1" dirty="0" err="1">
                <a:latin typeface="Times New Roman" panose="02020603050405020304" pitchFamily="18" charset="0"/>
                <a:cs typeface="Times New Roman" panose="02020603050405020304" pitchFamily="18" charset="0"/>
              </a:rPr>
              <a:t>Adress</a:t>
            </a:r>
            <a:r>
              <a:rPr lang="en-US" sz="2200" b="1" dirty="0">
                <a:latin typeface="Times New Roman" panose="02020603050405020304" pitchFamily="18" charset="0"/>
                <a:cs typeface="Times New Roman" panose="02020603050405020304" pitchFamily="18" charset="0"/>
              </a:rPr>
              <a:t> Manager</a:t>
            </a:r>
            <a:r>
              <a:rPr lang="en-US" sz="2200" dirty="0">
                <a:latin typeface="Times New Roman" panose="02020603050405020304" pitchFamily="18" charset="0"/>
                <a:cs typeface="Times New Roman" panose="02020603050405020304" pitchFamily="18" charset="0"/>
              </a:rPr>
              <a:t>: </a:t>
            </a:r>
            <a:r>
              <a:rPr lang="en-US" sz="2200" i="0" dirty="0">
                <a:effectLst/>
                <a:latin typeface="Times New Roman" panose="02020603050405020304" pitchFamily="18" charset="0"/>
                <a:cs typeface="Times New Roman" panose="02020603050405020304" pitchFamily="18" charset="0"/>
              </a:rPr>
              <a:t>IPAM makes it easy to plan, track, and monitor the IP addresses of your AWS workloads. </a:t>
            </a:r>
          </a:p>
          <a:p>
            <a:pPr algn="just"/>
            <a:r>
              <a:rPr lang="en-US" sz="2200" i="0" dirty="0">
                <a:effectLst/>
                <a:latin typeface="Times New Roman" panose="02020603050405020304" pitchFamily="18" charset="0"/>
                <a:cs typeface="Times New Roman" panose="02020603050405020304" pitchFamily="18" charset="0"/>
              </a:rPr>
              <a:t>IPAM automates the assignment of IP addresses to Amazon VPCs, eliminating the need to use homemade or spreadsheet-based scheduling applications.</a:t>
            </a:r>
          </a:p>
          <a:p>
            <a:pPr algn="just"/>
            <a:r>
              <a:rPr lang="en-US" sz="2200" i="0" dirty="0">
                <a:effectLst/>
                <a:latin typeface="Times New Roman" panose="02020603050405020304" pitchFamily="18" charset="0"/>
                <a:cs typeface="Times New Roman" panose="02020603050405020304" pitchFamily="18" charset="0"/>
              </a:rPr>
              <a:t> It also improves network observability by displaying IP utilization across multiple accounts and VPCs in an integrated operational view.</a:t>
            </a:r>
          </a:p>
          <a:p>
            <a:pPr marL="0" indent="0">
              <a:buNone/>
            </a:pPr>
            <a:endParaRPr lang="en-US" sz="2200" b="0" i="0" dirty="0">
              <a:solidFill>
                <a:srgbClr val="000000"/>
              </a:solidFill>
              <a:effectLst/>
              <a:latin typeface="Times New Roman" panose="02020603050405020304" pitchFamily="18" charset="0"/>
              <a:cs typeface="Times New Roman" panose="02020603050405020304" pitchFamily="18" charset="0"/>
            </a:endParaRPr>
          </a:p>
          <a:p>
            <a:pPr marL="342900" indent="-342900">
              <a:buAutoNum type="arabicPeriod"/>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8472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7ADA7-8876-48D1-BECE-07BA6B5EC778}"/>
              </a:ext>
            </a:extLst>
          </p:cNvPr>
          <p:cNvSpPr>
            <a:spLocks noGrp="1"/>
          </p:cNvSpPr>
          <p:nvPr>
            <p:ph type="title"/>
          </p:nvPr>
        </p:nvSpPr>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Features of VPC Network Security(CONT.)</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FD0837-A96C-4FB4-9F6C-BAF8EC2AC131}"/>
              </a:ext>
            </a:extLst>
          </p:cNvPr>
          <p:cNvSpPr>
            <a:spLocks noGrp="1"/>
          </p:cNvSpPr>
          <p:nvPr>
            <p:ph idx="1"/>
          </p:nvPr>
        </p:nvSpPr>
        <p:spPr/>
        <p:txBody>
          <a:bodyPr>
            <a:noAutofit/>
          </a:bodyPr>
          <a:lstStyle/>
          <a:p>
            <a:pPr marL="342900" indent="-342900" algn="just">
              <a:buAutoNum type="arabicPeriod" startAt="4"/>
            </a:pPr>
            <a:r>
              <a:rPr lang="en-US" sz="2200" b="1" dirty="0">
                <a:latin typeface="Times New Roman" panose="02020603050405020304" pitchFamily="18" charset="0"/>
                <a:cs typeface="Times New Roman" panose="02020603050405020304" pitchFamily="18" charset="0"/>
              </a:rPr>
              <a:t>Ingress routing: </a:t>
            </a:r>
            <a:r>
              <a:rPr lang="en-US" sz="2200" i="0" dirty="0">
                <a:effectLst/>
                <a:latin typeface="Times New Roman" panose="02020603050405020304" pitchFamily="18" charset="0"/>
                <a:cs typeface="Times New Roman" panose="02020603050405020304" pitchFamily="18" charset="0"/>
              </a:rPr>
              <a:t>This feature allows you to route all inbound and outbound traffic to and from your Internet gateway or virtual private gateway to the elastic network interface of a particular Amazon EC2 instance. </a:t>
            </a:r>
          </a:p>
          <a:p>
            <a:pPr algn="just"/>
            <a:r>
              <a:rPr lang="en-US" sz="2200" i="0" dirty="0">
                <a:effectLst/>
                <a:latin typeface="Times New Roman" panose="02020603050405020304" pitchFamily="18" charset="0"/>
                <a:cs typeface="Times New Roman" panose="02020603050405020304" pitchFamily="18" charset="0"/>
              </a:rPr>
              <a:t>Configure your virtual private cloud to send all traffic to your gateway or Amazon EC2 instance before it reaches your business workload. </a:t>
            </a:r>
          </a:p>
          <a:p>
            <a:pPr marL="342900" indent="-342900" algn="just">
              <a:buAutoNum type="arabicPeriod" startAt="5"/>
            </a:pPr>
            <a:r>
              <a:rPr lang="en-US" sz="2200" b="1" dirty="0">
                <a:latin typeface="Times New Roman" panose="02020603050405020304" pitchFamily="18" charset="0"/>
                <a:cs typeface="Times New Roman" panose="02020603050405020304" pitchFamily="18" charset="0"/>
              </a:rPr>
              <a:t>Network </a:t>
            </a:r>
            <a:r>
              <a:rPr lang="en-US" sz="2200" b="1" dirty="0" err="1">
                <a:latin typeface="Times New Roman" panose="02020603050405020304" pitchFamily="18" charset="0"/>
                <a:cs typeface="Times New Roman" panose="02020603050405020304" pitchFamily="18" charset="0"/>
              </a:rPr>
              <a:t>Accsess</a:t>
            </a:r>
            <a:r>
              <a:rPr lang="en-US" sz="2200" b="1" dirty="0">
                <a:latin typeface="Times New Roman" panose="02020603050405020304" pitchFamily="18" charset="0"/>
                <a:cs typeface="Times New Roman" panose="02020603050405020304" pitchFamily="18" charset="0"/>
              </a:rPr>
              <a:t> Analyzer: </a:t>
            </a:r>
            <a:r>
              <a:rPr lang="en-US" sz="2200" i="0" dirty="0">
                <a:effectLst/>
                <a:latin typeface="Times New Roman" panose="02020603050405020304" pitchFamily="18" charset="0"/>
                <a:cs typeface="Times New Roman" panose="02020603050405020304" pitchFamily="18" charset="0"/>
              </a:rPr>
              <a:t>The Network Access Analyzer helps you ensure that your network on AWS meets your network security and compliance requirements. </a:t>
            </a:r>
          </a:p>
          <a:p>
            <a:pPr algn="just"/>
            <a:r>
              <a:rPr lang="en-US" sz="2200" i="0" dirty="0">
                <a:effectLst/>
                <a:latin typeface="Times New Roman" panose="02020603050405020304" pitchFamily="18" charset="0"/>
                <a:cs typeface="Times New Roman" panose="02020603050405020304" pitchFamily="18" charset="0"/>
              </a:rPr>
              <a:t>You can use the Network Access Analyzer to specify network security and compliance requirements and identify inadvertent network access that does not meet the specified requirements. </a:t>
            </a:r>
          </a:p>
          <a:p>
            <a:pPr algn="just"/>
            <a:r>
              <a:rPr lang="en-US" sz="2200" i="0" dirty="0">
                <a:effectLst/>
                <a:latin typeface="Times New Roman" panose="02020603050405020304" pitchFamily="18" charset="0"/>
                <a:cs typeface="Times New Roman" panose="02020603050405020304" pitchFamily="18" charset="0"/>
              </a:rPr>
              <a:t>You can use the Network Access Analyzer to understand network access to your resources, identify improvements to your cloud security regime, and easily show compliance.</a:t>
            </a:r>
          </a:p>
        </p:txBody>
      </p:sp>
    </p:spTree>
    <p:extLst>
      <p:ext uri="{BB962C8B-B14F-4D97-AF65-F5344CB8AC3E}">
        <p14:creationId xmlns:p14="http://schemas.microsoft.com/office/powerpoint/2010/main" val="1565987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17D5E-41CA-4E5F-9F42-C719CAF56B85}"/>
              </a:ext>
            </a:extLst>
          </p:cNvPr>
          <p:cNvSpPr>
            <a:spLocks noGrp="1"/>
          </p:cNvSpPr>
          <p:nvPr>
            <p:ph type="title"/>
          </p:nvPr>
        </p:nvSpPr>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Features of VPC Network Security(CONT.)</a:t>
            </a:r>
            <a:endParaRPr lang="en-IN" sz="3600" dirty="0"/>
          </a:p>
        </p:txBody>
      </p:sp>
      <p:sp>
        <p:nvSpPr>
          <p:cNvPr id="3" name="Content Placeholder 2">
            <a:extLst>
              <a:ext uri="{FF2B5EF4-FFF2-40B4-BE49-F238E27FC236}">
                <a16:creationId xmlns:a16="http://schemas.microsoft.com/office/drawing/2014/main" id="{8B32CF7B-9BFD-41DA-9EB0-DC315B554275}"/>
              </a:ext>
            </a:extLst>
          </p:cNvPr>
          <p:cNvSpPr>
            <a:spLocks noGrp="1"/>
          </p:cNvSpPr>
          <p:nvPr>
            <p:ph idx="1"/>
          </p:nvPr>
        </p:nvSpPr>
        <p:spPr/>
        <p:txBody>
          <a:bodyPr>
            <a:normAutofit/>
          </a:bodyPr>
          <a:lstStyle/>
          <a:p>
            <a:pPr marL="342900" indent="-342900" algn="just">
              <a:buAutoNum type="arabicPeriod" startAt="7"/>
            </a:pPr>
            <a:r>
              <a:rPr lang="en-US" sz="2200" b="1" dirty="0">
                <a:latin typeface="Times New Roman" panose="02020603050405020304" pitchFamily="18" charset="0"/>
                <a:cs typeface="Times New Roman" panose="02020603050405020304" pitchFamily="18" charset="0"/>
              </a:rPr>
              <a:t>Reachability Analyzer: </a:t>
            </a:r>
            <a:r>
              <a:rPr lang="en-US" sz="2200" i="0" dirty="0">
                <a:effectLst/>
                <a:latin typeface="Times New Roman" panose="02020603050405020304" pitchFamily="18" charset="0"/>
                <a:cs typeface="Times New Roman" panose="02020603050405020304" pitchFamily="18" charset="0"/>
              </a:rPr>
              <a:t>You can use this static configuration analysis tool to analyze and debug the network reachability between two resources in your VPC.</a:t>
            </a:r>
          </a:p>
          <a:p>
            <a:pPr algn="just"/>
            <a:r>
              <a:rPr lang="en-US" sz="2200" i="0" dirty="0">
                <a:effectLst/>
                <a:latin typeface="Times New Roman" panose="02020603050405020304" pitchFamily="18" charset="0"/>
                <a:cs typeface="Times New Roman" panose="02020603050405020304" pitchFamily="18" charset="0"/>
              </a:rPr>
              <a:t> After specifying the source and target resources, the Reachability Analyzer creates hop-by-hop details for the virtual path between them if they are reachable, and identifies the blocking component if they are unreachable.</a:t>
            </a:r>
          </a:p>
          <a:p>
            <a:pPr marL="342900" indent="-342900" algn="just">
              <a:buAutoNum type="arabicPeriod" startAt="8"/>
            </a:pPr>
            <a:r>
              <a:rPr lang="en-US" sz="2200" b="1" i="0" dirty="0">
                <a:effectLst/>
                <a:latin typeface="Times New Roman" panose="02020603050405020304" pitchFamily="18" charset="0"/>
                <a:cs typeface="Times New Roman" panose="02020603050405020304" pitchFamily="18" charset="0"/>
              </a:rPr>
              <a:t>Security Groups: </a:t>
            </a:r>
            <a:r>
              <a:rPr lang="en-US" sz="2200" i="0" dirty="0">
                <a:effectLst/>
                <a:latin typeface="Times New Roman" panose="02020603050405020304" pitchFamily="18" charset="0"/>
                <a:cs typeface="Times New Roman" panose="02020603050405020304" pitchFamily="18" charset="0"/>
              </a:rPr>
              <a:t>Create a security group that acts as a firewall for your associated Amazon EC2 instances to control inbound and outbound traffic at the instance level.</a:t>
            </a:r>
          </a:p>
          <a:p>
            <a:pPr algn="just"/>
            <a:r>
              <a:rPr lang="en-US" sz="2200" i="0" dirty="0">
                <a:effectLst/>
                <a:latin typeface="Times New Roman" panose="02020603050405020304" pitchFamily="18" charset="0"/>
                <a:cs typeface="Times New Roman" panose="02020603050405020304" pitchFamily="18" charset="0"/>
              </a:rPr>
              <a:t> When you launch an instance, you can associate it with one or more security groups.</a:t>
            </a:r>
          </a:p>
          <a:p>
            <a:pPr algn="just"/>
            <a:r>
              <a:rPr lang="en-US" sz="2200" i="0" dirty="0">
                <a:effectLst/>
                <a:latin typeface="Times New Roman" panose="02020603050405020304" pitchFamily="18" charset="0"/>
                <a:cs typeface="Times New Roman" panose="02020603050405020304" pitchFamily="18" charset="0"/>
              </a:rPr>
              <a:t> If you don't specify a group, the instance is automatically associated with the VPC's default group. Each instance of a VPC can belong to a different set of groups.</a:t>
            </a:r>
          </a:p>
        </p:txBody>
      </p:sp>
    </p:spTree>
    <p:extLst>
      <p:ext uri="{BB962C8B-B14F-4D97-AF65-F5344CB8AC3E}">
        <p14:creationId xmlns:p14="http://schemas.microsoft.com/office/powerpoint/2010/main" val="1084169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A2E4D-2720-4077-A557-9F91C218ED0F}"/>
              </a:ext>
            </a:extLst>
          </p:cNvPr>
          <p:cNvSpPr>
            <a:spLocks noGrp="1"/>
          </p:cNvSpPr>
          <p:nvPr>
            <p:ph type="title"/>
          </p:nvPr>
        </p:nvSpPr>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EMR Security</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14A9B6-32A9-4A1F-A5FF-7949656F2A9A}"/>
              </a:ext>
            </a:extLst>
          </p:cNvPr>
          <p:cNvSpPr>
            <a:spLocks noGrp="1"/>
          </p:cNvSpPr>
          <p:nvPr>
            <p:ph idx="1"/>
          </p:nvPr>
        </p:nvSpPr>
        <p:spPr/>
        <p:txBody>
          <a:bodyPr>
            <a:noAutofit/>
          </a:bodyPr>
          <a:lstStyle/>
          <a:p>
            <a:pPr marL="0" indent="0" algn="just">
              <a:buNone/>
            </a:pPr>
            <a:r>
              <a:rPr lang="en-US" sz="2200" b="1" i="0" dirty="0">
                <a:effectLst/>
                <a:latin typeface="Times New Roman" panose="02020603050405020304" pitchFamily="18" charset="0"/>
                <a:cs typeface="Times New Roman" panose="02020603050405020304" pitchFamily="18" charset="0"/>
              </a:rPr>
              <a:t>Overview:</a:t>
            </a:r>
          </a:p>
          <a:p>
            <a:pPr algn="just"/>
            <a:r>
              <a:rPr lang="en-US" sz="2200" i="0" dirty="0">
                <a:effectLst/>
                <a:latin typeface="Times New Roman" panose="02020603050405020304" pitchFamily="18" charset="0"/>
                <a:cs typeface="Times New Roman" panose="02020603050405020304" pitchFamily="18" charset="0"/>
              </a:rPr>
              <a:t>Cloud security is AWS's top priority. </a:t>
            </a:r>
          </a:p>
          <a:p>
            <a:pPr algn="just"/>
            <a:r>
              <a:rPr lang="en-US" sz="2200" i="0" dirty="0">
                <a:effectLst/>
                <a:latin typeface="Times New Roman" panose="02020603050405020304" pitchFamily="18" charset="0"/>
                <a:cs typeface="Times New Roman" panose="02020603050405020304" pitchFamily="18" charset="0"/>
              </a:rPr>
              <a:t>AWS customers benefit from data center and network architectures designed to meet the needs of security-sensitive organizations.</a:t>
            </a:r>
          </a:p>
          <a:p>
            <a:pPr algn="just"/>
            <a:r>
              <a:rPr lang="en-US" sz="2200" i="0" dirty="0">
                <a:effectLst/>
                <a:latin typeface="Times New Roman" panose="02020603050405020304" pitchFamily="18" charset="0"/>
                <a:cs typeface="Times New Roman" panose="02020603050405020304" pitchFamily="18" charset="0"/>
              </a:rPr>
              <a:t>Security is a shared responsibility between AWS and you</a:t>
            </a:r>
            <a:r>
              <a:rPr lang="en-US" sz="2200" dirty="0">
                <a:latin typeface="Times New Roman" panose="02020603050405020304" pitchFamily="18" charset="0"/>
                <a:cs typeface="Times New Roman" panose="02020603050405020304" pitchFamily="18" charset="0"/>
              </a:rPr>
              <a:t>.</a:t>
            </a:r>
          </a:p>
          <a:p>
            <a:pPr marL="0" indent="0" algn="just">
              <a:buNone/>
            </a:pPr>
            <a:r>
              <a:rPr lang="en-US" sz="2200" b="1" i="0" dirty="0">
                <a:effectLst/>
                <a:latin typeface="Times New Roman" panose="02020603050405020304" pitchFamily="18" charset="0"/>
                <a:cs typeface="Times New Roman" panose="02020603050405020304" pitchFamily="18" charset="0"/>
              </a:rPr>
              <a:t>1. Cloud Security: </a:t>
            </a:r>
          </a:p>
          <a:p>
            <a:pPr algn="just"/>
            <a:r>
              <a:rPr lang="en-US" sz="2200" i="0" dirty="0">
                <a:effectLst/>
                <a:latin typeface="Times New Roman" panose="02020603050405020304" pitchFamily="18" charset="0"/>
                <a:cs typeface="Times New Roman" panose="02020603050405020304" pitchFamily="18" charset="0"/>
              </a:rPr>
              <a:t> AWS is responsible for protecting the infrastructure that runs AWS services in the AWS cloud. </a:t>
            </a:r>
          </a:p>
          <a:p>
            <a:pPr algn="just"/>
            <a:r>
              <a:rPr lang="en-US" sz="2200" i="0" dirty="0">
                <a:effectLst/>
                <a:latin typeface="Times New Roman" panose="02020603050405020304" pitchFamily="18" charset="0"/>
                <a:cs typeface="Times New Roman" panose="02020603050405020304" pitchFamily="18" charset="0"/>
              </a:rPr>
              <a:t>AWS also offers services that you can use safely. </a:t>
            </a:r>
          </a:p>
          <a:p>
            <a:pPr algn="just"/>
            <a:r>
              <a:rPr lang="en-US" sz="2200" i="0" dirty="0">
                <a:effectLst/>
                <a:latin typeface="Times New Roman" panose="02020603050405020304" pitchFamily="18" charset="0"/>
                <a:cs typeface="Times New Roman" panose="02020603050405020304" pitchFamily="18" charset="0"/>
              </a:rPr>
              <a:t>Third-party auditors regularly test and verify security effectiveness as part of their AWS compliance program.</a:t>
            </a:r>
            <a:endParaRPr lang="en-US" sz="2200" dirty="0">
              <a:latin typeface="Times New Roman" panose="02020603050405020304" pitchFamily="18" charset="0"/>
              <a:cs typeface="Times New Roman" panose="02020603050405020304" pitchFamily="18" charset="0"/>
            </a:endParaRPr>
          </a:p>
          <a:p>
            <a:pPr marL="0" indent="0" algn="just">
              <a:buNone/>
            </a:pPr>
            <a:r>
              <a:rPr lang="en-US" sz="2200" i="0" dirty="0">
                <a:effectLst/>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7516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556EF-9334-47E2-B3FD-239B57011DD6}"/>
              </a:ext>
            </a:extLst>
          </p:cNvPr>
          <p:cNvSpPr>
            <a:spLocks noGrp="1"/>
          </p:cNvSpPr>
          <p:nvPr>
            <p:ph type="title"/>
          </p:nvPr>
        </p:nvSpPr>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Agenda</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16E021-73CC-48EE-9E3A-656C4C98C96D}"/>
              </a:ext>
            </a:extLst>
          </p:cNvPr>
          <p:cNvSpPr>
            <a:spLocks noGrp="1"/>
          </p:cNvSpPr>
          <p:nvPr>
            <p:ph idx="1"/>
          </p:nvPr>
        </p:nvSpPr>
        <p:spPr/>
        <p:txBody>
          <a:bodyPr/>
          <a:lstStyle/>
          <a:p>
            <a:pPr algn="just"/>
            <a:r>
              <a:rPr lang="en-US" sz="1200" dirty="0">
                <a:solidFill>
                  <a:srgbClr val="000000"/>
                </a:solidFill>
                <a:effectLst/>
                <a:latin typeface="Times New Roman" panose="02020603050405020304" pitchFamily="18" charset="0"/>
                <a:ea typeface="Times New Roman" panose="02020603050405020304" pitchFamily="18" charset="0"/>
              </a:rPr>
              <a:t>Introduction to AWS Security Services</a:t>
            </a:r>
            <a:endParaRPr lang="en-IN" sz="1200" dirty="0">
              <a:effectLst/>
              <a:latin typeface="Times New Roman" panose="02020603050405020304" pitchFamily="18" charset="0"/>
              <a:ea typeface="MS Mincho" panose="02020609040205080304" pitchFamily="49" charset="-128"/>
            </a:endParaRPr>
          </a:p>
          <a:p>
            <a:pPr algn="just"/>
            <a:r>
              <a:rPr lang="en-US" sz="1200" dirty="0">
                <a:solidFill>
                  <a:srgbClr val="000000"/>
                </a:solidFill>
                <a:effectLst/>
                <a:latin typeface="Times New Roman" panose="02020603050405020304" pitchFamily="18" charset="0"/>
                <a:ea typeface="Times New Roman" panose="02020603050405020304" pitchFamily="18" charset="0"/>
              </a:rPr>
              <a:t>IAM</a:t>
            </a:r>
            <a:endParaRPr lang="en-IN" sz="1200" dirty="0">
              <a:effectLst/>
              <a:latin typeface="Times New Roman" panose="02020603050405020304" pitchFamily="18" charset="0"/>
              <a:ea typeface="MS Mincho" panose="02020609040205080304" pitchFamily="49" charset="-128"/>
            </a:endParaRPr>
          </a:p>
          <a:p>
            <a:pPr algn="just"/>
            <a:r>
              <a:rPr lang="en-US" sz="1200" dirty="0">
                <a:solidFill>
                  <a:srgbClr val="000000"/>
                </a:solidFill>
                <a:effectLst/>
                <a:latin typeface="Times New Roman" panose="02020603050405020304" pitchFamily="18" charset="0"/>
                <a:ea typeface="Times New Roman" panose="02020603050405020304" pitchFamily="18" charset="0"/>
              </a:rPr>
              <a:t>KMS</a:t>
            </a:r>
            <a:endParaRPr lang="en-IN" sz="1200" dirty="0">
              <a:effectLst/>
              <a:latin typeface="Times New Roman" panose="02020603050405020304" pitchFamily="18" charset="0"/>
              <a:ea typeface="MS Mincho" panose="02020609040205080304" pitchFamily="49" charset="-128"/>
            </a:endParaRPr>
          </a:p>
          <a:p>
            <a:pPr algn="just"/>
            <a:r>
              <a:rPr lang="en-US" sz="1200" dirty="0">
                <a:solidFill>
                  <a:srgbClr val="000000"/>
                </a:solidFill>
                <a:effectLst/>
                <a:latin typeface="Times New Roman" panose="02020603050405020304" pitchFamily="18" charset="0"/>
                <a:ea typeface="Times New Roman" panose="02020603050405020304" pitchFamily="18" charset="0"/>
              </a:rPr>
              <a:t>Secrets Manager</a:t>
            </a:r>
            <a:endParaRPr lang="en-IN" sz="1200" dirty="0">
              <a:effectLst/>
              <a:latin typeface="Times New Roman" panose="02020603050405020304" pitchFamily="18" charset="0"/>
              <a:ea typeface="MS Mincho" panose="02020609040205080304" pitchFamily="49" charset="-128"/>
            </a:endParaRPr>
          </a:p>
          <a:p>
            <a:pPr algn="just"/>
            <a:r>
              <a:rPr lang="en-US" sz="1200" dirty="0">
                <a:solidFill>
                  <a:srgbClr val="000000"/>
                </a:solidFill>
                <a:effectLst/>
                <a:latin typeface="Times New Roman" panose="02020603050405020304" pitchFamily="18" charset="0"/>
                <a:ea typeface="Times New Roman" panose="02020603050405020304" pitchFamily="18" charset="0"/>
              </a:rPr>
              <a:t>VPC Network Security Features</a:t>
            </a:r>
            <a:endParaRPr lang="en-IN" sz="1200" dirty="0">
              <a:effectLst/>
              <a:latin typeface="Times New Roman" panose="02020603050405020304" pitchFamily="18" charset="0"/>
              <a:ea typeface="MS Mincho" panose="02020609040205080304" pitchFamily="49" charset="-128"/>
            </a:endParaRPr>
          </a:p>
          <a:p>
            <a:pPr algn="just"/>
            <a:r>
              <a:rPr lang="en-US" sz="1200" dirty="0">
                <a:solidFill>
                  <a:srgbClr val="000000"/>
                </a:solidFill>
                <a:effectLst/>
                <a:latin typeface="Times New Roman" panose="02020603050405020304" pitchFamily="18" charset="0"/>
                <a:ea typeface="Times New Roman" panose="02020603050405020304" pitchFamily="18" charset="0"/>
              </a:rPr>
              <a:t>EMR Security</a:t>
            </a:r>
            <a:endParaRPr lang="en-IN" sz="1200" dirty="0">
              <a:effectLst/>
              <a:latin typeface="Times New Roman" panose="02020603050405020304" pitchFamily="18" charset="0"/>
              <a:ea typeface="MS Mincho" panose="02020609040205080304" pitchFamily="49" charset="-128"/>
            </a:endParaRPr>
          </a:p>
          <a:p>
            <a:pPr algn="just"/>
            <a:r>
              <a:rPr lang="en-US" sz="1200" dirty="0">
                <a:solidFill>
                  <a:srgbClr val="000000"/>
                </a:solidFill>
                <a:effectLst/>
                <a:latin typeface="Times New Roman" panose="02020603050405020304" pitchFamily="18" charset="0"/>
                <a:ea typeface="Times New Roman" panose="02020603050405020304" pitchFamily="18" charset="0"/>
              </a:rPr>
              <a:t>Redshift Security</a:t>
            </a:r>
            <a:endParaRPr lang="en-IN" sz="1200" dirty="0">
              <a:effectLst/>
              <a:latin typeface="Times New Roman" panose="02020603050405020304" pitchFamily="18" charset="0"/>
              <a:ea typeface="MS Mincho" panose="02020609040205080304" pitchFamily="49" charset="-128"/>
            </a:endParaRPr>
          </a:p>
          <a:p>
            <a:pPr marL="0" indent="0" algn="just">
              <a:buNone/>
            </a:pPr>
            <a:r>
              <a:rPr lang="en-US" sz="1200" dirty="0">
                <a:solidFill>
                  <a:srgbClr val="000000"/>
                </a:solidFill>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MS Mincho" panose="02020609040205080304" pitchFamily="49" charset="-128"/>
            </a:endParaRPr>
          </a:p>
          <a:p>
            <a:pPr marL="0" indent="0">
              <a:buNone/>
            </a:pPr>
            <a:endParaRPr lang="en-IN" dirty="0"/>
          </a:p>
        </p:txBody>
      </p:sp>
    </p:spTree>
    <p:extLst>
      <p:ext uri="{BB962C8B-B14F-4D97-AF65-F5344CB8AC3E}">
        <p14:creationId xmlns:p14="http://schemas.microsoft.com/office/powerpoint/2010/main" val="3109011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38FDF-90DF-40AD-848D-0DB41D09CEB8}"/>
              </a:ext>
            </a:extLst>
          </p:cNvPr>
          <p:cNvSpPr>
            <a:spLocks noGrp="1"/>
          </p:cNvSpPr>
          <p:nvPr>
            <p:ph type="title"/>
          </p:nvPr>
        </p:nvSpPr>
        <p:spPr>
          <a:xfrm>
            <a:off x="838200" y="995440"/>
            <a:ext cx="10515600" cy="1325563"/>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EMR Security(CONT)</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E3FCF2-CE2B-4DA2-961D-7C426CBAAEB4}"/>
              </a:ext>
            </a:extLst>
          </p:cNvPr>
          <p:cNvSpPr>
            <a:spLocks noGrp="1"/>
          </p:cNvSpPr>
          <p:nvPr>
            <p:ph idx="1"/>
          </p:nvPr>
        </p:nvSpPr>
        <p:spPr>
          <a:xfrm>
            <a:off x="838200" y="2393796"/>
            <a:ext cx="10515600" cy="4351338"/>
          </a:xfrm>
        </p:spPr>
        <p:txBody>
          <a:bodyPr/>
          <a:lstStyle/>
          <a:p>
            <a:pPr marL="342900" indent="-342900" algn="just">
              <a:buAutoNum type="arabicPeriod"/>
            </a:pPr>
            <a:r>
              <a:rPr lang="en-US" sz="2200" b="1" dirty="0">
                <a:latin typeface="Times New Roman" panose="02020603050405020304" pitchFamily="18" charset="0"/>
                <a:cs typeface="Times New Roman" panose="02020603050405020304" pitchFamily="18" charset="0"/>
              </a:rPr>
              <a:t>Security Configuration:</a:t>
            </a:r>
          </a:p>
          <a:p>
            <a:pPr algn="just"/>
            <a:r>
              <a:rPr lang="en-US" sz="2200" b="1" dirty="0">
                <a:latin typeface="Times New Roman" panose="02020603050405020304" pitchFamily="18" charset="0"/>
                <a:cs typeface="Times New Roman" panose="02020603050405020304" pitchFamily="18" charset="0"/>
              </a:rPr>
              <a:t> </a:t>
            </a:r>
            <a:r>
              <a:rPr lang="en-US" sz="2200" i="0" dirty="0">
                <a:effectLst/>
                <a:latin typeface="Times New Roman" panose="02020603050405020304" pitchFamily="18" charset="0"/>
                <a:cs typeface="Times New Roman" panose="02020603050405020304" pitchFamily="18" charset="0"/>
              </a:rPr>
              <a:t>Amazon EMR security settings are templates for various security settings. </a:t>
            </a:r>
          </a:p>
          <a:p>
            <a:pPr algn="just"/>
            <a:r>
              <a:rPr lang="en-US" sz="2200" i="0" dirty="0">
                <a:effectLst/>
                <a:latin typeface="Times New Roman" panose="02020603050405020304" pitchFamily="18" charset="0"/>
                <a:cs typeface="Times New Roman" panose="02020603050405020304" pitchFamily="18" charset="0"/>
              </a:rPr>
              <a:t>You can create a security configuration to reuse security settings when you create a cluster.</a:t>
            </a:r>
          </a:p>
          <a:p>
            <a:pPr marL="342900" indent="-342900" algn="just">
              <a:buAutoNum type="arabicPeriod" startAt="2"/>
            </a:pPr>
            <a:r>
              <a:rPr lang="en-US" sz="2200" b="1" dirty="0">
                <a:latin typeface="Times New Roman" panose="02020603050405020304" pitchFamily="18" charset="0"/>
                <a:cs typeface="Times New Roman" panose="02020603050405020304" pitchFamily="18" charset="0"/>
              </a:rPr>
              <a:t>Data protection: </a:t>
            </a:r>
          </a:p>
          <a:p>
            <a:pPr algn="just"/>
            <a:r>
              <a:rPr lang="en-US" sz="2200" i="0" dirty="0">
                <a:effectLst/>
                <a:latin typeface="Times New Roman" panose="02020603050405020304" pitchFamily="18" charset="0"/>
                <a:cs typeface="Times New Roman" panose="02020603050405020304" pitchFamily="18" charset="0"/>
              </a:rPr>
              <a:t>You can implement data encryption to protect data stored in Amazon S3, data stored in cluster instance storage, and data in transit. </a:t>
            </a:r>
          </a:p>
          <a:p>
            <a:pPr marL="342900" indent="-342900" algn="just">
              <a:buAutoNum type="arabicPeriod" startAt="3"/>
            </a:pPr>
            <a:r>
              <a:rPr lang="en-US" sz="2200" b="1" dirty="0">
                <a:latin typeface="Times New Roman" panose="02020603050405020304" pitchFamily="18" charset="0"/>
                <a:cs typeface="Times New Roman" panose="02020603050405020304" pitchFamily="18" charset="0"/>
              </a:rPr>
              <a:t>Kerberos:</a:t>
            </a:r>
          </a:p>
          <a:p>
            <a:pPr algn="just"/>
            <a:r>
              <a:rPr lang="en-US" sz="2200" dirty="0">
                <a:latin typeface="Times New Roman" panose="02020603050405020304" pitchFamily="18" charset="0"/>
                <a:cs typeface="Times New Roman" panose="02020603050405020304" pitchFamily="18" charset="0"/>
              </a:rPr>
              <a:t>Y</a:t>
            </a:r>
            <a:r>
              <a:rPr lang="en-US" sz="2200" i="0" dirty="0">
                <a:effectLst/>
                <a:latin typeface="Times New Roman" panose="02020603050405020304" pitchFamily="18" charset="0"/>
                <a:cs typeface="Times New Roman" panose="02020603050405020304" pitchFamily="18" charset="0"/>
              </a:rPr>
              <a:t>ou can configure Kerberos to provide strong authentication via secret key encryption.</a:t>
            </a:r>
          </a:p>
          <a:p>
            <a:pPr marL="0" indent="0">
              <a:buNone/>
            </a:pPr>
            <a:endParaRPr lang="en-US" sz="2200" b="0" i="0" dirty="0">
              <a:solidFill>
                <a:srgbClr val="000000"/>
              </a:solidFill>
              <a:effectLst/>
              <a:latin typeface="Poppins" panose="00000500000000000000" pitchFamily="2" charset="0"/>
            </a:endParaRPr>
          </a:p>
          <a:p>
            <a:pPr marL="0" indent="0">
              <a:buNone/>
            </a:pPr>
            <a:endParaRPr lang="en-IN" dirty="0"/>
          </a:p>
        </p:txBody>
      </p:sp>
    </p:spTree>
    <p:extLst>
      <p:ext uri="{BB962C8B-B14F-4D97-AF65-F5344CB8AC3E}">
        <p14:creationId xmlns:p14="http://schemas.microsoft.com/office/powerpoint/2010/main" val="817885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178F3-9980-4424-9B43-59CF201F7E8E}"/>
              </a:ext>
            </a:extLst>
          </p:cNvPr>
          <p:cNvSpPr>
            <a:spLocks noGrp="1"/>
          </p:cNvSpPr>
          <p:nvPr>
            <p:ph type="title"/>
          </p:nvPr>
        </p:nvSpPr>
        <p:spPr>
          <a:xfrm>
            <a:off x="660646" y="1057584"/>
            <a:ext cx="10515600" cy="1325563"/>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EMR Security(CONT)</a:t>
            </a:r>
            <a:endParaRPr lang="en-IN" sz="3600" dirty="0"/>
          </a:p>
        </p:txBody>
      </p:sp>
      <p:sp>
        <p:nvSpPr>
          <p:cNvPr id="3" name="Content Placeholder 2">
            <a:extLst>
              <a:ext uri="{FF2B5EF4-FFF2-40B4-BE49-F238E27FC236}">
                <a16:creationId xmlns:a16="http://schemas.microsoft.com/office/drawing/2014/main" id="{E0827FF9-F7DD-401B-A969-4DA232614ACB}"/>
              </a:ext>
            </a:extLst>
          </p:cNvPr>
          <p:cNvSpPr>
            <a:spLocks noGrp="1"/>
          </p:cNvSpPr>
          <p:nvPr>
            <p:ph idx="1"/>
          </p:nvPr>
        </p:nvSpPr>
        <p:spPr>
          <a:xfrm>
            <a:off x="660646" y="2299185"/>
            <a:ext cx="10515600" cy="4351338"/>
          </a:xfrm>
        </p:spPr>
        <p:txBody>
          <a:bodyPr/>
          <a:lstStyle/>
          <a:p>
            <a:pPr marL="0" indent="0" algn="just">
              <a:buNone/>
            </a:pPr>
            <a:r>
              <a:rPr lang="en-US" sz="2200" b="1" dirty="0">
                <a:solidFill>
                  <a:srgbClr val="FF0000"/>
                </a:solidFill>
                <a:latin typeface="Times New Roman" panose="02020603050405020304" pitchFamily="18" charset="0"/>
                <a:cs typeface="Times New Roman" panose="02020603050405020304" pitchFamily="18" charset="0"/>
              </a:rPr>
              <a:t>Secure EMR with encryption:</a:t>
            </a:r>
          </a:p>
          <a:p>
            <a:pPr algn="just"/>
            <a:r>
              <a:rPr lang="en-US" sz="2200" i="0" dirty="0">
                <a:effectLst/>
                <a:latin typeface="Times New Roman" panose="02020603050405020304" pitchFamily="18" charset="0"/>
                <a:cs typeface="Times New Roman" panose="02020603050405020304" pitchFamily="18" charset="0"/>
              </a:rPr>
              <a:t>Amazon EMR uses Security Configuration to simplify the provision of encryption keys and certificates, from the AWS Key Management Service to the provision of your own provider of custom encryption materials.</a:t>
            </a:r>
          </a:p>
          <a:p>
            <a:pPr algn="just"/>
            <a:r>
              <a:rPr lang="en-US" sz="2200" i="0" dirty="0">
                <a:effectLst/>
                <a:latin typeface="Times New Roman" panose="02020603050405020304" pitchFamily="18" charset="0"/>
                <a:cs typeface="Times New Roman" panose="02020603050405020304" pitchFamily="18" charset="0"/>
              </a:rPr>
              <a:t> Create a security configuration that specifies encryption settings and use that configuration when you create the cluster. </a:t>
            </a:r>
          </a:p>
          <a:p>
            <a:pPr algn="just"/>
            <a:r>
              <a:rPr lang="en-US" sz="2200" i="0" dirty="0">
                <a:effectLst/>
                <a:latin typeface="Times New Roman" panose="02020603050405020304" pitchFamily="18" charset="0"/>
                <a:cs typeface="Times New Roman" panose="02020603050405020304" pitchFamily="18" charset="0"/>
              </a:rPr>
              <a:t>This makes it easy to create a security configuration once and use it in any number of clusters.</a:t>
            </a:r>
          </a:p>
          <a:p>
            <a:pPr marL="0" indent="0" algn="just">
              <a:buNone/>
            </a:pPr>
            <a:r>
              <a:rPr lang="en-US" sz="2200" b="1" dirty="0">
                <a:solidFill>
                  <a:srgbClr val="FF0000"/>
                </a:solidFill>
                <a:latin typeface="Times New Roman" panose="02020603050405020304" pitchFamily="18" charset="0"/>
                <a:cs typeface="Times New Roman" panose="02020603050405020304" pitchFamily="18" charset="0"/>
              </a:rPr>
              <a:t>Different phases where data needs to be encrypted:</a:t>
            </a:r>
          </a:p>
          <a:p>
            <a:pPr algn="just"/>
            <a:r>
              <a:rPr lang="en-US" sz="2200" dirty="0">
                <a:solidFill>
                  <a:srgbClr val="000000"/>
                </a:solidFill>
                <a:latin typeface="Times New Roman" panose="02020603050405020304" pitchFamily="18" charset="0"/>
                <a:cs typeface="Times New Roman" panose="02020603050405020304" pitchFamily="18" charset="0"/>
              </a:rPr>
              <a:t>Data at rest</a:t>
            </a:r>
          </a:p>
          <a:p>
            <a:pPr algn="just"/>
            <a:r>
              <a:rPr lang="en-US" sz="2200" dirty="0">
                <a:solidFill>
                  <a:srgbClr val="000000"/>
                </a:solidFill>
                <a:latin typeface="Times New Roman" panose="02020603050405020304" pitchFamily="18" charset="0"/>
                <a:cs typeface="Times New Roman" panose="02020603050405020304" pitchFamily="18" charset="0"/>
              </a:rPr>
              <a:t>Data in transit</a:t>
            </a:r>
          </a:p>
          <a:p>
            <a:pPr algn="just"/>
            <a:endParaRPr lang="en-US" sz="1400" dirty="0"/>
          </a:p>
          <a:p>
            <a:pPr marL="0" indent="0" algn="just">
              <a:buNone/>
            </a:pPr>
            <a:endParaRPr lang="en-US" dirty="0"/>
          </a:p>
          <a:p>
            <a:pPr marL="0" indent="0">
              <a:buNone/>
            </a:pPr>
            <a:endParaRPr lang="en-IN" dirty="0"/>
          </a:p>
        </p:txBody>
      </p:sp>
    </p:spTree>
    <p:extLst>
      <p:ext uri="{BB962C8B-B14F-4D97-AF65-F5344CB8AC3E}">
        <p14:creationId xmlns:p14="http://schemas.microsoft.com/office/powerpoint/2010/main" val="1570892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05C1-D99F-4148-B175-591E6D4B4736}"/>
              </a:ext>
            </a:extLst>
          </p:cNvPr>
          <p:cNvSpPr>
            <a:spLocks noGrp="1"/>
          </p:cNvSpPr>
          <p:nvPr>
            <p:ph type="title"/>
          </p:nvPr>
        </p:nvSpPr>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EMR Security(CONT)</a:t>
            </a:r>
            <a:endParaRPr lang="en-IN" sz="3600" dirty="0"/>
          </a:p>
        </p:txBody>
      </p:sp>
      <p:sp>
        <p:nvSpPr>
          <p:cNvPr id="4" name="Content Placeholder 3">
            <a:extLst>
              <a:ext uri="{FF2B5EF4-FFF2-40B4-BE49-F238E27FC236}">
                <a16:creationId xmlns:a16="http://schemas.microsoft.com/office/drawing/2014/main" id="{20CF9D50-6740-4E85-8B7E-C00BD96EF039}"/>
              </a:ext>
            </a:extLst>
          </p:cNvPr>
          <p:cNvSpPr>
            <a:spLocks noGrp="1"/>
          </p:cNvSpPr>
          <p:nvPr>
            <p:ph sz="half" idx="1"/>
          </p:nvPr>
        </p:nvSpPr>
        <p:spPr/>
        <p:txBody>
          <a:bodyPr>
            <a:normAutofit/>
          </a:bodyPr>
          <a:lstStyle/>
          <a:p>
            <a:pPr marL="0" indent="0" algn="just">
              <a:buNone/>
            </a:pPr>
            <a:r>
              <a:rPr lang="en-US" sz="2200" b="1" dirty="0"/>
              <a:t>Data at Rest: </a:t>
            </a:r>
          </a:p>
          <a:p>
            <a:pPr algn="just"/>
            <a:r>
              <a:rPr lang="en-IN" sz="2200" i="0" dirty="0">
                <a:effectLst/>
                <a:latin typeface="Times New Roman" panose="02020603050405020304" pitchFamily="18" charset="0"/>
                <a:cs typeface="Times New Roman" panose="02020603050405020304" pitchFamily="18" charset="0"/>
              </a:rPr>
              <a:t>Data residing on Amazon S3-S3 client-side encryption with EMR </a:t>
            </a:r>
          </a:p>
          <a:p>
            <a:pPr algn="just"/>
            <a:r>
              <a:rPr lang="en-IN" sz="2200" i="0" dirty="0">
                <a:effectLst/>
                <a:latin typeface="Times New Roman" panose="02020603050405020304" pitchFamily="18" charset="0"/>
                <a:cs typeface="Times New Roman" panose="02020603050405020304" pitchFamily="18" charset="0"/>
              </a:rPr>
              <a:t>Data that resides on disk – Amazon EC2 instance storage volumes (excluding boot volumes) and connected Amazon EBS volumes for cluster instances are encrypted using the Linux Unified Key System (LUKS)</a:t>
            </a:r>
            <a:endParaRPr lang="en-US" sz="2200" dirty="0">
              <a:latin typeface="Times New Roman" panose="02020603050405020304" pitchFamily="18" charset="0"/>
              <a:cs typeface="Times New Roman" panose="02020603050405020304" pitchFamily="18" charset="0"/>
            </a:endParaRPr>
          </a:p>
          <a:p>
            <a:pPr marL="0" indent="0" algn="just">
              <a:buNone/>
            </a:pPr>
            <a:r>
              <a:rPr lang="en-IN" sz="2200" b="1" dirty="0">
                <a:latin typeface="Times New Roman" panose="02020603050405020304" pitchFamily="18" charset="0"/>
                <a:cs typeface="Times New Roman" panose="02020603050405020304" pitchFamily="18" charset="0"/>
              </a:rPr>
              <a:t>Data in Transit: </a:t>
            </a:r>
          </a:p>
          <a:p>
            <a:pPr algn="just"/>
            <a:r>
              <a:rPr lang="en-IN" sz="2200" i="0" dirty="0">
                <a:effectLst/>
                <a:latin typeface="Times New Roman" panose="02020603050405020304" pitchFamily="18" charset="0"/>
                <a:cs typeface="Times New Roman" panose="02020603050405020304" pitchFamily="18" charset="0"/>
              </a:rPr>
              <a:t>Data in transit from EMR to S3 and vice versa-S3 client-side encryption with EMR </a:t>
            </a:r>
          </a:p>
        </p:txBody>
      </p:sp>
      <p:pic>
        <p:nvPicPr>
          <p:cNvPr id="7" name="Content Placeholder 6">
            <a:extLst>
              <a:ext uri="{FF2B5EF4-FFF2-40B4-BE49-F238E27FC236}">
                <a16:creationId xmlns:a16="http://schemas.microsoft.com/office/drawing/2014/main" id="{0C0178F3-4423-4F1F-88AE-1F4E6702722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2" y="1690688"/>
            <a:ext cx="5181600" cy="3329178"/>
          </a:xfrm>
        </p:spPr>
      </p:pic>
      <p:sp>
        <p:nvSpPr>
          <p:cNvPr id="3" name="TextBox 2">
            <a:extLst>
              <a:ext uri="{FF2B5EF4-FFF2-40B4-BE49-F238E27FC236}">
                <a16:creationId xmlns:a16="http://schemas.microsoft.com/office/drawing/2014/main" id="{F40D7E88-5EE0-44FF-9EEA-E2D680FE51E3}"/>
              </a:ext>
            </a:extLst>
          </p:cNvPr>
          <p:cNvSpPr txBox="1"/>
          <p:nvPr/>
        </p:nvSpPr>
        <p:spPr>
          <a:xfrm>
            <a:off x="7213600" y="5167312"/>
            <a:ext cx="4526845" cy="707886"/>
          </a:xfrm>
          <a:prstGeom prst="rect">
            <a:avLst/>
          </a:prstGeom>
          <a:noFill/>
        </p:spPr>
        <p:txBody>
          <a:bodyPr wrap="square" rtlCol="0">
            <a:spAutoFit/>
          </a:bodyPr>
          <a:lstStyle/>
          <a:p>
            <a:r>
              <a:rPr lang="en-IN" sz="1100" dirty="0"/>
              <a:t>Credit: </a:t>
            </a:r>
            <a:r>
              <a:rPr lang="en-IN" sz="1100" u="none" dirty="0">
                <a:solidFill>
                  <a:srgbClr val="0070C0"/>
                </a:solidFill>
              </a:rPr>
              <a:t>https://docs.aws.amazon.com/emr/latest/ManagementGuide/emr-security.html</a:t>
            </a:r>
          </a:p>
          <a:p>
            <a:endParaRPr lang="en-IN" dirty="0"/>
          </a:p>
        </p:txBody>
      </p:sp>
    </p:spTree>
    <p:extLst>
      <p:ext uri="{BB962C8B-B14F-4D97-AF65-F5344CB8AC3E}">
        <p14:creationId xmlns:p14="http://schemas.microsoft.com/office/powerpoint/2010/main" val="2269876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1932C-7698-4AD7-8445-7F7226EAE363}"/>
              </a:ext>
            </a:extLst>
          </p:cNvPr>
          <p:cNvSpPr>
            <a:spLocks noGrp="1"/>
          </p:cNvSpPr>
          <p:nvPr>
            <p:ph type="title"/>
          </p:nvPr>
        </p:nvSpPr>
        <p:spPr>
          <a:xfrm>
            <a:off x="714022" y="356705"/>
            <a:ext cx="10515600" cy="862496"/>
          </a:xfrm>
        </p:spPr>
        <p:txBody>
          <a:bodyPr>
            <a:normAutofit/>
          </a:bodyPr>
          <a:lstStyle/>
          <a:p>
            <a:r>
              <a:rPr lang="en-US" sz="3600" dirty="0">
                <a:solidFill>
                  <a:srgbClr val="FF0000"/>
                </a:solidFill>
              </a:rPr>
              <a:t>Redshift Security</a:t>
            </a:r>
            <a:endParaRPr lang="en-IN" sz="3600" dirty="0">
              <a:solidFill>
                <a:srgbClr val="FF0000"/>
              </a:solidFill>
            </a:endParaRPr>
          </a:p>
        </p:txBody>
      </p:sp>
      <p:sp>
        <p:nvSpPr>
          <p:cNvPr id="5" name="Content Placeholder 4">
            <a:extLst>
              <a:ext uri="{FF2B5EF4-FFF2-40B4-BE49-F238E27FC236}">
                <a16:creationId xmlns:a16="http://schemas.microsoft.com/office/drawing/2014/main" id="{78B20853-B552-4590-869C-0C1D9BE73A80}"/>
              </a:ext>
            </a:extLst>
          </p:cNvPr>
          <p:cNvSpPr>
            <a:spLocks noGrp="1"/>
          </p:cNvSpPr>
          <p:nvPr>
            <p:ph idx="1"/>
          </p:nvPr>
        </p:nvSpPr>
        <p:spPr>
          <a:xfrm>
            <a:off x="714022" y="1117600"/>
            <a:ext cx="10515600" cy="5091289"/>
          </a:xfrm>
        </p:spPr>
        <p:txBody>
          <a:bodyPr>
            <a:noAutofit/>
          </a:bodyPr>
          <a:lstStyle/>
          <a:p>
            <a:pPr marL="0" indent="0" algn="just">
              <a:lnSpc>
                <a:spcPct val="120000"/>
              </a:lnSpc>
              <a:buNone/>
            </a:pPr>
            <a:r>
              <a:rPr lang="en-US" sz="2200" i="0" dirty="0">
                <a:effectLst/>
                <a:latin typeface="Times New Roman" panose="02020603050405020304" pitchFamily="18" charset="0"/>
                <a:cs typeface="Times New Roman" panose="02020603050405020304" pitchFamily="18" charset="0"/>
              </a:rPr>
              <a:t>Amazon Redshift database security is different from other types of Amazon Redshift security. In addition to the database security described in this section, Amazon Redshift provides the following security management features:</a:t>
            </a:r>
          </a:p>
          <a:p>
            <a:pPr marL="342900" indent="-342900" algn="just">
              <a:lnSpc>
                <a:spcPct val="120000"/>
              </a:lnSpc>
              <a:buAutoNum type="arabicPeriod"/>
            </a:pPr>
            <a:r>
              <a:rPr lang="en-IN" sz="2200" b="1" dirty="0">
                <a:latin typeface="Times New Roman" panose="02020603050405020304" pitchFamily="18" charset="0"/>
                <a:cs typeface="Times New Roman" panose="02020603050405020304" pitchFamily="18" charset="0"/>
              </a:rPr>
              <a:t>Sign in credential: </a:t>
            </a:r>
          </a:p>
          <a:p>
            <a:pPr algn="just">
              <a:lnSpc>
                <a:spcPct val="120000"/>
              </a:lnSpc>
            </a:pPr>
            <a:r>
              <a:rPr lang="en-IN" sz="2200" dirty="0">
                <a:latin typeface="Times New Roman" panose="02020603050405020304" pitchFamily="18" charset="0"/>
                <a:cs typeface="Times New Roman" panose="02020603050405020304" pitchFamily="18" charset="0"/>
              </a:rPr>
              <a:t> </a:t>
            </a:r>
            <a:r>
              <a:rPr lang="en-US" sz="2200" i="0" dirty="0">
                <a:effectLst/>
                <a:latin typeface="Times New Roman" panose="02020603050405020304" pitchFamily="18" charset="0"/>
                <a:cs typeface="Times New Roman" panose="02020603050405020304" pitchFamily="18" charset="0"/>
              </a:rPr>
              <a:t>Access to the Amazon Redshift AWS Management Console is controlled by your AWS account permissions.</a:t>
            </a:r>
          </a:p>
          <a:p>
            <a:pPr algn="just">
              <a:lnSpc>
                <a:spcPct val="120000"/>
              </a:lnSpc>
              <a:buAutoNum type="arabicPeriod" startAt="2"/>
            </a:pPr>
            <a:r>
              <a:rPr lang="en-US" sz="2200" b="1" i="0" dirty="0">
                <a:effectLst/>
                <a:latin typeface="Times New Roman" panose="02020603050405020304" pitchFamily="18" charset="0"/>
                <a:cs typeface="Times New Roman" panose="02020603050405020304" pitchFamily="18" charset="0"/>
              </a:rPr>
              <a:t>Access Management :</a:t>
            </a:r>
          </a:p>
          <a:p>
            <a:pPr algn="just">
              <a:lnSpc>
                <a:spcPct val="120000"/>
              </a:lnSpc>
            </a:pPr>
            <a:r>
              <a:rPr lang="en-US" sz="2200" i="0" dirty="0">
                <a:effectLst/>
                <a:latin typeface="Times New Roman" panose="02020603050405020304" pitchFamily="18" charset="0"/>
                <a:cs typeface="Times New Roman" panose="02020603050405020304" pitchFamily="18" charset="0"/>
              </a:rPr>
              <a:t> ​​To control access to specific Amazon Redshift resources, define an AWS Identity and Access Management (IAM) account.</a:t>
            </a:r>
          </a:p>
          <a:p>
            <a:pPr algn="just">
              <a:lnSpc>
                <a:spcPct val="120000"/>
              </a:lnSpc>
              <a:buAutoNum type="arabicPeriod" startAt="3"/>
            </a:pPr>
            <a:r>
              <a:rPr lang="en-US" sz="2200" b="1" i="0" dirty="0">
                <a:effectLst/>
                <a:latin typeface="Times New Roman" panose="02020603050405020304" pitchFamily="18" charset="0"/>
                <a:cs typeface="Times New Roman" panose="02020603050405020304" pitchFamily="18" charset="0"/>
              </a:rPr>
              <a:t>Cluster Security Group :</a:t>
            </a:r>
          </a:p>
          <a:p>
            <a:pPr algn="just">
              <a:lnSpc>
                <a:spcPct val="120000"/>
              </a:lnSpc>
            </a:pPr>
            <a:r>
              <a:rPr lang="en-US" sz="2200" i="0" dirty="0">
                <a:effectLst/>
                <a:latin typeface="Times New Roman" panose="02020603050405020304" pitchFamily="18" charset="0"/>
                <a:cs typeface="Times New Roman" panose="02020603050405020304" pitchFamily="18" charset="0"/>
              </a:rPr>
              <a:t> To give other users inbound access to your Amazon Redshift cluster, define a cluster security group and associate it with your cluster.</a:t>
            </a:r>
          </a:p>
          <a:p>
            <a:pPr marL="0" indent="0" algn="just">
              <a:buNone/>
            </a:pPr>
            <a:endParaRPr lang="en-US" sz="2200" i="0" dirty="0">
              <a:effectLst/>
              <a:latin typeface="Times New Roman" panose="02020603050405020304" pitchFamily="18" charset="0"/>
              <a:cs typeface="Times New Roman" panose="02020603050405020304" pitchFamily="18" charset="0"/>
            </a:endParaRPr>
          </a:p>
          <a:p>
            <a:endParaRPr lang="en-IN" sz="2200" dirty="0"/>
          </a:p>
        </p:txBody>
      </p:sp>
    </p:spTree>
    <p:extLst>
      <p:ext uri="{BB962C8B-B14F-4D97-AF65-F5344CB8AC3E}">
        <p14:creationId xmlns:p14="http://schemas.microsoft.com/office/powerpoint/2010/main" val="106792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D1399-57A0-47CC-996C-FE1940CF3AD1}"/>
              </a:ext>
            </a:extLst>
          </p:cNvPr>
          <p:cNvSpPr>
            <a:spLocks noGrp="1"/>
          </p:cNvSpPr>
          <p:nvPr>
            <p:ph type="title"/>
          </p:nvPr>
        </p:nvSpPr>
        <p:spPr>
          <a:xfrm>
            <a:off x="691444" y="365125"/>
            <a:ext cx="10515600" cy="620735"/>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Redshift Security(CONT)</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D10AA3-B56E-446F-AD1E-81729BA8F5BF}"/>
              </a:ext>
            </a:extLst>
          </p:cNvPr>
          <p:cNvSpPr>
            <a:spLocks noGrp="1"/>
          </p:cNvSpPr>
          <p:nvPr>
            <p:ph idx="1"/>
          </p:nvPr>
        </p:nvSpPr>
        <p:spPr>
          <a:xfrm>
            <a:off x="838200" y="1174044"/>
            <a:ext cx="10515600" cy="5318831"/>
          </a:xfrm>
        </p:spPr>
        <p:txBody>
          <a:bodyPr>
            <a:normAutofit/>
          </a:bodyPr>
          <a:lstStyle/>
          <a:p>
            <a:pPr marL="0" indent="0" algn="just">
              <a:buNone/>
            </a:pPr>
            <a:r>
              <a:rPr lang="en-US" sz="2200" b="1" i="0" dirty="0">
                <a:effectLst/>
                <a:latin typeface="Times New Roman" panose="02020603050405020304" pitchFamily="18" charset="0"/>
                <a:cs typeface="Times New Roman" panose="02020603050405020304" pitchFamily="18" charset="0"/>
              </a:rPr>
              <a:t>5. SSL Connections:</a:t>
            </a:r>
          </a:p>
          <a:p>
            <a:pPr algn="just"/>
            <a:r>
              <a:rPr lang="en-US" sz="2200" i="0" dirty="0">
                <a:effectLst/>
                <a:latin typeface="Times New Roman" panose="02020603050405020304" pitchFamily="18" charset="0"/>
                <a:cs typeface="Times New Roman" panose="02020603050405020304" pitchFamily="18" charset="0"/>
              </a:rPr>
              <a:t>You can use Secure Sockets Layer (SSL) encryption to encrypt the connection between the SQL client and the cluster.</a:t>
            </a:r>
          </a:p>
          <a:p>
            <a:pPr marL="0" indent="0" algn="just">
              <a:buNone/>
            </a:pPr>
            <a:r>
              <a:rPr lang="en-US" sz="2200" b="1" i="0" dirty="0">
                <a:effectLst/>
                <a:latin typeface="Times New Roman" panose="02020603050405020304" pitchFamily="18" charset="0"/>
                <a:cs typeface="Times New Roman" panose="02020603050405020304" pitchFamily="18" charset="0"/>
              </a:rPr>
              <a:t>6. Load Data Encryption :</a:t>
            </a:r>
          </a:p>
          <a:p>
            <a:pPr algn="just"/>
            <a:r>
              <a:rPr lang="en-US" sz="2200" i="0" dirty="0">
                <a:effectLst/>
                <a:latin typeface="Times New Roman" panose="02020603050405020304" pitchFamily="18" charset="0"/>
                <a:cs typeface="Times New Roman" panose="02020603050405020304" pitchFamily="18" charset="0"/>
              </a:rPr>
              <a:t>You can use either server-side encryption or client-side encryption to encrypt the spreadsheet load data file when uploading to Amazon S3.</a:t>
            </a:r>
          </a:p>
          <a:p>
            <a:pPr algn="just"/>
            <a:r>
              <a:rPr lang="en-US" sz="2200" i="0" dirty="0">
                <a:effectLst/>
                <a:latin typeface="Times New Roman" panose="02020603050405020304" pitchFamily="18" charset="0"/>
                <a:cs typeface="Times New Roman" panose="02020603050405020304" pitchFamily="18" charset="0"/>
              </a:rPr>
              <a:t> When loading from server-side encrypted data, Amazon S3 handles decryption transparently. </a:t>
            </a:r>
          </a:p>
          <a:p>
            <a:pPr algn="just"/>
            <a:r>
              <a:rPr lang="en-US" sz="2200" i="0" dirty="0">
                <a:effectLst/>
                <a:latin typeface="Times New Roman" panose="02020603050405020304" pitchFamily="18" charset="0"/>
                <a:cs typeface="Times New Roman" panose="02020603050405020304" pitchFamily="18" charset="0"/>
              </a:rPr>
              <a:t>If you are loading client-side encrypted data, the Amazon </a:t>
            </a:r>
            <a:r>
              <a:rPr lang="en-US" sz="2200" i="0" dirty="0" err="1">
                <a:effectLst/>
                <a:latin typeface="Times New Roman" panose="02020603050405020304" pitchFamily="18" charset="0"/>
                <a:cs typeface="Times New Roman" panose="02020603050405020304" pitchFamily="18" charset="0"/>
              </a:rPr>
              <a:t>RedshiftCOPY</a:t>
            </a:r>
            <a:r>
              <a:rPr lang="en-US" sz="2200" i="0" dirty="0">
                <a:effectLst/>
                <a:latin typeface="Times New Roman" panose="02020603050405020304" pitchFamily="18" charset="0"/>
                <a:cs typeface="Times New Roman" panose="02020603050405020304" pitchFamily="18" charset="0"/>
              </a:rPr>
              <a:t> command decrypts the data when the table is loaded.</a:t>
            </a:r>
          </a:p>
          <a:p>
            <a:pPr marL="0" indent="0" algn="just">
              <a:buNone/>
            </a:pPr>
            <a:r>
              <a:rPr lang="en-US" sz="2200" b="1" i="0" dirty="0">
                <a:effectLst/>
                <a:latin typeface="Times New Roman" panose="02020603050405020304" pitchFamily="18" charset="0"/>
                <a:cs typeface="Times New Roman" panose="02020603050405020304" pitchFamily="18" charset="0"/>
              </a:rPr>
              <a:t>7. Data in transit </a:t>
            </a:r>
            <a:r>
              <a:rPr lang="en-US" sz="2200" b="1" dirty="0">
                <a:latin typeface="Times New Roman" panose="02020603050405020304" pitchFamily="18" charset="0"/>
                <a:cs typeface="Times New Roman" panose="02020603050405020304" pitchFamily="18" charset="0"/>
              </a:rPr>
              <a:t>:</a:t>
            </a:r>
          </a:p>
          <a:p>
            <a:pPr algn="just"/>
            <a:r>
              <a:rPr lang="en-US" sz="2200" i="0" dirty="0">
                <a:effectLst/>
                <a:latin typeface="Times New Roman" panose="02020603050405020304" pitchFamily="18" charset="0"/>
                <a:cs typeface="Times New Roman" panose="02020603050405020304" pitchFamily="18" charset="0"/>
              </a:rPr>
              <a:t>To protect the data in transit within the AWS cloud, Amazon Redshift uses hardware-accelerated SSL to communicate with Amazon S3 or Amazon DynamoDB for copy, unload, backup, and restore operations. </a:t>
            </a:r>
          </a:p>
          <a:p>
            <a:pPr marL="0" indent="0" algn="just">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7815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86AB9-6562-4B46-BA5A-62394E6DDB78}"/>
              </a:ext>
            </a:extLst>
          </p:cNvPr>
          <p:cNvSpPr>
            <a:spLocks noGrp="1"/>
          </p:cNvSpPr>
          <p:nvPr>
            <p:ph type="title"/>
          </p:nvPr>
        </p:nvSpPr>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Redshift Security(CONT)</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780939-EC3B-45FC-A14B-5EE279AE56CC}"/>
              </a:ext>
            </a:extLst>
          </p:cNvPr>
          <p:cNvSpPr>
            <a:spLocks noGrp="1"/>
          </p:cNvSpPr>
          <p:nvPr>
            <p:ph idx="1"/>
          </p:nvPr>
        </p:nvSpPr>
        <p:spPr/>
        <p:txBody>
          <a:bodyPr>
            <a:normAutofit/>
          </a:bodyPr>
          <a:lstStyle/>
          <a:p>
            <a:pPr marL="0" indent="0" algn="just">
              <a:buNone/>
            </a:pPr>
            <a:r>
              <a:rPr lang="en-US" sz="2200" i="0" dirty="0">
                <a:effectLst/>
                <a:latin typeface="Times New Roman" panose="02020603050405020304" pitchFamily="18" charset="0"/>
                <a:cs typeface="Times New Roman" panose="02020603050405020304" pitchFamily="18" charset="0"/>
              </a:rPr>
              <a:t>Access to Amazon Redshift resources is controlled at four levels:</a:t>
            </a:r>
          </a:p>
          <a:p>
            <a:pPr marL="0" indent="0" algn="just">
              <a:buNone/>
            </a:pPr>
            <a:r>
              <a:rPr lang="en-US" sz="2200" b="1" i="0" dirty="0">
                <a:effectLst/>
                <a:latin typeface="Times New Roman" panose="02020603050405020304" pitchFamily="18" charset="0"/>
                <a:cs typeface="Times New Roman" panose="02020603050405020304" pitchFamily="18" charset="0"/>
              </a:rPr>
              <a:t>1. Cluster Management</a:t>
            </a:r>
            <a:r>
              <a:rPr lang="en-US" sz="2200" b="1" dirty="0">
                <a:latin typeface="Times New Roman" panose="02020603050405020304" pitchFamily="18" charset="0"/>
                <a:cs typeface="Times New Roman" panose="02020603050405020304" pitchFamily="18" charset="0"/>
              </a:rPr>
              <a:t>:</a:t>
            </a:r>
            <a:r>
              <a:rPr lang="en-US" sz="2200" b="1" i="0" dirty="0">
                <a:effectLst/>
                <a:latin typeface="Times New Roman" panose="02020603050405020304" pitchFamily="18" charset="0"/>
                <a:cs typeface="Times New Roman" panose="02020603050405020304" pitchFamily="18" charset="0"/>
              </a:rPr>
              <a:t> ​​</a:t>
            </a:r>
          </a:p>
          <a:p>
            <a:pPr algn="just"/>
            <a:r>
              <a:rPr lang="en-US" sz="2200" i="0" dirty="0">
                <a:effectLst/>
                <a:latin typeface="Times New Roman" panose="02020603050405020304" pitchFamily="18" charset="0"/>
                <a:cs typeface="Times New Roman" panose="02020603050405020304" pitchFamily="18" charset="0"/>
              </a:rPr>
              <a:t>The ability to create, configure, and delete clusters is controlled by the permissions granted to the IAM user or account associated with your AWS security credentials.</a:t>
            </a:r>
          </a:p>
          <a:p>
            <a:pPr algn="just"/>
            <a:r>
              <a:rPr lang="en-US" sz="2200" i="0" dirty="0">
                <a:effectLst/>
                <a:latin typeface="Times New Roman" panose="02020603050405020304" pitchFamily="18" charset="0"/>
                <a:cs typeface="Times New Roman" panose="02020603050405020304" pitchFamily="18" charset="0"/>
              </a:rPr>
              <a:t>IAM users with the appropriate permissions can manage their clusters using the AWS Management Console, AWS Command Line Interface (CLI), or Amazon Redshift Application Programming Interface (API). This access is managed using IAM policies.</a:t>
            </a:r>
          </a:p>
          <a:p>
            <a:pPr marL="0" indent="0" algn="just">
              <a:buNone/>
            </a:pPr>
            <a:r>
              <a:rPr lang="en-US" sz="2200" b="1" i="0" dirty="0">
                <a:effectLst/>
                <a:latin typeface="Times New Roman" panose="02020603050405020304" pitchFamily="18" charset="0"/>
                <a:cs typeface="Times New Roman" panose="02020603050405020304" pitchFamily="18" charset="0"/>
              </a:rPr>
              <a:t>2. Cluster Connections</a:t>
            </a:r>
            <a:r>
              <a:rPr lang="en-US" sz="2200" b="1" dirty="0">
                <a:latin typeface="Times New Roman" panose="02020603050405020304" pitchFamily="18" charset="0"/>
                <a:cs typeface="Times New Roman" panose="02020603050405020304" pitchFamily="18" charset="0"/>
              </a:rPr>
              <a:t>:</a:t>
            </a:r>
          </a:p>
          <a:p>
            <a:pPr algn="just"/>
            <a:r>
              <a:rPr lang="en-US" sz="2200" i="0" dirty="0">
                <a:effectLst/>
                <a:latin typeface="Times New Roman" panose="02020603050405020304" pitchFamily="18" charset="0"/>
                <a:cs typeface="Times New Roman" panose="02020603050405020304" pitchFamily="18" charset="0"/>
              </a:rPr>
              <a:t>Amazon Redshift security groups specify AWS instances that can connect to your Amazon Redshift cluster in Classless Inter-Domain Routing (CIDR) format.</a:t>
            </a:r>
          </a:p>
        </p:txBody>
      </p:sp>
    </p:spTree>
    <p:extLst>
      <p:ext uri="{BB962C8B-B14F-4D97-AF65-F5344CB8AC3E}">
        <p14:creationId xmlns:p14="http://schemas.microsoft.com/office/powerpoint/2010/main" val="1431436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8C90F-F956-4E8A-BF9D-13CC81CC27F2}"/>
              </a:ext>
            </a:extLst>
          </p:cNvPr>
          <p:cNvSpPr>
            <a:spLocks noGrp="1"/>
          </p:cNvSpPr>
          <p:nvPr>
            <p:ph type="title"/>
          </p:nvPr>
        </p:nvSpPr>
        <p:spPr>
          <a:xfrm>
            <a:off x="838200" y="843748"/>
            <a:ext cx="10515600" cy="1325563"/>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Redshift Security(CONT)</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157D80-14EF-4DC7-95D5-C687628A90F4}"/>
              </a:ext>
            </a:extLst>
          </p:cNvPr>
          <p:cNvSpPr>
            <a:spLocks noGrp="1"/>
          </p:cNvSpPr>
          <p:nvPr>
            <p:ph idx="1"/>
          </p:nvPr>
        </p:nvSpPr>
        <p:spPr>
          <a:xfrm>
            <a:off x="838200" y="2141537"/>
            <a:ext cx="10515600" cy="4351338"/>
          </a:xfrm>
        </p:spPr>
        <p:txBody>
          <a:bodyPr>
            <a:normAutofit/>
          </a:bodyPr>
          <a:lstStyle/>
          <a:p>
            <a:pPr marL="0" indent="0">
              <a:buNone/>
            </a:pPr>
            <a:r>
              <a:rPr lang="en-US" sz="2200" b="1" i="0" dirty="0">
                <a:effectLst/>
                <a:latin typeface="Times New Roman" panose="02020603050405020304" pitchFamily="18" charset="0"/>
                <a:cs typeface="Times New Roman" panose="02020603050405020304" pitchFamily="18" charset="0"/>
              </a:rPr>
              <a:t>4. Temporary database credentials and single sign-on :</a:t>
            </a:r>
          </a:p>
          <a:p>
            <a:r>
              <a:rPr lang="en-US" sz="2200" i="0" dirty="0">
                <a:effectLst/>
                <a:latin typeface="Times New Roman" panose="02020603050405020304" pitchFamily="18" charset="0"/>
                <a:cs typeface="Times New Roman" panose="02020603050405020304" pitchFamily="18" charset="0"/>
              </a:rPr>
              <a:t>In addition to creating and managing database users using SQL commands such as CREATE USER and ALTER USER, you can configure SQL clients using custom </a:t>
            </a:r>
            <a:r>
              <a:rPr lang="en-US" sz="2200" i="0" dirty="0" err="1">
                <a:effectLst/>
                <a:latin typeface="Times New Roman" panose="02020603050405020304" pitchFamily="18" charset="0"/>
                <a:cs typeface="Times New Roman" panose="02020603050405020304" pitchFamily="18" charset="0"/>
              </a:rPr>
              <a:t>AmazonRedshift</a:t>
            </a:r>
            <a:r>
              <a:rPr lang="en-US" sz="2200" i="0" dirty="0">
                <a:effectLst/>
                <a:latin typeface="Times New Roman" panose="02020603050405020304" pitchFamily="18" charset="0"/>
                <a:cs typeface="Times New Roman" panose="02020603050405020304" pitchFamily="18" charset="0"/>
              </a:rPr>
              <a:t> JDBC or ODBC drivers.</a:t>
            </a:r>
          </a:p>
          <a:p>
            <a:r>
              <a:rPr lang="en-US" sz="2200" i="0" dirty="0">
                <a:effectLst/>
                <a:latin typeface="Times New Roman" panose="02020603050405020304" pitchFamily="18" charset="0"/>
                <a:cs typeface="Times New Roman" panose="02020603050405020304" pitchFamily="18" charset="0"/>
              </a:rPr>
              <a:t> These drivers manage the process of creating database users and temporary passwords as part of the database login process. </a:t>
            </a:r>
          </a:p>
          <a:p>
            <a:r>
              <a:rPr lang="en-US" sz="2200" i="0" dirty="0">
                <a:effectLst/>
                <a:latin typeface="Times New Roman" panose="02020603050405020304" pitchFamily="18" charset="0"/>
                <a:cs typeface="Times New Roman" panose="02020603050405020304" pitchFamily="18" charset="0"/>
              </a:rPr>
              <a:t>The driver authenticates database users based on AWS Identity and Access Management (IAM) authentication.</a:t>
            </a:r>
          </a:p>
          <a:p>
            <a:r>
              <a:rPr lang="en-US" sz="2200" i="0" dirty="0">
                <a:effectLst/>
                <a:latin typeface="Times New Roman" panose="02020603050405020304" pitchFamily="18" charset="0"/>
                <a:cs typeface="Times New Roman" panose="02020603050405020304" pitchFamily="18" charset="0"/>
              </a:rPr>
              <a:t> If you already manage your user identities outside of AWS, you can use a SAML 2.0-compliant identity provider (IdP) to manage access to your Amazon Redshift resources. </a:t>
            </a:r>
          </a:p>
          <a:p>
            <a:r>
              <a:rPr lang="en-US" sz="2200" i="0" dirty="0">
                <a:effectLst/>
                <a:latin typeface="Times New Roman" panose="02020603050405020304" pitchFamily="18" charset="0"/>
                <a:cs typeface="Times New Roman" panose="02020603050405020304" pitchFamily="18" charset="0"/>
              </a:rPr>
              <a:t>Use the IAM role to configure IdP and AWS to allow federated users to generate temporary database credentials to log in to your Amazon Redshift database.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9388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A517B-E2F0-4E9B-AF66-57AC0EA18BA6}"/>
              </a:ext>
            </a:extLst>
          </p:cNvPr>
          <p:cNvSpPr>
            <a:spLocks noGrp="1"/>
          </p:cNvSpPr>
          <p:nvPr>
            <p:ph type="title"/>
          </p:nvPr>
        </p:nvSpPr>
        <p:spPr>
          <a:xfrm>
            <a:off x="838200" y="365125"/>
            <a:ext cx="10515600" cy="696031"/>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Introduction to AWS security services</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7C17E2-1588-4B92-A164-C3D822720BF4}"/>
              </a:ext>
            </a:extLst>
          </p:cNvPr>
          <p:cNvSpPr>
            <a:spLocks noGrp="1"/>
          </p:cNvSpPr>
          <p:nvPr>
            <p:ph sz="half" idx="1"/>
          </p:nvPr>
        </p:nvSpPr>
        <p:spPr>
          <a:xfrm>
            <a:off x="838200" y="1297039"/>
            <a:ext cx="5901267" cy="5419850"/>
          </a:xfrm>
        </p:spPr>
        <p:txBody>
          <a:bodyPr>
            <a:normAutofit fontScale="92500"/>
          </a:bodyPr>
          <a:lstStyle/>
          <a:p>
            <a:pPr algn="just"/>
            <a:r>
              <a:rPr lang="en-US" sz="2400" dirty="0">
                <a:latin typeface="Times New Roman" panose="02020603050405020304" pitchFamily="18" charset="0"/>
                <a:cs typeface="Times New Roman" panose="02020603050405020304" pitchFamily="18" charset="0"/>
              </a:rPr>
              <a:t>The AWS infrastructure is designed to be one of the most flexible and secured cloud computing environments which are attainable today.</a:t>
            </a:r>
          </a:p>
          <a:p>
            <a:pPr algn="just"/>
            <a:r>
              <a:rPr lang="en-US" sz="2400" dirty="0">
                <a:latin typeface="Times New Roman" panose="02020603050405020304" pitchFamily="18" charset="0"/>
                <a:cs typeface="Times New Roman" panose="02020603050405020304" pitchFamily="18" charset="0"/>
              </a:rPr>
              <a:t>It is designed to provide a highly scalable and reliable platform that allows customers to deliver applications and data quickly and securely.</a:t>
            </a:r>
          </a:p>
          <a:p>
            <a:pPr algn="just"/>
            <a:r>
              <a:rPr lang="en-US" sz="2400" i="0" dirty="0">
                <a:effectLst/>
                <a:latin typeface="Times New Roman" panose="02020603050405020304" pitchFamily="18" charset="0"/>
                <a:cs typeface="Times New Roman" panose="02020603050405020304" pitchFamily="18" charset="0"/>
              </a:rPr>
              <a:t>AWS uses redundant, layered controls, continuous validation and testing, and critical levels of automation to ensure that your underlying infrastructure is monitored and protected 24/7. To do</a:t>
            </a:r>
            <a:endParaRPr lang="en-US" sz="2400" dirty="0">
              <a:latin typeface="Times New Roman" panose="02020603050405020304" pitchFamily="18" charset="0"/>
              <a:cs typeface="Times New Roman" panose="02020603050405020304" pitchFamily="18" charset="0"/>
            </a:endParaRPr>
          </a:p>
          <a:p>
            <a:pPr algn="just"/>
            <a:r>
              <a:rPr lang="en-US" sz="2400" i="0" dirty="0">
                <a:effectLst/>
                <a:latin typeface="Times New Roman" panose="02020603050405020304" pitchFamily="18" charset="0"/>
                <a:cs typeface="Times New Roman" panose="02020603050405020304" pitchFamily="18" charset="0"/>
              </a:rPr>
              <a:t>All AWS customers benefit from a data center and network architecture designed to meet the needs of their most security-sensitive customers.</a:t>
            </a:r>
          </a:p>
          <a:p>
            <a:pPr marL="0" indent="0">
              <a:buNone/>
            </a:pPr>
            <a:endParaRPr lang="en-IN" sz="1600" dirty="0"/>
          </a:p>
        </p:txBody>
      </p:sp>
      <p:pic>
        <p:nvPicPr>
          <p:cNvPr id="10" name="Content Placeholder 9">
            <a:extLst>
              <a:ext uri="{FF2B5EF4-FFF2-40B4-BE49-F238E27FC236}">
                <a16:creationId xmlns:a16="http://schemas.microsoft.com/office/drawing/2014/main" id="{70C993B7-A0E5-4C7C-94CE-5DEA4078B306}"/>
              </a:ext>
            </a:extLst>
          </p:cNvPr>
          <p:cNvPicPr>
            <a:picLocks noGrp="1" noChangeAspect="1"/>
          </p:cNvPicPr>
          <p:nvPr>
            <p:ph sz="half" idx="2"/>
          </p:nvPr>
        </p:nvPicPr>
        <p:blipFill>
          <a:blip r:embed="rId3"/>
          <a:stretch>
            <a:fillRect/>
          </a:stretch>
        </p:blipFill>
        <p:spPr>
          <a:xfrm>
            <a:off x="7518399" y="1918228"/>
            <a:ext cx="4092853" cy="2798970"/>
          </a:xfrm>
        </p:spPr>
      </p:pic>
      <p:sp>
        <p:nvSpPr>
          <p:cNvPr id="12" name="TextBox 11">
            <a:extLst>
              <a:ext uri="{FF2B5EF4-FFF2-40B4-BE49-F238E27FC236}">
                <a16:creationId xmlns:a16="http://schemas.microsoft.com/office/drawing/2014/main" id="{2D84B539-055D-4CC9-814D-8B85FE6286D1}"/>
              </a:ext>
            </a:extLst>
          </p:cNvPr>
          <p:cNvSpPr txBox="1"/>
          <p:nvPr/>
        </p:nvSpPr>
        <p:spPr>
          <a:xfrm>
            <a:off x="7434364" y="5130074"/>
            <a:ext cx="5181600" cy="430887"/>
          </a:xfrm>
          <a:prstGeom prst="rect">
            <a:avLst/>
          </a:prstGeom>
          <a:noFill/>
        </p:spPr>
        <p:txBody>
          <a:bodyPr wrap="square" rtlCol="0">
            <a:spAutoFit/>
          </a:bodyPr>
          <a:lstStyle/>
          <a:p>
            <a:r>
              <a:rPr lang="en-US" sz="1100" dirty="0"/>
              <a:t>Credit: </a:t>
            </a:r>
            <a:r>
              <a:rPr lang="en-US" sz="1100" u="sng" dirty="0">
                <a:solidFill>
                  <a:schemeClr val="accent5">
                    <a:lumMod val="75000"/>
                  </a:schemeClr>
                </a:solidFill>
              </a:rPr>
              <a:t>https://docs.aws.amazon.com/whitepapers/latest/introduction-aws-security/security-of-the-aws-infrastructure.html</a:t>
            </a:r>
            <a:endParaRPr lang="en-IN" sz="1100" u="sng" dirty="0">
              <a:solidFill>
                <a:schemeClr val="accent5">
                  <a:lumMod val="75000"/>
                </a:schemeClr>
              </a:solidFill>
            </a:endParaRPr>
          </a:p>
        </p:txBody>
      </p:sp>
    </p:spTree>
    <p:extLst>
      <p:ext uri="{BB962C8B-B14F-4D97-AF65-F5344CB8AC3E}">
        <p14:creationId xmlns:p14="http://schemas.microsoft.com/office/powerpoint/2010/main" val="962198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B116BD-B35F-44E3-8D7F-A66F2C6FB1BA}"/>
              </a:ext>
            </a:extLst>
          </p:cNvPr>
          <p:cNvSpPr>
            <a:spLocks noGrp="1"/>
          </p:cNvSpPr>
          <p:nvPr>
            <p:ph type="title"/>
          </p:nvPr>
        </p:nvSpPr>
        <p:spPr>
          <a:xfrm>
            <a:off x="838200" y="365125"/>
            <a:ext cx="10515600" cy="707319"/>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Security products and features</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7981356F-2E7B-49F6-A706-F1A41B0CCEDC}"/>
              </a:ext>
            </a:extLst>
          </p:cNvPr>
          <p:cNvSpPr>
            <a:spLocks noGrp="1"/>
          </p:cNvSpPr>
          <p:nvPr>
            <p:ph idx="1"/>
          </p:nvPr>
        </p:nvSpPr>
        <p:spPr>
          <a:xfrm>
            <a:off x="838200" y="1411112"/>
            <a:ext cx="10515600" cy="5271910"/>
          </a:xfrm>
        </p:spPr>
        <p:txBody>
          <a:bodyPr>
            <a:normAutofit fontScale="25000" lnSpcReduction="20000"/>
          </a:bodyPr>
          <a:lstStyle/>
          <a:p>
            <a:pPr marL="0" indent="0" algn="just">
              <a:lnSpc>
                <a:spcPct val="120000"/>
              </a:lnSpc>
              <a:spcBef>
                <a:spcPts val="500"/>
              </a:spcBef>
              <a:buNone/>
            </a:pPr>
            <a:r>
              <a:rPr lang="en-US" sz="8800" i="0" dirty="0">
                <a:effectLst/>
                <a:latin typeface="Times New Roman" panose="02020603050405020304" pitchFamily="18" charset="0"/>
                <a:cs typeface="Times New Roman" panose="02020603050405020304" pitchFamily="18" charset="0"/>
              </a:rPr>
              <a:t>AWS provides security-specific tools and capabilities for network security, configuration management, access control, and data security. It include:</a:t>
            </a:r>
          </a:p>
          <a:p>
            <a:pPr algn="just">
              <a:lnSpc>
                <a:spcPct val="120000"/>
              </a:lnSpc>
              <a:spcBef>
                <a:spcPts val="500"/>
              </a:spcBef>
            </a:pPr>
            <a:r>
              <a:rPr lang="en-US" sz="8800" b="1" dirty="0">
                <a:latin typeface="Times New Roman" panose="02020603050405020304" pitchFamily="18" charset="0"/>
                <a:cs typeface="Times New Roman" panose="02020603050405020304" pitchFamily="18" charset="0"/>
              </a:rPr>
              <a:t>N</a:t>
            </a:r>
            <a:r>
              <a:rPr lang="en-US" sz="8800" b="1" i="0" dirty="0">
                <a:effectLst/>
                <a:latin typeface="Times New Roman" panose="02020603050405020304" pitchFamily="18" charset="0"/>
                <a:cs typeface="Times New Roman" panose="02020603050405020304" pitchFamily="18" charset="0"/>
              </a:rPr>
              <a:t>etwork firewall: </a:t>
            </a:r>
            <a:r>
              <a:rPr lang="en-US" sz="8800" dirty="0">
                <a:latin typeface="Times New Roman" panose="02020603050405020304" pitchFamily="18" charset="0"/>
                <a:cs typeface="Times New Roman" panose="02020603050405020304" pitchFamily="18" charset="0"/>
              </a:rPr>
              <a:t>B</a:t>
            </a:r>
            <a:r>
              <a:rPr lang="en-US" sz="8800" i="0" dirty="0">
                <a:effectLst/>
                <a:latin typeface="Times New Roman" panose="02020603050405020304" pitchFamily="18" charset="0"/>
                <a:cs typeface="Times New Roman" panose="02020603050405020304" pitchFamily="18" charset="0"/>
              </a:rPr>
              <a:t>uilt into your Amazon VPC to create a private network and control access to your instances or applications. Customers can use TLS to control encryption in transit across AWS services.</a:t>
            </a:r>
          </a:p>
          <a:p>
            <a:pPr algn="just">
              <a:lnSpc>
                <a:spcPct val="120000"/>
              </a:lnSpc>
              <a:spcBef>
                <a:spcPts val="500"/>
              </a:spcBef>
            </a:pPr>
            <a:r>
              <a:rPr lang="en-US" sz="8800" b="1" i="0" dirty="0">
                <a:effectLst/>
                <a:latin typeface="Times New Roman" panose="02020603050405020304" pitchFamily="18" charset="0"/>
                <a:cs typeface="Times New Roman" panose="02020603050405020304" pitchFamily="18" charset="0"/>
              </a:rPr>
              <a:t>Connectivity: </a:t>
            </a:r>
            <a:r>
              <a:rPr lang="en-US" sz="8800" dirty="0">
                <a:latin typeface="Times New Roman" panose="02020603050405020304" pitchFamily="18" charset="0"/>
                <a:cs typeface="Times New Roman" panose="02020603050405020304" pitchFamily="18" charset="0"/>
              </a:rPr>
              <a:t>A</a:t>
            </a:r>
            <a:r>
              <a:rPr lang="en-US" sz="8800" i="0" dirty="0">
                <a:effectLst/>
                <a:latin typeface="Times New Roman" panose="02020603050405020304" pitchFamily="18" charset="0"/>
                <a:cs typeface="Times New Roman" panose="02020603050405020304" pitchFamily="18" charset="0"/>
              </a:rPr>
              <a:t>llow private or dedicated connections from the office or local area.</a:t>
            </a:r>
          </a:p>
          <a:p>
            <a:pPr algn="just">
              <a:lnSpc>
                <a:spcPct val="120000"/>
              </a:lnSpc>
              <a:spcBef>
                <a:spcPts val="500"/>
              </a:spcBef>
            </a:pPr>
            <a:r>
              <a:rPr lang="en-US" sz="8800" b="1" i="0" dirty="0">
                <a:effectLst/>
                <a:latin typeface="Times New Roman" panose="02020603050405020304" pitchFamily="18" charset="0"/>
                <a:cs typeface="Times New Roman" panose="02020603050405020304" pitchFamily="18" charset="0"/>
              </a:rPr>
              <a:t>Automatic encryption </a:t>
            </a:r>
            <a:r>
              <a:rPr lang="en-US" sz="8800" i="0" dirty="0">
                <a:effectLst/>
                <a:latin typeface="Times New Roman" panose="02020603050405020304" pitchFamily="18" charset="0"/>
                <a:cs typeface="Times New Roman" panose="02020603050405020304" pitchFamily="18" charset="0"/>
              </a:rPr>
              <a:t>of all traffic on AWS global and regional networks between secure AWS facilities.</a:t>
            </a:r>
          </a:p>
          <a:p>
            <a:pPr algn="just">
              <a:lnSpc>
                <a:spcPct val="120000"/>
              </a:lnSpc>
              <a:spcBef>
                <a:spcPts val="500"/>
              </a:spcBef>
            </a:pPr>
            <a:r>
              <a:rPr lang="en-US" sz="8800" b="1" i="0" dirty="0">
                <a:effectLst/>
                <a:latin typeface="Times New Roman" panose="02020603050405020304" pitchFamily="18" charset="0"/>
                <a:cs typeface="Times New Roman" panose="02020603050405020304" pitchFamily="18" charset="0"/>
              </a:rPr>
              <a:t>Deployment tool: </a:t>
            </a:r>
            <a:r>
              <a:rPr lang="en-US" sz="8800" i="0" dirty="0">
                <a:effectLst/>
                <a:latin typeface="Times New Roman" panose="02020603050405020304" pitchFamily="18" charset="0"/>
                <a:cs typeface="Times New Roman" panose="02020603050405020304" pitchFamily="18" charset="0"/>
              </a:rPr>
              <a:t>Control the advent and decommissioning of AWS sources in line with business enterprise standards. </a:t>
            </a:r>
          </a:p>
          <a:p>
            <a:pPr algn="just">
              <a:lnSpc>
                <a:spcPct val="120000"/>
              </a:lnSpc>
              <a:spcBef>
                <a:spcPts val="500"/>
              </a:spcBef>
            </a:pPr>
            <a:r>
              <a:rPr lang="en-IN" sz="8800" b="1" i="0" dirty="0">
                <a:effectLst/>
                <a:latin typeface="Times New Roman" panose="02020603050405020304" pitchFamily="18" charset="0"/>
                <a:cs typeface="Times New Roman" panose="02020603050405020304" pitchFamily="18" charset="0"/>
              </a:rPr>
              <a:t>Saved data encryption features: </a:t>
            </a:r>
            <a:r>
              <a:rPr lang="en-IN" sz="8800" i="0" dirty="0">
                <a:effectLst/>
                <a:latin typeface="Times New Roman" panose="02020603050405020304" pitchFamily="18" charset="0"/>
                <a:cs typeface="Times New Roman" panose="02020603050405020304" pitchFamily="18" charset="0"/>
              </a:rPr>
              <a:t>Amazon EBS, Amazon S3, Amazon RDS, Amazon Redshift, Amazon </a:t>
            </a:r>
            <a:r>
              <a:rPr lang="en-IN" sz="8800" i="0" dirty="0" err="1">
                <a:effectLst/>
                <a:latin typeface="Times New Roman" panose="02020603050405020304" pitchFamily="18" charset="0"/>
                <a:cs typeface="Times New Roman" panose="02020603050405020304" pitchFamily="18" charset="0"/>
              </a:rPr>
              <a:t>ElastiCache</a:t>
            </a:r>
            <a:r>
              <a:rPr lang="en-IN" sz="8800" i="0" dirty="0">
                <a:effectLst/>
                <a:latin typeface="Times New Roman" panose="02020603050405020304" pitchFamily="18" charset="0"/>
                <a:cs typeface="Times New Roman" panose="02020603050405020304" pitchFamily="18" charset="0"/>
              </a:rPr>
              <a:t>, AWS Lambda, and Amazon </a:t>
            </a:r>
            <a:r>
              <a:rPr lang="en-IN" sz="8800" i="0" dirty="0" err="1">
                <a:effectLst/>
                <a:latin typeface="Times New Roman" panose="02020603050405020304" pitchFamily="18" charset="0"/>
                <a:cs typeface="Times New Roman" panose="02020603050405020304" pitchFamily="18" charset="0"/>
              </a:rPr>
              <a:t>SageMaker</a:t>
            </a:r>
            <a:r>
              <a:rPr lang="en-IN" sz="8800" i="0" dirty="0">
                <a:effectLst/>
                <a:latin typeface="Times New Roman" panose="02020603050405020304" pitchFamily="18" charset="0"/>
                <a:cs typeface="Times New Roman" panose="02020603050405020304" pitchFamily="18" charset="0"/>
              </a:rPr>
              <a:t> .</a:t>
            </a:r>
          </a:p>
          <a:p>
            <a:pPr algn="just">
              <a:lnSpc>
                <a:spcPct val="120000"/>
              </a:lnSpc>
              <a:spcBef>
                <a:spcPts val="500"/>
              </a:spcBef>
            </a:pPr>
            <a:r>
              <a:rPr lang="en-IN" sz="8800" b="1" i="0" dirty="0">
                <a:effectLst/>
                <a:latin typeface="Times New Roman" panose="02020603050405020304" pitchFamily="18" charset="0"/>
                <a:cs typeface="Times New Roman" panose="02020603050405020304" pitchFamily="18" charset="0"/>
              </a:rPr>
              <a:t>Encrypted message queue: </a:t>
            </a:r>
            <a:r>
              <a:rPr lang="en-IN" sz="8800" i="0" dirty="0">
                <a:effectLst/>
                <a:latin typeface="Times New Roman" panose="02020603050405020304" pitchFamily="18" charset="0"/>
                <a:cs typeface="Times New Roman" panose="02020603050405020304" pitchFamily="18" charset="0"/>
              </a:rPr>
              <a:t>To send sensitive data using Amazon SQS server-side encryption (SSE)</a:t>
            </a:r>
          </a:p>
          <a:p>
            <a:pPr>
              <a:spcBef>
                <a:spcPts val="500"/>
              </a:spcBef>
            </a:pPr>
            <a:endParaRPr lang="en-IN" sz="8000" i="0" dirty="0">
              <a:effectLst/>
              <a:latin typeface="Times New Roman" panose="02020603050405020304" pitchFamily="18" charset="0"/>
              <a:cs typeface="Times New Roman" panose="02020603050405020304" pitchFamily="18" charset="0"/>
            </a:endParaRPr>
          </a:p>
          <a:p>
            <a:endParaRPr lang="en-IN" sz="4000" i="0" dirty="0">
              <a:effectLst/>
              <a:latin typeface="Times New Roman" panose="02020603050405020304" pitchFamily="18" charset="0"/>
              <a:cs typeface="Times New Roman" panose="02020603050405020304" pitchFamily="18" charset="0"/>
            </a:endParaRPr>
          </a:p>
          <a:p>
            <a:endParaRPr lang="en-US" sz="2400" i="0" dirty="0">
              <a:effectLst/>
              <a:latin typeface="Times New Roman" panose="02020603050405020304" pitchFamily="18" charset="0"/>
              <a:cs typeface="Times New Roman" panose="02020603050405020304" pitchFamily="18" charset="0"/>
            </a:endParaRPr>
          </a:p>
          <a:p>
            <a:endParaRPr lang="en-US" sz="2400" i="0" dirty="0">
              <a:effectLst/>
              <a:latin typeface="Poppins" panose="00000500000000000000" pitchFamily="2" charset="0"/>
            </a:endParaRPr>
          </a:p>
          <a:p>
            <a:endParaRPr lang="en-US" sz="1600" i="0" dirty="0">
              <a:effectLst/>
              <a:latin typeface="Poppins" panose="00000500000000000000" pitchFamily="2" charset="0"/>
            </a:endParaRPr>
          </a:p>
          <a:p>
            <a:endParaRPr lang="en-IN" dirty="0"/>
          </a:p>
        </p:txBody>
      </p:sp>
    </p:spTree>
    <p:extLst>
      <p:ext uri="{BB962C8B-B14F-4D97-AF65-F5344CB8AC3E}">
        <p14:creationId xmlns:p14="http://schemas.microsoft.com/office/powerpoint/2010/main" val="3557798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6F461-B7AF-48E6-AF68-D1A9988AB7D1}"/>
              </a:ext>
            </a:extLst>
          </p:cNvPr>
          <p:cNvSpPr>
            <a:spLocks noGrp="1"/>
          </p:cNvSpPr>
          <p:nvPr>
            <p:ph type="title"/>
          </p:nvPr>
        </p:nvSpPr>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Security Guidance</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6C4AF9-E9FF-41D7-B581-9031A8D1F050}"/>
              </a:ext>
            </a:extLst>
          </p:cNvPr>
          <p:cNvSpPr>
            <a:spLocks noGrp="1"/>
          </p:cNvSpPr>
          <p:nvPr>
            <p:ph idx="1"/>
          </p:nvPr>
        </p:nvSpPr>
        <p:spPr>
          <a:xfrm>
            <a:off x="838200" y="1585928"/>
            <a:ext cx="10515600" cy="4351338"/>
          </a:xfrm>
        </p:spPr>
        <p:txBody>
          <a:bodyPr>
            <a:normAutofit lnSpcReduction="10000"/>
          </a:bodyPr>
          <a:lstStyle/>
          <a:p>
            <a:pPr marL="0" indent="0" algn="just">
              <a:lnSpc>
                <a:spcPct val="100000"/>
              </a:lnSpc>
              <a:buNone/>
            </a:pPr>
            <a:r>
              <a:rPr lang="en-US" sz="2200" i="0" dirty="0">
                <a:effectLst/>
                <a:latin typeface="Times New Roman" panose="02020603050405020304" pitchFamily="18" charset="0"/>
                <a:cs typeface="Times New Roman" panose="02020603050405020304" pitchFamily="18" charset="0"/>
              </a:rPr>
              <a:t>AWS provides customers with guidance and expertise through tools, resources, online support, and professional services offered by AWS and its partners:</a:t>
            </a:r>
            <a:endParaRPr lang="en-US" sz="2200" dirty="0">
              <a:latin typeface="Times New Roman" panose="02020603050405020304" pitchFamily="18" charset="0"/>
              <a:cs typeface="Times New Roman" panose="02020603050405020304" pitchFamily="18" charset="0"/>
            </a:endParaRPr>
          </a:p>
          <a:p>
            <a:pPr algn="just">
              <a:lnSpc>
                <a:spcPct val="100000"/>
              </a:lnSpc>
            </a:pPr>
            <a:r>
              <a:rPr lang="en-US" sz="2200" b="1" dirty="0">
                <a:latin typeface="Times New Roman" panose="02020603050405020304" pitchFamily="18" charset="0"/>
                <a:cs typeface="Times New Roman" panose="02020603050405020304" pitchFamily="18" charset="0"/>
              </a:rPr>
              <a:t>AWS Trusted Advisor:</a:t>
            </a:r>
            <a:r>
              <a:rPr lang="en-US" sz="2200" dirty="0">
                <a:latin typeface="Times New Roman" panose="02020603050405020304" pitchFamily="18" charset="0"/>
                <a:cs typeface="Times New Roman" panose="02020603050405020304" pitchFamily="18" charset="0"/>
              </a:rPr>
              <a:t> </a:t>
            </a:r>
            <a:r>
              <a:rPr lang="en-US" sz="2200" i="0" dirty="0">
                <a:effectLst/>
                <a:latin typeface="Times New Roman" panose="02020603050405020304" pitchFamily="18" charset="0"/>
                <a:cs typeface="Times New Roman" panose="02020603050405020304" pitchFamily="18" charset="0"/>
              </a:rPr>
              <a:t>An online tool that acts like a bespoke cloud expert to help </a:t>
            </a:r>
            <a:r>
              <a:rPr lang="en-US" sz="2200" b="0" i="0" dirty="0">
                <a:solidFill>
                  <a:srgbClr val="000000"/>
                </a:solidFill>
                <a:effectLst/>
                <a:latin typeface="Times New Roman" panose="02020603050405020304" pitchFamily="18" charset="0"/>
                <a:cs typeface="Times New Roman" panose="02020603050405020304" pitchFamily="18" charset="0"/>
              </a:rPr>
              <a:t>you configure your resources to follow best practices.</a:t>
            </a:r>
          </a:p>
          <a:p>
            <a:pPr algn="just">
              <a:lnSpc>
                <a:spcPct val="100000"/>
              </a:lnSpc>
            </a:pPr>
            <a:r>
              <a:rPr lang="en-US" sz="2200" b="1" dirty="0">
                <a:solidFill>
                  <a:srgbClr val="000000"/>
                </a:solidFill>
                <a:latin typeface="Times New Roman" panose="02020603050405020304" pitchFamily="18" charset="0"/>
                <a:cs typeface="Times New Roman" panose="02020603050405020304" pitchFamily="18" charset="0"/>
              </a:rPr>
              <a:t>AWS Account Teams: </a:t>
            </a:r>
            <a:r>
              <a:rPr lang="en-US" sz="2200" dirty="0">
                <a:solidFill>
                  <a:srgbClr val="000000"/>
                </a:solidFill>
                <a:latin typeface="Times New Roman" panose="02020603050405020304" pitchFamily="18" charset="0"/>
                <a:cs typeface="Times New Roman" panose="02020603050405020304" pitchFamily="18" charset="0"/>
              </a:rPr>
              <a:t>Gives direction towards the correct resource to resolve the security problems that is encountered.</a:t>
            </a:r>
            <a:r>
              <a:rPr lang="en-US" sz="2200" dirty="0">
                <a:latin typeface="Times New Roman" panose="02020603050405020304" pitchFamily="18" charset="0"/>
                <a:cs typeface="Times New Roman" panose="02020603050405020304" pitchFamily="18" charset="0"/>
              </a:rPr>
              <a:t> </a:t>
            </a:r>
          </a:p>
          <a:p>
            <a:pPr algn="just">
              <a:lnSpc>
                <a:spcPct val="100000"/>
              </a:lnSpc>
            </a:pPr>
            <a:r>
              <a:rPr lang="en-IN" sz="2200" b="1" dirty="0">
                <a:latin typeface="Times New Roman" panose="02020603050405020304" pitchFamily="18" charset="0"/>
                <a:cs typeface="Times New Roman" panose="02020603050405020304" pitchFamily="18" charset="0"/>
              </a:rPr>
              <a:t>AWS Enterprise support: </a:t>
            </a:r>
            <a:r>
              <a:rPr lang="en-US" sz="2200" i="0" dirty="0">
                <a:effectLst/>
                <a:latin typeface="Times New Roman" panose="02020603050405020304" pitchFamily="18" charset="0"/>
                <a:cs typeface="Times New Roman" panose="02020603050405020304" pitchFamily="18" charset="0"/>
              </a:rPr>
              <a:t>It offers a 15-minute response time and is available 24 hours a day, 7 days a week by phone, chat, or email. With a dedicated technical account manager</a:t>
            </a:r>
          </a:p>
          <a:p>
            <a:pPr algn="just">
              <a:lnSpc>
                <a:spcPct val="100000"/>
              </a:lnSpc>
            </a:pPr>
            <a:r>
              <a:rPr lang="en-US" sz="2200" b="1" dirty="0">
                <a:latin typeface="Times New Roman" panose="02020603050405020304" pitchFamily="18" charset="0"/>
                <a:cs typeface="Times New Roman" panose="02020603050405020304" pitchFamily="18" charset="0"/>
              </a:rPr>
              <a:t>AWS partner Network: </a:t>
            </a:r>
            <a:r>
              <a:rPr lang="en-US" sz="2200" dirty="0">
                <a:latin typeface="Times New Roman" panose="02020603050405020304" pitchFamily="18" charset="0"/>
                <a:cs typeface="Times New Roman" panose="02020603050405020304" pitchFamily="18" charset="0"/>
              </a:rPr>
              <a:t>Offers hundreds of industry leading products</a:t>
            </a:r>
          </a:p>
          <a:p>
            <a:pPr algn="just">
              <a:lnSpc>
                <a:spcPct val="100000"/>
              </a:lnSpc>
            </a:pPr>
            <a:r>
              <a:rPr lang="en-US" sz="2200" b="1" i="0" dirty="0">
                <a:effectLst/>
                <a:latin typeface="Times New Roman" panose="02020603050405020304" pitchFamily="18" charset="0"/>
                <a:cs typeface="Times New Roman" panose="02020603050405020304" pitchFamily="18" charset="0"/>
              </a:rPr>
              <a:t>AWS Professional Service: </a:t>
            </a:r>
            <a:r>
              <a:rPr lang="en-US" sz="2200" i="0" dirty="0">
                <a:effectLst/>
                <a:latin typeface="Times New Roman" panose="02020603050405020304" pitchFamily="18" charset="0"/>
                <a:cs typeface="Times New Roman" panose="02020603050405020304" pitchFamily="18" charset="0"/>
              </a:rPr>
              <a:t>Assist customers in developing security policies and practices based on proven designs to ensure that their security designs meet internal and external compliance requirements.</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813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3B9D5-9673-4213-96F0-BFEC7917D572}"/>
              </a:ext>
            </a:extLst>
          </p:cNvPr>
          <p:cNvSpPr>
            <a:spLocks noGrp="1"/>
          </p:cNvSpPr>
          <p:nvPr>
            <p:ph type="title"/>
          </p:nvPr>
        </p:nvSpPr>
        <p:spPr>
          <a:xfrm>
            <a:off x="838200" y="195792"/>
            <a:ext cx="10515600" cy="72989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Identity and Access Management (IAM)</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A6AE71-0635-49B8-8CB7-364679CF6D92}"/>
              </a:ext>
            </a:extLst>
          </p:cNvPr>
          <p:cNvSpPr>
            <a:spLocks noGrp="1"/>
          </p:cNvSpPr>
          <p:nvPr>
            <p:ph idx="1"/>
          </p:nvPr>
        </p:nvSpPr>
        <p:spPr>
          <a:xfrm>
            <a:off x="838200" y="1049868"/>
            <a:ext cx="10515600" cy="5700888"/>
          </a:xfrm>
        </p:spPr>
        <p:txBody>
          <a:bodyPr>
            <a:normAutofit fontScale="25000" lnSpcReduction="20000"/>
          </a:bodyPr>
          <a:lstStyle/>
          <a:p>
            <a:pPr algn="just">
              <a:lnSpc>
                <a:spcPct val="120000"/>
              </a:lnSpc>
            </a:pPr>
            <a:r>
              <a:rPr lang="en-US" sz="8000" i="0" dirty="0">
                <a:effectLst/>
                <a:latin typeface="Times New Roman" panose="02020603050405020304" pitchFamily="18" charset="0"/>
                <a:cs typeface="Times New Roman" panose="02020603050405020304" pitchFamily="18" charset="0"/>
              </a:rPr>
              <a:t>IAM allows you to define individual user accounts that have permissions to AWS resources AWS Multi-System Authentication for privileged accounts, including options for hardware and software validators.</a:t>
            </a:r>
          </a:p>
          <a:p>
            <a:pPr algn="just">
              <a:lnSpc>
                <a:spcPct val="120000"/>
              </a:lnSpc>
            </a:pPr>
            <a:r>
              <a:rPr lang="en-US" sz="8000" dirty="0">
                <a:latin typeface="Times New Roman" panose="02020603050405020304" pitchFamily="18" charset="0"/>
                <a:cs typeface="Times New Roman" panose="02020603050405020304" pitchFamily="18" charset="0"/>
              </a:rPr>
              <a:t>It can be utilized to allow your employees and applications a federated access to the AWS management </a:t>
            </a:r>
            <a:r>
              <a:rPr lang="en-US" sz="8000" dirty="0" err="1">
                <a:latin typeface="Times New Roman" panose="02020603050405020304" pitchFamily="18" charset="0"/>
                <a:cs typeface="Times New Roman" panose="02020603050405020304" pitchFamily="18" charset="0"/>
              </a:rPr>
              <a:t>consol</a:t>
            </a:r>
            <a:r>
              <a:rPr lang="en-US" sz="8000" dirty="0">
                <a:latin typeface="Times New Roman" panose="02020603050405020304" pitchFamily="18" charset="0"/>
                <a:cs typeface="Times New Roman" panose="02020603050405020304" pitchFamily="18" charset="0"/>
              </a:rPr>
              <a:t> and AWS service APIs.</a:t>
            </a:r>
          </a:p>
          <a:p>
            <a:pPr algn="just">
              <a:lnSpc>
                <a:spcPct val="120000"/>
              </a:lnSpc>
            </a:pPr>
            <a:r>
              <a:rPr lang="en-US" sz="8000" b="0" i="0" dirty="0">
                <a:effectLst/>
                <a:latin typeface="Times New Roman" panose="02020603050405020304" pitchFamily="18" charset="0"/>
                <a:cs typeface="Times New Roman" panose="02020603050405020304" pitchFamily="18" charset="0"/>
              </a:rPr>
              <a:t>AWS Identity and Access Management (IAM) </a:t>
            </a:r>
            <a:r>
              <a:rPr lang="en-US" sz="8000" i="0" dirty="0">
                <a:effectLst/>
                <a:latin typeface="Times New Roman" panose="02020603050405020304" pitchFamily="18" charset="0"/>
                <a:cs typeface="Times New Roman" panose="02020603050405020304" pitchFamily="18" charset="0"/>
              </a:rPr>
              <a:t>provides granular access control across AWS.</a:t>
            </a:r>
          </a:p>
          <a:p>
            <a:pPr algn="just">
              <a:lnSpc>
                <a:spcPct val="120000"/>
              </a:lnSpc>
            </a:pPr>
            <a:r>
              <a:rPr lang="en-US" sz="8000" dirty="0">
                <a:latin typeface="Times New Roman" panose="02020603050405020304" pitchFamily="18" charset="0"/>
                <a:cs typeface="Times New Roman" panose="02020603050405020304" pitchFamily="18" charset="0"/>
              </a:rPr>
              <a:t>Using</a:t>
            </a:r>
            <a:r>
              <a:rPr lang="en-US" sz="8000" i="0" dirty="0">
                <a:effectLst/>
                <a:latin typeface="Times New Roman" panose="02020603050405020304" pitchFamily="18" charset="0"/>
                <a:cs typeface="Times New Roman" panose="02020603050405020304" pitchFamily="18" charset="0"/>
              </a:rPr>
              <a:t> IAM, you can specify who can access which services and </a:t>
            </a:r>
            <a:r>
              <a:rPr lang="en-US" sz="8000" b="0" i="0" dirty="0">
                <a:effectLst/>
                <a:latin typeface="Times New Roman" panose="02020603050405020304" pitchFamily="18" charset="0"/>
                <a:cs typeface="Times New Roman" panose="02020603050405020304" pitchFamily="18" charset="0"/>
              </a:rPr>
              <a:t>resources, and under </a:t>
            </a:r>
            <a:r>
              <a:rPr lang="en-US" sz="8000" i="0" dirty="0">
                <a:effectLst/>
                <a:latin typeface="Times New Roman" panose="02020603050405020304" pitchFamily="18" charset="0"/>
                <a:cs typeface="Times New Roman" panose="02020603050405020304" pitchFamily="18" charset="0"/>
              </a:rPr>
              <a:t>what </a:t>
            </a:r>
            <a:r>
              <a:rPr lang="en-US" sz="8000" b="0" i="0" dirty="0">
                <a:effectLst/>
                <a:latin typeface="Times New Roman" panose="02020603050405020304" pitchFamily="18" charset="0"/>
                <a:cs typeface="Times New Roman" panose="02020603050405020304" pitchFamily="18" charset="0"/>
              </a:rPr>
              <a:t>conditions.</a:t>
            </a:r>
          </a:p>
          <a:p>
            <a:pPr algn="just">
              <a:lnSpc>
                <a:spcPct val="120000"/>
              </a:lnSpc>
            </a:pPr>
            <a:r>
              <a:rPr lang="en-US" sz="8000" dirty="0">
                <a:latin typeface="Times New Roman" panose="02020603050405020304" pitchFamily="18" charset="0"/>
                <a:cs typeface="Times New Roman" panose="02020603050405020304" pitchFamily="18" charset="0"/>
              </a:rPr>
              <a:t>IAM service is used at free of charge.</a:t>
            </a:r>
          </a:p>
          <a:p>
            <a:pPr algn="just">
              <a:lnSpc>
                <a:spcPct val="120000"/>
              </a:lnSpc>
            </a:pPr>
            <a:r>
              <a:rPr lang="en-US" sz="8000" b="1" dirty="0">
                <a:solidFill>
                  <a:srgbClr val="FF0000"/>
                </a:solidFill>
                <a:latin typeface="Times New Roman" panose="02020603050405020304" pitchFamily="18" charset="0"/>
                <a:cs typeface="Times New Roman" panose="02020603050405020304" pitchFamily="18" charset="0"/>
              </a:rPr>
              <a:t>IAM Features:</a:t>
            </a:r>
          </a:p>
          <a:p>
            <a:pPr algn="just">
              <a:lnSpc>
                <a:spcPct val="120000"/>
              </a:lnSpc>
            </a:pPr>
            <a:r>
              <a:rPr lang="en-US" sz="8000" dirty="0">
                <a:latin typeface="Times New Roman" panose="02020603050405020304" pitchFamily="18" charset="0"/>
                <a:cs typeface="Times New Roman" panose="02020603050405020304" pitchFamily="18" charset="0"/>
              </a:rPr>
              <a:t>Shared access to the AWS account</a:t>
            </a:r>
          </a:p>
          <a:p>
            <a:pPr algn="just">
              <a:lnSpc>
                <a:spcPct val="120000"/>
              </a:lnSpc>
            </a:pPr>
            <a:r>
              <a:rPr lang="en-US" sz="8000" dirty="0">
                <a:latin typeface="Times New Roman" panose="02020603050405020304" pitchFamily="18" charset="0"/>
                <a:cs typeface="Times New Roman" panose="02020603050405020304" pitchFamily="18" charset="0"/>
              </a:rPr>
              <a:t>Granular permissions</a:t>
            </a:r>
          </a:p>
          <a:p>
            <a:pPr algn="just">
              <a:lnSpc>
                <a:spcPct val="120000"/>
              </a:lnSpc>
            </a:pPr>
            <a:r>
              <a:rPr lang="en-US" sz="8000" dirty="0">
                <a:latin typeface="Times New Roman" panose="02020603050405020304" pitchFamily="18" charset="0"/>
                <a:cs typeface="Times New Roman" panose="02020603050405020304" pitchFamily="18" charset="0"/>
              </a:rPr>
              <a:t>Multifactor authentication</a:t>
            </a:r>
          </a:p>
          <a:p>
            <a:endParaRPr lang="en-US" sz="8000" dirty="0">
              <a:latin typeface="Times New Roman" panose="02020603050405020304" pitchFamily="18" charset="0"/>
              <a:cs typeface="Times New Roman" panose="02020603050405020304" pitchFamily="18" charset="0"/>
            </a:endParaRPr>
          </a:p>
          <a:p>
            <a:endParaRPr lang="en-US" sz="80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7307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3902-81AE-4C82-A783-2D39AE786B89}"/>
              </a:ext>
            </a:extLst>
          </p:cNvPr>
          <p:cNvSpPr>
            <a:spLocks noGrp="1"/>
          </p:cNvSpPr>
          <p:nvPr>
            <p:ph type="title"/>
          </p:nvPr>
        </p:nvSpPr>
        <p:spPr>
          <a:xfrm>
            <a:off x="795031" y="173215"/>
            <a:ext cx="10515600" cy="490336"/>
          </a:xfrm>
        </p:spPr>
        <p:txBody>
          <a:bodyPr>
            <a:normAutofit fontScale="90000"/>
          </a:bodyPr>
          <a:lstStyle/>
          <a:p>
            <a:r>
              <a:rPr lang="en-US" sz="3600" dirty="0">
                <a:solidFill>
                  <a:srgbClr val="FF0000"/>
                </a:solidFill>
                <a:latin typeface="Times New Roman" panose="02020603050405020304" pitchFamily="18" charset="0"/>
                <a:cs typeface="Times New Roman" panose="02020603050405020304" pitchFamily="18" charset="0"/>
              </a:rPr>
              <a:t>How IAM Works:</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23DFB5-E814-4D55-A3FE-10000721F697}"/>
              </a:ext>
            </a:extLst>
          </p:cNvPr>
          <p:cNvSpPr>
            <a:spLocks noGrp="1"/>
          </p:cNvSpPr>
          <p:nvPr>
            <p:ph sz="half" idx="1"/>
          </p:nvPr>
        </p:nvSpPr>
        <p:spPr>
          <a:xfrm>
            <a:off x="838200" y="835378"/>
            <a:ext cx="6109076" cy="5937955"/>
          </a:xfrm>
        </p:spPr>
        <p:txBody>
          <a:bodyPr>
            <a:normAutofit fontScale="25000" lnSpcReduction="20000"/>
          </a:bodyPr>
          <a:lstStyle/>
          <a:p>
            <a:pPr marL="0" indent="0" algn="just">
              <a:lnSpc>
                <a:spcPct val="120000"/>
              </a:lnSpc>
              <a:buNone/>
            </a:pPr>
            <a:r>
              <a:rPr lang="en-US" sz="8800" b="1" dirty="0"/>
              <a:t>1. Terms:</a:t>
            </a:r>
          </a:p>
          <a:p>
            <a:pPr algn="just">
              <a:lnSpc>
                <a:spcPct val="120000"/>
              </a:lnSpc>
            </a:pPr>
            <a:r>
              <a:rPr lang="en-US" sz="8800" dirty="0"/>
              <a:t>IAM resource: Edit/remove resource from IAM</a:t>
            </a:r>
          </a:p>
          <a:p>
            <a:pPr algn="just">
              <a:lnSpc>
                <a:spcPct val="120000"/>
              </a:lnSpc>
            </a:pPr>
            <a:r>
              <a:rPr lang="en-US" sz="8800" dirty="0"/>
              <a:t>IAM Identity: Attach a policy to IAM identity</a:t>
            </a:r>
          </a:p>
          <a:p>
            <a:pPr algn="just">
              <a:lnSpc>
                <a:spcPct val="120000"/>
              </a:lnSpc>
            </a:pPr>
            <a:r>
              <a:rPr lang="en-US" sz="8800" dirty="0"/>
              <a:t>IAM entities: Used by AWS for authentication</a:t>
            </a:r>
          </a:p>
          <a:p>
            <a:pPr algn="just">
              <a:lnSpc>
                <a:spcPct val="120000"/>
              </a:lnSpc>
            </a:pPr>
            <a:r>
              <a:rPr lang="en-US" sz="8800" dirty="0"/>
              <a:t>Principals: Includes federated users and assumed roles</a:t>
            </a:r>
          </a:p>
          <a:p>
            <a:pPr marL="0" indent="0" algn="just">
              <a:lnSpc>
                <a:spcPct val="120000"/>
              </a:lnSpc>
              <a:buNone/>
            </a:pPr>
            <a:r>
              <a:rPr lang="en-US" sz="8800" b="1" dirty="0"/>
              <a:t>2.  Principal: </a:t>
            </a:r>
            <a:r>
              <a:rPr lang="en-US" sz="8800" dirty="0"/>
              <a:t>Used to request for action in AWS    resource.</a:t>
            </a:r>
          </a:p>
          <a:p>
            <a:pPr marL="0" indent="0" algn="just">
              <a:lnSpc>
                <a:spcPct val="120000"/>
              </a:lnSpc>
              <a:buNone/>
            </a:pPr>
            <a:r>
              <a:rPr lang="en-US" sz="8800" b="1" dirty="0"/>
              <a:t>3. Request:</a:t>
            </a:r>
          </a:p>
          <a:p>
            <a:pPr algn="just">
              <a:lnSpc>
                <a:spcPct val="120000"/>
              </a:lnSpc>
            </a:pPr>
            <a:r>
              <a:rPr lang="en-US" sz="8800" dirty="0"/>
              <a:t>Actions: Operations that principal wants to perform</a:t>
            </a:r>
          </a:p>
          <a:p>
            <a:pPr algn="just">
              <a:lnSpc>
                <a:spcPct val="120000"/>
              </a:lnSpc>
            </a:pPr>
            <a:r>
              <a:rPr lang="en-US" sz="8800" dirty="0"/>
              <a:t>Resource: Resource object upon which actions are performed</a:t>
            </a:r>
          </a:p>
          <a:p>
            <a:pPr marL="514350" indent="-514350">
              <a:buAutoNum type="arabicPeriod"/>
            </a:pPr>
            <a:endParaRPr lang="en-US" dirty="0"/>
          </a:p>
        </p:txBody>
      </p:sp>
      <p:pic>
        <p:nvPicPr>
          <p:cNvPr id="6" name="Content Placeholder 5">
            <a:extLst>
              <a:ext uri="{FF2B5EF4-FFF2-40B4-BE49-F238E27FC236}">
                <a16:creationId xmlns:a16="http://schemas.microsoft.com/office/drawing/2014/main" id="{0858037B-C58F-414C-9E65-FA0BAF33B04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947276" y="1027906"/>
            <a:ext cx="4909831" cy="4351338"/>
          </a:xfrm>
        </p:spPr>
      </p:pic>
      <p:sp>
        <p:nvSpPr>
          <p:cNvPr id="7" name="TextBox 6">
            <a:extLst>
              <a:ext uri="{FF2B5EF4-FFF2-40B4-BE49-F238E27FC236}">
                <a16:creationId xmlns:a16="http://schemas.microsoft.com/office/drawing/2014/main" id="{0E103EDE-BBED-45D5-B700-E6D5C1F53D5E}"/>
              </a:ext>
            </a:extLst>
          </p:cNvPr>
          <p:cNvSpPr txBox="1"/>
          <p:nvPr/>
        </p:nvSpPr>
        <p:spPr>
          <a:xfrm>
            <a:off x="6947276" y="5823751"/>
            <a:ext cx="4909831" cy="461665"/>
          </a:xfrm>
          <a:prstGeom prst="rect">
            <a:avLst/>
          </a:prstGeom>
          <a:noFill/>
        </p:spPr>
        <p:txBody>
          <a:bodyPr wrap="square" rtlCol="0">
            <a:spAutoFit/>
          </a:bodyPr>
          <a:lstStyle/>
          <a:p>
            <a:r>
              <a:rPr lang="en-US" sz="1200" dirty="0"/>
              <a:t>Credit</a:t>
            </a:r>
            <a:r>
              <a:rPr lang="en-US" sz="1200" u="sng" dirty="0">
                <a:solidFill>
                  <a:srgbClr val="0070C0"/>
                </a:solidFill>
              </a:rPr>
              <a:t>: https://docs.aws.amazon.com/IAM/latest/UserGuide/intro-structure.html</a:t>
            </a:r>
            <a:endParaRPr lang="en-IN" sz="1200" u="sng" dirty="0">
              <a:solidFill>
                <a:srgbClr val="0070C0"/>
              </a:solidFill>
            </a:endParaRPr>
          </a:p>
        </p:txBody>
      </p:sp>
    </p:spTree>
    <p:extLst>
      <p:ext uri="{BB962C8B-B14F-4D97-AF65-F5344CB8AC3E}">
        <p14:creationId xmlns:p14="http://schemas.microsoft.com/office/powerpoint/2010/main" val="104615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91448E1-01E3-4C97-A06D-CA93CE909D47}"/>
              </a:ext>
            </a:extLst>
          </p:cNvPr>
          <p:cNvSpPr>
            <a:spLocks noGrp="1"/>
          </p:cNvSpPr>
          <p:nvPr>
            <p:ph type="title"/>
          </p:nvPr>
        </p:nvSpPr>
        <p:spPr>
          <a:xfrm>
            <a:off x="838200" y="365126"/>
            <a:ext cx="10515600" cy="786342"/>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Accessing IAM:</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DABEC89A-6581-4C83-B9D5-CAC2BB08C447}"/>
              </a:ext>
            </a:extLst>
          </p:cNvPr>
          <p:cNvSpPr>
            <a:spLocks noGrp="1"/>
          </p:cNvSpPr>
          <p:nvPr>
            <p:ph idx="1"/>
          </p:nvPr>
        </p:nvSpPr>
        <p:spPr>
          <a:xfrm>
            <a:off x="838200" y="1365956"/>
            <a:ext cx="10515600" cy="5271911"/>
          </a:xfrm>
        </p:spPr>
        <p:txBody>
          <a:bodyPr>
            <a:normAutofit/>
          </a:bodyPr>
          <a:lstStyle/>
          <a:p>
            <a:pPr algn="just"/>
            <a:r>
              <a:rPr lang="en-US" sz="2200" b="1" dirty="0">
                <a:latin typeface="Times New Roman" panose="02020603050405020304" pitchFamily="18" charset="0"/>
                <a:cs typeface="Times New Roman" panose="02020603050405020304" pitchFamily="18" charset="0"/>
              </a:rPr>
              <a:t>AWS Management Console: </a:t>
            </a:r>
            <a:r>
              <a:rPr lang="en-US" sz="2200" i="0" dirty="0">
                <a:effectLst/>
                <a:latin typeface="Times New Roman" panose="02020603050405020304" pitchFamily="18" charset="0"/>
                <a:cs typeface="Times New Roman" panose="02020603050405020304" pitchFamily="18" charset="0"/>
              </a:rPr>
              <a:t>browser-based interface for managing IAM and AWS resources</a:t>
            </a:r>
          </a:p>
          <a:p>
            <a:pPr algn="just"/>
            <a:r>
              <a:rPr lang="en-IN" sz="2200" b="1" dirty="0">
                <a:latin typeface="Times New Roman" panose="02020603050405020304" pitchFamily="18" charset="0"/>
                <a:cs typeface="Times New Roman" panose="02020603050405020304" pitchFamily="18" charset="0"/>
              </a:rPr>
              <a:t>AWS Command Line Tools: </a:t>
            </a:r>
            <a:r>
              <a:rPr lang="en-US" sz="2200" i="0" dirty="0">
                <a:effectLst/>
                <a:latin typeface="Times New Roman" panose="02020603050405020304" pitchFamily="18" charset="0"/>
                <a:cs typeface="Times New Roman" panose="02020603050405020304" pitchFamily="18" charset="0"/>
              </a:rPr>
              <a:t>To difficulty instructions at your system`s command line to carry out IAM and AWS tasks.</a:t>
            </a:r>
          </a:p>
          <a:p>
            <a:pPr marL="0" indent="0" algn="just">
              <a:buNone/>
            </a:pPr>
            <a:r>
              <a:rPr lang="en-US" sz="2200" dirty="0">
                <a:latin typeface="Times New Roman" panose="02020603050405020304" pitchFamily="18" charset="0"/>
                <a:cs typeface="Times New Roman" panose="02020603050405020304" pitchFamily="18" charset="0"/>
              </a:rPr>
              <a:t>      There are two types of command ;line interface:</a:t>
            </a:r>
          </a:p>
          <a:p>
            <a:pPr marL="0" indent="0" algn="just">
              <a:buNone/>
            </a:pPr>
            <a:r>
              <a:rPr lang="en-US" sz="2200" i="0" dirty="0">
                <a:effectLst/>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1. AWS Command Line Interface</a:t>
            </a:r>
          </a:p>
          <a:p>
            <a:pPr marL="0" indent="0" algn="just">
              <a:buNone/>
            </a:pPr>
            <a:r>
              <a:rPr lang="en-US" sz="2200" i="0" dirty="0">
                <a:effectLst/>
                <a:latin typeface="Times New Roman" panose="02020603050405020304" pitchFamily="18" charset="0"/>
                <a:cs typeface="Times New Roman" panose="02020603050405020304" pitchFamily="18" charset="0"/>
              </a:rPr>
              <a:t>       2. AWS Tools for Windows PowerShell</a:t>
            </a:r>
          </a:p>
          <a:p>
            <a:pPr algn="just"/>
            <a:r>
              <a:rPr lang="en-US" sz="2200" b="1" dirty="0">
                <a:latin typeface="Times New Roman" panose="02020603050405020304" pitchFamily="18" charset="0"/>
                <a:cs typeface="Times New Roman" panose="02020603050405020304" pitchFamily="18" charset="0"/>
              </a:rPr>
              <a:t>AWS SDKs: </a:t>
            </a:r>
            <a:r>
              <a:rPr lang="en-US" sz="2200" dirty="0">
                <a:latin typeface="Times New Roman" panose="02020603050405020304" pitchFamily="18" charset="0"/>
                <a:cs typeface="Times New Roman" panose="02020603050405020304" pitchFamily="18" charset="0"/>
              </a:rPr>
              <a:t>AWS provides SDKs that stands for Software Development Kits. It consists of libraries and </a:t>
            </a:r>
            <a:r>
              <a:rPr lang="en-US" sz="2200" dirty="0" err="1">
                <a:latin typeface="Times New Roman" panose="02020603050405020304" pitchFamily="18" charset="0"/>
                <a:cs typeface="Times New Roman" panose="02020603050405020304" pitchFamily="18" charset="0"/>
              </a:rPr>
              <a:t>sevral</a:t>
            </a:r>
            <a:r>
              <a:rPr lang="en-US" sz="2200" dirty="0">
                <a:latin typeface="Times New Roman" panose="02020603050405020304" pitchFamily="18" charset="0"/>
                <a:cs typeface="Times New Roman" panose="02020603050405020304" pitchFamily="18" charset="0"/>
              </a:rPr>
              <a:t> sample code for different programming languages like JAVA, Python, Ruby, IOS, Android, .NET etc.</a:t>
            </a:r>
          </a:p>
          <a:p>
            <a:pPr marL="0" indent="0" algn="just">
              <a:buNone/>
            </a:pPr>
            <a:r>
              <a:rPr lang="en-US" sz="2200" dirty="0">
                <a:latin typeface="Times New Roman" panose="02020603050405020304" pitchFamily="18" charset="0"/>
                <a:cs typeface="Times New Roman" panose="02020603050405020304" pitchFamily="18" charset="0"/>
              </a:rPr>
              <a:t>     </a:t>
            </a:r>
            <a:r>
              <a:rPr lang="en-US" sz="2200" i="0" dirty="0">
                <a:effectLst/>
                <a:latin typeface="Times New Roman" panose="02020603050405020304" pitchFamily="18" charset="0"/>
                <a:cs typeface="Times New Roman" panose="02020603050405020304" pitchFamily="18" charset="0"/>
              </a:rPr>
              <a:t>The SDK provides a convenient way to programmatically create access to IAM and AWS.</a:t>
            </a:r>
          </a:p>
          <a:p>
            <a:pPr algn="just"/>
            <a:r>
              <a:rPr lang="en-US" sz="2200" b="1" dirty="0">
                <a:latin typeface="Times New Roman" panose="02020603050405020304" pitchFamily="18" charset="0"/>
                <a:cs typeface="Times New Roman" panose="02020603050405020304" pitchFamily="18" charset="0"/>
              </a:rPr>
              <a:t>IAM HTTPS API: </a:t>
            </a:r>
            <a:r>
              <a:rPr lang="en-US" sz="2200" dirty="0">
                <a:latin typeface="Times New Roman" panose="02020603050405020304" pitchFamily="18" charset="0"/>
                <a:cs typeface="Times New Roman" panose="02020603050405020304" pitchFamily="18" charset="0"/>
              </a:rPr>
              <a:t>It allows user to access IAM and AWS programmatically by using IAM HTTPS API and HTTPS request can be issued automatically to the service.</a:t>
            </a:r>
          </a:p>
          <a:p>
            <a:pPr algn="just"/>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endParaRPr lang="en-US" sz="1400" i="0" dirty="0">
              <a:effectLst/>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4823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6A7B3-8FD9-41EA-8044-3D8C1882242A}"/>
              </a:ext>
            </a:extLst>
          </p:cNvPr>
          <p:cNvSpPr>
            <a:spLocks noGrp="1"/>
          </p:cNvSpPr>
          <p:nvPr>
            <p:ph type="title"/>
          </p:nvPr>
        </p:nvSpPr>
        <p:spPr>
          <a:xfrm>
            <a:off x="838200" y="365125"/>
            <a:ext cx="10515600" cy="1000831"/>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Key Management Service (KMS)</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FD7720-6454-436A-9A60-5D2C189BF355}"/>
              </a:ext>
            </a:extLst>
          </p:cNvPr>
          <p:cNvSpPr>
            <a:spLocks noGrp="1"/>
          </p:cNvSpPr>
          <p:nvPr>
            <p:ph idx="1"/>
          </p:nvPr>
        </p:nvSpPr>
        <p:spPr>
          <a:xfrm>
            <a:off x="838200" y="1365956"/>
            <a:ext cx="10515600" cy="5283200"/>
          </a:xfrm>
        </p:spPr>
        <p:txBody>
          <a:bodyPr>
            <a:normAutofit/>
          </a:bodyPr>
          <a:lstStyle/>
          <a:p>
            <a:pPr marL="0" indent="0" algn="just">
              <a:buNone/>
            </a:pPr>
            <a:r>
              <a:rPr lang="en-US" sz="2200" b="1" i="0" dirty="0">
                <a:solidFill>
                  <a:srgbClr val="FF0000"/>
                </a:solidFill>
                <a:effectLst/>
                <a:latin typeface="Times New Roman" panose="02020603050405020304" pitchFamily="18" charset="0"/>
                <a:cs typeface="Times New Roman" panose="02020603050405020304" pitchFamily="18" charset="0"/>
              </a:rPr>
              <a:t>Overview:</a:t>
            </a:r>
          </a:p>
          <a:p>
            <a:pPr algn="just"/>
            <a:r>
              <a:rPr lang="en-US" sz="2200" i="0" dirty="0">
                <a:effectLst/>
                <a:latin typeface="Times New Roman" panose="02020603050405020304" pitchFamily="18" charset="0"/>
                <a:cs typeface="Times New Roman" panose="02020603050405020304" pitchFamily="18" charset="0"/>
              </a:rPr>
              <a:t>You can use the AWS Key Management Service (KMS) to centrally manage the encryption keys used to protect your data.</a:t>
            </a:r>
          </a:p>
          <a:p>
            <a:pPr algn="just"/>
            <a:r>
              <a:rPr lang="en-US" sz="2200" i="0" dirty="0">
                <a:effectLst/>
                <a:latin typeface="Times New Roman" panose="02020603050405020304" pitchFamily="18" charset="0"/>
                <a:cs typeface="Times New Roman" panose="02020603050405020304" pitchFamily="18" charset="0"/>
              </a:rPr>
              <a:t>AWS KMS allows developers to easily add encryption or digital signature capabilities to their application code, either directly or using the AWS SDKs.</a:t>
            </a:r>
          </a:p>
          <a:p>
            <a:pPr algn="just"/>
            <a:r>
              <a:rPr lang="en-US" sz="2200" i="0" dirty="0">
                <a:effectLst/>
                <a:latin typeface="Times New Roman" panose="02020603050405020304" pitchFamily="18" charset="0"/>
                <a:cs typeface="Times New Roman" panose="02020603050405020304" pitchFamily="18" charset="0"/>
              </a:rPr>
              <a:t>The AWS Encryption SDK supports AWS KMS as a root key provider for developers who need to encrypt / decrypt data locally in their applications.</a:t>
            </a:r>
          </a:p>
          <a:p>
            <a:pPr marL="0" indent="0" algn="just">
              <a:buNone/>
            </a:pPr>
            <a:r>
              <a:rPr lang="en-US" sz="2200" b="1" dirty="0">
                <a:solidFill>
                  <a:srgbClr val="FF0000"/>
                </a:solidFill>
                <a:latin typeface="Times New Roman" panose="02020603050405020304" pitchFamily="18" charset="0"/>
                <a:cs typeface="Times New Roman" panose="02020603050405020304" pitchFamily="18" charset="0"/>
              </a:rPr>
              <a:t>Centralized Key Management:</a:t>
            </a:r>
          </a:p>
          <a:p>
            <a:pPr algn="just"/>
            <a:r>
              <a:rPr lang="en-US" sz="2200" i="0" dirty="0">
                <a:effectLst/>
                <a:latin typeface="Times New Roman" panose="02020603050405020304" pitchFamily="18" charset="0"/>
                <a:cs typeface="Times New Roman" panose="02020603050405020304" pitchFamily="18" charset="0"/>
              </a:rPr>
              <a:t>AWS KMS allows you to centrally manage your key lifecycle and permissions.</a:t>
            </a:r>
          </a:p>
          <a:p>
            <a:pPr algn="just"/>
            <a:r>
              <a:rPr lang="en-US" sz="2200" i="0" dirty="0">
                <a:effectLst/>
                <a:latin typeface="Times New Roman" panose="02020603050405020304" pitchFamily="18" charset="0"/>
                <a:cs typeface="Times New Roman" panose="02020603050405020304" pitchFamily="18" charset="0"/>
              </a:rPr>
              <a:t>You can create new keys at any time and control who can manage the keys and who can use them.</a:t>
            </a:r>
          </a:p>
          <a:p>
            <a:pPr algn="just"/>
            <a:r>
              <a:rPr lang="en-US" sz="2200" i="0" dirty="0">
                <a:effectLst/>
                <a:latin typeface="Times New Roman" panose="02020603050405020304" pitchFamily="18" charset="0"/>
                <a:cs typeface="Times New Roman" panose="02020603050405020304" pitchFamily="18" charset="0"/>
              </a:rPr>
              <a:t>Instead of using the keys generated by AWS KMS, you can either import the keys from your own key management infrastructure or use the keys stored in your AWS </a:t>
            </a:r>
            <a:r>
              <a:rPr lang="en-US" sz="2200" i="0" dirty="0" err="1">
                <a:effectLst/>
                <a:latin typeface="Times New Roman" panose="02020603050405020304" pitchFamily="18" charset="0"/>
                <a:cs typeface="Times New Roman" panose="02020603050405020304" pitchFamily="18" charset="0"/>
              </a:rPr>
              <a:t>CloudHSM</a:t>
            </a:r>
            <a:r>
              <a:rPr lang="en-US" sz="2200" i="0" dirty="0">
                <a:effectLst/>
                <a:latin typeface="Times New Roman" panose="02020603050405020304" pitchFamily="18" charset="0"/>
                <a:cs typeface="Times New Roman" panose="02020603050405020304" pitchFamily="18" charset="0"/>
              </a:rPr>
              <a:t> cluster.</a:t>
            </a:r>
          </a:p>
          <a:p>
            <a:endParaRPr lang="en-IN" sz="1600" dirty="0"/>
          </a:p>
        </p:txBody>
      </p:sp>
    </p:spTree>
    <p:extLst>
      <p:ext uri="{BB962C8B-B14F-4D97-AF65-F5344CB8AC3E}">
        <p14:creationId xmlns:p14="http://schemas.microsoft.com/office/powerpoint/2010/main" val="748014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4707</Words>
  <Application>Microsoft Office PowerPoint</Application>
  <PresentationFormat>Widescreen</PresentationFormat>
  <Paragraphs>367</Paragraphs>
  <Slides>26</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Poppins</vt:lpstr>
      <vt:lpstr>Times New Roman</vt:lpstr>
      <vt:lpstr>Office Theme</vt:lpstr>
      <vt:lpstr>PowerPoint Presentation</vt:lpstr>
      <vt:lpstr>Agenda</vt:lpstr>
      <vt:lpstr>Introduction to AWS security services</vt:lpstr>
      <vt:lpstr>Security products and features</vt:lpstr>
      <vt:lpstr>Security Guidance</vt:lpstr>
      <vt:lpstr>Identity and Access Management (IAM)</vt:lpstr>
      <vt:lpstr>How IAM Works:</vt:lpstr>
      <vt:lpstr>Accessing IAM:</vt:lpstr>
      <vt:lpstr>Key Management Service (KMS)</vt:lpstr>
      <vt:lpstr>Secure</vt:lpstr>
      <vt:lpstr>Benefits of KSM</vt:lpstr>
      <vt:lpstr>Secrets Manager</vt:lpstr>
      <vt:lpstr>Features of secrets manager</vt:lpstr>
      <vt:lpstr>Features of secrets manager(Conti.)</vt:lpstr>
      <vt:lpstr>VPC Network Security Features</vt:lpstr>
      <vt:lpstr>Features of VPC Network Security</vt:lpstr>
      <vt:lpstr>Features of VPC Network Security(CONT.)</vt:lpstr>
      <vt:lpstr>Features of VPC Network Security(CONT.)</vt:lpstr>
      <vt:lpstr>EMR Security</vt:lpstr>
      <vt:lpstr>EMR Security(CONT)</vt:lpstr>
      <vt:lpstr>EMR Security(CONT)</vt:lpstr>
      <vt:lpstr>EMR Security(CONT)</vt:lpstr>
      <vt:lpstr>Redshift Security</vt:lpstr>
      <vt:lpstr>Redshift Security(CONT)</vt:lpstr>
      <vt:lpstr>Redshift Security(CONT)</vt:lpstr>
      <vt:lpstr>Redshift Security(CONT)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Pedram Habibi</dc:creator>
  <cp:lastModifiedBy>Pedram Habibi</cp:lastModifiedBy>
  <cp:revision>1</cp:revision>
  <dcterms:created xsi:type="dcterms:W3CDTF">2022-10-16T12:02:30Z</dcterms:created>
  <dcterms:modified xsi:type="dcterms:W3CDTF">2022-10-16T12:02:59Z</dcterms:modified>
</cp:coreProperties>
</file>