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0" r:id="rId2"/>
    <p:sldId id="264" r:id="rId3"/>
    <p:sldId id="270" r:id="rId4"/>
    <p:sldId id="271" r:id="rId5"/>
    <p:sldId id="272" r:id="rId6"/>
    <p:sldId id="273" r:id="rId7"/>
    <p:sldId id="274" r:id="rId8"/>
    <p:sldId id="267" r:id="rId9"/>
    <p:sldId id="275" r:id="rId10"/>
    <p:sldId id="276" r:id="rId11"/>
    <p:sldId id="266" r:id="rId12"/>
    <p:sldId id="265"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68" r:id="rId26"/>
    <p:sldId id="269"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3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37EB9-CC33-4C89-91CD-4DA0B4C1C32C}"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26477-DB82-44D5-A2B0-033077D1CFFF}" type="slidenum">
              <a:rPr lang="en-US" smtClean="0"/>
              <a:t>‹#›</a:t>
            </a:fld>
            <a:endParaRPr lang="en-US"/>
          </a:p>
        </p:txBody>
      </p:sp>
    </p:spTree>
    <p:extLst>
      <p:ext uri="{BB962C8B-B14F-4D97-AF65-F5344CB8AC3E}">
        <p14:creationId xmlns:p14="http://schemas.microsoft.com/office/powerpoint/2010/main" val="277240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F91E836-D931-4EB9-A52D-98A7F4A21138}" type="slidenum">
              <a:rPr lang="en-CA" smtClean="0"/>
              <a:t>2</a:t>
            </a:fld>
            <a:endParaRPr lang="en-CA"/>
          </a:p>
        </p:txBody>
      </p:sp>
    </p:spTree>
    <p:extLst>
      <p:ext uri="{BB962C8B-B14F-4D97-AF65-F5344CB8AC3E}">
        <p14:creationId xmlns:p14="http://schemas.microsoft.com/office/powerpoint/2010/main" val="246755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18</a:t>
            </a:fld>
            <a:endParaRPr lang="en-US"/>
          </a:p>
        </p:txBody>
      </p:sp>
    </p:spTree>
    <p:extLst>
      <p:ext uri="{BB962C8B-B14F-4D97-AF65-F5344CB8AC3E}">
        <p14:creationId xmlns:p14="http://schemas.microsoft.com/office/powerpoint/2010/main" val="250728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19</a:t>
            </a:fld>
            <a:endParaRPr lang="en-US"/>
          </a:p>
        </p:txBody>
      </p:sp>
    </p:spTree>
    <p:extLst>
      <p:ext uri="{BB962C8B-B14F-4D97-AF65-F5344CB8AC3E}">
        <p14:creationId xmlns:p14="http://schemas.microsoft.com/office/powerpoint/2010/main" val="1844794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20</a:t>
            </a:fld>
            <a:endParaRPr lang="en-US"/>
          </a:p>
        </p:txBody>
      </p:sp>
    </p:spTree>
    <p:extLst>
      <p:ext uri="{BB962C8B-B14F-4D97-AF65-F5344CB8AC3E}">
        <p14:creationId xmlns:p14="http://schemas.microsoft.com/office/powerpoint/2010/main" val="3632964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21</a:t>
            </a:fld>
            <a:endParaRPr lang="en-US"/>
          </a:p>
        </p:txBody>
      </p:sp>
    </p:spTree>
    <p:extLst>
      <p:ext uri="{BB962C8B-B14F-4D97-AF65-F5344CB8AC3E}">
        <p14:creationId xmlns:p14="http://schemas.microsoft.com/office/powerpoint/2010/main" val="2806987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22</a:t>
            </a:fld>
            <a:endParaRPr lang="en-US"/>
          </a:p>
        </p:txBody>
      </p:sp>
    </p:spTree>
    <p:extLst>
      <p:ext uri="{BB962C8B-B14F-4D97-AF65-F5344CB8AC3E}">
        <p14:creationId xmlns:p14="http://schemas.microsoft.com/office/powerpoint/2010/main" val="3396231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23</a:t>
            </a:fld>
            <a:endParaRPr lang="en-US"/>
          </a:p>
        </p:txBody>
      </p:sp>
    </p:spTree>
    <p:extLst>
      <p:ext uri="{BB962C8B-B14F-4D97-AF65-F5344CB8AC3E}">
        <p14:creationId xmlns:p14="http://schemas.microsoft.com/office/powerpoint/2010/main" val="89130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24</a:t>
            </a:fld>
            <a:endParaRPr lang="en-US"/>
          </a:p>
        </p:txBody>
      </p:sp>
    </p:spTree>
    <p:extLst>
      <p:ext uri="{BB962C8B-B14F-4D97-AF65-F5344CB8AC3E}">
        <p14:creationId xmlns:p14="http://schemas.microsoft.com/office/powerpoint/2010/main" val="1205850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25</a:t>
            </a:fld>
            <a:endParaRPr lang="en-US"/>
          </a:p>
        </p:txBody>
      </p:sp>
    </p:spTree>
    <p:extLst>
      <p:ext uri="{BB962C8B-B14F-4D97-AF65-F5344CB8AC3E}">
        <p14:creationId xmlns:p14="http://schemas.microsoft.com/office/powerpoint/2010/main" val="4281797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26</a:t>
            </a:fld>
            <a:endParaRPr lang="en-US"/>
          </a:p>
        </p:txBody>
      </p:sp>
    </p:spTree>
    <p:extLst>
      <p:ext uri="{BB962C8B-B14F-4D97-AF65-F5344CB8AC3E}">
        <p14:creationId xmlns:p14="http://schemas.microsoft.com/office/powerpoint/2010/main" val="3338134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27</a:t>
            </a:fld>
            <a:endParaRPr lang="en-US"/>
          </a:p>
        </p:txBody>
      </p:sp>
    </p:spTree>
    <p:extLst>
      <p:ext uri="{BB962C8B-B14F-4D97-AF65-F5344CB8AC3E}">
        <p14:creationId xmlns:p14="http://schemas.microsoft.com/office/powerpoint/2010/main" val="38399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https://www.google.com/url?sa=i&amp;url=https%3A%2F%2Fhevodata.com%2Flearn%2Fgoogle-cloud-mysql%2F&amp;psig=AOvVaw1b3B9RZi3Hm6Hl47w5sXwo&amp;ust=1649602795050000&amp;source=images&amp;cd=vfe&amp;ved=0CAoQjRxqFwoTCIjDv7ifh_cCFQAAAAAdAAAAABAD</a:t>
            </a:r>
          </a:p>
          <a:p>
            <a:endParaRPr lang="en-CA" dirty="0"/>
          </a:p>
        </p:txBody>
      </p:sp>
      <p:sp>
        <p:nvSpPr>
          <p:cNvPr id="4" name="Slide Number Placeholder 3"/>
          <p:cNvSpPr>
            <a:spLocks noGrp="1"/>
          </p:cNvSpPr>
          <p:nvPr>
            <p:ph type="sldNum" sz="quarter" idx="5"/>
          </p:nvPr>
        </p:nvSpPr>
        <p:spPr/>
        <p:txBody>
          <a:bodyPr/>
          <a:lstStyle/>
          <a:p>
            <a:fld id="{1F91E836-D931-4EB9-A52D-98A7F4A21138}" type="slidenum">
              <a:rPr lang="en-CA" smtClean="0"/>
              <a:t>4</a:t>
            </a:fld>
            <a:endParaRPr lang="en-CA"/>
          </a:p>
        </p:txBody>
      </p:sp>
    </p:spTree>
    <p:extLst>
      <p:ext uri="{BB962C8B-B14F-4D97-AF65-F5344CB8AC3E}">
        <p14:creationId xmlns:p14="http://schemas.microsoft.com/office/powerpoint/2010/main" val="4183570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28</a:t>
            </a:fld>
            <a:endParaRPr lang="en-US"/>
          </a:p>
        </p:txBody>
      </p:sp>
    </p:spTree>
    <p:extLst>
      <p:ext uri="{BB962C8B-B14F-4D97-AF65-F5344CB8AC3E}">
        <p14:creationId xmlns:p14="http://schemas.microsoft.com/office/powerpoint/2010/main" val="3036871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29</a:t>
            </a:fld>
            <a:endParaRPr lang="en-US"/>
          </a:p>
        </p:txBody>
      </p:sp>
    </p:spTree>
    <p:extLst>
      <p:ext uri="{BB962C8B-B14F-4D97-AF65-F5344CB8AC3E}">
        <p14:creationId xmlns:p14="http://schemas.microsoft.com/office/powerpoint/2010/main" val="4023693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30</a:t>
            </a:fld>
            <a:endParaRPr lang="en-US"/>
          </a:p>
        </p:txBody>
      </p:sp>
    </p:spTree>
    <p:extLst>
      <p:ext uri="{BB962C8B-B14F-4D97-AF65-F5344CB8AC3E}">
        <p14:creationId xmlns:p14="http://schemas.microsoft.com/office/powerpoint/2010/main" val="2811580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31</a:t>
            </a:fld>
            <a:endParaRPr lang="en-US"/>
          </a:p>
        </p:txBody>
      </p:sp>
    </p:spTree>
    <p:extLst>
      <p:ext uri="{BB962C8B-B14F-4D97-AF65-F5344CB8AC3E}">
        <p14:creationId xmlns:p14="http://schemas.microsoft.com/office/powerpoint/2010/main" val="4172589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32</a:t>
            </a:fld>
            <a:endParaRPr lang="en-US"/>
          </a:p>
        </p:txBody>
      </p:sp>
    </p:spTree>
    <p:extLst>
      <p:ext uri="{BB962C8B-B14F-4D97-AF65-F5344CB8AC3E}">
        <p14:creationId xmlns:p14="http://schemas.microsoft.com/office/powerpoint/2010/main" val="2971145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33</a:t>
            </a:fld>
            <a:endParaRPr lang="en-US"/>
          </a:p>
        </p:txBody>
      </p:sp>
    </p:spTree>
    <p:extLst>
      <p:ext uri="{BB962C8B-B14F-4D97-AF65-F5344CB8AC3E}">
        <p14:creationId xmlns:p14="http://schemas.microsoft.com/office/powerpoint/2010/main" val="782646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34</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35</a:t>
            </a:fld>
            <a:endParaRPr lang="en-US"/>
          </a:p>
        </p:txBody>
      </p:sp>
    </p:spTree>
    <p:extLst>
      <p:ext uri="{BB962C8B-B14F-4D97-AF65-F5344CB8AC3E}">
        <p14:creationId xmlns:p14="http://schemas.microsoft.com/office/powerpoint/2010/main" val="4185869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https://cloud.google.com/bigtable/docs/overview#what-its-good-for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36</a:t>
            </a:fld>
            <a:endParaRPr lang="en-US"/>
          </a:p>
        </p:txBody>
      </p:sp>
    </p:spTree>
    <p:extLst>
      <p:ext uri="{BB962C8B-B14F-4D97-AF65-F5344CB8AC3E}">
        <p14:creationId xmlns:p14="http://schemas.microsoft.com/office/powerpoint/2010/main" val="2922882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37</a:t>
            </a:fld>
            <a:endParaRPr lang="en-US"/>
          </a:p>
        </p:txBody>
      </p:sp>
    </p:spTree>
    <p:extLst>
      <p:ext uri="{BB962C8B-B14F-4D97-AF65-F5344CB8AC3E}">
        <p14:creationId xmlns:p14="http://schemas.microsoft.com/office/powerpoint/2010/main" val="184479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https://cloud.google.com/sql/images/intro2.png</a:t>
            </a:r>
          </a:p>
        </p:txBody>
      </p:sp>
      <p:sp>
        <p:nvSpPr>
          <p:cNvPr id="4" name="Slide Number Placeholder 3"/>
          <p:cNvSpPr>
            <a:spLocks noGrp="1"/>
          </p:cNvSpPr>
          <p:nvPr>
            <p:ph type="sldNum" sz="quarter" idx="5"/>
          </p:nvPr>
        </p:nvSpPr>
        <p:spPr/>
        <p:txBody>
          <a:bodyPr/>
          <a:lstStyle/>
          <a:p>
            <a:fld id="{1F91E836-D931-4EB9-A52D-98A7F4A21138}" type="slidenum">
              <a:rPr lang="en-CA" smtClean="0"/>
              <a:t>6</a:t>
            </a:fld>
            <a:endParaRPr lang="en-CA"/>
          </a:p>
        </p:txBody>
      </p:sp>
    </p:spTree>
    <p:extLst>
      <p:ext uri="{BB962C8B-B14F-4D97-AF65-F5344CB8AC3E}">
        <p14:creationId xmlns:p14="http://schemas.microsoft.com/office/powerpoint/2010/main" val="334232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38</a:t>
            </a:fld>
            <a:endParaRPr lang="en-US"/>
          </a:p>
        </p:txBody>
      </p:sp>
    </p:spTree>
    <p:extLst>
      <p:ext uri="{BB962C8B-B14F-4D97-AF65-F5344CB8AC3E}">
        <p14:creationId xmlns:p14="http://schemas.microsoft.com/office/powerpoint/2010/main" val="2806987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39</a:t>
            </a:fld>
            <a:endParaRPr lang="en-US"/>
          </a:p>
        </p:txBody>
      </p:sp>
    </p:spTree>
    <p:extLst>
      <p:ext uri="{BB962C8B-B14F-4D97-AF65-F5344CB8AC3E}">
        <p14:creationId xmlns:p14="http://schemas.microsoft.com/office/powerpoint/2010/main" val="3396231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40</a:t>
            </a:fld>
            <a:endParaRPr lang="en-US"/>
          </a:p>
        </p:txBody>
      </p:sp>
    </p:spTree>
    <p:extLst>
      <p:ext uri="{BB962C8B-B14F-4D97-AF65-F5344CB8AC3E}">
        <p14:creationId xmlns:p14="http://schemas.microsoft.com/office/powerpoint/2010/main" val="891306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https://docs.aws.amazon.com/AWSEC2/latest/UserGuide/concepts.html</a:t>
            </a:r>
          </a:p>
          <a:p>
            <a:endParaRPr lang="en-US" dirty="0"/>
          </a:p>
          <a:p>
            <a:r>
              <a:rPr lang="en-US" dirty="0"/>
              <a:t>More explanation: </a:t>
            </a:r>
            <a:r>
              <a:rPr lang="en-US" dirty="0" err="1"/>
              <a:t>jdhcdca;sdhasdhad</a:t>
            </a:r>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41</a:t>
            </a:fld>
            <a:endParaRPr lang="en-US"/>
          </a:p>
        </p:txBody>
      </p:sp>
    </p:spTree>
    <p:extLst>
      <p:ext uri="{BB962C8B-B14F-4D97-AF65-F5344CB8AC3E}">
        <p14:creationId xmlns:p14="http://schemas.microsoft.com/office/powerpoint/2010/main" val="120585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https://jayendrapatil.com/wp-content/uploads/2021/03/Cloud-SQL-High-Availability.png</a:t>
            </a:r>
          </a:p>
        </p:txBody>
      </p:sp>
      <p:sp>
        <p:nvSpPr>
          <p:cNvPr id="4" name="Slide Number Placeholder 3"/>
          <p:cNvSpPr>
            <a:spLocks noGrp="1"/>
          </p:cNvSpPr>
          <p:nvPr>
            <p:ph type="sldNum" sz="quarter" idx="5"/>
          </p:nvPr>
        </p:nvSpPr>
        <p:spPr/>
        <p:txBody>
          <a:bodyPr/>
          <a:lstStyle/>
          <a:p>
            <a:fld id="{1F91E836-D931-4EB9-A52D-98A7F4A21138}" type="slidenum">
              <a:rPr lang="en-CA" smtClean="0"/>
              <a:t>9</a:t>
            </a:fld>
            <a:endParaRPr lang="en-CA"/>
          </a:p>
        </p:txBody>
      </p:sp>
    </p:spTree>
    <p:extLst>
      <p:ext uri="{BB962C8B-B14F-4D97-AF65-F5344CB8AC3E}">
        <p14:creationId xmlns:p14="http://schemas.microsoft.com/office/powerpoint/2010/main" val="395804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https://cloud.google.com/sql/docs/mysql/connect-instance-cloud-shell</a:t>
            </a:r>
          </a:p>
        </p:txBody>
      </p:sp>
      <p:sp>
        <p:nvSpPr>
          <p:cNvPr id="4" name="Slide Number Placeholder 3"/>
          <p:cNvSpPr>
            <a:spLocks noGrp="1"/>
          </p:cNvSpPr>
          <p:nvPr>
            <p:ph type="sldNum" sz="quarter" idx="5"/>
          </p:nvPr>
        </p:nvSpPr>
        <p:spPr/>
        <p:txBody>
          <a:bodyPr/>
          <a:lstStyle/>
          <a:p>
            <a:fld id="{1F91E836-D931-4EB9-A52D-98A7F4A21138}" type="slidenum">
              <a:rPr lang="en-CA" smtClean="0"/>
              <a:t>12</a:t>
            </a:fld>
            <a:endParaRPr lang="en-CA"/>
          </a:p>
        </p:txBody>
      </p:sp>
    </p:spTree>
    <p:extLst>
      <p:ext uri="{BB962C8B-B14F-4D97-AF65-F5344CB8AC3E}">
        <p14:creationId xmlns:p14="http://schemas.microsoft.com/office/powerpoint/2010/main" val="116276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https://cloud.google.com/sql/docs/mysql/connect-instance-cloud-shell</a:t>
            </a:r>
          </a:p>
        </p:txBody>
      </p:sp>
      <p:sp>
        <p:nvSpPr>
          <p:cNvPr id="4" name="Slide Number Placeholder 3"/>
          <p:cNvSpPr>
            <a:spLocks noGrp="1"/>
          </p:cNvSpPr>
          <p:nvPr>
            <p:ph type="sldNum" sz="quarter" idx="5"/>
          </p:nvPr>
        </p:nvSpPr>
        <p:spPr/>
        <p:txBody>
          <a:bodyPr/>
          <a:lstStyle/>
          <a:p>
            <a:fld id="{1F91E836-D931-4EB9-A52D-98A7F4A21138}" type="slidenum">
              <a:rPr lang="en-CA" smtClean="0"/>
              <a:t>13</a:t>
            </a:fld>
            <a:endParaRPr lang="en-CA"/>
          </a:p>
        </p:txBody>
      </p:sp>
    </p:spTree>
    <p:extLst>
      <p:ext uri="{BB962C8B-B14F-4D97-AF65-F5344CB8AC3E}">
        <p14:creationId xmlns:p14="http://schemas.microsoft.com/office/powerpoint/2010/main" val="411857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15</a:t>
            </a:fld>
            <a:endParaRPr lang="en-US"/>
          </a:p>
        </p:txBody>
      </p:sp>
    </p:spTree>
    <p:extLst>
      <p:ext uri="{BB962C8B-B14F-4D97-AF65-F5344CB8AC3E}">
        <p14:creationId xmlns:p14="http://schemas.microsoft.com/office/powerpoint/2010/main" val="7826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for contents : https://cloud.google.com/bigtable/docs/overview</a:t>
            </a:r>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16</a:t>
            </a:fld>
            <a:endParaRPr lang="en-US"/>
          </a:p>
        </p:txBody>
      </p:sp>
    </p:spTree>
    <p:extLst>
      <p:ext uri="{BB962C8B-B14F-4D97-AF65-F5344CB8AC3E}">
        <p14:creationId xmlns:p14="http://schemas.microsoft.com/office/powerpoint/2010/main" val="337489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797BE99-4A28-464A-B21B-FD416C4DDDC5}" type="slidenum">
              <a:rPr lang="en-US" smtClean="0"/>
              <a:t>17</a:t>
            </a:fld>
            <a:endParaRPr lang="en-US"/>
          </a:p>
        </p:txBody>
      </p:sp>
    </p:spTree>
    <p:extLst>
      <p:ext uri="{BB962C8B-B14F-4D97-AF65-F5344CB8AC3E}">
        <p14:creationId xmlns:p14="http://schemas.microsoft.com/office/powerpoint/2010/main" val="4185869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2337-CC83-0491-F934-D7167110E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DE21F9-CD4F-D35D-1B15-0E92CBEC9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D3B3F-546E-8E4A-5AAB-72767610C48E}"/>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5" name="Footer Placeholder 4">
            <a:extLst>
              <a:ext uri="{FF2B5EF4-FFF2-40B4-BE49-F238E27FC236}">
                <a16:creationId xmlns:a16="http://schemas.microsoft.com/office/drawing/2014/main" id="{E742A858-A966-2122-885B-583B88CE9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2E031-AD69-31A0-5422-475BE65C4439}"/>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318909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4F4D-2A72-1EF3-E6A9-E7410A791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DFB49-D898-8199-6B86-367DA9E595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6E457-4520-FBBF-97BA-892813B44E5B}"/>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5" name="Footer Placeholder 4">
            <a:extLst>
              <a:ext uri="{FF2B5EF4-FFF2-40B4-BE49-F238E27FC236}">
                <a16:creationId xmlns:a16="http://schemas.microsoft.com/office/drawing/2014/main" id="{A220AFFC-FFAC-478A-C74C-399774859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373B5-C4E8-1976-AC8A-D5CC83779904}"/>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365479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6F7A6-4624-18B2-5064-BB9FDDB934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4D08B3-7742-48E3-7024-4FF4CE640E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7B3D0-AAAA-D88F-9987-81F146801EB4}"/>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5" name="Footer Placeholder 4">
            <a:extLst>
              <a:ext uri="{FF2B5EF4-FFF2-40B4-BE49-F238E27FC236}">
                <a16:creationId xmlns:a16="http://schemas.microsoft.com/office/drawing/2014/main" id="{479749DE-F350-FF8B-AD2A-1277B55A0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4B5F6-2EB0-6FBB-4E23-C1D3BC5703F3}"/>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423258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06E1-606D-599D-10D8-A88FF5017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2A9F72-542E-80CB-4675-992FB24499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6E9DF-ADBC-3F4F-86A7-05FA5662E3FE}"/>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5" name="Footer Placeholder 4">
            <a:extLst>
              <a:ext uri="{FF2B5EF4-FFF2-40B4-BE49-F238E27FC236}">
                <a16:creationId xmlns:a16="http://schemas.microsoft.com/office/drawing/2014/main" id="{7D202299-5721-CB9C-DB72-852BF3A3A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FCF29-58B7-26F9-66FB-9C462455E6DD}"/>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147991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A40F-66E0-3675-6FCA-878FE2F23F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3507AD-403F-A8C0-F3F8-55B4AFFA0C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A4E429-5433-4586-04D0-A7CBC2D2361E}"/>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5" name="Footer Placeholder 4">
            <a:extLst>
              <a:ext uri="{FF2B5EF4-FFF2-40B4-BE49-F238E27FC236}">
                <a16:creationId xmlns:a16="http://schemas.microsoft.com/office/drawing/2014/main" id="{09D9B4A0-EAD7-6D8B-7954-9E7F84F4E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06947-0552-1221-71AE-27A46A89CDB1}"/>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132081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2BB7-C62A-B80C-8DBD-6CED320F69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FFC6AA-3A8F-DFD2-F462-81B4CA61C0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F68CEA-1B67-01AF-9B11-38574AB193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1D52DB-1413-FD6C-B748-1E9DCC72AC21}"/>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6" name="Footer Placeholder 5">
            <a:extLst>
              <a:ext uri="{FF2B5EF4-FFF2-40B4-BE49-F238E27FC236}">
                <a16:creationId xmlns:a16="http://schemas.microsoft.com/office/drawing/2014/main" id="{CB0C1966-5BA0-D1D1-F874-0B8DAB3DC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4DDA9-FAB4-2423-A52E-8CE7605E956E}"/>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237271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92E3-1786-2E1B-904A-14C733931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B45B1-D462-2EEF-54AF-FB1891674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21345-A55A-3E6E-80B9-C348A2B0EF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96A44D-B029-08BC-67F0-742B6625B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6395B-0EBF-D934-D05F-ABE35426FF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5B65AD-1B64-E60A-2749-C537F246EA65}"/>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8" name="Footer Placeholder 7">
            <a:extLst>
              <a:ext uri="{FF2B5EF4-FFF2-40B4-BE49-F238E27FC236}">
                <a16:creationId xmlns:a16="http://schemas.microsoft.com/office/drawing/2014/main" id="{6E9D6FA4-FD4C-10BB-7016-D58A63BEA3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B708E-ABA8-8D7F-8B81-D721EDC7ABD4}"/>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351509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F76D-6F22-2D89-6EB7-63E8132C41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7D1840-7DA1-A1E7-6C4D-2FA25C1B5073}"/>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4" name="Footer Placeholder 3">
            <a:extLst>
              <a:ext uri="{FF2B5EF4-FFF2-40B4-BE49-F238E27FC236}">
                <a16:creationId xmlns:a16="http://schemas.microsoft.com/office/drawing/2014/main" id="{C7D36479-FECE-7A06-57BB-12953B3E97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6CDFEB-91FD-6465-AEFC-D249A98B07C5}"/>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209020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B27ADA-5DD8-3FD0-8C9D-C1E9CE126498}"/>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3" name="Footer Placeholder 2">
            <a:extLst>
              <a:ext uri="{FF2B5EF4-FFF2-40B4-BE49-F238E27FC236}">
                <a16:creationId xmlns:a16="http://schemas.microsoft.com/office/drawing/2014/main" id="{84BEFD76-77F2-5FB7-7036-DDC82E5680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B5A2AC-1673-07A2-526D-46D1730BE424}"/>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134794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0FF5-33F4-3AC8-1185-A9EED3F64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696A6F-180D-07CB-D8E3-61B5901AA5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B3C2DB-803E-502C-A26B-7A4E6B9C8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D979B-DFAE-8B24-8529-A98C0979777E}"/>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6" name="Footer Placeholder 5">
            <a:extLst>
              <a:ext uri="{FF2B5EF4-FFF2-40B4-BE49-F238E27FC236}">
                <a16:creationId xmlns:a16="http://schemas.microsoft.com/office/drawing/2014/main" id="{2A2D443B-C580-29E7-9A2E-902DB4FDD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2F7AB-4FC3-9DD8-0E2C-E0B06BB510CE}"/>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380918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42C4-8A61-7F6C-41B3-102F2F206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F8BC2-8039-E16A-1A88-FD37ECA17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9BF0F9-9898-603A-677A-FF2B24EA0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6E502-6F3D-1D8C-CC39-955226C58B6A}"/>
              </a:ext>
            </a:extLst>
          </p:cNvPr>
          <p:cNvSpPr>
            <a:spLocks noGrp="1"/>
          </p:cNvSpPr>
          <p:nvPr>
            <p:ph type="dt" sz="half" idx="10"/>
          </p:nvPr>
        </p:nvSpPr>
        <p:spPr/>
        <p:txBody>
          <a:bodyPr/>
          <a:lstStyle/>
          <a:p>
            <a:fld id="{81EAEE7D-69ED-4746-B5C9-35DFA6241C17}" type="datetimeFigureOut">
              <a:rPr lang="en-US" smtClean="0"/>
              <a:t>11/13/2022</a:t>
            </a:fld>
            <a:endParaRPr lang="en-US"/>
          </a:p>
        </p:txBody>
      </p:sp>
      <p:sp>
        <p:nvSpPr>
          <p:cNvPr id="6" name="Footer Placeholder 5">
            <a:extLst>
              <a:ext uri="{FF2B5EF4-FFF2-40B4-BE49-F238E27FC236}">
                <a16:creationId xmlns:a16="http://schemas.microsoft.com/office/drawing/2014/main" id="{EEB3CDA5-30EA-95B6-C495-0121ED366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713B3-966C-A169-B8BB-14B554EB6115}"/>
              </a:ext>
            </a:extLst>
          </p:cNvPr>
          <p:cNvSpPr>
            <a:spLocks noGrp="1"/>
          </p:cNvSpPr>
          <p:nvPr>
            <p:ph type="sldNum" sz="quarter" idx="12"/>
          </p:nvPr>
        </p:nvSpPr>
        <p:spPr/>
        <p:txBody>
          <a:bodyPr/>
          <a:lstStyle/>
          <a:p>
            <a:fld id="{562C7582-3A5C-42E7-8F20-F6F61BF24262}" type="slidenum">
              <a:rPr lang="en-US" smtClean="0"/>
              <a:t>‹#›</a:t>
            </a:fld>
            <a:endParaRPr lang="en-US"/>
          </a:p>
        </p:txBody>
      </p:sp>
    </p:spTree>
    <p:extLst>
      <p:ext uri="{BB962C8B-B14F-4D97-AF65-F5344CB8AC3E}">
        <p14:creationId xmlns:p14="http://schemas.microsoft.com/office/powerpoint/2010/main" val="409114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EA7121-FFFB-D26B-A5EB-24F7F5C42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BBF93F-1F57-516A-FD73-4345126A6E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C2830-8993-6F47-F5A2-1B52C5946A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AEE7D-69ED-4746-B5C9-35DFA6241C17}" type="datetimeFigureOut">
              <a:rPr lang="en-US" smtClean="0"/>
              <a:t>11/13/2022</a:t>
            </a:fld>
            <a:endParaRPr lang="en-US"/>
          </a:p>
        </p:txBody>
      </p:sp>
      <p:sp>
        <p:nvSpPr>
          <p:cNvPr id="5" name="Footer Placeholder 4">
            <a:extLst>
              <a:ext uri="{FF2B5EF4-FFF2-40B4-BE49-F238E27FC236}">
                <a16:creationId xmlns:a16="http://schemas.microsoft.com/office/drawing/2014/main" id="{EE8AAD01-B96E-A73A-9FFA-7070E12CE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248B90-F707-4EC5-880F-EC535DAA6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C7582-3A5C-42E7-8F20-F6F61BF24262}" type="slidenum">
              <a:rPr lang="en-US" smtClean="0"/>
              <a:t>‹#›</a:t>
            </a:fld>
            <a:endParaRPr lang="en-US"/>
          </a:p>
        </p:txBody>
      </p:sp>
    </p:spTree>
    <p:extLst>
      <p:ext uri="{BB962C8B-B14F-4D97-AF65-F5344CB8AC3E}">
        <p14:creationId xmlns:p14="http://schemas.microsoft.com/office/powerpoint/2010/main" val="154539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B5C17B-CEB2-48B7-A3D1-DC7EA623E4A7}"/>
              </a:ext>
            </a:extLst>
          </p:cNvPr>
          <p:cNvSpPr txBox="1"/>
          <p:nvPr/>
        </p:nvSpPr>
        <p:spPr>
          <a:xfrm>
            <a:off x="1828800" y="2241395"/>
            <a:ext cx="7103327" cy="923330"/>
          </a:xfrm>
          <a:prstGeom prst="rect">
            <a:avLst/>
          </a:prstGeom>
          <a:noFill/>
        </p:spPr>
        <p:txBody>
          <a:bodyPr wrap="square" rtlCol="0">
            <a:spAutoFit/>
          </a:bodyPr>
          <a:lstStyle/>
          <a:p>
            <a:pPr algn="ctr"/>
            <a:r>
              <a:rPr lang="en-IN" sz="5400" dirty="0">
                <a:solidFill>
                  <a:srgbClr val="FF0000"/>
                </a:solidFill>
                <a:latin typeface="Times New Roman" panose="02020603050405020304" pitchFamily="18" charset="0"/>
                <a:cs typeface="Times New Roman" panose="02020603050405020304" pitchFamily="18" charset="0"/>
              </a:rPr>
              <a:t>Storage</a:t>
            </a:r>
          </a:p>
        </p:txBody>
      </p:sp>
    </p:spTree>
    <p:extLst>
      <p:ext uri="{BB962C8B-B14F-4D97-AF65-F5344CB8AC3E}">
        <p14:creationId xmlns:p14="http://schemas.microsoft.com/office/powerpoint/2010/main" val="117608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CD8F-C8B2-495C-B7E4-30ECB614F664}"/>
              </a:ext>
            </a:extLst>
          </p:cNvPr>
          <p:cNvSpPr>
            <a:spLocks noGrp="1"/>
          </p:cNvSpPr>
          <p:nvPr>
            <p:ph type="title"/>
          </p:nvPr>
        </p:nvSpPr>
        <p:spPr>
          <a:xfrm>
            <a:off x="677334" y="388621"/>
            <a:ext cx="8596668" cy="762000"/>
          </a:xfrm>
        </p:spPr>
        <p:txBody>
          <a:bodyPr>
            <a:noAutofit/>
          </a:bodyPr>
          <a:lstStyle/>
          <a:p>
            <a:r>
              <a:rPr lang="en-CA" sz="3600" dirty="0">
                <a:solidFill>
                  <a:srgbClr val="FF0000"/>
                </a:solidFill>
                <a:latin typeface="Times New Roman" panose="02020603050405020304" pitchFamily="18" charset="0"/>
                <a:cs typeface="Times New Roman" panose="02020603050405020304" pitchFamily="18" charset="0"/>
              </a:rPr>
              <a:t>Cloud SQL Proxy</a:t>
            </a:r>
            <a:br>
              <a:rPr lang="en-CA" sz="3600" dirty="0">
                <a:solidFill>
                  <a:srgbClr val="FF0000"/>
                </a:solidFill>
                <a:latin typeface="Times New Roman" panose="02020603050405020304" pitchFamily="18" charset="0"/>
                <a:cs typeface="Times New Roman" panose="02020603050405020304" pitchFamily="18" charset="0"/>
              </a:rPr>
            </a:b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17CC56-27BA-43E3-B5BA-20D6AAE5CBA8}"/>
              </a:ext>
            </a:extLst>
          </p:cNvPr>
          <p:cNvSpPr>
            <a:spLocks noGrp="1"/>
          </p:cNvSpPr>
          <p:nvPr>
            <p:ph idx="1"/>
          </p:nvPr>
        </p:nvSpPr>
        <p:spPr>
          <a:xfrm>
            <a:off x="677334" y="990601"/>
            <a:ext cx="10604076" cy="3543299"/>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Cloud SQL Proxy provides secure access to the instances without the need for Authorized networks or for configuring SSL.</a:t>
            </a:r>
          </a:p>
          <a:p>
            <a:r>
              <a:rPr lang="en-US" sz="1800" dirty="0">
                <a:latin typeface="Times New Roman" panose="02020603050405020304" pitchFamily="18" charset="0"/>
                <a:cs typeface="Times New Roman" panose="02020603050405020304" pitchFamily="18" charset="0"/>
              </a:rPr>
              <a:t>Secure connections : Cloud SQL Proxy automatically encrypts traffic to and from the database using TLS 1.2 with a 128-bit AES cipher; SSL certificates are used to verify client and server identities.</a:t>
            </a:r>
          </a:p>
          <a:p>
            <a:r>
              <a:rPr lang="en-US" sz="1800" dirty="0">
                <a:latin typeface="Times New Roman" panose="02020603050405020304" pitchFamily="18" charset="0"/>
                <a:cs typeface="Times New Roman" panose="02020603050405020304" pitchFamily="18" charset="0"/>
              </a:rPr>
              <a:t>Easier connection management : Cloud SQL Proxy handles authentication removing the need to provide static IP addresses.</a:t>
            </a:r>
          </a:p>
          <a:p>
            <a:r>
              <a:rPr lang="en-US" sz="1800" dirty="0">
                <a:latin typeface="Times New Roman" panose="02020603050405020304" pitchFamily="18" charset="0"/>
                <a:cs typeface="Times New Roman" panose="02020603050405020304" pitchFamily="18" charset="0"/>
              </a:rPr>
              <a:t>Cloud SQL Proxy does not provide a new connectivity path; it relies on existing IP connectivity. To connect to a Cloud SQL instance using private IP, the Cloud SQL Proxy must be on a resource with access to the same VPC network as the instance.</a:t>
            </a:r>
          </a:p>
          <a:p>
            <a:r>
              <a:rPr lang="en-US" sz="1800" dirty="0">
                <a:latin typeface="Times New Roman" panose="02020603050405020304" pitchFamily="18" charset="0"/>
                <a:cs typeface="Times New Roman" panose="02020603050405020304" pitchFamily="18" charset="0"/>
              </a:rPr>
              <a:t>Cloud SQL Proxy works by having a local client running in the local environment. The application communicates with the Cloud SQL Proxy with the standard database protocol used by the database.</a:t>
            </a:r>
          </a:p>
          <a:p>
            <a:r>
              <a:rPr lang="en-US" sz="1800" dirty="0">
                <a:latin typeface="Times New Roman" panose="02020603050405020304" pitchFamily="18" charset="0"/>
                <a:cs typeface="Times New Roman" panose="02020603050405020304" pitchFamily="18" charset="0"/>
              </a:rPr>
              <a:t>Cloud SQL Proxy uses a secure tunnel to communicate with its companion process running on the server.</a:t>
            </a:r>
          </a:p>
          <a:p>
            <a:r>
              <a:rPr lang="en-US" sz="1800" dirty="0">
                <a:latin typeface="Times New Roman" panose="02020603050405020304" pitchFamily="18" charset="0"/>
                <a:cs typeface="Times New Roman" panose="02020603050405020304" pitchFamily="18" charset="0"/>
              </a:rPr>
              <a:t>While the proxy can listen on any port, it only creates outgoing connections to the Cloud SQL instance on port 3307.</a:t>
            </a:r>
            <a:endParaRPr lang="en-CA" sz="1800" dirty="0">
              <a:latin typeface="Times New Roman" panose="02020603050405020304" pitchFamily="18" charset="0"/>
              <a:cs typeface="Times New Roman" panose="02020603050405020304" pitchFamily="18" charset="0"/>
            </a:endParaRPr>
          </a:p>
        </p:txBody>
      </p:sp>
      <p:pic>
        <p:nvPicPr>
          <p:cNvPr id="4098" name="Picture 2" descr="Cloud SQL Proxy">
            <a:extLst>
              <a:ext uri="{FF2B5EF4-FFF2-40B4-BE49-F238E27FC236}">
                <a16:creationId xmlns:a16="http://schemas.microsoft.com/office/drawing/2014/main" id="{3DED2EC1-DC31-4EAE-B294-F95E1D0FC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783" y="4355672"/>
            <a:ext cx="4983214" cy="20717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BD6D64-EE56-4E27-84F7-E1416273ACC3}"/>
              </a:ext>
            </a:extLst>
          </p:cNvPr>
          <p:cNvSpPr txBox="1"/>
          <p:nvPr/>
        </p:nvSpPr>
        <p:spPr>
          <a:xfrm>
            <a:off x="3992947" y="6427469"/>
            <a:ext cx="7418070" cy="261610"/>
          </a:xfrm>
          <a:prstGeom prst="rect">
            <a:avLst/>
          </a:prstGeom>
          <a:noFill/>
        </p:spPr>
        <p:txBody>
          <a:bodyPr wrap="square" rtlCol="0">
            <a:spAutoFit/>
          </a:bodyPr>
          <a:lstStyle/>
          <a:p>
            <a:r>
              <a:rPr lang="en-CA" sz="1050" dirty="0"/>
              <a:t>Credit: https://cloud.google.com/sql/images/proxyconnection.svg</a:t>
            </a:r>
          </a:p>
        </p:txBody>
      </p:sp>
    </p:spTree>
    <p:extLst>
      <p:ext uri="{BB962C8B-B14F-4D97-AF65-F5344CB8AC3E}">
        <p14:creationId xmlns:p14="http://schemas.microsoft.com/office/powerpoint/2010/main" val="376687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860C-9F2A-4DC9-81E4-58EBB9B2DBAC}"/>
              </a:ext>
            </a:extLst>
          </p:cNvPr>
          <p:cNvSpPr>
            <a:spLocks noGrp="1"/>
          </p:cNvSpPr>
          <p:nvPr>
            <p:ph type="title"/>
          </p:nvPr>
        </p:nvSpPr>
        <p:spPr>
          <a:xfrm>
            <a:off x="677334" y="411481"/>
            <a:ext cx="8596668" cy="693420"/>
          </a:xfrm>
        </p:spPr>
        <p:txBody>
          <a:bodyPr>
            <a:noAutofit/>
          </a:bodyPr>
          <a:lstStyle/>
          <a:p>
            <a:r>
              <a:rPr lang="en-CA" sz="3600" b="0" i="0" dirty="0">
                <a:solidFill>
                  <a:srgbClr val="FF0000"/>
                </a:solidFill>
                <a:effectLst/>
                <a:latin typeface="Times New Roman" panose="02020603050405020304" pitchFamily="18" charset="0"/>
                <a:cs typeface="Times New Roman" panose="02020603050405020304" pitchFamily="18" charset="0"/>
              </a:rPr>
              <a:t>Cloud SQL for MySQL documentation</a:t>
            </a:r>
            <a:br>
              <a:rPr lang="en-CA" sz="3600" b="0" i="0" dirty="0">
                <a:solidFill>
                  <a:srgbClr val="FF0000"/>
                </a:solidFill>
                <a:effectLst/>
                <a:latin typeface="Times New Roman" panose="02020603050405020304" pitchFamily="18" charset="0"/>
                <a:cs typeface="Times New Roman" panose="02020603050405020304" pitchFamily="18" charset="0"/>
              </a:rPr>
            </a:b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DEA70A-0ED2-40F2-B5BC-9B098A4570BF}"/>
              </a:ext>
            </a:extLst>
          </p:cNvPr>
          <p:cNvSpPr>
            <a:spLocks noGrp="1"/>
          </p:cNvSpPr>
          <p:nvPr>
            <p:ph idx="1"/>
          </p:nvPr>
        </p:nvSpPr>
        <p:spPr>
          <a:xfrm>
            <a:off x="677334" y="853442"/>
            <a:ext cx="8596668" cy="5490208"/>
          </a:xfrm>
        </p:spPr>
        <p:txBody>
          <a:bodyPr>
            <a:normAutofit/>
          </a:bodyPr>
          <a:lstStyle/>
          <a:p>
            <a:r>
              <a:rPr lang="en-US" dirty="0">
                <a:latin typeface="Times New Roman" panose="02020603050405020304" pitchFamily="18" charset="0"/>
                <a:cs typeface="Times New Roman" panose="02020603050405020304" pitchFamily="18" charset="0"/>
              </a:rPr>
              <a:t>Connect to Cloud SQL for MySQL from Cloud Shell:</a:t>
            </a:r>
          </a:p>
          <a:p>
            <a:pPr lvl="1"/>
            <a:r>
              <a:rPr lang="en-US" dirty="0">
                <a:latin typeface="Times New Roman" panose="02020603050405020304" pitchFamily="18" charset="0"/>
                <a:cs typeface="Times New Roman" panose="02020603050405020304" pitchFamily="18" charset="0"/>
              </a:rPr>
              <a:t>In the Google Cloud Console, on the project selector page, select or create a Google Cloud project.</a:t>
            </a:r>
          </a:p>
          <a:p>
            <a:pPr lvl="1"/>
            <a:r>
              <a:rPr lang="en-US" dirty="0">
                <a:latin typeface="Times New Roman" panose="02020603050405020304" pitchFamily="18" charset="0"/>
                <a:cs typeface="Times New Roman" panose="02020603050405020304" pitchFamily="18" charset="0"/>
              </a:rPr>
              <a:t>Make sure that billing is enabled for your Cloud project. Learn how to check if billing is enabled on a project.</a:t>
            </a:r>
          </a:p>
          <a:p>
            <a:pPr lvl="1"/>
            <a:r>
              <a:rPr lang="en-US" dirty="0">
                <a:latin typeface="Times New Roman" panose="02020603050405020304" pitchFamily="18" charset="0"/>
                <a:cs typeface="Times New Roman" panose="02020603050405020304" pitchFamily="18" charset="0"/>
              </a:rPr>
              <a:t>Enable the necessary Google Cloud APIs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Create a Cloud SQL instance</a:t>
            </a:r>
          </a:p>
          <a:p>
            <a:pPr lvl="2"/>
            <a:r>
              <a:rPr lang="en-US" dirty="0">
                <a:latin typeface="Times New Roman" panose="02020603050405020304" pitchFamily="18" charset="0"/>
                <a:cs typeface="Times New Roman" panose="02020603050405020304" pitchFamily="18" charset="0"/>
              </a:rPr>
              <a:t>In the Google Cloud Console, go to the Cloud SQL Instances page.</a:t>
            </a:r>
          </a:p>
          <a:p>
            <a:pPr lvl="2"/>
            <a:r>
              <a:rPr lang="en-CA" dirty="0">
                <a:latin typeface="Times New Roman" panose="02020603050405020304" pitchFamily="18" charset="0"/>
                <a:cs typeface="Times New Roman" panose="02020603050405020304" pitchFamily="18" charset="0"/>
              </a:rPr>
              <a:t>Click </a:t>
            </a:r>
            <a:r>
              <a:rPr lang="en-CA" b="1" dirty="0">
                <a:latin typeface="Times New Roman" panose="02020603050405020304" pitchFamily="18" charset="0"/>
                <a:cs typeface="Times New Roman" panose="02020603050405020304" pitchFamily="18" charset="0"/>
              </a:rPr>
              <a:t>Create Instance</a:t>
            </a:r>
          </a:p>
          <a:p>
            <a:pPr lvl="2"/>
            <a:r>
              <a:rPr lang="en-CA" b="0" i="0" dirty="0">
                <a:solidFill>
                  <a:srgbClr val="202124"/>
                </a:solidFill>
                <a:effectLst/>
                <a:latin typeface="Times New Roman" panose="02020603050405020304" pitchFamily="18" charset="0"/>
                <a:cs typeface="Times New Roman" panose="02020603050405020304" pitchFamily="18" charset="0"/>
              </a:rPr>
              <a:t>Click </a:t>
            </a:r>
            <a:r>
              <a:rPr lang="en-CA" b="1" i="0" dirty="0">
                <a:solidFill>
                  <a:srgbClr val="202124"/>
                </a:solidFill>
                <a:effectLst/>
                <a:latin typeface="Times New Roman" panose="02020603050405020304" pitchFamily="18" charset="0"/>
                <a:cs typeface="Times New Roman" panose="02020603050405020304" pitchFamily="18" charset="0"/>
              </a:rPr>
              <a:t>Choose MySQL</a:t>
            </a:r>
          </a:p>
          <a:p>
            <a:pPr lvl="2"/>
            <a:r>
              <a:rPr lang="en-CA" i="0" dirty="0">
                <a:solidFill>
                  <a:srgbClr val="202124"/>
                </a:solidFill>
                <a:effectLst/>
                <a:latin typeface="Times New Roman" panose="02020603050405020304" pitchFamily="18" charset="0"/>
                <a:cs typeface="Times New Roman" panose="02020603050405020304" pitchFamily="18" charset="0"/>
              </a:rPr>
              <a:t>Enter </a:t>
            </a:r>
            <a:r>
              <a:rPr lang="en-CA" b="1" i="0" dirty="0" err="1">
                <a:solidFill>
                  <a:srgbClr val="202124"/>
                </a:solidFill>
                <a:effectLst/>
                <a:latin typeface="Times New Roman" panose="02020603050405020304" pitchFamily="18" charset="0"/>
                <a:cs typeface="Times New Roman" panose="02020603050405020304" pitchFamily="18" charset="0"/>
              </a:rPr>
              <a:t>myinstance</a:t>
            </a:r>
            <a:r>
              <a:rPr lang="en-CA" i="0" dirty="0">
                <a:solidFill>
                  <a:srgbClr val="202124"/>
                </a:solidFill>
                <a:effectLst/>
                <a:latin typeface="Times New Roman" panose="02020603050405020304" pitchFamily="18" charset="0"/>
                <a:cs typeface="Times New Roman" panose="02020603050405020304" pitchFamily="18" charset="0"/>
              </a:rPr>
              <a:t> for Instance ID</a:t>
            </a:r>
          </a:p>
          <a:p>
            <a:pPr lvl="2"/>
            <a:r>
              <a:rPr lang="en-CA" dirty="0">
                <a:solidFill>
                  <a:srgbClr val="202124"/>
                </a:solidFill>
                <a:latin typeface="Times New Roman" panose="02020603050405020304" pitchFamily="18" charset="0"/>
                <a:cs typeface="Times New Roman" panose="02020603050405020304" pitchFamily="18" charset="0"/>
              </a:rPr>
              <a:t>Enter the password for root user.</a:t>
            </a:r>
          </a:p>
          <a:p>
            <a:pPr lvl="2"/>
            <a:r>
              <a:rPr lang="en-CA" i="0" dirty="0">
                <a:solidFill>
                  <a:srgbClr val="202124"/>
                </a:solidFill>
                <a:effectLst/>
                <a:latin typeface="Times New Roman" panose="02020603050405020304" pitchFamily="18" charset="0"/>
                <a:cs typeface="Times New Roman" panose="02020603050405020304" pitchFamily="18" charset="0"/>
              </a:rPr>
              <a:t>Click create</a:t>
            </a:r>
          </a:p>
          <a:p>
            <a:pPr marL="914400" lvl="2" indent="0">
              <a:buNone/>
            </a:pPr>
            <a:endParaRPr lang="en-C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89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CD4C-5FEE-4FE5-A677-08E7C79DD872}"/>
              </a:ext>
            </a:extLst>
          </p:cNvPr>
          <p:cNvSpPr>
            <a:spLocks noGrp="1"/>
          </p:cNvSpPr>
          <p:nvPr>
            <p:ph type="title"/>
          </p:nvPr>
        </p:nvSpPr>
        <p:spPr>
          <a:xfrm>
            <a:off x="677334" y="278130"/>
            <a:ext cx="8596668" cy="784860"/>
          </a:xfrm>
        </p:spPr>
        <p:txBody>
          <a:bodyPr>
            <a:noAutofit/>
          </a:bodyPr>
          <a:lstStyle/>
          <a:p>
            <a:r>
              <a:rPr lang="en-CA" sz="3600" b="1" i="0" dirty="0">
                <a:solidFill>
                  <a:srgbClr val="FF0000"/>
                </a:solidFill>
                <a:effectLst/>
                <a:latin typeface="Times New Roman" panose="02020603050405020304" pitchFamily="18" charset="0"/>
                <a:cs typeface="Times New Roman" panose="02020603050405020304" pitchFamily="18" charset="0"/>
              </a:rPr>
              <a:t>Connect to your instance</a:t>
            </a:r>
            <a:br>
              <a:rPr lang="en-CA" sz="3600" b="1" i="0" dirty="0">
                <a:solidFill>
                  <a:srgbClr val="FF0000"/>
                </a:solidFill>
                <a:effectLst/>
                <a:latin typeface="Times New Roman" panose="02020603050405020304" pitchFamily="18" charset="0"/>
                <a:cs typeface="Times New Roman" panose="02020603050405020304" pitchFamily="18" charset="0"/>
              </a:rPr>
            </a:b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B1222B-0551-45B4-AFD4-47F106C489FD}"/>
              </a:ext>
            </a:extLst>
          </p:cNvPr>
          <p:cNvSpPr>
            <a:spLocks noGrp="1"/>
          </p:cNvSpPr>
          <p:nvPr>
            <p:ph idx="1"/>
          </p:nvPr>
        </p:nvSpPr>
        <p:spPr>
          <a:xfrm>
            <a:off x="677334" y="1177290"/>
            <a:ext cx="8596668" cy="1432429"/>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In the Google Cloud Console, click the Cloud Shell icon in the upper right corner.</a:t>
            </a:r>
          </a:p>
          <a:p>
            <a:r>
              <a:rPr lang="en-US" sz="2400" dirty="0">
                <a:latin typeface="Times New Roman" panose="02020603050405020304" pitchFamily="18" charset="0"/>
                <a:cs typeface="Times New Roman" panose="02020603050405020304" pitchFamily="18" charset="0"/>
              </a:rPr>
              <a:t>When Cloud Shell finishes initializing, a message, such as the following one, appears: following one, appears:</a:t>
            </a:r>
          </a:p>
          <a:p>
            <a:endParaRPr lang="en-CA"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018C476-74D5-4EF7-A149-A62E0704F311}"/>
              </a:ext>
            </a:extLst>
          </p:cNvPr>
          <p:cNvPicPr>
            <a:picLocks noChangeAspect="1"/>
          </p:cNvPicPr>
          <p:nvPr/>
        </p:nvPicPr>
        <p:blipFill>
          <a:blip r:embed="rId3"/>
          <a:stretch>
            <a:fillRect/>
          </a:stretch>
        </p:blipFill>
        <p:spPr>
          <a:xfrm>
            <a:off x="873683" y="2609719"/>
            <a:ext cx="10193173" cy="1867161"/>
          </a:xfrm>
          <a:prstGeom prst="rect">
            <a:avLst/>
          </a:prstGeom>
        </p:spPr>
      </p:pic>
      <p:sp>
        <p:nvSpPr>
          <p:cNvPr id="7" name="TextBox 6">
            <a:extLst>
              <a:ext uri="{FF2B5EF4-FFF2-40B4-BE49-F238E27FC236}">
                <a16:creationId xmlns:a16="http://schemas.microsoft.com/office/drawing/2014/main" id="{A5B6336A-8DD7-4C5B-93FE-3065482006E2}"/>
              </a:ext>
            </a:extLst>
          </p:cNvPr>
          <p:cNvSpPr txBox="1"/>
          <p:nvPr/>
        </p:nvSpPr>
        <p:spPr>
          <a:xfrm>
            <a:off x="873683" y="4377690"/>
            <a:ext cx="9253297"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the Cloud Shell prompt, connect to your Cloud SQL instance. Use the </a:t>
            </a:r>
            <a:r>
              <a:rPr lang="en-US" sz="2000" dirty="0" err="1">
                <a:latin typeface="Times New Roman" panose="02020603050405020304" pitchFamily="18" charset="0"/>
                <a:cs typeface="Times New Roman" panose="02020603050405020304" pitchFamily="18" charset="0"/>
              </a:rPr>
              <a:t>gcloud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connect command as follows. Replace the instance name if your instance name is different.</a:t>
            </a:r>
          </a:p>
          <a:p>
            <a:pPr marL="285750" indent="-285750">
              <a:buFont typeface="Arial" panose="020B0604020202020204" pitchFamily="34" charset="0"/>
              <a:buChar char="•"/>
            </a:pPr>
            <a:endParaRPr lang="en-CA"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83E9FF0-50AC-48A8-B350-C4949930BF7C}"/>
              </a:ext>
            </a:extLst>
          </p:cNvPr>
          <p:cNvPicPr>
            <a:picLocks noChangeAspect="1"/>
          </p:cNvPicPr>
          <p:nvPr/>
        </p:nvPicPr>
        <p:blipFill>
          <a:blip r:embed="rId4"/>
          <a:stretch>
            <a:fillRect/>
          </a:stretch>
        </p:blipFill>
        <p:spPr>
          <a:xfrm>
            <a:off x="1978929" y="5509439"/>
            <a:ext cx="5239481" cy="838317"/>
          </a:xfrm>
          <a:prstGeom prst="rect">
            <a:avLst/>
          </a:prstGeom>
        </p:spPr>
      </p:pic>
    </p:spTree>
    <p:extLst>
      <p:ext uri="{BB962C8B-B14F-4D97-AF65-F5344CB8AC3E}">
        <p14:creationId xmlns:p14="http://schemas.microsoft.com/office/powerpoint/2010/main" val="210897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CFD0-5D1C-4835-B76F-5D8C11B2CD40}"/>
              </a:ext>
            </a:extLst>
          </p:cNvPr>
          <p:cNvSpPr>
            <a:spLocks noGrp="1"/>
          </p:cNvSpPr>
          <p:nvPr>
            <p:ph type="title"/>
          </p:nvPr>
        </p:nvSpPr>
        <p:spPr>
          <a:xfrm>
            <a:off x="677334" y="609600"/>
            <a:ext cx="8375226" cy="75057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Create a database and upload data</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ECBF1-F818-4F19-81C9-FB257B653895}"/>
              </a:ext>
            </a:extLst>
          </p:cNvPr>
          <p:cNvSpPr>
            <a:spLocks noGrp="1"/>
          </p:cNvSpPr>
          <p:nvPr>
            <p:ph idx="1"/>
          </p:nvPr>
        </p:nvSpPr>
        <p:spPr>
          <a:xfrm>
            <a:off x="677334" y="1474471"/>
            <a:ext cx="8512386" cy="933580"/>
          </a:xfrm>
        </p:spPr>
        <p:txBody>
          <a:bodyPr>
            <a:normAutofit/>
          </a:bodyPr>
          <a:lstStyle/>
          <a:p>
            <a:r>
              <a:rPr lang="en-US" sz="2400" dirty="0">
                <a:latin typeface="Times New Roman" panose="02020603050405020304" pitchFamily="18" charset="0"/>
                <a:cs typeface="Times New Roman" panose="02020603050405020304" pitchFamily="18" charset="0"/>
              </a:rPr>
              <a:t>Create a SQL database on your Cloud SQL instance</a:t>
            </a:r>
          </a:p>
          <a:p>
            <a:r>
              <a:rPr lang="en-US" sz="2400" dirty="0">
                <a:latin typeface="Times New Roman" panose="02020603050405020304" pitchFamily="18" charset="0"/>
                <a:cs typeface="Times New Roman" panose="02020603050405020304" pitchFamily="18" charset="0"/>
              </a:rPr>
              <a:t>Insert sample data into the guestbook database:</a:t>
            </a:r>
          </a:p>
          <a:p>
            <a:endParaRPr lang="en-CA"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70AC466-EDBB-4855-B6F0-FA3756CCAF6F}"/>
              </a:ext>
            </a:extLst>
          </p:cNvPr>
          <p:cNvPicPr>
            <a:picLocks noChangeAspect="1"/>
          </p:cNvPicPr>
          <p:nvPr/>
        </p:nvPicPr>
        <p:blipFill>
          <a:blip r:embed="rId3"/>
          <a:stretch>
            <a:fillRect/>
          </a:stretch>
        </p:blipFill>
        <p:spPr>
          <a:xfrm>
            <a:off x="7294952" y="1360170"/>
            <a:ext cx="3515216" cy="933580"/>
          </a:xfrm>
          <a:prstGeom prst="rect">
            <a:avLst/>
          </a:prstGeom>
        </p:spPr>
      </p:pic>
      <p:pic>
        <p:nvPicPr>
          <p:cNvPr id="8" name="Picture 7">
            <a:extLst>
              <a:ext uri="{FF2B5EF4-FFF2-40B4-BE49-F238E27FC236}">
                <a16:creationId xmlns:a16="http://schemas.microsoft.com/office/drawing/2014/main" id="{3C8FB863-53AF-473D-9309-E6E3BDF777BC}"/>
              </a:ext>
            </a:extLst>
          </p:cNvPr>
          <p:cNvPicPr>
            <a:picLocks noChangeAspect="1"/>
          </p:cNvPicPr>
          <p:nvPr/>
        </p:nvPicPr>
        <p:blipFill>
          <a:blip r:embed="rId4"/>
          <a:stretch>
            <a:fillRect/>
          </a:stretch>
        </p:blipFill>
        <p:spPr>
          <a:xfrm>
            <a:off x="1637678" y="2543051"/>
            <a:ext cx="8916644" cy="1771897"/>
          </a:xfrm>
          <a:prstGeom prst="rect">
            <a:avLst/>
          </a:prstGeom>
        </p:spPr>
      </p:pic>
      <p:sp>
        <p:nvSpPr>
          <p:cNvPr id="10" name="TextBox 9">
            <a:extLst>
              <a:ext uri="{FF2B5EF4-FFF2-40B4-BE49-F238E27FC236}">
                <a16:creationId xmlns:a16="http://schemas.microsoft.com/office/drawing/2014/main" id="{8F49CAA4-A5B7-45FD-BB34-1D81808E3948}"/>
              </a:ext>
            </a:extLst>
          </p:cNvPr>
          <p:cNvSpPr txBox="1"/>
          <p:nvPr/>
        </p:nvSpPr>
        <p:spPr>
          <a:xfrm>
            <a:off x="765810" y="4629150"/>
            <a:ext cx="9788512" cy="369332"/>
          </a:xfrm>
          <a:prstGeom prst="rect">
            <a:avLst/>
          </a:prstGeom>
          <a:noFill/>
        </p:spPr>
        <p:txBody>
          <a:bodyPr wrap="square" rtlCol="0">
            <a:spAutoFit/>
          </a:bodyPr>
          <a:lstStyle/>
          <a:p>
            <a:pPr marL="285750" indent="-285750">
              <a:buFont typeface="Arial" panose="020B0604020202020204" pitchFamily="34" charset="0"/>
              <a:buChar char="•"/>
            </a:pPr>
            <a:r>
              <a:rPr lang="en-CA" dirty="0"/>
              <a:t>Retrieve the data:</a:t>
            </a:r>
          </a:p>
        </p:txBody>
      </p:sp>
      <p:pic>
        <p:nvPicPr>
          <p:cNvPr id="12" name="Picture 11">
            <a:extLst>
              <a:ext uri="{FF2B5EF4-FFF2-40B4-BE49-F238E27FC236}">
                <a16:creationId xmlns:a16="http://schemas.microsoft.com/office/drawing/2014/main" id="{CA549C0D-E5DA-4AB8-9BD9-9EE10B4E3943}"/>
              </a:ext>
            </a:extLst>
          </p:cNvPr>
          <p:cNvPicPr>
            <a:picLocks noChangeAspect="1"/>
          </p:cNvPicPr>
          <p:nvPr/>
        </p:nvPicPr>
        <p:blipFill>
          <a:blip r:embed="rId5"/>
          <a:stretch>
            <a:fillRect/>
          </a:stretch>
        </p:blipFill>
        <p:spPr>
          <a:xfrm>
            <a:off x="1637678" y="5314820"/>
            <a:ext cx="3029373" cy="933580"/>
          </a:xfrm>
          <a:prstGeom prst="rect">
            <a:avLst/>
          </a:prstGeom>
        </p:spPr>
      </p:pic>
      <p:pic>
        <p:nvPicPr>
          <p:cNvPr id="14" name="Picture 13">
            <a:extLst>
              <a:ext uri="{FF2B5EF4-FFF2-40B4-BE49-F238E27FC236}">
                <a16:creationId xmlns:a16="http://schemas.microsoft.com/office/drawing/2014/main" id="{6437B0FC-F0EB-4ACA-B2D5-A8C11C95B7DA}"/>
              </a:ext>
            </a:extLst>
          </p:cNvPr>
          <p:cNvPicPr>
            <a:picLocks noChangeAspect="1"/>
          </p:cNvPicPr>
          <p:nvPr/>
        </p:nvPicPr>
        <p:blipFill>
          <a:blip r:embed="rId6"/>
          <a:stretch>
            <a:fillRect/>
          </a:stretch>
        </p:blipFill>
        <p:spPr>
          <a:xfrm>
            <a:off x="5778405" y="4629150"/>
            <a:ext cx="4097116" cy="1893514"/>
          </a:xfrm>
          <a:prstGeom prst="rect">
            <a:avLst/>
          </a:prstGeom>
        </p:spPr>
      </p:pic>
      <p:sp>
        <p:nvSpPr>
          <p:cNvPr id="4" name="TextBox 3">
            <a:extLst>
              <a:ext uri="{FF2B5EF4-FFF2-40B4-BE49-F238E27FC236}">
                <a16:creationId xmlns:a16="http://schemas.microsoft.com/office/drawing/2014/main" id="{0E985463-C58B-410D-9BFF-E6D75A7875E3}"/>
              </a:ext>
            </a:extLst>
          </p:cNvPr>
          <p:cNvSpPr txBox="1"/>
          <p:nvPr/>
        </p:nvSpPr>
        <p:spPr>
          <a:xfrm>
            <a:off x="7063740" y="4480560"/>
            <a:ext cx="4777740" cy="430887"/>
          </a:xfrm>
          <a:prstGeom prst="rect">
            <a:avLst/>
          </a:prstGeom>
          <a:noFill/>
        </p:spPr>
        <p:txBody>
          <a:bodyPr wrap="square" rtlCol="0">
            <a:spAutoFit/>
          </a:bodyPr>
          <a:lstStyle/>
          <a:p>
            <a:r>
              <a:rPr lang="en-CA" sz="1050" dirty="0"/>
              <a:t>Credit: https://cloud.google.com/sql/docs/mysql/connect-instance-cloud-shell</a:t>
            </a:r>
          </a:p>
          <a:p>
            <a:endParaRPr lang="en-CA" sz="1050" dirty="0"/>
          </a:p>
        </p:txBody>
      </p:sp>
    </p:spTree>
    <p:extLst>
      <p:ext uri="{BB962C8B-B14F-4D97-AF65-F5344CB8AC3E}">
        <p14:creationId xmlns:p14="http://schemas.microsoft.com/office/powerpoint/2010/main" val="26172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6B33331-AEB0-4DEA-A46F-BD1E5F8FED32}"/>
              </a:ext>
            </a:extLst>
          </p:cNvPr>
          <p:cNvSpPr>
            <a:spLocks noGrp="1"/>
          </p:cNvSpPr>
          <p:nvPr>
            <p:ph type="title"/>
          </p:nvPr>
        </p:nvSpPr>
        <p:spPr>
          <a:xfrm>
            <a:off x="677334" y="2644140"/>
            <a:ext cx="8596668" cy="556260"/>
          </a:xfrm>
        </p:spPr>
        <p:txBody>
          <a:bodyPr>
            <a:noAutofit/>
          </a:bodyPr>
          <a:lstStyle/>
          <a:p>
            <a:r>
              <a:rPr lang="en-CA" sz="3200" b="1" i="0" dirty="0">
                <a:solidFill>
                  <a:srgbClr val="FF0000"/>
                </a:solidFill>
                <a:effectLst/>
                <a:latin typeface="Times New Roman" panose="02020603050405020304" pitchFamily="18" charset="0"/>
                <a:cs typeface="Times New Roman" panose="02020603050405020304" pitchFamily="18" charset="0"/>
              </a:rPr>
              <a:t>Clean up options</a:t>
            </a:r>
            <a:br>
              <a:rPr lang="en-CA" sz="3200" b="1" i="0" dirty="0">
                <a:solidFill>
                  <a:srgbClr val="FF0000"/>
                </a:solidFill>
                <a:effectLst/>
                <a:latin typeface="Times New Roman" panose="02020603050405020304" pitchFamily="18" charset="0"/>
                <a:cs typeface="Times New Roman" panose="02020603050405020304" pitchFamily="18" charset="0"/>
              </a:rPr>
            </a:br>
            <a:endParaRPr lang="en-CA"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65AF37-210D-4E61-BA18-CB5F00DF40B8}"/>
              </a:ext>
            </a:extLst>
          </p:cNvPr>
          <p:cNvSpPr>
            <a:spLocks noGrp="1"/>
          </p:cNvSpPr>
          <p:nvPr>
            <p:ph idx="1"/>
          </p:nvPr>
        </p:nvSpPr>
        <p:spPr>
          <a:xfrm>
            <a:off x="677334" y="400051"/>
            <a:ext cx="8596668" cy="1908809"/>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Click Authorize in the message box to authorize Cloud Shell to make API calls.</a:t>
            </a:r>
          </a:p>
          <a:p>
            <a:r>
              <a:rPr lang="en-US" dirty="0">
                <a:latin typeface="Times New Roman" panose="02020603050405020304" pitchFamily="18" charset="0"/>
                <a:cs typeface="Times New Roman" panose="02020603050405020304" pitchFamily="18" charset="0"/>
              </a:rPr>
              <a:t>A message indicates that your IP is being allow listed for incoming connections, after which you're prompted to enter your password.</a:t>
            </a:r>
          </a:p>
          <a:p>
            <a:r>
              <a:rPr lang="en-US" dirty="0">
                <a:latin typeface="Times New Roman" panose="02020603050405020304" pitchFamily="18" charset="0"/>
                <a:cs typeface="Times New Roman" panose="02020603050405020304" pitchFamily="18" charset="0"/>
              </a:rPr>
              <a:t>Enter your root password.</a:t>
            </a:r>
          </a:p>
          <a:p>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prompt appears.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87B9CA0-E465-4226-8822-2DA6CFC7959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D3940A1-D886-4932-815E-81E7BCF02EAF}"/>
              </a:ext>
            </a:extLst>
          </p:cNvPr>
          <p:cNvSpPr txBox="1"/>
          <p:nvPr/>
        </p:nvSpPr>
        <p:spPr>
          <a:xfrm>
            <a:off x="677334" y="3543300"/>
            <a:ext cx="10318326" cy="2887970"/>
          </a:xfrm>
          <a:prstGeom prst="rect">
            <a:avLst/>
          </a:prstGeom>
          <a:noFill/>
        </p:spPr>
        <p:txBody>
          <a:bodyPr wrap="square" rtlCol="0">
            <a:spAutoFit/>
          </a:bodyPr>
          <a:lstStyle/>
          <a:p>
            <a:pPr marL="342900" indent="-342900">
              <a:spcBef>
                <a:spcPts val="1000"/>
              </a:spcBef>
              <a:buClr>
                <a:schemeClr val="accent1"/>
              </a:buClr>
              <a:buSzPct val="80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To avoid incurring charges to your Google Cloud account for the resources used on this page, follow these steps.</a:t>
            </a:r>
          </a:p>
          <a:p>
            <a:pPr marL="342900" indent="-342900">
              <a:spcBef>
                <a:spcPts val="1000"/>
              </a:spcBef>
              <a:buClr>
                <a:schemeClr val="accent1"/>
              </a:buClr>
              <a:buSzPct val="80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In the Google Cloud Console, go to the Cloud SQL Instances page.</a:t>
            </a:r>
          </a:p>
          <a:p>
            <a:pPr marL="342900" indent="-342900">
              <a:spcBef>
                <a:spcPts val="1000"/>
              </a:spcBef>
              <a:buClr>
                <a:schemeClr val="accent1"/>
              </a:buClr>
              <a:buSzPct val="80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Select the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myinstance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instance to open the Instance details page.</a:t>
            </a:r>
          </a:p>
          <a:p>
            <a:pPr marL="342900" indent="-342900">
              <a:spcBef>
                <a:spcPts val="1000"/>
              </a:spcBef>
              <a:buClr>
                <a:schemeClr val="accent1"/>
              </a:buClr>
              <a:buSzPct val="80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In the icon bar at the top of the page, click Delete.</a:t>
            </a:r>
          </a:p>
          <a:p>
            <a:pPr marL="342900" indent="-342900">
              <a:spcBef>
                <a:spcPts val="1000"/>
              </a:spcBef>
              <a:buClr>
                <a:schemeClr val="accent1"/>
              </a:buClr>
              <a:buSzPct val="80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In the Delete instance window, type your instance's name and then click Delete.</a:t>
            </a:r>
          </a:p>
          <a:p>
            <a:pPr marL="342900" indent="-342900">
              <a:spcBef>
                <a:spcPts val="1000"/>
              </a:spcBef>
              <a:buClr>
                <a:schemeClr val="accent1"/>
              </a:buClr>
              <a:buSzPct val="80000"/>
              <a:buFont typeface="Wingdings 3" charset="2"/>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You cannot reuse an instance name for about 7 days after the instance is deleted.</a:t>
            </a:r>
          </a:p>
        </p:txBody>
      </p:sp>
    </p:spTree>
    <p:extLst>
      <p:ext uri="{BB962C8B-B14F-4D97-AF65-F5344CB8AC3E}">
        <p14:creationId xmlns:p14="http://schemas.microsoft.com/office/powerpoint/2010/main" val="300904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38E8-8D75-4BAD-B08B-4E6C223E843D}"/>
              </a:ext>
            </a:extLst>
          </p:cNvPr>
          <p:cNvSpPr>
            <a:spLocks noGrp="1"/>
          </p:cNvSpPr>
          <p:nvPr>
            <p:ph type="ctrTitle"/>
          </p:nvPr>
        </p:nvSpPr>
        <p:spPr>
          <a:xfrm>
            <a:off x="134644" y="3294673"/>
            <a:ext cx="11922711" cy="2387600"/>
          </a:xfrm>
        </p:spPr>
        <p:txBody>
          <a:bodyPr>
            <a:normAutofit/>
          </a:bodyPr>
          <a:lstStyle/>
          <a:p>
            <a:r>
              <a:rPr lang="en-US" sz="5400" dirty="0">
                <a:solidFill>
                  <a:srgbClr val="FF0000"/>
                </a:solidFill>
                <a:latin typeface="Times New Roman" panose="02020603050405020304" pitchFamily="18" charset="0"/>
                <a:cs typeface="Times New Roman" panose="02020603050405020304" pitchFamily="18" charset="0"/>
              </a:rPr>
              <a:t>GOOGLE CLOUD DATASTORE</a:t>
            </a:r>
          </a:p>
        </p:txBody>
      </p:sp>
      <p:pic>
        <p:nvPicPr>
          <p:cNvPr id="10" name="Picture 9" descr="Icon&#10;&#10;Description automatically generated">
            <a:extLst>
              <a:ext uri="{FF2B5EF4-FFF2-40B4-BE49-F238E27FC236}">
                <a16:creationId xmlns:a16="http://schemas.microsoft.com/office/drawing/2014/main" id="{EBC6C575-5225-4124-A433-A58428B413C2}"/>
              </a:ext>
            </a:extLst>
          </p:cNvPr>
          <p:cNvPicPr>
            <a:picLocks noChangeAspect="1"/>
          </p:cNvPicPr>
          <p:nvPr/>
        </p:nvPicPr>
        <p:blipFill rotWithShape="1">
          <a:blip r:embed="rId3">
            <a:extLst>
              <a:ext uri="{28A0092B-C50C-407E-A947-70E740481C1C}">
                <a14:useLocalDpi xmlns:a14="http://schemas.microsoft.com/office/drawing/2010/main" val="0"/>
              </a:ext>
            </a:extLst>
          </a:blip>
          <a:srcRect l="1942" r="1850" b="-3"/>
          <a:stretch/>
        </p:blipFill>
        <p:spPr>
          <a:xfrm>
            <a:off x="4167612" y="365910"/>
            <a:ext cx="3856774" cy="40089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473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What is Google Cloud Datastore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816746"/>
            <a:ext cx="6331260" cy="5960215"/>
          </a:xfrm>
        </p:spPr>
        <p:txBody>
          <a:bodyPr>
            <a:noAutofit/>
          </a:bodyPr>
          <a:lstStyle/>
          <a:p>
            <a:pPr>
              <a:lnSpc>
                <a:spcPct val="100000"/>
              </a:lnSpc>
            </a:pPr>
            <a:r>
              <a:rPr lang="en-GB" sz="2200" dirty="0">
                <a:latin typeface="Times New Roman" panose="02020603050405020304" pitchFamily="18" charset="0"/>
                <a:cs typeface="Times New Roman" panose="02020603050405020304" pitchFamily="18" charset="0"/>
              </a:rPr>
              <a:t>On the Google Cloud Platform, Google Cloud Datastore (Cloud Datastore) is a highly scalable, fully managed NoSQL database service. Cloud storage "allows you to save data and files in an off-site location that you can access either over the public internet or a dedicated private network connection. Because actual files may be replaced with cloud storage records, this is a particularly cost-effective solution for enterprises. </a:t>
            </a:r>
          </a:p>
          <a:p>
            <a:pPr>
              <a:lnSpc>
                <a:spcPct val="100000"/>
              </a:lnSpc>
            </a:pPr>
            <a:r>
              <a:rPr lang="en-GB" sz="2200" dirty="0">
                <a:latin typeface="Times New Roman" panose="02020603050405020304" pitchFamily="18" charset="0"/>
                <a:cs typeface="Times New Roman" panose="02020603050405020304" pitchFamily="18" charset="0"/>
              </a:rPr>
              <a:t>Google's Bigtable and Megastore technology are at the heart of Cloud Datastore. Users can construct databases in either Native or Datastore Mode with Google Cloud Datastore. Datastore Mode is suited for new server projects, whereas Native Mode is designed for mobile and web apps</a:t>
            </a:r>
          </a:p>
          <a:p>
            <a:pPr>
              <a:lnSpc>
                <a:spcPct val="100000"/>
              </a:lnSpc>
            </a:pPr>
            <a:endParaRPr lang="en-GB" sz="2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10" name="Picture 9" descr="Graphical user interface, application&#10;&#10;Description automatically generated">
            <a:extLst>
              <a:ext uri="{FF2B5EF4-FFF2-40B4-BE49-F238E27FC236}">
                <a16:creationId xmlns:a16="http://schemas.microsoft.com/office/drawing/2014/main" id="{D36BA785-0CAD-40F8-805E-7A1EF5F0C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875" y="1828224"/>
            <a:ext cx="5628835" cy="3315615"/>
          </a:xfrm>
          <a:prstGeom prst="rect">
            <a:avLst/>
          </a:prstGeom>
        </p:spPr>
      </p:pic>
      <p:sp>
        <p:nvSpPr>
          <p:cNvPr id="4" name="TextBox 3">
            <a:extLst>
              <a:ext uri="{FF2B5EF4-FFF2-40B4-BE49-F238E27FC236}">
                <a16:creationId xmlns:a16="http://schemas.microsoft.com/office/drawing/2014/main" id="{DFBA5B5E-D1F0-479A-8FAC-E2C99EDC1A55}"/>
              </a:ext>
            </a:extLst>
          </p:cNvPr>
          <p:cNvSpPr txBox="1"/>
          <p:nvPr/>
        </p:nvSpPr>
        <p:spPr>
          <a:xfrm>
            <a:off x="6946232" y="4844716"/>
            <a:ext cx="5100027" cy="430887"/>
          </a:xfrm>
          <a:prstGeom prst="rect">
            <a:avLst/>
          </a:prstGeom>
          <a:noFill/>
        </p:spPr>
        <p:txBody>
          <a:bodyPr wrap="square" rtlCol="0">
            <a:spAutoFit/>
          </a:bodyPr>
          <a:lstStyle/>
          <a:p>
            <a:r>
              <a:rPr lang="en-US" sz="1100" dirty="0"/>
              <a:t>Reference for contents : https://cloud.google.com/bigtable/docs/overview</a:t>
            </a:r>
          </a:p>
          <a:p>
            <a:endParaRPr lang="en-CA" sz="1100" dirty="0"/>
          </a:p>
        </p:txBody>
      </p:sp>
    </p:spTree>
    <p:extLst>
      <p:ext uri="{BB962C8B-B14F-4D97-AF65-F5344CB8AC3E}">
        <p14:creationId xmlns:p14="http://schemas.microsoft.com/office/powerpoint/2010/main" val="2078939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816747"/>
            <a:ext cx="11603574" cy="5714682"/>
          </a:xfrm>
        </p:spPr>
        <p:txBody>
          <a:bodyPr>
            <a:normAutofit/>
          </a:bodyPr>
          <a:lstStyle/>
          <a:p>
            <a:pPr>
              <a:lnSpc>
                <a:spcPct val="120000"/>
              </a:lnSpc>
            </a:pPr>
            <a:r>
              <a:rPr lang="en-GB" sz="2200" dirty="0">
                <a:solidFill>
                  <a:srgbClr val="202124"/>
                </a:solidFill>
                <a:latin typeface="Times New Roman" panose="02020603050405020304" pitchFamily="18" charset="0"/>
                <a:cs typeface="Times New Roman" panose="02020603050405020304" pitchFamily="18" charset="0"/>
              </a:rPr>
              <a:t>Datastore is a NoSQL document database designed for easy application development, automatic scaling, and great performance. The following are some of the datastore's features:</a:t>
            </a:r>
          </a:p>
          <a:p>
            <a:pPr>
              <a:lnSpc>
                <a:spcPct val="120000"/>
              </a:lnSpc>
            </a:pPr>
            <a:r>
              <a:rPr lang="en-GB" sz="2200" b="1" dirty="0">
                <a:solidFill>
                  <a:srgbClr val="202124"/>
                </a:solidFill>
                <a:latin typeface="Times New Roman" panose="02020603050405020304" pitchFamily="18" charset="0"/>
                <a:cs typeface="Times New Roman" panose="02020603050405020304" pitchFamily="18" charset="0"/>
              </a:rPr>
              <a:t>Atomic transactions. </a:t>
            </a:r>
            <a:r>
              <a:rPr lang="en-GB" sz="2200" dirty="0">
                <a:solidFill>
                  <a:srgbClr val="202124"/>
                </a:solidFill>
                <a:latin typeface="Times New Roman" panose="02020603050405020304" pitchFamily="18" charset="0"/>
                <a:cs typeface="Times New Roman" panose="02020603050405020304" pitchFamily="18" charset="0"/>
              </a:rPr>
              <a:t>Datastore can perform a set of operations in which all of them succeed or none of them fail.</a:t>
            </a:r>
          </a:p>
          <a:p>
            <a:pPr>
              <a:lnSpc>
                <a:spcPct val="120000"/>
              </a:lnSpc>
            </a:pPr>
            <a:r>
              <a:rPr lang="en-GB" sz="2200" b="1" i="0" dirty="0">
                <a:solidFill>
                  <a:srgbClr val="202124"/>
                </a:solidFill>
                <a:effectLst/>
                <a:latin typeface="Times New Roman" panose="02020603050405020304" pitchFamily="18" charset="0"/>
                <a:cs typeface="Times New Roman" panose="02020603050405020304" pitchFamily="18" charset="0"/>
              </a:rPr>
              <a:t>High availability of reads and writes</a:t>
            </a:r>
            <a:r>
              <a:rPr lang="en-GB" sz="2200" b="0" i="0" dirty="0">
                <a:solidFill>
                  <a:srgbClr val="202124"/>
                </a:solidFill>
                <a:effectLst/>
                <a:latin typeface="Times New Roman" panose="02020603050405020304" pitchFamily="18" charset="0"/>
                <a:cs typeface="Times New Roman" panose="02020603050405020304" pitchFamily="18" charset="0"/>
              </a:rPr>
              <a:t>. Datastore is hosted by Google, which uses redundancy to reduce the impact of single points of failure.</a:t>
            </a:r>
          </a:p>
          <a:p>
            <a:pPr>
              <a:lnSpc>
                <a:spcPct val="120000"/>
              </a:lnSpc>
            </a:pPr>
            <a:r>
              <a:rPr lang="en-GB" sz="2200" b="1" i="0" dirty="0">
                <a:solidFill>
                  <a:srgbClr val="202124"/>
                </a:solidFill>
                <a:effectLst/>
                <a:latin typeface="Times New Roman" panose="02020603050405020304" pitchFamily="18" charset="0"/>
                <a:cs typeface="Times New Roman" panose="02020603050405020304" pitchFamily="18" charset="0"/>
              </a:rPr>
              <a:t>Massive scalability with high performance</a:t>
            </a:r>
            <a:r>
              <a:rPr lang="en-GB" sz="2200" b="0" i="0" dirty="0">
                <a:solidFill>
                  <a:srgbClr val="202124"/>
                </a:solidFill>
                <a:effectLst/>
                <a:latin typeface="Times New Roman" panose="02020603050405020304" pitchFamily="18" charset="0"/>
                <a:cs typeface="Times New Roman" panose="02020603050405020304" pitchFamily="18" charset="0"/>
              </a:rPr>
              <a:t>. To manage scaling, Datastore employs a distributed design. Datastore employs a combination of indexes and query constraints to ensure that your queries scale in accordance with the size of your result set rather than the size of your data set.</a:t>
            </a:r>
          </a:p>
          <a:p>
            <a:pPr>
              <a:lnSpc>
                <a:spcPct val="120000"/>
              </a:lnSpc>
            </a:pPr>
            <a:r>
              <a:rPr lang="en-GB" sz="2200" b="1" dirty="0">
                <a:solidFill>
                  <a:srgbClr val="202124"/>
                </a:solidFill>
                <a:latin typeface="Times New Roman" panose="02020603050405020304" pitchFamily="18" charset="0"/>
                <a:cs typeface="Times New Roman" panose="02020603050405020304" pitchFamily="18" charset="0"/>
              </a:rPr>
              <a:t>Flexible storage and querying of data. </a:t>
            </a:r>
            <a:r>
              <a:rPr lang="en-GB" sz="2200" dirty="0">
                <a:solidFill>
                  <a:srgbClr val="202124"/>
                </a:solidFill>
                <a:latin typeface="Times New Roman" panose="02020603050405020304" pitchFamily="18" charset="0"/>
                <a:cs typeface="Times New Roman" panose="02020603050405020304" pitchFamily="18" charset="0"/>
              </a:rPr>
              <a:t>Datastore is offered to applications through numerous clients and maps naturally to object-oriented and scripting languages. It also has a query language that is similar to SQL.</a:t>
            </a:r>
          </a:p>
          <a:p>
            <a:pPr>
              <a:lnSpc>
                <a:spcPct val="120000"/>
              </a:lnSpc>
            </a:pPr>
            <a:endParaRPr lang="en-US" sz="2200" dirty="0">
              <a:solidFill>
                <a:srgbClr val="202124"/>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06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816747"/>
            <a:ext cx="11603574" cy="5714682"/>
          </a:xfrm>
        </p:spPr>
        <p:txBody>
          <a:bodyPr>
            <a:normAutofit/>
          </a:bodyPr>
          <a:lstStyle/>
          <a:p>
            <a:pPr>
              <a:lnSpc>
                <a:spcPct val="120000"/>
              </a:lnSpc>
            </a:pPr>
            <a:r>
              <a:rPr lang="en-GB" sz="2200" b="1" dirty="0">
                <a:solidFill>
                  <a:srgbClr val="202124"/>
                </a:solidFill>
                <a:latin typeface="Times New Roman" panose="02020603050405020304" pitchFamily="18" charset="0"/>
                <a:cs typeface="Times New Roman" panose="02020603050405020304" pitchFamily="18" charset="0"/>
              </a:rPr>
              <a:t>Balance of strong and eventual consistency. </a:t>
            </a:r>
            <a:r>
              <a:rPr lang="en-GB" sz="2200" dirty="0">
                <a:solidFill>
                  <a:srgbClr val="202124"/>
                </a:solidFill>
                <a:latin typeface="Times New Roman" panose="02020603050405020304" pitchFamily="18" charset="0"/>
                <a:cs typeface="Times New Roman" panose="02020603050405020304" pitchFamily="18" charset="0"/>
              </a:rPr>
              <a:t>Datastore makes guarantee that entity lookups based on key and ancestor searches always return highly consistent results. All other queries finally come to a conclusion. The consistency models enable your programme to provide a pleasant user experience even when it's dealing with a lot of data and users.</a:t>
            </a:r>
          </a:p>
          <a:p>
            <a:pPr>
              <a:lnSpc>
                <a:spcPct val="120000"/>
              </a:lnSpc>
            </a:pPr>
            <a:r>
              <a:rPr lang="en-GB" sz="2200" b="1" dirty="0">
                <a:solidFill>
                  <a:srgbClr val="202124"/>
                </a:solidFill>
                <a:latin typeface="Times New Roman" panose="02020603050405020304" pitchFamily="18" charset="0"/>
                <a:cs typeface="Times New Roman" panose="02020603050405020304" pitchFamily="18" charset="0"/>
              </a:rPr>
              <a:t>Encryption at rest. </a:t>
            </a:r>
            <a:r>
              <a:rPr lang="en-GB" sz="2200" dirty="0">
                <a:solidFill>
                  <a:srgbClr val="202124"/>
                </a:solidFill>
                <a:latin typeface="Times New Roman" panose="02020603050405020304" pitchFamily="18" charset="0"/>
                <a:cs typeface="Times New Roman" panose="02020603050405020304" pitchFamily="18" charset="0"/>
              </a:rPr>
              <a:t>All data in Datastore is automatically encrypted before being written to disc, and it is also immediately decrypted when accessed by an authorised user.</a:t>
            </a:r>
          </a:p>
          <a:p>
            <a:pPr>
              <a:lnSpc>
                <a:spcPct val="120000"/>
              </a:lnSpc>
            </a:pPr>
            <a:r>
              <a:rPr lang="en-GB" sz="2200" b="1" dirty="0">
                <a:solidFill>
                  <a:srgbClr val="202124"/>
                </a:solidFill>
                <a:latin typeface="Times New Roman" panose="02020603050405020304" pitchFamily="18" charset="0"/>
                <a:cs typeface="Times New Roman" panose="02020603050405020304" pitchFamily="18" charset="0"/>
              </a:rPr>
              <a:t>Fully managed with no planned downtime. </a:t>
            </a:r>
            <a:r>
              <a:rPr lang="en-GB" sz="2200" dirty="0">
                <a:solidFill>
                  <a:srgbClr val="202124"/>
                </a:solidFill>
                <a:latin typeface="Times New Roman" panose="02020603050405020304" pitchFamily="18" charset="0"/>
                <a:cs typeface="Times New Roman" panose="02020603050405020304" pitchFamily="18" charset="0"/>
              </a:rPr>
              <a:t>You may concentrate on your applications while Google maintains the Datastore service. When Datastore undergoes a planned upgrade, your application can continue to use it.</a:t>
            </a:r>
          </a:p>
          <a:p>
            <a:pPr>
              <a:lnSpc>
                <a:spcPct val="120000"/>
              </a:lnSpc>
            </a:pPr>
            <a:endParaRPr lang="en-US" sz="2200" dirty="0">
              <a:solidFill>
                <a:srgbClr val="202124"/>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348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It’s Simple and Integrated</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986470"/>
            <a:ext cx="7031574" cy="5750326"/>
          </a:xfrm>
        </p:spPr>
        <p:txBody>
          <a:bodyPr>
            <a:normAutofit/>
          </a:bodyPr>
          <a:lstStyle/>
          <a:p>
            <a:pPr>
              <a:lnSpc>
                <a:spcPct val="100000"/>
              </a:lnSpc>
            </a:pPr>
            <a:r>
              <a:rPr lang="en-GB" sz="2200" dirty="0">
                <a:latin typeface="Times New Roman" panose="02020603050405020304" pitchFamily="18" charset="0"/>
                <a:cs typeface="Times New Roman" panose="02020603050405020304" pitchFamily="18" charset="0"/>
              </a:rPr>
              <a:t>Datastore's RESTful interface allows any deployment target to readily access data. You can use Datastore as the integration point for solutions that span App Engine and Compute Engine.</a:t>
            </a: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8" name="Picture 2" descr="Simple and integrated logo">
            <a:extLst>
              <a:ext uri="{FF2B5EF4-FFF2-40B4-BE49-F238E27FC236}">
                <a16:creationId xmlns:a16="http://schemas.microsoft.com/office/drawing/2014/main" id="{DC53BE67-5CBA-425E-B14D-01BD7CCFE4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9864" y="2406060"/>
            <a:ext cx="5596395" cy="23691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FF4AB0-CA84-4895-B2F2-FE95E588A3A9}"/>
              </a:ext>
            </a:extLst>
          </p:cNvPr>
          <p:cNvSpPr txBox="1"/>
          <p:nvPr/>
        </p:nvSpPr>
        <p:spPr>
          <a:xfrm>
            <a:off x="5630779" y="5697393"/>
            <a:ext cx="5919537" cy="369332"/>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398472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C14D-4C82-407A-90D4-40183BFA6AC0}"/>
              </a:ext>
            </a:extLst>
          </p:cNvPr>
          <p:cNvSpPr>
            <a:spLocks noGrp="1"/>
          </p:cNvSpPr>
          <p:nvPr>
            <p:ph type="ctrTitle"/>
          </p:nvPr>
        </p:nvSpPr>
        <p:spPr>
          <a:xfrm>
            <a:off x="1524000" y="1911033"/>
            <a:ext cx="9144000" cy="2387600"/>
          </a:xfrm>
        </p:spPr>
        <p:txBody>
          <a:bodyPr/>
          <a:lstStyle/>
          <a:p>
            <a:r>
              <a:rPr lang="en-CA" dirty="0">
                <a:solidFill>
                  <a:srgbClr val="FF0000"/>
                </a:solidFill>
              </a:rPr>
              <a:t>Cloud SQL</a:t>
            </a:r>
          </a:p>
        </p:txBody>
      </p:sp>
      <p:pic>
        <p:nvPicPr>
          <p:cNvPr id="2052" name="Picture 4" descr="Google Cloud MySQL Integration: Easy Steps - Learn | Hevo">
            <a:extLst>
              <a:ext uri="{FF2B5EF4-FFF2-40B4-BE49-F238E27FC236}">
                <a16:creationId xmlns:a16="http://schemas.microsoft.com/office/drawing/2014/main" id="{D45A92D2-8EC7-47BC-92D6-CA67678F6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6845" y="436100"/>
            <a:ext cx="5516360" cy="23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049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Easy to use Query Language</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986470"/>
            <a:ext cx="7031574" cy="5750326"/>
          </a:xfrm>
        </p:spPr>
        <p:txBody>
          <a:bodyPr>
            <a:normAutofit/>
          </a:bodyPr>
          <a:lstStyle/>
          <a:p>
            <a:pPr>
              <a:lnSpc>
                <a:spcPct val="100000"/>
              </a:lnSpc>
            </a:pPr>
            <a:r>
              <a:rPr lang="en-GB" sz="2200" dirty="0">
                <a:latin typeface="Times New Roman" panose="02020603050405020304" pitchFamily="18" charset="0"/>
                <a:cs typeface="Times New Roman" panose="02020603050405020304" pitchFamily="18" charset="0"/>
              </a:rPr>
              <a:t>Datastore is a schema-less database, which means you don't have to worry about changing your underlying data structure as your app grows. Datastore comes with a robust query engine that lets you search for data across many characteristics and organise it accordingly.</a:t>
            </a:r>
          </a:p>
          <a:p>
            <a:pPr>
              <a:lnSpc>
                <a:spcPct val="100000"/>
              </a:lnSpc>
            </a:pPr>
            <a:r>
              <a:rPr lang="en-GB" sz="2200" dirty="0">
                <a:latin typeface="Times New Roman" panose="02020603050405020304" pitchFamily="18" charset="0"/>
                <a:cs typeface="Times New Roman" panose="02020603050405020304" pitchFamily="18" charset="0"/>
              </a:rPr>
              <a:t>1. // List Google companies with fewer than 400 employees.</a:t>
            </a:r>
          </a:p>
          <a:p>
            <a:pPr>
              <a:lnSpc>
                <a:spcPct val="100000"/>
              </a:lnSpc>
            </a:pPr>
            <a:r>
              <a:rPr lang="en-GB" sz="2200" dirty="0">
                <a:latin typeface="Times New Roman" panose="02020603050405020304" pitchFamily="18" charset="0"/>
                <a:cs typeface="Times New Roman" panose="02020603050405020304" pitchFamily="18" charset="0"/>
              </a:rPr>
              <a:t>2. var companies = query.filter('name =', 'Google').filter('size &lt;', 400);</a:t>
            </a: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9" name="Picture 3" descr="Easy-to-use query language logo">
            <a:extLst>
              <a:ext uri="{FF2B5EF4-FFF2-40B4-BE49-F238E27FC236}">
                <a16:creationId xmlns:a16="http://schemas.microsoft.com/office/drawing/2014/main" id="{DB3F912C-5309-4739-877C-AD28468267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79772" y="1950143"/>
            <a:ext cx="4848710" cy="2957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314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Features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58013" y="1010306"/>
            <a:ext cx="10990344" cy="5276193"/>
          </a:xfrm>
        </p:spPr>
        <p:txBody>
          <a:bodyPr>
            <a:noAutofit/>
          </a:bodyPr>
          <a:lstStyle/>
          <a:p>
            <a:pPr>
              <a:lnSpc>
                <a:spcPct val="90000"/>
              </a:lnSpc>
            </a:pP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Rich Admin Dashboard</a:t>
            </a:r>
          </a:p>
          <a:p>
            <a:pPr marL="0" indent="0">
              <a:lnSpc>
                <a:spcPct val="90000"/>
              </a:lnSpc>
              <a:buNone/>
            </a:pPr>
            <a:r>
              <a:rPr lang="en-GB" sz="2200" dirty="0">
                <a:latin typeface="Times New Roman" panose="02020603050405020304" pitchFamily="18" charset="0"/>
                <a:cs typeface="Times New Roman" panose="02020603050405020304" pitchFamily="18" charset="0"/>
              </a:rPr>
              <a:t>View entity stats, query your database, look at indexes, and backup and restore your data.</a:t>
            </a:r>
          </a:p>
          <a:p>
            <a:pPr>
              <a:lnSpc>
                <a:spcPct val="90000"/>
              </a:lnSpc>
            </a:pPr>
            <a:r>
              <a:rPr lang="en-GB" sz="2200" b="1" dirty="0">
                <a:latin typeface="Times New Roman" panose="02020603050405020304" pitchFamily="18" charset="0"/>
                <a:cs typeface="Times New Roman" panose="02020603050405020304" pitchFamily="18" charset="0"/>
              </a:rPr>
              <a:t>Diverse Data Types</a:t>
            </a:r>
          </a:p>
          <a:p>
            <a:pPr marL="0" indent="0">
              <a:lnSpc>
                <a:spcPct val="90000"/>
              </a:lnSpc>
              <a:buNone/>
            </a:pPr>
            <a:r>
              <a:rPr lang="en-GB" sz="2200" dirty="0">
                <a:latin typeface="Times New Roman" panose="02020603050405020304" pitchFamily="18" charset="0"/>
                <a:cs typeface="Times New Roman" panose="02020603050405020304" pitchFamily="18" charset="0"/>
              </a:rPr>
              <a:t>Integers, floating-point numbers, texts, dates, and binary data are among data types supported by Datastore.</a:t>
            </a:r>
          </a:p>
          <a:p>
            <a:pPr>
              <a:lnSpc>
                <a:spcPct val="90000"/>
              </a:lnSpc>
            </a:pPr>
            <a:r>
              <a:rPr lang="en-GB" sz="2200" b="1" dirty="0">
                <a:latin typeface="Times New Roman" panose="02020603050405020304" pitchFamily="18" charset="0"/>
                <a:cs typeface="Times New Roman" panose="02020603050405020304" pitchFamily="18" charset="0"/>
              </a:rPr>
              <a:t>Multiple Access Methods</a:t>
            </a:r>
          </a:p>
          <a:p>
            <a:pPr marL="0" indent="0">
              <a:lnSpc>
                <a:spcPct val="90000"/>
              </a:lnSpc>
              <a:buNone/>
            </a:pPr>
            <a:r>
              <a:rPr lang="en-GB" sz="2200" b="0" i="0" dirty="0">
                <a:effectLst/>
                <a:latin typeface="Times New Roman" panose="02020603050405020304" pitchFamily="18" charset="0"/>
                <a:cs typeface="Times New Roman" panose="02020603050405020304" pitchFamily="18" charset="0"/>
              </a:rPr>
              <a:t>You can use a JSON API, open source clients, or community-maintained ORMs to access your data.</a:t>
            </a:r>
          </a:p>
          <a:p>
            <a:pPr>
              <a:lnSpc>
                <a:spcPct val="90000"/>
              </a:lnSpc>
            </a:pPr>
            <a:r>
              <a:rPr lang="en-GB" sz="2200" b="1" dirty="0">
                <a:latin typeface="Times New Roman" panose="02020603050405020304" pitchFamily="18" charset="0"/>
                <a:cs typeface="Times New Roman" panose="02020603050405020304" pitchFamily="18" charset="0"/>
              </a:rPr>
              <a:t>ACID Transactions</a:t>
            </a:r>
          </a:p>
          <a:p>
            <a:pPr marL="0" indent="0">
              <a:lnSpc>
                <a:spcPct val="90000"/>
              </a:lnSpc>
              <a:buNone/>
            </a:pPr>
            <a:r>
              <a:rPr lang="en-GB" sz="2200" b="0" i="0" dirty="0">
                <a:effectLst/>
                <a:latin typeface="Times New Roman" panose="02020603050405020304" pitchFamily="18" charset="0"/>
                <a:cs typeface="Times New Roman" panose="02020603050405020304" pitchFamily="18" charset="0"/>
              </a:rPr>
              <a:t>Ensure integrity of data by combining numerous datastore activities into a single transaction with ACID properties, ensuring that all of the aggregated operations succeed or fail.</a:t>
            </a:r>
          </a:p>
          <a:p>
            <a:pPr>
              <a:lnSpc>
                <a:spcPct val="90000"/>
              </a:lnSpc>
            </a:pPr>
            <a:r>
              <a:rPr lang="en-GB" sz="2200" b="1" i="0" dirty="0">
                <a:effectLst/>
                <a:latin typeface="Times New Roman" panose="02020603050405020304" pitchFamily="18" charset="0"/>
                <a:cs typeface="Times New Roman" panose="02020603050405020304" pitchFamily="18" charset="0"/>
              </a:rPr>
              <a:t>Fully managed</a:t>
            </a:r>
          </a:p>
          <a:p>
            <a:pPr marL="0" indent="0">
              <a:lnSpc>
                <a:spcPct val="90000"/>
              </a:lnSpc>
              <a:buNone/>
            </a:pPr>
            <a:r>
              <a:rPr lang="en-GB" sz="2200" i="0" dirty="0">
                <a:effectLst/>
                <a:latin typeface="Times New Roman" panose="02020603050405020304" pitchFamily="18" charset="0"/>
                <a:cs typeface="Times New Roman" panose="02020603050405020304" pitchFamily="18" charset="0"/>
              </a:rPr>
              <a:t>Since Datastore is fully managed, Google takes care of workloads and replication for you, ensuring a highly available and consistent database.</a:t>
            </a:r>
            <a:endParaRPr lang="en-GB" sz="2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993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Firestore in Datastore Mode</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4"/>
            <a:ext cx="6547368" cy="4067879"/>
          </a:xfrm>
        </p:spPr>
        <p:txBody>
          <a:bodyPr>
            <a:normAutofit/>
          </a:bodyPr>
          <a:lstStyle/>
          <a:p>
            <a:r>
              <a:rPr lang="en-GB" sz="2400" b="0" i="0" dirty="0">
                <a:solidFill>
                  <a:srgbClr val="16191F"/>
                </a:solidFill>
                <a:effectLst/>
                <a:latin typeface="Times New Roman" panose="02020603050405020304" pitchFamily="18" charset="0"/>
                <a:cs typeface="Times New Roman" panose="02020603050405020304" pitchFamily="18" charset="0"/>
              </a:rPr>
              <a:t>Firestore is the most recent version of Datastore, and it includes significant enhancements over the previous version. Existing Datastore customers can take advantage of these enhancements by creating a new Firestore database instance in Datastore mode. All existing Datastore databases will be upgraded to Firestore in Datastore mode in the future.</a:t>
            </a:r>
          </a:p>
        </p:txBody>
      </p:sp>
      <p:pic>
        <p:nvPicPr>
          <p:cNvPr id="9" name="Picture 8" descr="Graphical user interface, application&#10;&#10;Description automatically generated">
            <a:extLst>
              <a:ext uri="{FF2B5EF4-FFF2-40B4-BE49-F238E27FC236}">
                <a16:creationId xmlns:a16="http://schemas.microsoft.com/office/drawing/2014/main" id="{11DE9D37-FEA4-435D-8942-903C94912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337" y="1026634"/>
            <a:ext cx="4659952" cy="26212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2360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Comparison with traditional databases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21517" y="998174"/>
            <a:ext cx="11571339" cy="5676946"/>
          </a:xfrm>
        </p:spPr>
        <p:txBody>
          <a:bodyPr>
            <a:noAutofit/>
          </a:bodyPr>
          <a:lstStyle/>
          <a:p>
            <a:r>
              <a:rPr kumimoji="0" lang="en-GB" sz="2200" b="0" i="0" u="none" strike="noStrike" kern="1200" cap="none" spc="0" normalizeH="0" baseline="0" noProof="0" dirty="0">
                <a:ln>
                  <a:noFill/>
                </a:ln>
                <a:solidFill>
                  <a:srgbClr val="202124"/>
                </a:solidFill>
                <a:effectLst/>
                <a:uLnTx/>
                <a:uFillTx/>
                <a:latin typeface="Times New Roman" panose="02020603050405020304" pitchFamily="18" charset="0"/>
                <a:cs typeface="Times New Roman" panose="02020603050405020304" pitchFamily="18" charset="0"/>
              </a:rPr>
              <a:t>While the Datastore interface shares many of the same capabilities as traditional databases, it differs in how it describes relationships between data items as a NoSQL database. Here's how Datastore and relational database ideas compare at a high level:</a:t>
            </a:r>
          </a:p>
          <a:p>
            <a:r>
              <a:rPr lang="en-GB" sz="2200" i="0" dirty="0">
                <a:solidFill>
                  <a:srgbClr val="202124"/>
                </a:solidFill>
                <a:effectLst/>
                <a:latin typeface="Times New Roman" panose="02020603050405020304" pitchFamily="18" charset="0"/>
                <a:cs typeface="Times New Roman" panose="02020603050405020304" pitchFamily="18" charset="0"/>
              </a:rPr>
              <a:t>Datastore entities of the same type, unlike rows in a relational database table, can have distinct attributes, and different entities can have properties with the same name but different value types. These distinct traits necessitate a new approach to data design and management in order to take advantage of the potential to scale automatically.</a:t>
            </a:r>
          </a:p>
          <a:p>
            <a:endParaRPr lang="en-GB" sz="2200" b="1" i="0" dirty="0">
              <a:solidFill>
                <a:srgbClr val="202124"/>
              </a:solidFill>
              <a:effectLst/>
              <a:latin typeface="Times New Roman" panose="02020603050405020304" pitchFamily="18" charset="0"/>
              <a:cs typeface="Times New Roman" panose="02020603050405020304" pitchFamily="18" charset="0"/>
            </a:endParaRPr>
          </a:p>
        </p:txBody>
      </p:sp>
      <p:pic>
        <p:nvPicPr>
          <p:cNvPr id="9" name="Picture 8" descr="Table&#10;&#10;Description automatically generated">
            <a:extLst>
              <a:ext uri="{FF2B5EF4-FFF2-40B4-BE49-F238E27FC236}">
                <a16:creationId xmlns:a16="http://schemas.microsoft.com/office/drawing/2014/main" id="{D47FE356-4ECB-4B6E-9D76-38544D05D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17" y="3325318"/>
            <a:ext cx="11746558" cy="3077029"/>
          </a:xfrm>
          <a:prstGeom prst="rect">
            <a:avLst/>
          </a:prstGeom>
        </p:spPr>
      </p:pic>
    </p:spTree>
    <p:extLst>
      <p:ext uri="{BB962C8B-B14F-4D97-AF65-F5344CB8AC3E}">
        <p14:creationId xmlns:p14="http://schemas.microsoft.com/office/powerpoint/2010/main" val="3723082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0" y="377372"/>
            <a:ext cx="11776969" cy="735707"/>
          </a:xfrm>
        </p:spPr>
        <p:txBody>
          <a:bodyPr>
            <a:normAutofit fontScale="90000"/>
          </a:bodyPr>
          <a:lstStyle/>
          <a:p>
            <a:r>
              <a:rPr lang="en-GB" sz="3600" dirty="0">
                <a:solidFill>
                  <a:srgbClr val="FF0000"/>
                </a:solidFill>
                <a:latin typeface="Times New Roman" panose="02020603050405020304" pitchFamily="18" charset="0"/>
                <a:cs typeface="Times New Roman" panose="02020603050405020304" pitchFamily="18" charset="0"/>
              </a:rPr>
              <a:t>In particular, Datastore differs from a traditional relational database in the following important ways: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425777"/>
            <a:ext cx="11335059" cy="5693479"/>
          </a:xfrm>
        </p:spPr>
        <p:txBody>
          <a:bodyPr>
            <a:normAutofit/>
          </a:bodyPr>
          <a:lstStyle/>
          <a:p>
            <a:r>
              <a:rPr lang="en-GB" sz="2200" b="0" i="0" dirty="0">
                <a:solidFill>
                  <a:srgbClr val="16191F"/>
                </a:solidFill>
                <a:effectLst/>
                <a:latin typeface="Times New Roman" panose="02020603050405020304" pitchFamily="18" charset="0"/>
                <a:cs typeface="Times New Roman" panose="02020603050405020304" pitchFamily="18" charset="0"/>
              </a:rPr>
              <a:t>Datastore is built to grow to very big data sets automatically, allowing applications to maintain good performance as traffic increases:</a:t>
            </a:r>
          </a:p>
          <a:p>
            <a:r>
              <a:rPr lang="en-GB" sz="2200" b="0" i="0" dirty="0">
                <a:solidFill>
                  <a:srgbClr val="16191F"/>
                </a:solidFill>
                <a:effectLst/>
                <a:latin typeface="Times New Roman" panose="02020603050405020304" pitchFamily="18" charset="0"/>
                <a:cs typeface="Times New Roman" panose="02020603050405020304" pitchFamily="18" charset="0"/>
              </a:rPr>
              <a:t>Datastore writes scale by spreading data automatically as needed.</a:t>
            </a:r>
          </a:p>
          <a:p>
            <a:r>
              <a:rPr lang="en-GB" sz="2200" b="0" i="0" dirty="0">
                <a:solidFill>
                  <a:srgbClr val="16191F"/>
                </a:solidFill>
                <a:effectLst/>
                <a:latin typeface="Times New Roman" panose="02020603050405020304" pitchFamily="18" charset="0"/>
                <a:cs typeface="Times New Roman" panose="02020603050405020304" pitchFamily="18" charset="0"/>
              </a:rPr>
              <a:t>Because the only queries supported are those whose speed scales with the size of the result set, datastore reads scale (as opposed to the data set). This means that a query with a result set of 100 entities will return the same results whether it looks for a hundred or a million. This attribute is the main reason why some query types aren't supported.</a:t>
            </a:r>
          </a:p>
          <a:p>
            <a:r>
              <a:rPr lang="en-GB" sz="2200" b="0" i="0" dirty="0">
                <a:solidFill>
                  <a:srgbClr val="16191F"/>
                </a:solidFill>
                <a:effectLst/>
                <a:latin typeface="Times New Roman" panose="02020603050405020304" pitchFamily="18" charset="0"/>
                <a:cs typeface="Times New Roman" panose="02020603050405020304" pitchFamily="18" charset="0"/>
              </a:rPr>
              <a:t>Because all queries are provided by indexes that have already been established, the types of queries that can be run are more limited than those that can be run on a relational database using SQL.</a:t>
            </a:r>
          </a:p>
          <a:p>
            <a:r>
              <a:rPr lang="en-GB" sz="2200" b="0" i="0" dirty="0">
                <a:solidFill>
                  <a:srgbClr val="16191F"/>
                </a:solidFill>
                <a:effectLst/>
                <a:latin typeface="Times New Roman" panose="02020603050405020304" pitchFamily="18" charset="0"/>
                <a:cs typeface="Times New Roman" panose="02020603050405020304" pitchFamily="18" charset="0"/>
              </a:rPr>
              <a:t>Datastore is associated with flow, unlike typical relational databases, which enforce a schema. It is not necessary for entities of the same type to have the same set of characteristics (although you can choose to enforce such a requirement in your own application code).</a:t>
            </a:r>
          </a:p>
        </p:txBody>
      </p:sp>
    </p:spTree>
    <p:extLst>
      <p:ext uri="{BB962C8B-B14F-4D97-AF65-F5344CB8AC3E}">
        <p14:creationId xmlns:p14="http://schemas.microsoft.com/office/powerpoint/2010/main" val="761426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0" y="137887"/>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What it's good for</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11335059" cy="5693479"/>
          </a:xfrm>
        </p:spPr>
        <p:txBody>
          <a:bodyPr>
            <a:normAutofit/>
          </a:bodyPr>
          <a:lstStyle/>
          <a:p>
            <a:pPr>
              <a:buFont typeface="Wingdings" panose="05000000000000000000" pitchFamily="2" charset="2"/>
              <a:buChar char="Ø"/>
            </a:pPr>
            <a:r>
              <a:rPr lang="en-GB" sz="2200" b="0" i="0" dirty="0">
                <a:solidFill>
                  <a:srgbClr val="16191F"/>
                </a:solidFill>
                <a:effectLst/>
                <a:latin typeface="Times New Roman" panose="02020603050405020304" pitchFamily="18" charset="0"/>
                <a:cs typeface="Times New Roman" panose="02020603050405020304" pitchFamily="18" charset="0"/>
              </a:rPr>
              <a:t> Datastore is excellent for large-scale applications that require highly accessible structured data. All of the following forms of data can be stored and queried using Datastore:</a:t>
            </a:r>
          </a:p>
          <a:p>
            <a:r>
              <a:rPr lang="en-GB" sz="2200" b="0" i="0" dirty="0">
                <a:solidFill>
                  <a:srgbClr val="16191F"/>
                </a:solidFill>
                <a:effectLst/>
                <a:latin typeface="Times New Roman" panose="02020603050405020304" pitchFamily="18" charset="0"/>
                <a:cs typeface="Times New Roman" panose="02020603050405020304" pitchFamily="18" charset="0"/>
              </a:rPr>
              <a:t>Product catalogues that provide a retailer with real-time inventory and product details.</a:t>
            </a:r>
          </a:p>
          <a:p>
            <a:r>
              <a:rPr lang="en-GB" sz="2200" b="0" i="0" dirty="0">
                <a:solidFill>
                  <a:srgbClr val="16191F"/>
                </a:solidFill>
                <a:effectLst/>
                <a:latin typeface="Times New Roman" panose="02020603050405020304" pitchFamily="18" charset="0"/>
                <a:cs typeface="Times New Roman" panose="02020603050405020304" pitchFamily="18" charset="0"/>
              </a:rPr>
              <a:t>User profiles that provide a personalised experience based on a user's previous activities and preferences.</a:t>
            </a:r>
          </a:p>
          <a:p>
            <a:r>
              <a:rPr lang="en-GB" sz="2200" b="0" i="0" dirty="0">
                <a:solidFill>
                  <a:srgbClr val="16191F"/>
                </a:solidFill>
                <a:effectLst/>
                <a:latin typeface="Times New Roman" panose="02020603050405020304" pitchFamily="18" charset="0"/>
                <a:cs typeface="Times New Roman" panose="02020603050405020304" pitchFamily="18" charset="0"/>
              </a:rPr>
              <a:t>ACID-based transactions, such as transferring funds from one bank account to another.</a:t>
            </a:r>
          </a:p>
        </p:txBody>
      </p:sp>
    </p:spTree>
    <p:extLst>
      <p:ext uri="{BB962C8B-B14F-4D97-AF65-F5344CB8AC3E}">
        <p14:creationId xmlns:p14="http://schemas.microsoft.com/office/powerpoint/2010/main" val="2520300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0" y="137887"/>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Other storage and database options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11335059" cy="5693479"/>
          </a:xfrm>
        </p:spPr>
        <p:txBody>
          <a:bodyPr>
            <a:normAutofit/>
          </a:bodyPr>
          <a:lstStyle/>
          <a:p>
            <a:pPr lvl="1"/>
            <a:r>
              <a:rPr lang="en-GB" sz="2200" b="0" i="0" dirty="0">
                <a:solidFill>
                  <a:srgbClr val="202124"/>
                </a:solidFill>
                <a:effectLst/>
                <a:latin typeface="Times New Roman" panose="02020603050405020304" pitchFamily="18" charset="0"/>
                <a:cs typeface="Times New Roman" panose="02020603050405020304" pitchFamily="18" charset="0"/>
              </a:rPr>
              <a:t>Datastore is not suitable for all applications. Datastore, for example, is not a relational database and is not an effective solution for analytic data.</a:t>
            </a:r>
          </a:p>
          <a:p>
            <a:pPr lvl="1"/>
            <a:r>
              <a:rPr lang="en-GB" sz="2200" b="0" i="0" dirty="0">
                <a:solidFill>
                  <a:srgbClr val="202124"/>
                </a:solidFill>
                <a:effectLst/>
                <a:latin typeface="Times New Roman" panose="02020603050405020304" pitchFamily="18" charset="0"/>
                <a:cs typeface="Times New Roman" panose="02020603050405020304" pitchFamily="18" charset="0"/>
              </a:rPr>
              <a:t>Here are some common situations in that you should likely find Datastore as an alternative:</a:t>
            </a:r>
          </a:p>
          <a:p>
            <a:pPr lvl="1">
              <a:buFont typeface="Wingdings" panose="05000000000000000000" pitchFamily="2" charset="2"/>
              <a:buChar char="q"/>
            </a:pPr>
            <a:r>
              <a:rPr lang="en-GB" sz="2200" b="0" i="0" dirty="0">
                <a:solidFill>
                  <a:srgbClr val="202124"/>
                </a:solidFill>
                <a:effectLst/>
                <a:latin typeface="Times New Roman" panose="02020603050405020304" pitchFamily="18" charset="0"/>
                <a:cs typeface="Times New Roman" panose="02020603050405020304" pitchFamily="18" charset="0"/>
              </a:rPr>
              <a:t>Consider Cloud SQL if you require a relational database with full SQL support for an online transaction processing (OLTP) system.</a:t>
            </a:r>
          </a:p>
          <a:p>
            <a:pPr lvl="1">
              <a:buFont typeface="Wingdings" panose="05000000000000000000" pitchFamily="2" charset="2"/>
              <a:buChar char="q"/>
            </a:pPr>
            <a:r>
              <a:rPr lang="en-GB" sz="2200" b="0" i="0" dirty="0">
                <a:solidFill>
                  <a:srgbClr val="202124"/>
                </a:solidFill>
                <a:effectLst/>
                <a:latin typeface="Times New Roman" panose="02020603050405020304" pitchFamily="18" charset="0"/>
                <a:cs typeface="Times New Roman" panose="02020603050405020304" pitchFamily="18" charset="0"/>
              </a:rPr>
              <a:t>Consider Cloud Bigtable if you don't need ACID transaction support or if your data isn't highly structured.</a:t>
            </a:r>
          </a:p>
          <a:p>
            <a:pPr lvl="1">
              <a:buFont typeface="Wingdings" panose="05000000000000000000" pitchFamily="2" charset="2"/>
              <a:buChar char="q"/>
            </a:pPr>
            <a:r>
              <a:rPr lang="en-GB" sz="2200" b="0" i="0" dirty="0">
                <a:solidFill>
                  <a:srgbClr val="202124"/>
                </a:solidFill>
                <a:effectLst/>
                <a:latin typeface="Times New Roman" panose="02020603050405020304" pitchFamily="18" charset="0"/>
                <a:cs typeface="Times New Roman" panose="02020603050405020304" pitchFamily="18" charset="0"/>
              </a:rPr>
              <a:t>Consider Big Query if you require interactive querying in an online analytical processing (OLAP) system.</a:t>
            </a:r>
          </a:p>
          <a:p>
            <a:pPr lvl="1">
              <a:buFont typeface="Wingdings" panose="05000000000000000000" pitchFamily="2" charset="2"/>
              <a:buChar char="q"/>
            </a:pPr>
            <a:r>
              <a:rPr lang="en-GB" sz="2200" b="0" i="0" dirty="0">
                <a:solidFill>
                  <a:srgbClr val="202124"/>
                </a:solidFill>
                <a:effectLst/>
                <a:latin typeface="Times New Roman" panose="02020603050405020304" pitchFamily="18" charset="0"/>
                <a:cs typeface="Times New Roman" panose="02020603050405020304" pitchFamily="18" charset="0"/>
              </a:rPr>
              <a:t>Consider Cloud Storage if you need to store large immutable blobs, such as large images or movies.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363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0" y="137887"/>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Cloud Datastore Best Practices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11335059" cy="5693479"/>
          </a:xfrm>
        </p:spPr>
        <p:txBody>
          <a:bodyPr>
            <a:normAutofit/>
          </a:bodyPr>
          <a:lstStyle/>
          <a:p>
            <a:pPr lvl="1"/>
            <a:r>
              <a:rPr lang="en-GB" sz="2200" b="0" i="0" dirty="0">
                <a:solidFill>
                  <a:srgbClr val="202124"/>
                </a:solidFill>
                <a:effectLst/>
                <a:latin typeface="Times New Roman" panose="02020603050405020304" pitchFamily="18" charset="0"/>
                <a:cs typeface="Times New Roman" panose="02020603050405020304" pitchFamily="18" charset="0"/>
              </a:rPr>
              <a:t>The best practises listed here can be used as a quick reference for what to keep in mind when developing an application that uses Datastore.</a:t>
            </a:r>
            <a:br>
              <a:rPr lang="en-GB" sz="2200" b="0" i="0" dirty="0">
                <a:solidFill>
                  <a:srgbClr val="202124"/>
                </a:solidFill>
                <a:effectLst/>
                <a:latin typeface="Times New Roman" panose="02020603050405020304" pitchFamily="18" charset="0"/>
                <a:cs typeface="Times New Roman" panose="02020603050405020304" pitchFamily="18" charset="0"/>
              </a:rPr>
            </a:br>
            <a:endParaRPr lang="en-GB" sz="2200" b="0" i="0" dirty="0">
              <a:solidFill>
                <a:srgbClr val="202124"/>
              </a:solidFill>
              <a:effectLst/>
              <a:latin typeface="Times New Roman" panose="02020603050405020304" pitchFamily="18" charset="0"/>
              <a:cs typeface="Times New Roman" panose="02020603050405020304" pitchFamily="18" charset="0"/>
            </a:endParaRPr>
          </a:p>
          <a:p>
            <a:pPr marL="0" indent="0">
              <a:lnSpc>
                <a:spcPct val="90000"/>
              </a:lnSpc>
              <a:buNone/>
            </a:pPr>
            <a:r>
              <a:rPr lang="en-US" sz="2200" b="1" dirty="0">
                <a:latin typeface="Times New Roman" panose="02020603050405020304" pitchFamily="18" charset="0"/>
                <a:cs typeface="Times New Roman" panose="02020603050405020304" pitchFamily="18" charset="0"/>
              </a:rPr>
              <a:t>1) GENERAL</a:t>
            </a:r>
            <a:endParaRPr lang="en-US" sz="2200" dirty="0">
              <a:latin typeface="Times New Roman" panose="02020603050405020304" pitchFamily="18" charset="0"/>
              <a:cs typeface="Times New Roman" panose="02020603050405020304" pitchFamily="18" charset="0"/>
            </a:endParaRPr>
          </a:p>
          <a:p>
            <a:pPr>
              <a:lnSpc>
                <a:spcPct val="9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For namespace names, kind names, property names, and custom key names, always use UTF-8 characters. Non-UTF-8 characters in these names may cause Datastore functionality to fail. A non-UTF-8 character in a property name, for example, can prevent the creation of an indicator that uses the property.</a:t>
            </a:r>
          </a:p>
          <a:p>
            <a:pPr>
              <a:lnSpc>
                <a:spcPct val="9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In kind or custom key names, do not use a forward slash (/). Forward slashes in these names may cause problems in the future.</a:t>
            </a:r>
          </a:p>
          <a:p>
            <a:pPr>
              <a:lnSpc>
                <a:spcPct val="9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Store sensitive information in a Cloud Project ID at your own risk. A Cloud Project ID may be kept after the completion of your project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90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0" y="137887"/>
            <a:ext cx="11776969" cy="735707"/>
          </a:xfrm>
        </p:spPr>
        <p:txBody>
          <a:bodyPr>
            <a:normAutofit/>
          </a:bodyPr>
          <a:lstStyle/>
          <a:p>
            <a:r>
              <a:rPr lang="en-GB" sz="3600">
                <a:solidFill>
                  <a:srgbClr val="FF0000"/>
                </a:solidFill>
                <a:latin typeface="Times New Roman" panose="02020603050405020304" pitchFamily="18" charset="0"/>
                <a:cs typeface="Times New Roman" panose="02020603050405020304" pitchFamily="18" charset="0"/>
              </a:rPr>
              <a:t>Cloud Datastore Best Practices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7808089" cy="5693479"/>
          </a:xfrm>
        </p:spPr>
        <p:txBody>
          <a:bodyPr>
            <a:normAutofit/>
          </a:bodyPr>
          <a:lstStyle/>
          <a:p>
            <a:pPr marL="0" indent="0">
              <a:lnSpc>
                <a:spcPct val="90000"/>
              </a:lnSpc>
              <a:buNone/>
            </a:pPr>
            <a:r>
              <a:rPr lang="en-IN" sz="2200" b="1">
                <a:latin typeface="Times New Roman" panose="02020603050405020304" pitchFamily="18" charset="0"/>
                <a:cs typeface="Times New Roman" panose="02020603050405020304" pitchFamily="18" charset="0"/>
              </a:rPr>
              <a:t>2) A</a:t>
            </a:r>
            <a:r>
              <a:rPr lang="en-US" sz="2200" b="1">
                <a:latin typeface="Times New Roman" panose="02020603050405020304" pitchFamily="18" charset="0"/>
                <a:cs typeface="Times New Roman" panose="02020603050405020304" pitchFamily="18" charset="0"/>
              </a:rPr>
              <a:t>PI CALLS</a:t>
            </a:r>
          </a:p>
          <a:p>
            <a:pPr>
              <a:lnSpc>
                <a:spcPct val="90000"/>
              </a:lnSpc>
              <a:buFont typeface="Arial" panose="020B0604020202020204" pitchFamily="34" charset="0"/>
              <a:buChar char="•"/>
            </a:pPr>
            <a:r>
              <a:rPr lang="en-GB" sz="2200">
                <a:latin typeface="Times New Roman" panose="02020603050405020304" pitchFamily="18" charset="0"/>
                <a:cs typeface="Times New Roman" panose="02020603050405020304" pitchFamily="18" charset="0"/>
              </a:rPr>
              <a:t>Instead of single operations, use batch operations for reads, writes, and deletes. Because batch operations conduct number of operations with the same administrative costs as a single operation, they are more efficient.</a:t>
            </a:r>
          </a:p>
          <a:p>
            <a:pPr>
              <a:lnSpc>
                <a:spcPct val="90000"/>
              </a:lnSpc>
              <a:buFont typeface="Arial" panose="020B0604020202020204" pitchFamily="34" charset="0"/>
              <a:buChar char="•"/>
            </a:pPr>
            <a:r>
              <a:rPr lang="en-GB" sz="2200">
                <a:latin typeface="Times New Roman" panose="02020603050405020304" pitchFamily="18" charset="0"/>
                <a:cs typeface="Times New Roman" panose="02020603050405020304" pitchFamily="18" charset="0"/>
              </a:rPr>
              <a:t>If a transaction fails, make an attempt to roll it back. The rollback reduces retry latency for a different request in a transaction that is trying to compete for the same resource(s). Because a rollback may fail, the rollback will only be a best-effort attempt.</a:t>
            </a:r>
          </a:p>
          <a:p>
            <a:pPr>
              <a:lnSpc>
                <a:spcPct val="90000"/>
              </a:lnSpc>
              <a:buFont typeface="Arial" panose="020B0604020202020204" pitchFamily="34" charset="0"/>
              <a:buChar char="•"/>
            </a:pPr>
            <a:r>
              <a:rPr lang="en-GB" sz="2200">
                <a:latin typeface="Times New Roman" panose="02020603050405020304" pitchFamily="18" charset="0"/>
                <a:cs typeface="Times New Roman" panose="02020603050405020304" pitchFamily="18" charset="0"/>
              </a:rPr>
              <a:t>When possible, use asynchronous calls instead of synchronous calls. Asynchronous calls reduce the impact of latency. Consider an application that requires the results of a synchronous lookup() and a query before it can render a response. If the lookup() and the query do not share any data, there is no need to synchronously wait for the lookup() to finish before starting the query.</a:t>
            </a:r>
            <a:endParaRPr lang="en-IN" sz="2200">
              <a:latin typeface="Times New Roman" panose="02020603050405020304" pitchFamily="18" charset="0"/>
              <a:cs typeface="Times New Roman" panose="02020603050405020304" pitchFamily="18" charset="0"/>
            </a:endParaRPr>
          </a:p>
          <a:p>
            <a:pPr marL="0" indent="0">
              <a:lnSpc>
                <a:spcPct val="90000"/>
              </a:lnSpc>
              <a:buNone/>
            </a:pPr>
            <a:endParaRPr lang="en-US" sz="2200" b="1" dirty="0">
              <a:latin typeface="Times New Roman" panose="02020603050405020304" pitchFamily="18" charset="0"/>
              <a:cs typeface="Times New Roman" panose="02020603050405020304" pitchFamily="18" charset="0"/>
            </a:endParaRPr>
          </a:p>
        </p:txBody>
      </p:sp>
      <p:pic>
        <p:nvPicPr>
          <p:cNvPr id="4" name="Picture 3" descr="Icon&#10;&#10;Description automatically generated">
            <a:extLst>
              <a:ext uri="{FF2B5EF4-FFF2-40B4-BE49-F238E27FC236}">
                <a16:creationId xmlns:a16="http://schemas.microsoft.com/office/drawing/2014/main" id="{712ABE21-1B49-49FA-8525-A46B0D2F3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2445" y="2042886"/>
            <a:ext cx="3145536" cy="3145536"/>
          </a:xfrm>
          <a:prstGeom prst="rect">
            <a:avLst/>
          </a:prstGeom>
        </p:spPr>
      </p:pic>
    </p:spTree>
    <p:extLst>
      <p:ext uri="{BB962C8B-B14F-4D97-AF65-F5344CB8AC3E}">
        <p14:creationId xmlns:p14="http://schemas.microsoft.com/office/powerpoint/2010/main" val="206800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0" y="137887"/>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Cloud Datastore Best Practices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1026634"/>
            <a:ext cx="11218946" cy="5693479"/>
          </a:xfrm>
        </p:spPr>
        <p:txBody>
          <a:bodyPr>
            <a:normAutofit/>
          </a:bodyPr>
          <a:lstStyle/>
          <a:p>
            <a:pPr marL="0" indent="0">
              <a:buNone/>
            </a:pPr>
            <a:r>
              <a:rPr lang="en-IN" sz="2200" b="1" dirty="0">
                <a:latin typeface="Times New Roman" panose="02020603050405020304" pitchFamily="18" charset="0"/>
                <a:cs typeface="Times New Roman" panose="02020603050405020304" pitchFamily="18" charset="0"/>
              </a:rPr>
              <a:t>3) ENTITIES</a:t>
            </a:r>
            <a:endParaRPr lang="en-US"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Entity groups are used to group data that is highly related. Ancestor queries are made possible by entity groups, and the results are highly consistent. Because the entities in an entity group are stored in physically close places on Datastore servers, ancestor queries can quickly scan an entity group with minimal I/O.</a:t>
            </a:r>
          </a:p>
          <a:p>
            <a:pPr>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Write to an entity group no more than once per second. Writing at a sustained rate above that limit makes eventually consistent reads more likely, causes time outs for strongly consistent reads, and slows down your application's overall performance. A batch or transactional write to an entity group counts as only one write toward this limit.</a:t>
            </a:r>
          </a:p>
          <a:p>
            <a:pPr>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Include the same entity (by key) no more than once in the same commit. The inclusion of the same entity multiple times in the same commit may have an impact on Datastore latency.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33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E029-D5FB-4216-83C8-E9F9D6664445}"/>
              </a:ext>
            </a:extLst>
          </p:cNvPr>
          <p:cNvSpPr>
            <a:spLocks noGrp="1"/>
          </p:cNvSpPr>
          <p:nvPr>
            <p:ph type="title"/>
          </p:nvPr>
        </p:nvSpPr>
        <p:spPr>
          <a:xfrm>
            <a:off x="677334" y="609600"/>
            <a:ext cx="8596668" cy="659130"/>
          </a:xfrm>
        </p:spPr>
        <p:txBody>
          <a:bodyPr>
            <a:noAutofit/>
          </a:bodyPr>
          <a:lstStyle/>
          <a:p>
            <a:r>
              <a:rPr lang="en-CA" sz="3600" dirty="0">
                <a:solidFill>
                  <a:srgbClr val="FF0000"/>
                </a:solidFill>
                <a:latin typeface="Times New Roman" panose="02020603050405020304" pitchFamily="18" charset="0"/>
                <a:cs typeface="Times New Roman" panose="02020603050405020304" pitchFamily="18" charset="0"/>
              </a:rPr>
              <a:t>Agenda</a:t>
            </a:r>
            <a:br>
              <a:rPr lang="en-CA" sz="3600" dirty="0">
                <a:solidFill>
                  <a:srgbClr val="FF0000"/>
                </a:solidFill>
                <a:latin typeface="Times New Roman" panose="02020603050405020304" pitchFamily="18" charset="0"/>
                <a:cs typeface="Times New Roman" panose="02020603050405020304" pitchFamily="18" charset="0"/>
              </a:rPr>
            </a:b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40E12D-ABA5-43BF-83FC-9A5760C2A93D}"/>
              </a:ext>
            </a:extLst>
          </p:cNvPr>
          <p:cNvSpPr>
            <a:spLocks noGrp="1"/>
          </p:cNvSpPr>
          <p:nvPr>
            <p:ph idx="1"/>
          </p:nvPr>
        </p:nvSpPr>
        <p:spPr>
          <a:xfrm>
            <a:off x="677334" y="1474471"/>
            <a:ext cx="10009716" cy="4566892"/>
          </a:xfrm>
        </p:spPr>
        <p:txBody>
          <a:bodyPr>
            <a:normAutofit lnSpcReduction="10000"/>
          </a:bodyPr>
          <a:lstStyle/>
          <a:p>
            <a:r>
              <a:rPr lang="en-CA" sz="2400" dirty="0">
                <a:latin typeface="Times New Roman" panose="02020603050405020304" pitchFamily="18" charset="0"/>
                <a:cs typeface="Times New Roman" panose="02020603050405020304" pitchFamily="18" charset="0"/>
              </a:rPr>
              <a:t>What is Cloud SQL?</a:t>
            </a:r>
          </a:p>
          <a:p>
            <a:r>
              <a:rPr lang="en-CA" sz="2400" dirty="0">
                <a:latin typeface="Times New Roman" panose="02020603050405020304" pitchFamily="18" charset="0"/>
                <a:cs typeface="Times New Roman" panose="02020603050405020304" pitchFamily="18" charset="0"/>
              </a:rPr>
              <a:t>What Cloud SQL provides?</a:t>
            </a:r>
          </a:p>
          <a:p>
            <a:r>
              <a:rPr lang="en-US" sz="2400" dirty="0">
                <a:latin typeface="Times New Roman" panose="02020603050405020304" pitchFamily="18" charset="0"/>
                <a:cs typeface="Times New Roman" panose="02020603050405020304" pitchFamily="18" charset="0"/>
              </a:rPr>
              <a:t>What is a Cloud SQL instance</a:t>
            </a:r>
          </a:p>
          <a:p>
            <a:r>
              <a:rPr lang="en-CA" sz="2400" dirty="0">
                <a:latin typeface="Times New Roman" panose="02020603050405020304" pitchFamily="18" charset="0"/>
                <a:cs typeface="Times New Roman" panose="02020603050405020304" pitchFamily="18" charset="0"/>
              </a:rPr>
              <a:t>Features of Cloud </a:t>
            </a:r>
            <a:r>
              <a:rPr lang="en-CA" sz="2400" dirty="0" err="1">
                <a:latin typeface="Times New Roman" panose="02020603050405020304" pitchFamily="18" charset="0"/>
                <a:cs typeface="Times New Roman" panose="02020603050405020304" pitchFamily="18" charset="0"/>
              </a:rPr>
              <a:t>SQl</a:t>
            </a: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Cloud SQL High Availability</a:t>
            </a:r>
          </a:p>
          <a:p>
            <a:r>
              <a:rPr lang="en-CA" sz="2400" dirty="0">
                <a:latin typeface="Times New Roman" panose="02020603050405020304" pitchFamily="18" charset="0"/>
                <a:cs typeface="Times New Roman" panose="02020603050405020304" pitchFamily="18" charset="0"/>
              </a:rPr>
              <a:t>Cloud SQL for MySQL documentation</a:t>
            </a:r>
          </a:p>
          <a:p>
            <a:r>
              <a:rPr lang="en-CA" sz="2400" dirty="0">
                <a:latin typeface="Times New Roman" panose="02020603050405020304" pitchFamily="18" charset="0"/>
                <a:cs typeface="Times New Roman" panose="02020603050405020304" pitchFamily="18" charset="0"/>
              </a:rPr>
              <a:t>Connect to your instance</a:t>
            </a:r>
          </a:p>
          <a:p>
            <a:r>
              <a:rPr lang="en-US" sz="2400" dirty="0">
                <a:latin typeface="Times New Roman" panose="02020603050405020304" pitchFamily="18" charset="0"/>
                <a:cs typeface="Times New Roman" panose="02020603050405020304" pitchFamily="18" charset="0"/>
              </a:rPr>
              <a:t>Create a database and upload data</a:t>
            </a:r>
          </a:p>
          <a:p>
            <a:r>
              <a:rPr lang="en-CA" sz="2400" dirty="0">
                <a:latin typeface="Times New Roman" panose="02020603050405020304" pitchFamily="18" charset="0"/>
                <a:cs typeface="Times New Roman" panose="02020603050405020304" pitchFamily="18" charset="0"/>
              </a:rPr>
              <a:t>Cloud SQL Proxy</a:t>
            </a:r>
            <a:br>
              <a:rPr lang="en-CA" sz="2400" dirty="0">
                <a:latin typeface="Times New Roman" panose="02020603050405020304" pitchFamily="18" charset="0"/>
                <a:cs typeface="Times New Roman" panose="02020603050405020304" pitchFamily="18" charset="0"/>
              </a:rPr>
            </a:br>
            <a:br>
              <a:rPr lang="en-CA" sz="2400" dirty="0">
                <a:latin typeface="Times New Roman" panose="02020603050405020304" pitchFamily="18" charset="0"/>
                <a:cs typeface="Times New Roman" panose="02020603050405020304" pitchFamily="18" charset="0"/>
              </a:rPr>
            </a:b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046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0" y="137887"/>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Cloud Datastore Best Practices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10993973" cy="5693479"/>
          </a:xfrm>
        </p:spPr>
        <p:txBody>
          <a:bodyPr>
            <a:normAutofit/>
          </a:bodyPr>
          <a:lstStyle/>
          <a:p>
            <a:pPr marL="0" indent="0">
              <a:buNone/>
            </a:pPr>
            <a:r>
              <a:rPr lang="en-IN" sz="2200" b="1" dirty="0">
                <a:latin typeface="Times New Roman" panose="02020603050405020304" pitchFamily="18" charset="0"/>
                <a:cs typeface="Times New Roman" panose="02020603050405020304" pitchFamily="18" charset="0"/>
              </a:rPr>
              <a:t>4) KEYS</a:t>
            </a:r>
            <a:endParaRPr lang="en-US"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Except for a forward slash (/), always use UTF-8 characters for a key with a custom name. Non-UTF-8 characters wreak havoc on a variety of processes, including importing a Datastore backup into Google </a:t>
            </a:r>
            <a:r>
              <a:rPr lang="en-GB" sz="2200" dirty="0" err="1">
                <a:latin typeface="Times New Roman" panose="02020603050405020304" pitchFamily="18" charset="0"/>
                <a:cs typeface="Times New Roman" panose="02020603050405020304" pitchFamily="18" charset="0"/>
              </a:rPr>
              <a:t>BigQuery</a:t>
            </a:r>
            <a:r>
              <a:rPr lang="en-GB" sz="2200" dirty="0">
                <a:latin typeface="Times New Roman" panose="02020603050405020304" pitchFamily="18" charset="0"/>
                <a:cs typeface="Times New Roman" panose="02020603050405020304" pitchFamily="18" charset="0"/>
              </a:rPr>
              <a:t>. A forward slash could obstruct future functionality.</a:t>
            </a:r>
          </a:p>
          <a:p>
            <a:pPr>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If you want to give your entities a manual numeric ID or a custom name, don't use monotonically increasing values like:</a:t>
            </a:r>
          </a:p>
          <a:p>
            <a:pPr>
              <a:buFont typeface="Arial" panose="020B0604020202020204" pitchFamily="34" charset="0"/>
              <a:buChar char="•"/>
            </a:pPr>
            <a:endParaRPr lang="en-GB"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If an application generates a large amount of traffic, such sequential numbering may result in hotspots that affect Datastore latency. To avoid the problem of sequential numeric IDs, use the </a:t>
            </a:r>
            <a:r>
              <a:rPr lang="en-GB" sz="2200" dirty="0" err="1">
                <a:latin typeface="Times New Roman" panose="02020603050405020304" pitchFamily="18" charset="0"/>
                <a:cs typeface="Times New Roman" panose="02020603050405020304" pitchFamily="18" charset="0"/>
              </a:rPr>
              <a:t>allocateIds</a:t>
            </a:r>
            <a:r>
              <a:rPr lang="en-GB" sz="2200" dirty="0">
                <a:latin typeface="Times New Roman" panose="02020603050405020304" pitchFamily="18" charset="0"/>
                <a:cs typeface="Times New Roman" panose="02020603050405020304" pitchFamily="18" charset="0"/>
              </a:rPr>
              <a:t>() method to obtain numeric IDs. The allocated method generates evenly spaced sequences of numeric IDs.</a:t>
            </a:r>
          </a:p>
          <a:p>
            <a:pPr>
              <a:buFont typeface="Arial" panose="020B0604020202020204" pitchFamily="34" charset="0"/>
              <a:buChar char="•"/>
            </a:pPr>
            <a:endParaRPr lang="en-GB"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2200" dirty="0">
              <a:latin typeface="Times New Roman" panose="02020603050405020304" pitchFamily="18" charset="0"/>
              <a:cs typeface="Times New Roman" panose="02020603050405020304" pitchFamily="18"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60D15291-9B82-47F6-B56F-B88E19470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86" y="3255394"/>
            <a:ext cx="5313542" cy="1481497"/>
          </a:xfrm>
          <a:prstGeom prst="rect">
            <a:avLst/>
          </a:prstGeom>
        </p:spPr>
      </p:pic>
    </p:spTree>
    <p:extLst>
      <p:ext uri="{BB962C8B-B14F-4D97-AF65-F5344CB8AC3E}">
        <p14:creationId xmlns:p14="http://schemas.microsoft.com/office/powerpoint/2010/main" val="758922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0" y="137887"/>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Cloud Datastore Best Practices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24373" y="1084691"/>
            <a:ext cx="11218946" cy="5693479"/>
          </a:xfrm>
        </p:spPr>
        <p:txBody>
          <a:bodyPr>
            <a:normAutofit/>
          </a:bodyPr>
          <a:lstStyle/>
          <a:p>
            <a:pPr marL="457200" lvl="1" indent="0">
              <a:buNone/>
            </a:pPr>
            <a:r>
              <a:rPr lang="en-IN" sz="2200" b="1" dirty="0">
                <a:latin typeface="Times New Roman" panose="02020603050405020304" pitchFamily="18" charset="0"/>
                <a:cs typeface="Times New Roman" panose="02020603050405020304" pitchFamily="18" charset="0"/>
              </a:rPr>
              <a:t>5) INDEXES</a:t>
            </a:r>
            <a:endParaRPr lang="en-US" sz="2200" b="1" dirty="0">
              <a:latin typeface="Times New Roman" panose="02020603050405020304" pitchFamily="18" charset="0"/>
              <a:cs typeface="Times New Roman" panose="02020603050405020304" pitchFamily="18" charset="0"/>
            </a:endParaRPr>
          </a:p>
          <a:p>
            <a:pPr lvl="1"/>
            <a:r>
              <a:rPr lang="en-GB" sz="2200" dirty="0">
                <a:latin typeface="Times New Roman" panose="02020603050405020304" pitchFamily="18" charset="0"/>
                <a:cs typeface="Times New Roman" panose="02020603050405020304" pitchFamily="18" charset="0"/>
              </a:rPr>
              <a:t>Exclude a property from indexes if it will never be used in a query. Unnecessary indexing of a property may result in increased latency to achieve consistency and increased index entry storage costs.</a:t>
            </a:r>
          </a:p>
          <a:p>
            <a:pPr lvl="1"/>
            <a:r>
              <a:rPr lang="en-GB" sz="2200" dirty="0">
                <a:latin typeface="Times New Roman" panose="02020603050405020304" pitchFamily="18" charset="0"/>
                <a:cs typeface="Times New Roman" panose="02020603050405020304" pitchFamily="18" charset="0"/>
              </a:rPr>
              <a:t>Avoid using an excessive number of composite indices. Excessive use of composite indexes may result in increased latency to achieve consistency and increased index entry storage costs. Use Google </a:t>
            </a:r>
            <a:r>
              <a:rPr lang="en-GB" sz="2200" dirty="0" err="1">
                <a:latin typeface="Times New Roman" panose="02020603050405020304" pitchFamily="18" charset="0"/>
                <a:cs typeface="Times New Roman" panose="02020603050405020304" pitchFamily="18" charset="0"/>
              </a:rPr>
              <a:t>BigQuery</a:t>
            </a:r>
            <a:r>
              <a:rPr lang="en-GB" sz="2200" dirty="0">
                <a:latin typeface="Times New Roman" panose="02020603050405020304" pitchFamily="18" charset="0"/>
                <a:cs typeface="Times New Roman" panose="02020603050405020304" pitchFamily="18" charset="0"/>
              </a:rPr>
              <a:t> if you need to run ad hoc queries on large datasets with no previously defined indexes.</a:t>
            </a:r>
          </a:p>
          <a:p>
            <a:pPr marL="457200" lvl="1" indent="0">
              <a:buNone/>
            </a:pPr>
            <a:r>
              <a:rPr lang="en-IN" sz="2200" b="1" dirty="0">
                <a:latin typeface="Times New Roman" panose="02020603050405020304" pitchFamily="18" charset="0"/>
                <a:cs typeface="Times New Roman" panose="02020603050405020304" pitchFamily="18" charset="0"/>
              </a:rPr>
              <a:t>6) PROPERTIES</a:t>
            </a:r>
            <a:endParaRPr lang="en-US" sz="2200" b="1" dirty="0">
              <a:latin typeface="Times New Roman" panose="02020603050405020304" pitchFamily="18" charset="0"/>
              <a:cs typeface="Times New Roman" panose="02020603050405020304" pitchFamily="18" charset="0"/>
            </a:endParaRPr>
          </a:p>
          <a:p>
            <a:pPr lvl="1"/>
            <a:r>
              <a:rPr lang="en-GB" sz="2200" dirty="0">
                <a:latin typeface="Times New Roman" panose="02020603050405020304" pitchFamily="18" charset="0"/>
                <a:cs typeface="Times New Roman" panose="02020603050405020304" pitchFamily="18" charset="0"/>
              </a:rPr>
              <a:t>For string properties, always use UTF-8 characters. A non-UTF-8 character in a string property could cause queries to fail. Use a byte string to save data that contains non-UTF-8 characters.</a:t>
            </a:r>
          </a:p>
          <a:p>
            <a:pPr lvl="1"/>
            <a:r>
              <a:rPr lang="en-GB" sz="2200" dirty="0">
                <a:latin typeface="Times New Roman" panose="02020603050405020304" pitchFamily="18" charset="0"/>
                <a:cs typeface="Times New Roman" panose="02020603050405020304" pitchFamily="18" charset="0"/>
              </a:rPr>
              <a:t>Dots should not be used in property names. Dots in property names cause indexing of embedded entity properties to fail.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27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0" y="137887"/>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Cloud Datastore Best Practices</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224373" y="1084691"/>
            <a:ext cx="12147082" cy="5693479"/>
          </a:xfrm>
        </p:spPr>
        <p:txBody>
          <a:bodyPr>
            <a:normAutofit/>
          </a:bodyPr>
          <a:lstStyle/>
          <a:p>
            <a:pPr marL="457200" lvl="1" indent="0">
              <a:buNone/>
            </a:pPr>
            <a:r>
              <a:rPr lang="en-IN" sz="2200" b="1" dirty="0">
                <a:latin typeface="Times New Roman" panose="02020603050405020304" pitchFamily="18" charset="0"/>
                <a:cs typeface="Times New Roman" panose="02020603050405020304" pitchFamily="18" charset="0"/>
              </a:rPr>
              <a:t>7) QUERIES</a:t>
            </a:r>
            <a:endParaRPr lang="en-US" sz="2200" b="1" dirty="0">
              <a:latin typeface="Times New Roman" panose="02020603050405020304" pitchFamily="18" charset="0"/>
              <a:cs typeface="Times New Roman" panose="02020603050405020304" pitchFamily="18" charset="0"/>
            </a:endParaRPr>
          </a:p>
          <a:p>
            <a:pPr lvl="1"/>
            <a:r>
              <a:rPr lang="en-GB" sz="2200" dirty="0">
                <a:latin typeface="Times New Roman" panose="02020603050405020304" pitchFamily="18" charset="0"/>
                <a:cs typeface="Times New Roman" panose="02020603050405020304" pitchFamily="18" charset="0"/>
              </a:rPr>
              <a:t>Use a keys-only query if you only need to access the key from the query results. A keys-only query yields results faster and at a lower cost than retrieving entire entities.</a:t>
            </a:r>
          </a:p>
          <a:p>
            <a:pPr lvl="1"/>
            <a:r>
              <a:rPr lang="en-GB" sz="2200" dirty="0">
                <a:latin typeface="Times New Roman" panose="02020603050405020304" pitchFamily="18" charset="0"/>
                <a:cs typeface="Times New Roman" panose="02020603050405020304" pitchFamily="18" charset="0"/>
              </a:rPr>
              <a:t>Use a projection query if you only need to access specific properties from an entity. When compared to retrieving entire entities, a projection query returns results with less latency and cost.</a:t>
            </a:r>
          </a:p>
          <a:p>
            <a:pPr lvl="1"/>
            <a:r>
              <a:rPr lang="en-GB" sz="2200" dirty="0">
                <a:latin typeface="Times New Roman" panose="02020603050405020304" pitchFamily="18" charset="0"/>
                <a:cs typeface="Times New Roman" panose="02020603050405020304" pitchFamily="18" charset="0"/>
              </a:rPr>
              <a:t>Similarly, if you need to access only the properties that are included in the query filter (for example, those listed in an order by clause), use a projection </a:t>
            </a:r>
            <a:r>
              <a:rPr lang="en-GB" sz="2200" dirty="0" err="1">
                <a:latin typeface="Times New Roman" panose="02020603050405020304" pitchFamily="18" charset="0"/>
                <a:cs typeface="Times New Roman" panose="02020603050405020304" pitchFamily="18" charset="0"/>
              </a:rPr>
              <a:t>query.Do</a:t>
            </a:r>
            <a:r>
              <a:rPr lang="en-GB" sz="2200" dirty="0">
                <a:latin typeface="Times New Roman" panose="02020603050405020304" pitchFamily="18" charset="0"/>
                <a:cs typeface="Times New Roman" panose="02020603050405020304" pitchFamily="18" charset="0"/>
              </a:rPr>
              <a:t> not use offsets. Instead, use cursors. Using an offset only prevents your application from returning skipped entities, but these entities are still retrieved internally. The skipped entities affect query latency, and your application is charged for the read operations required to retrieve them.</a:t>
            </a:r>
          </a:p>
          <a:p>
            <a:pPr lvl="1"/>
            <a:r>
              <a:rPr lang="en-GB" sz="2200" dirty="0">
                <a:latin typeface="Times New Roman" panose="02020603050405020304" pitchFamily="18" charset="0"/>
                <a:cs typeface="Times New Roman" panose="02020603050405020304" pitchFamily="18" charset="0"/>
              </a:rPr>
              <a:t>Use an ancestor query if you need strong consistency in your queries. (Before you can use ancestor queries, you must first structure your data to ensure strong consistency.) An ancestor query yields results that are highly consistent. Note that a non-ancestor keys-only query followed by a lookup() does not return strong results, because the non-ancestor keys-only query could get results from an index that is not consistent at the time of the query.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102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38E8-8D75-4BAD-B08B-4E6C223E843D}"/>
              </a:ext>
            </a:extLst>
          </p:cNvPr>
          <p:cNvSpPr>
            <a:spLocks noGrp="1"/>
          </p:cNvSpPr>
          <p:nvPr>
            <p:ph type="ctrTitle"/>
          </p:nvPr>
        </p:nvSpPr>
        <p:spPr>
          <a:xfrm>
            <a:off x="134644" y="3294673"/>
            <a:ext cx="11922711" cy="2387600"/>
          </a:xfrm>
        </p:spPr>
        <p:txBody>
          <a:bodyPr>
            <a:normAutofit/>
          </a:bodyPr>
          <a:lstStyle/>
          <a:p>
            <a:r>
              <a:rPr lang="en-US" sz="5400" dirty="0">
                <a:solidFill>
                  <a:srgbClr val="FF0000"/>
                </a:solidFill>
                <a:latin typeface="Times New Roman" panose="02020603050405020304" pitchFamily="18" charset="0"/>
                <a:cs typeface="Times New Roman" panose="02020603050405020304" pitchFamily="18" charset="0"/>
              </a:rPr>
              <a:t>GOOGLE CLOUD SPANNER</a:t>
            </a:r>
          </a:p>
        </p:txBody>
      </p:sp>
      <p:pic>
        <p:nvPicPr>
          <p:cNvPr id="4" name="Picture 3" descr="Icon&#10;&#10;Description automatically generated">
            <a:extLst>
              <a:ext uri="{FF2B5EF4-FFF2-40B4-BE49-F238E27FC236}">
                <a16:creationId xmlns:a16="http://schemas.microsoft.com/office/drawing/2014/main" id="{E26AA718-688F-43BA-B6B8-9A56360C0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225" y="1081512"/>
            <a:ext cx="3589548" cy="3589548"/>
          </a:xfrm>
          <a:prstGeom prst="rect">
            <a:avLst/>
          </a:prstGeom>
        </p:spPr>
      </p:pic>
    </p:spTree>
    <p:extLst>
      <p:ext uri="{BB962C8B-B14F-4D97-AF65-F5344CB8AC3E}">
        <p14:creationId xmlns:p14="http://schemas.microsoft.com/office/powerpoint/2010/main" val="85784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What is Google Cloud Spanner	 </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1" y="816746"/>
            <a:ext cx="6331260" cy="5960215"/>
          </a:xfrm>
        </p:spPr>
        <p:txBody>
          <a:bodyPr>
            <a:noAutofit/>
          </a:bodyPr>
          <a:lstStyle/>
          <a:p>
            <a:pPr marL="0" indent="0">
              <a:lnSpc>
                <a:spcPct val="100000"/>
              </a:lnSpc>
              <a:buNone/>
            </a:pPr>
            <a:endParaRPr lang="en-US" sz="3200" dirty="0">
              <a:latin typeface="Times New Roman" panose="02020603050405020304" pitchFamily="18" charset="0"/>
              <a:cs typeface="Times New Roman" panose="02020603050405020304" pitchFamily="18" charset="0"/>
            </a:endParaRPr>
          </a:p>
          <a:p>
            <a:pPr lvl="1">
              <a:lnSpc>
                <a:spcPct val="100000"/>
              </a:lnSpc>
            </a:pPr>
            <a:r>
              <a:rPr lang="en-GB" sz="2200" dirty="0">
                <a:latin typeface="Times New Roman" panose="02020603050405020304" pitchFamily="18" charset="0"/>
                <a:cs typeface="Times New Roman" panose="02020603050405020304" pitchFamily="18" charset="0"/>
              </a:rPr>
              <a:t>Cloud Spanner is the only enterprise-grade, globally distributed, and strongly consistent database service designed specifically for the cloud, combining the benefits of relational database structure with non-relational horizontal scale. It is a one-of-a-kind database that combines transactions, SQL queries, and relational structure with the scalability associated with non-relational or NoSQL databases.</a:t>
            </a:r>
          </a:p>
          <a:p>
            <a:pPr marL="457200" lvl="1" indent="0">
              <a:buNone/>
            </a:pPr>
            <a:endParaRPr lang="en-US" sz="2200" dirty="0">
              <a:latin typeface="Times New Roman" panose="02020603050405020304" pitchFamily="18" charset="0"/>
              <a:cs typeface="Times New Roman" panose="02020603050405020304" pitchFamily="18" charset="0"/>
            </a:endParaRPr>
          </a:p>
          <a:p>
            <a:pPr marL="457200" lvl="1" indent="0">
              <a:buNone/>
            </a:pPr>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9" name="Picture 8" descr="A picture containing text, first-aid kit&#10;&#10;Description automatically generated">
            <a:extLst>
              <a:ext uri="{FF2B5EF4-FFF2-40B4-BE49-F238E27FC236}">
                <a16:creationId xmlns:a16="http://schemas.microsoft.com/office/drawing/2014/main" id="{388CAE93-4CFD-45F5-99AC-B47903ADB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864" y="2017135"/>
            <a:ext cx="4765789" cy="2823730"/>
          </a:xfrm>
          <a:prstGeom prst="rect">
            <a:avLst/>
          </a:prstGeom>
        </p:spPr>
      </p:pic>
    </p:spTree>
    <p:extLst>
      <p:ext uri="{BB962C8B-B14F-4D97-AF65-F5344CB8AC3E}">
        <p14:creationId xmlns:p14="http://schemas.microsoft.com/office/powerpoint/2010/main" val="1573653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How does it work?</a:t>
            </a: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5"/>
            <a:ext cx="10652889" cy="5388679"/>
          </a:xfrm>
        </p:spPr>
        <p:txBody>
          <a:bodyPr>
            <a:normAutofit/>
          </a:bodyPr>
          <a:lstStyle/>
          <a:p>
            <a:pPr>
              <a:lnSpc>
                <a:spcPct val="120000"/>
              </a:lnSpc>
            </a:pPr>
            <a:r>
              <a:rPr lang="en-GB" sz="2200" dirty="0">
                <a:latin typeface="Times New Roman" panose="02020603050405020304" pitchFamily="18" charset="0"/>
                <a:cs typeface="Times New Roman" panose="02020603050405020304" pitchFamily="18" charset="0"/>
              </a:rPr>
              <a:t>The following image depicts a four-node regional Cloud Spanner instance hosting two databases. In Spanner, a node is a unit of computation. Node servers process read and write/commit transaction requests but do not store data. Each node in the region is replicated across three zones. The storage of the database is also replicated across the three zones. Nodes in a zone are responsible for reading and writing to their zone's storage. The data is stored in Google's underlying distributed replicated file system, Colossus. This provides huge advantages when it comes to redistributing load, as the data is not linked to individual nodes. If a node or a zone fails, the database remains available, being served by the remaining nodes. No manual intervention is needed to maintain availability. </a:t>
            </a:r>
          </a:p>
          <a:p>
            <a:pPr>
              <a:lnSpc>
                <a:spcPct val="120000"/>
              </a:lnSpc>
            </a:pPr>
            <a:r>
              <a:rPr lang="en-GB" sz="2200" dirty="0">
                <a:solidFill>
                  <a:srgbClr val="202124"/>
                </a:solidFill>
                <a:latin typeface="Times New Roman" panose="02020603050405020304" pitchFamily="18" charset="0"/>
                <a:cs typeface="Times New Roman" panose="02020603050405020304" pitchFamily="18" charset="0"/>
              </a:rPr>
              <a:t>Because the data is not linked to individual nodes, this provides significant benefits when it comes to redistributing load. If a node or a zone fails, the database is still accessible and is served by the remaining nodes. To keep availability, no manual intervention is required.</a:t>
            </a:r>
          </a:p>
          <a:p>
            <a:pPr>
              <a:lnSpc>
                <a:spcPct val="120000"/>
              </a:lnSpc>
            </a:pPr>
            <a:endParaRPr lang="en-US" sz="2200" dirty="0">
              <a:solidFill>
                <a:srgbClr val="202124"/>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66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Google Cloud Spanner</a:t>
            </a: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pic>
        <p:nvPicPr>
          <p:cNvPr id="9" name="Content Placeholder 3" descr="A picture containing diagram&#10;&#10;Description automatically generated">
            <a:extLst>
              <a:ext uri="{FF2B5EF4-FFF2-40B4-BE49-F238E27FC236}">
                <a16:creationId xmlns:a16="http://schemas.microsoft.com/office/drawing/2014/main" id="{CF64A9E9-5B83-435A-A7E1-4F0726557B1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 b="8098"/>
          <a:stretch/>
        </p:blipFill>
        <p:spPr>
          <a:xfrm>
            <a:off x="568452" y="711884"/>
            <a:ext cx="11055096" cy="6146116"/>
          </a:xfrm>
          <a:prstGeom prst="rect">
            <a:avLst/>
          </a:prstGeom>
        </p:spPr>
      </p:pic>
    </p:spTree>
    <p:extLst>
      <p:ext uri="{BB962C8B-B14F-4D97-AF65-F5344CB8AC3E}">
        <p14:creationId xmlns:p14="http://schemas.microsoft.com/office/powerpoint/2010/main" val="2277535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How does Spanner provide high availability and scalability?</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5"/>
            <a:ext cx="11776969" cy="5750326"/>
          </a:xfrm>
        </p:spPr>
        <p:txBody>
          <a:bodyPr>
            <a:normAutofit/>
          </a:bodyPr>
          <a:lstStyle/>
          <a:p>
            <a:pPr>
              <a:lnSpc>
                <a:spcPct val="100000"/>
              </a:lnSpc>
            </a:pPr>
            <a:r>
              <a:rPr lang="en-GB" sz="2200" dirty="0">
                <a:latin typeface="Times New Roman" panose="02020603050405020304" pitchFamily="18" charset="0"/>
                <a:cs typeface="Times New Roman" panose="02020603050405020304" pitchFamily="18" charset="0"/>
              </a:rPr>
              <a:t>The primary key is used to sort each table in the database. Tables are divided by ranges of the primary key, which are referred to as splits. Different Spanner nodes manage each split completely independently. The number of splits in a table depends on the amount of data: empty tables have only one split. The splits are dynamically rebalanced based on the amount of data and the load (dynamic resharding). However, keep in mind that the table and nodes are replicated across three zones; how does this work?</a:t>
            </a:r>
          </a:p>
          <a:p>
            <a:r>
              <a:rPr lang="en-GB" sz="2200" dirty="0">
                <a:latin typeface="Times New Roman" panose="02020603050405020304" pitchFamily="18" charset="0"/>
                <a:cs typeface="Times New Roman" panose="02020603050405020304" pitchFamily="18" charset="0"/>
              </a:rPr>
              <a:t>Everything is replicated across the three zones, including split management. Split replicas are linked to a zone-spanning group (</a:t>
            </a:r>
            <a:r>
              <a:rPr lang="en-GB" sz="2200" dirty="0" err="1">
                <a:latin typeface="Times New Roman" panose="02020603050405020304" pitchFamily="18" charset="0"/>
                <a:cs typeface="Times New Roman" panose="02020603050405020304" pitchFamily="18" charset="0"/>
              </a:rPr>
              <a:t>Paxos</a:t>
            </a:r>
            <a:r>
              <a:rPr lang="en-GB" sz="2200" dirty="0">
                <a:latin typeface="Times New Roman" panose="02020603050405020304" pitchFamily="18" charset="0"/>
                <a:cs typeface="Times New Roman" panose="02020603050405020304" pitchFamily="18" charset="0"/>
              </a:rPr>
              <a:t>). One of the zones is chosen as the leader using </a:t>
            </a:r>
            <a:r>
              <a:rPr lang="en-GB" sz="2200" dirty="0" err="1">
                <a:latin typeface="Times New Roman" panose="02020603050405020304" pitchFamily="18" charset="0"/>
                <a:cs typeface="Times New Roman" panose="02020603050405020304" pitchFamily="18" charset="0"/>
              </a:rPr>
              <a:t>Paxos</a:t>
            </a:r>
            <a:r>
              <a:rPr lang="en-GB" sz="2200" dirty="0">
                <a:latin typeface="Times New Roman" panose="02020603050405020304" pitchFamily="18" charset="0"/>
                <a:cs typeface="Times New Roman" panose="02020603050405020304" pitchFamily="18" charset="0"/>
              </a:rPr>
              <a:t> consensus protocols. The leader is in charge of handling write transactions for that split, while the other replicas can handle reads. If a leader fails, the consensus is reset, and a new leader is chosen. Different zones can become leaders for different splits, distributing leadership roles among all Cloud Spanner compute nodes. Nodes will most likely serve as both leaders and replicas for some splits. Cloud Spanner achieves high availability and scalability by utilising this distributed mechanism of splits, leaders, and replicas.</a:t>
            </a: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648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How do reads and writes work?</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358013" y="1010306"/>
            <a:ext cx="10990344" cy="5276193"/>
          </a:xfrm>
        </p:spPr>
        <p:txBody>
          <a:bodyPr>
            <a:noAutofit/>
          </a:bodyPr>
          <a:lstStyle/>
          <a:p>
            <a:pPr>
              <a:lnSpc>
                <a:spcPct val="100000"/>
              </a:lnSpc>
              <a:buFont typeface="Wingdings" panose="05000000000000000000" pitchFamily="2" charset="2"/>
              <a:buChar char="§"/>
            </a:pPr>
            <a:r>
              <a:rPr lang="en-GB" sz="2200" dirty="0">
                <a:solidFill>
                  <a:srgbClr val="16191F"/>
                </a:solidFill>
                <a:latin typeface="Times New Roman" panose="02020603050405020304" pitchFamily="18" charset="0"/>
                <a:cs typeface="Times New Roman" panose="02020603050405020304" pitchFamily="18" charset="0"/>
              </a:rPr>
              <a:t>There are two types of reads in Cloud Spanner:</a:t>
            </a:r>
          </a:p>
          <a:p>
            <a:pPr>
              <a:lnSpc>
                <a:spcPct val="100000"/>
              </a:lnSpc>
              <a:buFont typeface="Wingdings" panose="05000000000000000000" pitchFamily="2" charset="2"/>
              <a:buChar char="Ø"/>
            </a:pPr>
            <a:r>
              <a:rPr lang="en-GB" sz="2200" dirty="0">
                <a:solidFill>
                  <a:srgbClr val="16191F"/>
                </a:solidFill>
                <a:latin typeface="Times New Roman" panose="02020603050405020304" pitchFamily="18" charset="0"/>
                <a:cs typeface="Times New Roman" panose="02020603050405020304" pitchFamily="18" charset="0"/>
              </a:rPr>
              <a:t> Strong reads  - used when the absolute most recent value must be read. The following is how it works:</a:t>
            </a:r>
          </a:p>
          <a:p>
            <a:pPr marL="457200" indent="-457200">
              <a:lnSpc>
                <a:spcPct val="100000"/>
              </a:lnSpc>
              <a:buFont typeface="+mj-lt"/>
              <a:buAutoNum type="arabicPeriod"/>
            </a:pPr>
            <a:r>
              <a:rPr lang="en-GB" sz="2200" dirty="0">
                <a:solidFill>
                  <a:srgbClr val="16191F"/>
                </a:solidFill>
                <a:latin typeface="Times New Roman" panose="02020603050405020304" pitchFamily="18" charset="0"/>
                <a:cs typeface="Times New Roman" panose="02020603050405020304" pitchFamily="18" charset="0"/>
              </a:rPr>
              <a:t>The Cloud Spanner API locates the split, looks up the Paxo's group to be used for the split, and routes the request to one of the replicas (usually in the same zone as the client) In this case, the request is routed to zone 1's read-only replica.</a:t>
            </a:r>
          </a:p>
          <a:p>
            <a:pPr marL="457200" indent="-457200">
              <a:lnSpc>
                <a:spcPct val="100000"/>
              </a:lnSpc>
              <a:buFont typeface="+mj-lt"/>
              <a:buAutoNum type="arabicPeriod"/>
            </a:pPr>
            <a:r>
              <a:rPr lang="en-GB" sz="2200" b="0" i="0" dirty="0">
                <a:solidFill>
                  <a:srgbClr val="202124"/>
                </a:solidFill>
                <a:effectLst/>
                <a:latin typeface="Times New Roman" panose="02020603050405020304" pitchFamily="18" charset="0"/>
                <a:cs typeface="Times New Roman" panose="02020603050405020304" pitchFamily="18" charset="0"/>
              </a:rPr>
              <a:t>The replica asks the leader if it is safe to read and for the True Time timestamp of the most recent transaction on this row.</a:t>
            </a:r>
          </a:p>
          <a:p>
            <a:pPr marL="457200" indent="-457200">
              <a:lnSpc>
                <a:spcPct val="100000"/>
              </a:lnSpc>
              <a:buFont typeface="+mj-lt"/>
              <a:buAutoNum type="arabicPeriod"/>
            </a:pPr>
            <a:r>
              <a:rPr lang="en-GB" sz="2200" b="0" i="0" dirty="0">
                <a:solidFill>
                  <a:srgbClr val="202124"/>
                </a:solidFill>
                <a:effectLst/>
                <a:latin typeface="Times New Roman" panose="02020603050405020304" pitchFamily="18" charset="0"/>
                <a:cs typeface="Times New Roman" panose="02020603050405020304" pitchFamily="18" charset="0"/>
              </a:rPr>
              <a:t>The replica compares the response to its own state as the leader responds.</a:t>
            </a:r>
          </a:p>
          <a:p>
            <a:pPr marL="457200" indent="-457200">
              <a:lnSpc>
                <a:spcPct val="100000"/>
              </a:lnSpc>
              <a:buFont typeface="+mj-lt"/>
              <a:buAutoNum type="arabicPeriod"/>
            </a:pPr>
            <a:r>
              <a:rPr lang="en-GB" sz="2200" b="0" i="0" dirty="0">
                <a:solidFill>
                  <a:srgbClr val="202124"/>
                </a:solidFill>
                <a:effectLst/>
                <a:latin typeface="Times New Roman" panose="02020603050405020304" pitchFamily="18" charset="0"/>
                <a:cs typeface="Times New Roman" panose="02020603050405020304" pitchFamily="18" charset="0"/>
              </a:rPr>
              <a:t>It can return the result if the row is up to date. Otherwise, it must wait for updates from the leader.</a:t>
            </a:r>
          </a:p>
          <a:p>
            <a:pPr marL="457200" indent="-457200">
              <a:lnSpc>
                <a:spcPct val="100000"/>
              </a:lnSpc>
              <a:buFont typeface="+mj-lt"/>
              <a:buAutoNum type="arabicPeriod"/>
            </a:pPr>
            <a:r>
              <a:rPr lang="en-GB" sz="2200" b="0" i="0" dirty="0">
                <a:solidFill>
                  <a:srgbClr val="202124"/>
                </a:solidFill>
                <a:effectLst/>
                <a:latin typeface="Times New Roman" panose="02020603050405020304" pitchFamily="18" charset="0"/>
                <a:cs typeface="Times New Roman" panose="02020603050405020304" pitchFamily="18" charset="0"/>
              </a:rPr>
              <a:t>The client receives the response.</a:t>
            </a:r>
          </a:p>
          <a:p>
            <a:pPr marL="457200" indent="-457200">
              <a:lnSpc>
                <a:spcPct val="100000"/>
              </a:lnSpc>
              <a:buFont typeface="+mj-lt"/>
              <a:buAutoNum type="arabicPeriod"/>
            </a:pPr>
            <a:endParaRPr lang="en-GB" sz="2200" b="0" i="0" dirty="0">
              <a:solidFill>
                <a:srgbClr val="202124"/>
              </a:solidFill>
              <a:effectLst/>
              <a:latin typeface="Times New Roman" panose="02020603050405020304" pitchFamily="18" charset="0"/>
              <a:cs typeface="Times New Roman" panose="02020603050405020304" pitchFamily="18" charset="0"/>
            </a:endParaRPr>
          </a:p>
          <a:p>
            <a:pPr marL="0" indent="0">
              <a:lnSpc>
                <a:spcPct val="100000"/>
              </a:lnSpc>
              <a:buNone/>
            </a:pPr>
            <a:endParaRPr lang="en-US" sz="2200" dirty="0">
              <a:solidFill>
                <a:srgbClr val="16191F"/>
              </a:solidFill>
              <a:latin typeface="Times New Roman" panose="02020603050405020304" pitchFamily="18" charset="0"/>
              <a:cs typeface="Times New Roman" panose="02020603050405020304" pitchFamily="18" charset="0"/>
            </a:endParaRPr>
          </a:p>
          <a:p>
            <a:endParaRPr lang="en-US" sz="2200" dirty="0">
              <a:solidFill>
                <a:srgbClr val="16191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1B1EA877-CC66-4DD8-A73C-CF13664704F3}"/>
              </a:ext>
            </a:extLst>
          </p:cNvPr>
          <p:cNvSpPr txBox="1">
            <a:spLocks/>
          </p:cNvSpPr>
          <p:nvPr/>
        </p:nvSpPr>
        <p:spPr>
          <a:xfrm>
            <a:off x="0" y="5697393"/>
            <a:ext cx="6331260" cy="1079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732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How do reads and writes work?</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5"/>
            <a:ext cx="11705173" cy="1079568"/>
          </a:xfrm>
        </p:spPr>
        <p:txBody>
          <a:bodyPr>
            <a:normAutofit/>
          </a:bodyPr>
          <a:lstStyle/>
          <a:p>
            <a:r>
              <a:rPr lang="en-GB" sz="2200" b="0" i="0" dirty="0">
                <a:solidFill>
                  <a:srgbClr val="16191F"/>
                </a:solidFill>
                <a:effectLst/>
                <a:latin typeface="Times New Roman" panose="02020603050405020304" pitchFamily="18" charset="0"/>
                <a:cs typeface="Times New Roman" panose="02020603050405020304" pitchFamily="18" charset="0"/>
              </a:rPr>
              <a:t>In some cases, such as when the row has recently been updated while the read request is in transit, the replica's state is sufficiently up to date that it does not even need to ask the leader for the most recent transaction.</a:t>
            </a:r>
          </a:p>
        </p:txBody>
      </p:sp>
      <p:pic>
        <p:nvPicPr>
          <p:cNvPr id="8" name="Picture 7" descr="Diagram&#10;&#10;Description automatically generated">
            <a:extLst>
              <a:ext uri="{FF2B5EF4-FFF2-40B4-BE49-F238E27FC236}">
                <a16:creationId xmlns:a16="http://schemas.microsoft.com/office/drawing/2014/main" id="{F8943E8B-CB34-44E8-ABD3-14DDCDDB5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4800" y="2554697"/>
            <a:ext cx="7502399" cy="37493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996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87DA-DAC1-4B23-B7EB-B2A6BAE7517B}"/>
              </a:ext>
            </a:extLst>
          </p:cNvPr>
          <p:cNvSpPr>
            <a:spLocks noGrp="1"/>
          </p:cNvSpPr>
          <p:nvPr>
            <p:ph type="title"/>
          </p:nvPr>
        </p:nvSpPr>
        <p:spPr>
          <a:xfrm>
            <a:off x="677334" y="609600"/>
            <a:ext cx="8596668" cy="733425"/>
          </a:xfrm>
        </p:spPr>
        <p:txBody>
          <a:bodyPr/>
          <a:lstStyle/>
          <a:p>
            <a:r>
              <a:rPr lang="en-CA" dirty="0">
                <a:solidFill>
                  <a:srgbClr val="FF0000"/>
                </a:solidFill>
              </a:rPr>
              <a:t>What is Cloud SQL?</a:t>
            </a:r>
          </a:p>
        </p:txBody>
      </p:sp>
      <p:sp>
        <p:nvSpPr>
          <p:cNvPr id="3" name="Content Placeholder 2">
            <a:extLst>
              <a:ext uri="{FF2B5EF4-FFF2-40B4-BE49-F238E27FC236}">
                <a16:creationId xmlns:a16="http://schemas.microsoft.com/office/drawing/2014/main" id="{B9D30F9A-25B4-4C78-85C9-CE834738377A}"/>
              </a:ext>
            </a:extLst>
          </p:cNvPr>
          <p:cNvSpPr>
            <a:spLocks noGrp="1"/>
          </p:cNvSpPr>
          <p:nvPr>
            <p:ph idx="1"/>
          </p:nvPr>
        </p:nvSpPr>
        <p:spPr>
          <a:xfrm>
            <a:off x="677334" y="1562100"/>
            <a:ext cx="6957906" cy="4686299"/>
          </a:xfrm>
        </p:spPr>
        <p:txBody>
          <a:bodyPr>
            <a:noAutofit/>
          </a:bodyPr>
          <a:lstStyle/>
          <a:p>
            <a:r>
              <a:rPr lang="en-CA" sz="2400" dirty="0">
                <a:latin typeface="Times New Roman" panose="02020603050405020304" pitchFamily="18" charset="0"/>
                <a:cs typeface="Times New Roman" panose="02020603050405020304" pitchFamily="18" charset="0"/>
              </a:rPr>
              <a:t>It is a fully managed relational database for services like MySQL, PostgreSQL, and SQL servers. The GCP platform provides rich ecosystem, but without the hassle of self management.</a:t>
            </a: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Some of the use cases for cloud </a:t>
            </a:r>
            <a:r>
              <a:rPr lang="en-CA" sz="2400" dirty="0" err="1">
                <a:latin typeface="Times New Roman" panose="02020603050405020304" pitchFamily="18" charset="0"/>
                <a:cs typeface="Times New Roman" panose="02020603050405020304" pitchFamily="18" charset="0"/>
              </a:rPr>
              <a:t>sql</a:t>
            </a:r>
            <a:r>
              <a:rPr lang="en-CA" sz="2400" dirty="0">
                <a:latin typeface="Times New Roman" panose="02020603050405020304" pitchFamily="18" charset="0"/>
                <a:cs typeface="Times New Roman" panose="02020603050405020304" pitchFamily="18" charset="0"/>
              </a:rPr>
              <a:t> are:</a:t>
            </a:r>
          </a:p>
          <a:p>
            <a:pPr lvl="1"/>
            <a:r>
              <a:rPr lang="en-US" dirty="0">
                <a:latin typeface="Times New Roman" panose="02020603050405020304" pitchFamily="18" charset="0"/>
                <a:cs typeface="Times New Roman" panose="02020603050405020304" pitchFamily="18" charset="0"/>
              </a:rPr>
              <a:t>Cloud SQL provides a cloud-based alternative databases. You should use Cloud SQL if you want to spend less time managing your database and more time using it.</a:t>
            </a:r>
          </a:p>
          <a:p>
            <a:pPr lvl="1"/>
            <a:r>
              <a:rPr lang="en-US" dirty="0">
                <a:latin typeface="Times New Roman" panose="02020603050405020304" pitchFamily="18" charset="0"/>
                <a:cs typeface="Times New Roman" panose="02020603050405020304" pitchFamily="18" charset="0"/>
              </a:rPr>
              <a:t>Many applications running on Compute Engine, App Engine and other services in Google Cloud use Cloud SQL for database storage.</a:t>
            </a:r>
            <a:endParaRPr lang="en-CA"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CD96AE-6C74-4F86-9F5B-EB70C498A955}"/>
              </a:ext>
            </a:extLst>
          </p:cNvPr>
          <p:cNvPicPr>
            <a:picLocks noChangeAspect="1"/>
          </p:cNvPicPr>
          <p:nvPr/>
        </p:nvPicPr>
        <p:blipFill>
          <a:blip r:embed="rId3"/>
          <a:stretch>
            <a:fillRect/>
          </a:stretch>
        </p:blipFill>
        <p:spPr>
          <a:xfrm>
            <a:off x="7417709" y="816638"/>
            <a:ext cx="4445678" cy="1917038"/>
          </a:xfrm>
          <a:prstGeom prst="rect">
            <a:avLst/>
          </a:prstGeom>
        </p:spPr>
      </p:pic>
      <p:pic>
        <p:nvPicPr>
          <p:cNvPr id="1026" name="Picture 2" descr="Amazon RDS for MySQL – Amazon Web Services (AWS)">
            <a:extLst>
              <a:ext uri="{FF2B5EF4-FFF2-40B4-BE49-F238E27FC236}">
                <a16:creationId xmlns:a16="http://schemas.microsoft.com/office/drawing/2014/main" id="{33E0760C-F32E-4C2F-9CF8-BD493237D2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3480" y="3034969"/>
            <a:ext cx="297180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061757-436F-4741-A28E-5F5F0BDEA6B6}"/>
              </a:ext>
            </a:extLst>
          </p:cNvPr>
          <p:cNvPicPr>
            <a:picLocks noChangeAspect="1"/>
          </p:cNvPicPr>
          <p:nvPr/>
        </p:nvPicPr>
        <p:blipFill>
          <a:blip r:embed="rId5"/>
          <a:stretch>
            <a:fillRect/>
          </a:stretch>
        </p:blipFill>
        <p:spPr>
          <a:xfrm>
            <a:off x="8423910" y="4787284"/>
            <a:ext cx="3284220" cy="1726864"/>
          </a:xfrm>
          <a:prstGeom prst="rect">
            <a:avLst/>
          </a:prstGeom>
        </p:spPr>
      </p:pic>
    </p:spTree>
    <p:extLst>
      <p:ext uri="{BB962C8B-B14F-4D97-AF65-F5344CB8AC3E}">
        <p14:creationId xmlns:p14="http://schemas.microsoft.com/office/powerpoint/2010/main" val="1437245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How do reads and writes work?</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406997" y="1091950"/>
            <a:ext cx="11458431" cy="2246336"/>
          </a:xfrm>
        </p:spPr>
        <p:txBody>
          <a:bodyPr>
            <a:noAutofit/>
          </a:bodyPr>
          <a:lstStyle/>
          <a:p>
            <a:r>
              <a:rPr kumimoji="0" lang="en-GB" sz="2200" b="0" i="0" u="none" strike="noStrike" kern="1200" cap="none" spc="0" normalizeH="0" baseline="0" noProof="0" dirty="0">
                <a:ln>
                  <a:noFill/>
                </a:ln>
                <a:solidFill>
                  <a:srgbClr val="202124"/>
                </a:solidFill>
                <a:effectLst/>
                <a:uLnTx/>
                <a:uFillTx/>
                <a:latin typeface="Times New Roman" panose="02020603050405020304" pitchFamily="18" charset="0"/>
                <a:cs typeface="Times New Roman" panose="02020603050405020304" pitchFamily="18" charset="0"/>
              </a:rPr>
              <a:t>When low read latency is more important than getting the most recent values, stale reads are used, and some data staleness is tolerated. In a stale read, the client does not request the absolute most recent version, but rather the most recent data (e.g. up to n seconds old). If the staleness factor is at least 15 seconds, the replica can usually return the data without even querying the leader because its internal state indicates that the data is sufficiently up-to-date. As you can see, no row locking was required in any of these read requests - the ability for any node to respond to reads is what makes Cloud Spanner so fast and scalable.</a:t>
            </a:r>
            <a:endParaRPr lang="en-GB" sz="2200" b="1" i="0" dirty="0">
              <a:solidFill>
                <a:srgbClr val="202124"/>
              </a:solidFill>
              <a:effectLst/>
              <a:latin typeface="Times New Roman" panose="02020603050405020304" pitchFamily="18" charset="0"/>
              <a:cs typeface="Times New Roman" panose="02020603050405020304" pitchFamily="18" charset="0"/>
            </a:endParaRPr>
          </a:p>
        </p:txBody>
      </p:sp>
      <p:pic>
        <p:nvPicPr>
          <p:cNvPr id="8" name="Picture 7" descr="Diagram&#10;&#10;Description automatically generated">
            <a:extLst>
              <a:ext uri="{FF2B5EF4-FFF2-40B4-BE49-F238E27FC236}">
                <a16:creationId xmlns:a16="http://schemas.microsoft.com/office/drawing/2014/main" id="{E4BE86ED-5D3B-44D3-9FE0-CDDA6E36D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799" y="3613490"/>
            <a:ext cx="5941869" cy="26768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910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DAD-2D77-4C57-8CBB-B23C0822535A}"/>
              </a:ext>
            </a:extLst>
          </p:cNvPr>
          <p:cNvSpPr>
            <a:spLocks noGrp="1"/>
          </p:cNvSpPr>
          <p:nvPr>
            <p:ph type="title"/>
          </p:nvPr>
        </p:nvSpPr>
        <p:spPr>
          <a:xfrm>
            <a:off x="145741" y="81039"/>
            <a:ext cx="11776969" cy="735707"/>
          </a:xfrm>
        </p:spPr>
        <p:txBody>
          <a:bodyPr>
            <a:normAutofit/>
          </a:bodyPr>
          <a:lstStyle/>
          <a:p>
            <a:r>
              <a:rPr lang="en-GB" sz="3600" dirty="0">
                <a:solidFill>
                  <a:srgbClr val="FF0000"/>
                </a:solidFill>
                <a:latin typeface="Times New Roman" panose="02020603050405020304" pitchFamily="18" charset="0"/>
                <a:cs typeface="Times New Roman" panose="02020603050405020304" pitchFamily="18" charset="0"/>
              </a:rPr>
              <a:t>How does Spanner provide global consistency?</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61E19-F070-4D63-88EF-53A1D4C3B544}"/>
              </a:ext>
            </a:extLst>
          </p:cNvPr>
          <p:cNvSpPr>
            <a:spLocks noGrp="1"/>
          </p:cNvSpPr>
          <p:nvPr>
            <p:ph idx="1"/>
          </p:nvPr>
        </p:nvSpPr>
        <p:spPr>
          <a:xfrm>
            <a:off x="145740" y="1026634"/>
            <a:ext cx="11335059" cy="5693479"/>
          </a:xfrm>
        </p:spPr>
        <p:txBody>
          <a:bodyPr>
            <a:normAutofit/>
          </a:bodyPr>
          <a:lstStyle/>
          <a:p>
            <a:r>
              <a:rPr lang="en-GB" sz="2200" b="0" i="0" dirty="0" err="1">
                <a:solidFill>
                  <a:srgbClr val="16191F"/>
                </a:solidFill>
                <a:effectLst/>
                <a:latin typeface="Times New Roman" panose="02020603050405020304" pitchFamily="18" charset="0"/>
                <a:cs typeface="Times New Roman" panose="02020603050405020304" pitchFamily="18" charset="0"/>
              </a:rPr>
              <a:t>TrueTime</a:t>
            </a:r>
            <a:r>
              <a:rPr lang="en-GB" sz="2200" b="0" i="0" dirty="0">
                <a:solidFill>
                  <a:srgbClr val="16191F"/>
                </a:solidFill>
                <a:effectLst/>
                <a:latin typeface="Times New Roman" panose="02020603050405020304" pitchFamily="18" charset="0"/>
                <a:cs typeface="Times New Roman" panose="02020603050405020304" pitchFamily="18" charset="0"/>
              </a:rPr>
              <a:t> is required for Spanner to function properly...what is it, and how does it help?</a:t>
            </a:r>
          </a:p>
          <a:p>
            <a:r>
              <a:rPr lang="en-GB" sz="2200" b="0" i="0" dirty="0" err="1">
                <a:solidFill>
                  <a:srgbClr val="16191F"/>
                </a:solidFill>
                <a:effectLst/>
                <a:latin typeface="Times New Roman" panose="02020603050405020304" pitchFamily="18" charset="0"/>
                <a:cs typeface="Times New Roman" panose="02020603050405020304" pitchFamily="18" charset="0"/>
              </a:rPr>
              <a:t>TrueTime</a:t>
            </a:r>
            <a:r>
              <a:rPr lang="en-GB" sz="2200" b="0" i="0" dirty="0">
                <a:solidFill>
                  <a:srgbClr val="16191F"/>
                </a:solidFill>
                <a:effectLst/>
                <a:latin typeface="Times New Roman" panose="02020603050405020304" pitchFamily="18" charset="0"/>
                <a:cs typeface="Times New Roman" panose="02020603050405020304" pitchFamily="18" charset="0"/>
              </a:rPr>
              <a:t> is a method of synchronising clocks across multiple </a:t>
            </a:r>
            <a:r>
              <a:rPr lang="en-GB" sz="2200" b="0" i="0" dirty="0" err="1">
                <a:solidFill>
                  <a:srgbClr val="16191F"/>
                </a:solidFill>
                <a:effectLst/>
                <a:latin typeface="Times New Roman" panose="02020603050405020304" pitchFamily="18" charset="0"/>
                <a:cs typeface="Times New Roman" panose="02020603050405020304" pitchFamily="18" charset="0"/>
              </a:rPr>
              <a:t>datacenters</a:t>
            </a:r>
            <a:r>
              <a:rPr lang="en-GB" sz="2200" b="0" i="0" dirty="0">
                <a:solidFill>
                  <a:srgbClr val="16191F"/>
                </a:solidFill>
                <a:effectLst/>
                <a:latin typeface="Times New Roman" panose="02020603050405020304" pitchFamily="18" charset="0"/>
                <a:cs typeface="Times New Roman" panose="02020603050405020304" pitchFamily="18" charset="0"/>
              </a:rPr>
              <a:t>. The system employs a hybrid of GPS and atomic clocks, with each compensating for the failure modes of the other. When the two sources are combined (with multiple redundancy, of course), an accurate time source for all Google applications is obtained. However, clock drift can still occur on each individual machine, and even with a sync every 30 seconds, the difference between the server's clock and the reference clock can be as much as 2ms. The drift will resemble a sawtooth graph with increasing uncertainty until corrected by a clock sync. </a:t>
            </a:r>
            <a:r>
              <a:rPr lang="en-GB" sz="2200" b="0" i="0" dirty="0" err="1">
                <a:solidFill>
                  <a:srgbClr val="16191F"/>
                </a:solidFill>
                <a:effectLst/>
                <a:latin typeface="Times New Roman" panose="02020603050405020304" pitchFamily="18" charset="0"/>
                <a:cs typeface="Times New Roman" panose="02020603050405020304" pitchFamily="18" charset="0"/>
              </a:rPr>
              <a:t>TrueTime</a:t>
            </a:r>
            <a:r>
              <a:rPr lang="en-GB" sz="2200" b="0" i="0" dirty="0">
                <a:solidFill>
                  <a:srgbClr val="16191F"/>
                </a:solidFill>
                <a:effectLst/>
                <a:latin typeface="Times New Roman" panose="02020603050405020304" pitchFamily="18" charset="0"/>
                <a:cs typeface="Times New Roman" panose="02020603050405020304" pitchFamily="18" charset="0"/>
              </a:rPr>
              <a:t> incorporates this uncertainty as part of the time signal because 2ms is quite a long duration (at least in computing terms).</a:t>
            </a:r>
          </a:p>
          <a:p>
            <a:endParaRPr lang="en-GB" sz="2200" b="0" i="0" dirty="0">
              <a:solidFill>
                <a:srgbClr val="1619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39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FD45-1104-451A-A098-39571F2A6207}"/>
              </a:ext>
            </a:extLst>
          </p:cNvPr>
          <p:cNvSpPr>
            <a:spLocks noGrp="1"/>
          </p:cNvSpPr>
          <p:nvPr>
            <p:ph type="title"/>
          </p:nvPr>
        </p:nvSpPr>
        <p:spPr>
          <a:xfrm>
            <a:off x="677334" y="609600"/>
            <a:ext cx="8596668" cy="76200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What Cloud SQL provides?</a:t>
            </a:r>
          </a:p>
        </p:txBody>
      </p:sp>
      <p:sp>
        <p:nvSpPr>
          <p:cNvPr id="3" name="Content Placeholder 2">
            <a:extLst>
              <a:ext uri="{FF2B5EF4-FFF2-40B4-BE49-F238E27FC236}">
                <a16:creationId xmlns:a16="http://schemas.microsoft.com/office/drawing/2014/main" id="{71500ED0-CE56-401C-A76B-CA999FA4FFB3}"/>
              </a:ext>
            </a:extLst>
          </p:cNvPr>
          <p:cNvSpPr>
            <a:spLocks noGrp="1"/>
          </p:cNvSpPr>
          <p:nvPr>
            <p:ph idx="1"/>
          </p:nvPr>
        </p:nvSpPr>
        <p:spPr>
          <a:xfrm>
            <a:off x="677334" y="1451611"/>
            <a:ext cx="8596668" cy="4589752"/>
          </a:xfrm>
        </p:spPr>
        <p:txBody>
          <a:bodyPr>
            <a:normAutofit/>
          </a:bodyPr>
          <a:lstStyle/>
          <a:p>
            <a:r>
              <a:rPr lang="en-CA" sz="2400" dirty="0">
                <a:latin typeface="Times New Roman" panose="02020603050405020304" pitchFamily="18" charset="0"/>
                <a:cs typeface="Times New Roman" panose="02020603050405020304" pitchFamily="18" charset="0"/>
              </a:rPr>
              <a:t>The Cloud </a:t>
            </a:r>
            <a:r>
              <a:rPr lang="en-CA" sz="2400" dirty="0" err="1">
                <a:latin typeface="Times New Roman" panose="02020603050405020304" pitchFamily="18" charset="0"/>
                <a:cs typeface="Times New Roman" panose="02020603050405020304" pitchFamily="18" charset="0"/>
              </a:rPr>
              <a:t>sql</a:t>
            </a:r>
            <a:r>
              <a:rPr lang="en-CA" sz="2400" dirty="0">
                <a:latin typeface="Times New Roman" panose="02020603050405020304" pitchFamily="18" charset="0"/>
                <a:cs typeface="Times New Roman" panose="02020603050405020304" pitchFamily="18" charset="0"/>
              </a:rPr>
              <a:t> provides the following features:</a:t>
            </a:r>
          </a:p>
          <a:p>
            <a:pPr lvl="1"/>
            <a:r>
              <a:rPr lang="en-CA" dirty="0" err="1">
                <a:latin typeface="Times New Roman" panose="02020603050405020304" pitchFamily="18" charset="0"/>
                <a:cs typeface="Times New Roman" panose="02020603050405020304" pitchFamily="18" charset="0"/>
              </a:rPr>
              <a:t>Backuos</a:t>
            </a:r>
            <a:endParaRPr lang="en-CA"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High availability and failover</a:t>
            </a:r>
          </a:p>
          <a:p>
            <a:pPr lvl="1"/>
            <a:r>
              <a:rPr lang="en-CA" dirty="0">
                <a:latin typeface="Times New Roman" panose="02020603050405020304" pitchFamily="18" charset="0"/>
                <a:cs typeface="Times New Roman" panose="02020603050405020304" pitchFamily="18" charset="0"/>
              </a:rPr>
              <a:t>Network connectivity</a:t>
            </a:r>
          </a:p>
          <a:p>
            <a:pPr lvl="1"/>
            <a:r>
              <a:rPr lang="en-CA" dirty="0">
                <a:latin typeface="Times New Roman" panose="02020603050405020304" pitchFamily="18" charset="0"/>
                <a:cs typeface="Times New Roman" panose="02020603050405020304" pitchFamily="18" charset="0"/>
              </a:rPr>
              <a:t>Export and import</a:t>
            </a:r>
          </a:p>
          <a:p>
            <a:pPr lvl="1"/>
            <a:r>
              <a:rPr lang="en-CA" dirty="0">
                <a:latin typeface="Times New Roman" panose="02020603050405020304" pitchFamily="18" charset="0"/>
                <a:cs typeface="Times New Roman" panose="02020603050405020304" pitchFamily="18" charset="0"/>
              </a:rPr>
              <a:t>Maintenance and updates</a:t>
            </a:r>
          </a:p>
          <a:p>
            <a:pPr lvl="1"/>
            <a:r>
              <a:rPr lang="en-CA" dirty="0">
                <a:latin typeface="Times New Roman" panose="02020603050405020304" pitchFamily="18" charset="0"/>
                <a:cs typeface="Times New Roman" panose="02020603050405020304" pitchFamily="18" charset="0"/>
              </a:rPr>
              <a:t>Monitoring</a:t>
            </a:r>
          </a:p>
          <a:p>
            <a:pPr lvl="1"/>
            <a:r>
              <a:rPr lang="en-CA" dirty="0">
                <a:latin typeface="Times New Roman" panose="02020603050405020304" pitchFamily="18" charset="0"/>
                <a:cs typeface="Times New Roman" panose="02020603050405020304" pitchFamily="18" charset="0"/>
              </a:rPr>
              <a:t>Logging</a:t>
            </a:r>
          </a:p>
          <a:p>
            <a:pPr marL="457200" lvl="1" indent="0">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2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6534-CE24-44C7-85DC-E8328FBF0723}"/>
              </a:ext>
            </a:extLst>
          </p:cNvPr>
          <p:cNvSpPr>
            <a:spLocks noGrp="1"/>
          </p:cNvSpPr>
          <p:nvPr>
            <p:ph type="title"/>
          </p:nvPr>
        </p:nvSpPr>
        <p:spPr>
          <a:xfrm>
            <a:off x="677334" y="609600"/>
            <a:ext cx="8596668" cy="67056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What is a Cloud SQL instance?</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E67427-131E-44B4-B93F-0EA3462412BB}"/>
              </a:ext>
            </a:extLst>
          </p:cNvPr>
          <p:cNvSpPr>
            <a:spLocks noGrp="1"/>
          </p:cNvSpPr>
          <p:nvPr>
            <p:ph idx="1"/>
          </p:nvPr>
        </p:nvSpPr>
        <p:spPr>
          <a:xfrm>
            <a:off x="677334" y="1440181"/>
            <a:ext cx="5569087" cy="4699362"/>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Each Cloud SQL instance is powered by a virtual machine (VM) running on a host Google Cloud server. Each VM operates the database program, such as MySQL Server, PostgreSQL, or SQL Server, and service agents that provide supporting services, such as logging and monitoring. The high availability option also provides a standby VM in another zone with a configuration that's identical to the primary VM.</a:t>
            </a:r>
          </a:p>
          <a:p>
            <a:r>
              <a:rPr lang="en-US" dirty="0">
                <a:latin typeface="Times New Roman" panose="02020603050405020304" pitchFamily="18" charset="0"/>
                <a:cs typeface="Times New Roman" panose="02020603050405020304" pitchFamily="18" charset="0"/>
              </a:rPr>
              <a:t>The database is stored on a scalable, durable network storage device called a persistent disk that attaches to the VM. A static IP address sits in front of each VM to ensure that the IP address an application connects to persists throughout the lifetime of the Cloud SQL instance.</a:t>
            </a:r>
            <a:endParaRPr lang="en-CA"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3323C39-7F45-4F25-B8B3-694222FBD4FA}"/>
              </a:ext>
            </a:extLst>
          </p:cNvPr>
          <p:cNvPicPr>
            <a:picLocks noChangeAspect="1"/>
          </p:cNvPicPr>
          <p:nvPr/>
        </p:nvPicPr>
        <p:blipFill>
          <a:blip r:embed="rId3"/>
          <a:stretch>
            <a:fillRect/>
          </a:stretch>
        </p:blipFill>
        <p:spPr>
          <a:xfrm>
            <a:off x="7267330" y="1154430"/>
            <a:ext cx="4013343" cy="4362006"/>
          </a:xfrm>
          <a:prstGeom prst="rect">
            <a:avLst/>
          </a:prstGeom>
        </p:spPr>
      </p:pic>
      <p:sp>
        <p:nvSpPr>
          <p:cNvPr id="4" name="TextBox 3">
            <a:extLst>
              <a:ext uri="{FF2B5EF4-FFF2-40B4-BE49-F238E27FC236}">
                <a16:creationId xmlns:a16="http://schemas.microsoft.com/office/drawing/2014/main" id="{1F007239-B861-492A-BE6D-D186DAD35320}"/>
              </a:ext>
            </a:extLst>
          </p:cNvPr>
          <p:cNvSpPr txBox="1"/>
          <p:nvPr/>
        </p:nvSpPr>
        <p:spPr>
          <a:xfrm>
            <a:off x="6953250" y="5675634"/>
            <a:ext cx="5418666" cy="261610"/>
          </a:xfrm>
          <a:prstGeom prst="rect">
            <a:avLst/>
          </a:prstGeom>
          <a:noFill/>
        </p:spPr>
        <p:txBody>
          <a:bodyPr wrap="square" rtlCol="0">
            <a:spAutoFit/>
          </a:bodyPr>
          <a:lstStyle/>
          <a:p>
            <a:r>
              <a:rPr lang="en-CA" sz="1100" dirty="0"/>
              <a:t>Credit: https://miro.medium.com/max/1400/1*7TAir3G4w1QxiWoVZrPEQQ.png</a:t>
            </a:r>
          </a:p>
        </p:txBody>
      </p:sp>
    </p:spTree>
    <p:extLst>
      <p:ext uri="{BB962C8B-B14F-4D97-AF65-F5344CB8AC3E}">
        <p14:creationId xmlns:p14="http://schemas.microsoft.com/office/powerpoint/2010/main" val="65743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2780-B0BE-4DC8-B6ED-85BB09772FA3}"/>
              </a:ext>
            </a:extLst>
          </p:cNvPr>
          <p:cNvSpPr>
            <a:spLocks noGrp="1"/>
          </p:cNvSpPr>
          <p:nvPr>
            <p:ph type="title"/>
          </p:nvPr>
        </p:nvSpPr>
        <p:spPr>
          <a:xfrm>
            <a:off x="677334" y="609600"/>
            <a:ext cx="8596668" cy="659130"/>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Features of Cloud SQL</a:t>
            </a:r>
          </a:p>
        </p:txBody>
      </p:sp>
      <p:sp>
        <p:nvSpPr>
          <p:cNvPr id="3" name="Content Placeholder 2">
            <a:extLst>
              <a:ext uri="{FF2B5EF4-FFF2-40B4-BE49-F238E27FC236}">
                <a16:creationId xmlns:a16="http://schemas.microsoft.com/office/drawing/2014/main" id="{33E2284D-2D25-4E8C-B71D-E3C80BED054D}"/>
              </a:ext>
            </a:extLst>
          </p:cNvPr>
          <p:cNvSpPr>
            <a:spLocks noGrp="1"/>
          </p:cNvSpPr>
          <p:nvPr>
            <p:ph idx="1"/>
          </p:nvPr>
        </p:nvSpPr>
        <p:spPr>
          <a:xfrm>
            <a:off x="594360" y="1268730"/>
            <a:ext cx="8679642" cy="5326379"/>
          </a:xfrm>
        </p:spPr>
        <p:txBody>
          <a:bodyPr>
            <a:normAutofit fontScale="85000" lnSpcReduction="20000"/>
          </a:bodyPr>
          <a:lstStyle/>
          <a:p>
            <a:endParaRPr lang="en-CA" dirty="0">
              <a:latin typeface="Times New Roman" panose="02020603050405020304" pitchFamily="18" charset="0"/>
              <a:cs typeface="Times New Roman" panose="02020603050405020304" pitchFamily="18" charset="0"/>
            </a:endParaRPr>
          </a:p>
          <a:p>
            <a:r>
              <a:rPr lang="en-CA" b="1" dirty="0">
                <a:solidFill>
                  <a:srgbClr val="FF0000"/>
                </a:solidFill>
                <a:latin typeface="Times New Roman" panose="02020603050405020304" pitchFamily="18" charset="0"/>
                <a:cs typeface="Times New Roman" panose="02020603050405020304" pitchFamily="18" charset="0"/>
              </a:rPr>
              <a:t>Fast, easy migrations : </a:t>
            </a:r>
            <a:r>
              <a:rPr lang="en-US" dirty="0">
                <a:latin typeface="Times New Roman" panose="02020603050405020304" pitchFamily="18" charset="0"/>
                <a:cs typeface="Times New Roman" panose="02020603050405020304" pitchFamily="18" charset="0"/>
              </a:rPr>
              <a:t>Database Migration Service makes it easy to migrate databases from on-premises, Compute Engine, and other clouds to Cloud SQL with minimal downtime.</a:t>
            </a:r>
          </a:p>
          <a:p>
            <a:r>
              <a:rPr lang="en-CA" b="1" i="0" dirty="0">
                <a:solidFill>
                  <a:srgbClr val="FF0000"/>
                </a:solidFill>
                <a:effectLst/>
                <a:latin typeface="Times New Roman" panose="02020603050405020304" pitchFamily="18" charset="0"/>
                <a:cs typeface="Times New Roman" panose="02020603050405020304" pitchFamily="18" charset="0"/>
              </a:rPr>
              <a:t>Secure access and connectivity : </a:t>
            </a:r>
            <a:r>
              <a:rPr lang="en-CA" b="0" i="0" dirty="0">
                <a:solidFill>
                  <a:schemeClr val="tx1"/>
                </a:solidFill>
                <a:effectLst/>
                <a:latin typeface="Times New Roman" panose="02020603050405020304" pitchFamily="18" charset="0"/>
                <a:cs typeface="Times New Roman" panose="02020603050405020304" pitchFamily="18" charset="0"/>
              </a:rPr>
              <a:t>Cloud SQL data is encrypted when on Google’s internal networks and when stored in database tables, temporary files, and backups. Cloud SQL supports private connectivity with Virtual Private Cloud (VPC), and every Cloud SQL instance includes a network firewall, allowing you to control public network access to your database instance.</a:t>
            </a:r>
          </a:p>
          <a:p>
            <a:r>
              <a:rPr lang="en-CA" b="1" i="0" dirty="0">
                <a:solidFill>
                  <a:srgbClr val="FF0000"/>
                </a:solidFill>
                <a:effectLst/>
                <a:latin typeface="Times New Roman" panose="02020603050405020304" pitchFamily="18" charset="0"/>
                <a:cs typeface="Times New Roman" panose="02020603050405020304" pitchFamily="18" charset="0"/>
              </a:rPr>
              <a:t>Built-in high availability</a:t>
            </a:r>
            <a:r>
              <a:rPr lang="en-CA" b="1" i="0" dirty="0">
                <a:solidFill>
                  <a:schemeClr val="tx1"/>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Replicate your instance to another zone or region with just a click of a button. Leverage built-in HA to provide isolation from many types of infrastructure hardware, and software failures.</a:t>
            </a:r>
          </a:p>
          <a:p>
            <a:r>
              <a:rPr lang="en-CA" b="1" i="0" dirty="0">
                <a:solidFill>
                  <a:srgbClr val="FF0000"/>
                </a:solidFill>
                <a:effectLst/>
                <a:latin typeface="Times New Roman" panose="02020603050405020304" pitchFamily="18" charset="0"/>
                <a:cs typeface="Times New Roman" panose="02020603050405020304" pitchFamily="18" charset="0"/>
              </a:rPr>
              <a:t>Scalability</a:t>
            </a:r>
            <a:r>
              <a:rPr lang="en-US" b="1" dirty="0">
                <a:solidFill>
                  <a:srgbClr val="FF0000"/>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Easily scale up as your data grows—add up to 96 processor cores and more than 624 GB of RAM and 64 TB of storage and add read replicas to handle increasing read traffic.</a:t>
            </a:r>
            <a:endParaRPr lang="en-CA"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44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74BDE-39C4-4621-895C-E79154F6D3C0}"/>
              </a:ext>
            </a:extLst>
          </p:cNvPr>
          <p:cNvSpPr>
            <a:spLocks noGrp="1"/>
          </p:cNvSpPr>
          <p:nvPr>
            <p:ph idx="1"/>
          </p:nvPr>
        </p:nvSpPr>
        <p:spPr>
          <a:xfrm>
            <a:off x="677334" y="525780"/>
            <a:ext cx="9095316" cy="6012179"/>
          </a:xfrm>
        </p:spPr>
        <p:txBody>
          <a:bodyPr>
            <a:normAutofit fontScale="77500" lnSpcReduction="20000"/>
          </a:bodyPr>
          <a:lstStyle/>
          <a:p>
            <a:r>
              <a:rPr lang="en-CA" b="1" i="0" dirty="0">
                <a:solidFill>
                  <a:srgbClr val="FF0000"/>
                </a:solidFill>
                <a:effectLst/>
                <a:latin typeface="Times New Roman" panose="02020603050405020304" pitchFamily="18" charset="0"/>
                <a:cs typeface="Times New Roman" panose="02020603050405020304" pitchFamily="18" charset="0"/>
              </a:rPr>
              <a:t>Cloud SQL Insights: </a:t>
            </a:r>
            <a:r>
              <a:rPr lang="en-US" b="0" i="0" dirty="0">
                <a:solidFill>
                  <a:srgbClr val="202124"/>
                </a:solidFill>
                <a:effectLst/>
                <a:latin typeface="Times New Roman" panose="02020603050405020304" pitchFamily="18" charset="0"/>
                <a:cs typeface="Times New Roman" panose="02020603050405020304" pitchFamily="18" charset="0"/>
              </a:rPr>
              <a:t>Quickly understand and resolve database performance issues on Cloud SQL. Pre-built dashboards and visual query plans help developers identify the root cause of problems. Access database metrics and traces in existing tools using Open Telemetry. Monitor databases through the lens of the application using query tags. Available now for PostgreSQL, with MySQL in preview.</a:t>
            </a:r>
          </a:p>
          <a:p>
            <a:r>
              <a:rPr lang="en-CA" b="1" dirty="0">
                <a:solidFill>
                  <a:srgbClr val="FF0000"/>
                </a:solidFill>
                <a:latin typeface="Times New Roman" panose="02020603050405020304" pitchFamily="18" charset="0"/>
                <a:cs typeface="Times New Roman" panose="02020603050405020304" pitchFamily="18" charset="0"/>
              </a:rPr>
              <a:t>Automatic storage increases: </a:t>
            </a:r>
            <a:r>
              <a:rPr lang="en-US" dirty="0">
                <a:solidFill>
                  <a:srgbClr val="202124"/>
                </a:solidFill>
                <a:latin typeface="Times New Roman" panose="02020603050405020304" pitchFamily="18" charset="0"/>
                <a:cs typeface="Times New Roman" panose="02020603050405020304" pitchFamily="18" charset="0"/>
              </a:rPr>
              <a:t>Cloud SQL can automatically scale up storage capacity when you are near your limit. This way you don’t have to spend time estimating future storage needs or spend money on capacity until you need it.</a:t>
            </a:r>
          </a:p>
          <a:p>
            <a:r>
              <a:rPr lang="en-CA" b="1" i="0" dirty="0">
                <a:solidFill>
                  <a:srgbClr val="FF0000"/>
                </a:solidFill>
                <a:effectLst/>
                <a:latin typeface="Times New Roman" panose="02020603050405020304" pitchFamily="18" charset="0"/>
                <a:cs typeface="Times New Roman" panose="02020603050405020304" pitchFamily="18" charset="0"/>
              </a:rPr>
              <a:t>High performance</a:t>
            </a:r>
            <a:r>
              <a:rPr lang="en-US" b="1" i="0" dirty="0">
                <a:solidFill>
                  <a:srgbClr val="FF0000"/>
                </a:solidFill>
                <a:effectLst/>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Cloud SQL supports performance-intensive workloads with up to 60,000 IOPS and no extra cost for IO.</a:t>
            </a:r>
          </a:p>
          <a:p>
            <a:r>
              <a:rPr lang="en-CA" b="1" i="0" dirty="0">
                <a:solidFill>
                  <a:srgbClr val="FF0000"/>
                </a:solidFill>
                <a:effectLst/>
                <a:latin typeface="Times New Roman" panose="02020603050405020304" pitchFamily="18" charset="0"/>
                <a:cs typeface="Times New Roman" panose="02020603050405020304" pitchFamily="18" charset="0"/>
              </a:rPr>
              <a:t>Easy integration</a:t>
            </a:r>
            <a:r>
              <a:rPr lang="en-US" b="1" dirty="0">
                <a:solidFill>
                  <a:srgbClr val="202124"/>
                </a:solidFill>
                <a:latin typeface="Times New Roman" panose="02020603050405020304" pitchFamily="18" charset="0"/>
                <a:cs typeface="Times New Roman" panose="02020603050405020304" pitchFamily="18" charset="0"/>
              </a:rPr>
              <a:t>: </a:t>
            </a:r>
            <a:r>
              <a:rPr lang="en-US" dirty="0">
                <a:solidFill>
                  <a:srgbClr val="202124"/>
                </a:solidFill>
                <a:latin typeface="Times New Roman" panose="02020603050405020304" pitchFamily="18" charset="0"/>
                <a:cs typeface="Times New Roman" panose="02020603050405020304" pitchFamily="18" charset="0"/>
              </a:rPr>
              <a:t>Access Cloud SQL instances from just about any application. Easily connect from App Engine, Compute Engine, Google Kubernetes Engine, and your workstation. Open up analytics possibilities by using Big Query to directly query your Cloud SQL databases.</a:t>
            </a:r>
          </a:p>
          <a:p>
            <a:r>
              <a:rPr lang="en-US" b="1" dirty="0">
                <a:solidFill>
                  <a:srgbClr val="FF0000"/>
                </a:solidFill>
                <a:latin typeface="Times New Roman" panose="02020603050405020304" pitchFamily="18" charset="0"/>
                <a:cs typeface="Times New Roman" panose="02020603050405020304" pitchFamily="18" charset="0"/>
              </a:rPr>
              <a:t>Real-time change data capture and replication</a:t>
            </a:r>
            <a:r>
              <a:rPr lang="en-US" b="1" dirty="0">
                <a:latin typeface="Times New Roman" panose="02020603050405020304" pitchFamily="18" charset="0"/>
                <a:cs typeface="Times New Roman" panose="02020603050405020304" pitchFamily="18" charset="0"/>
              </a:rPr>
              <a:t>: </a:t>
            </a:r>
            <a:r>
              <a:rPr lang="en-US" dirty="0">
                <a:solidFill>
                  <a:srgbClr val="202124"/>
                </a:solidFill>
                <a:latin typeface="Times New Roman" panose="02020603050405020304" pitchFamily="18" charset="0"/>
                <a:cs typeface="Times New Roman" panose="02020603050405020304" pitchFamily="18" charset="0"/>
              </a:rPr>
              <a:t>Synchronize data across heterogeneous databases, storage systems, and applications reliably and with minimal latency with Data stream. Seamlessly deliver change streams from Oracle and MySQL databases into Google Cloud services such as </a:t>
            </a:r>
            <a:r>
              <a:rPr lang="en-US" dirty="0" err="1">
                <a:solidFill>
                  <a:srgbClr val="202124"/>
                </a:solidFill>
                <a:latin typeface="Times New Roman" panose="02020603050405020304" pitchFamily="18" charset="0"/>
                <a:cs typeface="Times New Roman" panose="02020603050405020304" pitchFamily="18" charset="0"/>
              </a:rPr>
              <a:t>BigQuery</a:t>
            </a:r>
            <a:r>
              <a:rPr lang="en-US" dirty="0">
                <a:solidFill>
                  <a:srgbClr val="202124"/>
                </a:solidFill>
                <a:latin typeface="Times New Roman" panose="02020603050405020304" pitchFamily="18" charset="0"/>
                <a:cs typeface="Times New Roman" panose="02020603050405020304" pitchFamily="18" charset="0"/>
              </a:rPr>
              <a:t>, Cloud SQL, Google Cloud Storage, and Cloud Spanner for up-to-date information.</a:t>
            </a:r>
            <a:endParaRPr lang="en-CA"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94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815B-ECC7-4600-8A98-AAF405577D4F}"/>
              </a:ext>
            </a:extLst>
          </p:cNvPr>
          <p:cNvSpPr>
            <a:spLocks noGrp="1"/>
          </p:cNvSpPr>
          <p:nvPr>
            <p:ph type="title"/>
          </p:nvPr>
        </p:nvSpPr>
        <p:spPr>
          <a:xfrm>
            <a:off x="677334" y="609600"/>
            <a:ext cx="8596668" cy="750570"/>
          </a:xfrm>
        </p:spPr>
        <p:txBody>
          <a:bodyPr>
            <a:noAutofit/>
          </a:bodyPr>
          <a:lstStyle/>
          <a:p>
            <a:r>
              <a:rPr lang="en-CA" sz="3600" b="0" i="0" dirty="0">
                <a:solidFill>
                  <a:srgbClr val="FF0000"/>
                </a:solidFill>
                <a:effectLst/>
                <a:latin typeface="Times New Roman" panose="02020603050405020304" pitchFamily="18" charset="0"/>
                <a:cs typeface="Times New Roman" panose="02020603050405020304" pitchFamily="18" charset="0"/>
              </a:rPr>
              <a:t>Cloud SQL High Availability</a:t>
            </a:r>
            <a:br>
              <a:rPr lang="en-CA" sz="3600" b="0" i="0" dirty="0">
                <a:solidFill>
                  <a:srgbClr val="FF0000"/>
                </a:solidFill>
                <a:effectLst/>
                <a:latin typeface="Times New Roman" panose="02020603050405020304" pitchFamily="18" charset="0"/>
                <a:cs typeface="Times New Roman" panose="02020603050405020304" pitchFamily="18" charset="0"/>
              </a:rPr>
            </a:b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F40607-6F7E-456D-815A-C28336551B1F}"/>
              </a:ext>
            </a:extLst>
          </p:cNvPr>
          <p:cNvSpPr>
            <a:spLocks noGrp="1"/>
          </p:cNvSpPr>
          <p:nvPr>
            <p:ph idx="1"/>
          </p:nvPr>
        </p:nvSpPr>
        <p:spPr>
          <a:xfrm>
            <a:off x="677334" y="1451611"/>
            <a:ext cx="6717876" cy="5166360"/>
          </a:xfrm>
        </p:spPr>
        <p:txBody>
          <a:bodyPr>
            <a:normAutofit fontScale="92500" lnSpcReduction="10000"/>
          </a:bodyPr>
          <a:lstStyle/>
          <a:p>
            <a:r>
              <a:rPr lang="en-US" sz="1600" dirty="0">
                <a:latin typeface="Times New Roman" panose="02020603050405020304" pitchFamily="18" charset="0"/>
                <a:cs typeface="Times New Roman" panose="02020603050405020304" pitchFamily="18" charset="0"/>
              </a:rPr>
              <a:t>Cloud SQL instance HA configuration provides data redundancy and failover capability with minimal downtime, when a zone or instance becomes unavailable due to a zonal outage, or an instance corruption</a:t>
            </a:r>
          </a:p>
          <a:p>
            <a:r>
              <a:rPr lang="en-US" sz="1600" dirty="0">
                <a:latin typeface="Times New Roman" panose="02020603050405020304" pitchFamily="18" charset="0"/>
                <a:cs typeface="Times New Roman" panose="02020603050405020304" pitchFamily="18" charset="0"/>
              </a:rPr>
              <a:t>HA configuration is also called a regional instance or cluster</a:t>
            </a:r>
          </a:p>
          <a:p>
            <a:r>
              <a:rPr lang="en-US" sz="1600" dirty="0">
                <a:latin typeface="Times New Roman" panose="02020603050405020304" pitchFamily="18" charset="0"/>
                <a:cs typeface="Times New Roman" panose="02020603050405020304" pitchFamily="18" charset="0"/>
              </a:rPr>
              <a:t>With HA, the data continues to be available to client applications.</a:t>
            </a:r>
          </a:p>
          <a:p>
            <a:r>
              <a:rPr lang="en-US" sz="1600" dirty="0">
                <a:latin typeface="Times New Roman" panose="02020603050405020304" pitchFamily="18" charset="0"/>
                <a:cs typeface="Times New Roman" panose="02020603050405020304" pitchFamily="18" charset="0"/>
              </a:rPr>
              <a:t>HA is made up of a primary and a standby instance and is located in a primary and secondary zone within the configured region</a:t>
            </a:r>
          </a:p>
          <a:p>
            <a:r>
              <a:rPr lang="en-US" sz="1600" dirty="0">
                <a:latin typeface="Times New Roman" panose="02020603050405020304" pitchFamily="18" charset="0"/>
                <a:cs typeface="Times New Roman" panose="02020603050405020304" pitchFamily="18" charset="0"/>
              </a:rPr>
              <a:t>If an HA-configured instance becomes unresponsive, Cloud SQL automatically switches to serving data from the standby instance.</a:t>
            </a:r>
          </a:p>
          <a:p>
            <a:r>
              <a:rPr lang="en-US" sz="1600" dirty="0">
                <a:latin typeface="Times New Roman" panose="02020603050405020304" pitchFamily="18" charset="0"/>
                <a:cs typeface="Times New Roman" panose="02020603050405020304" pitchFamily="18" charset="0"/>
              </a:rPr>
              <a:t>Data is synchronously replicated to each zone’s persistent disk, all writes made to the primary instance are replicated to disks in both zones before a transaction is reported as committed.</a:t>
            </a:r>
          </a:p>
          <a:p>
            <a:r>
              <a:rPr lang="en-US" sz="1600" dirty="0">
                <a:latin typeface="Times New Roman" panose="02020603050405020304" pitchFamily="18" charset="0"/>
                <a:cs typeface="Times New Roman" panose="02020603050405020304" pitchFamily="18" charset="0"/>
              </a:rPr>
              <a:t>In the event of an instance or zone failure, the persistent disk is attached to the standby instance, and it becomes the new primary instance.</a:t>
            </a:r>
          </a:p>
          <a:p>
            <a:r>
              <a:rPr lang="en-US" sz="1600" dirty="0">
                <a:latin typeface="Times New Roman" panose="02020603050405020304" pitchFamily="18" charset="0"/>
                <a:cs typeface="Times New Roman" panose="02020603050405020304" pitchFamily="18" charset="0"/>
              </a:rPr>
              <a:t>After a failover, the instance that received the failover continues to be the primary instance, even after the original instance comes back online.</a:t>
            </a:r>
          </a:p>
          <a:p>
            <a:r>
              <a:rPr lang="en-US" sz="1600" dirty="0">
                <a:latin typeface="Times New Roman" panose="02020603050405020304" pitchFamily="18" charset="0"/>
                <a:cs typeface="Times New Roman" panose="02020603050405020304" pitchFamily="18" charset="0"/>
              </a:rPr>
              <a:t>Once the zone or instance that experienced an outage becomes available again, the original primary instance is destroyed and recreated, and It becomes the new standby instance.</a:t>
            </a:r>
          </a:p>
          <a:p>
            <a:r>
              <a:rPr lang="en-US" sz="1600" dirty="0">
                <a:latin typeface="Times New Roman" panose="02020603050405020304" pitchFamily="18" charset="0"/>
                <a:cs typeface="Times New Roman" panose="02020603050405020304" pitchFamily="18" charset="0"/>
              </a:rPr>
              <a:t>If a failover occurs in the future, the new primary will failover to the original instance in the original zone.</a:t>
            </a:r>
            <a:endParaRPr lang="en-CA" sz="1600" dirty="0">
              <a:latin typeface="Times New Roman" panose="02020603050405020304" pitchFamily="18" charset="0"/>
              <a:cs typeface="Times New Roman" panose="02020603050405020304" pitchFamily="18" charset="0"/>
            </a:endParaRPr>
          </a:p>
        </p:txBody>
      </p:sp>
      <p:pic>
        <p:nvPicPr>
          <p:cNvPr id="3074" name="Picture 2" descr="Cloud SQL High Availability">
            <a:extLst>
              <a:ext uri="{FF2B5EF4-FFF2-40B4-BE49-F238E27FC236}">
                <a16:creationId xmlns:a16="http://schemas.microsoft.com/office/drawing/2014/main" id="{8AAF4530-3259-41EC-A3FA-340C73091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079" y="1360170"/>
            <a:ext cx="4431506" cy="43224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EC8E3B-3C60-4C13-8368-699B3254273F}"/>
              </a:ext>
            </a:extLst>
          </p:cNvPr>
          <p:cNvSpPr txBox="1"/>
          <p:nvPr/>
        </p:nvSpPr>
        <p:spPr>
          <a:xfrm>
            <a:off x="7715250" y="5932170"/>
            <a:ext cx="3920490" cy="253916"/>
          </a:xfrm>
          <a:prstGeom prst="rect">
            <a:avLst/>
          </a:prstGeom>
          <a:noFill/>
        </p:spPr>
        <p:txBody>
          <a:bodyPr wrap="square" rtlCol="0">
            <a:spAutoFit/>
          </a:bodyPr>
          <a:lstStyle/>
          <a:p>
            <a:r>
              <a:rPr lang="en-CA" sz="1000" dirty="0"/>
              <a:t>Credit: https://cloud.google.com/sql/images/ha-config-replica.svg</a:t>
            </a:r>
          </a:p>
        </p:txBody>
      </p:sp>
    </p:spTree>
    <p:extLst>
      <p:ext uri="{BB962C8B-B14F-4D97-AF65-F5344CB8AC3E}">
        <p14:creationId xmlns:p14="http://schemas.microsoft.com/office/powerpoint/2010/main" val="291577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5487</Words>
  <Application>Microsoft Office PowerPoint</Application>
  <PresentationFormat>Widescreen</PresentationFormat>
  <Paragraphs>314</Paragraphs>
  <Slides>41</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Times New Roman</vt:lpstr>
      <vt:lpstr>Wingdings</vt:lpstr>
      <vt:lpstr>Wingdings 3</vt:lpstr>
      <vt:lpstr>Office Theme</vt:lpstr>
      <vt:lpstr>PowerPoint Presentation</vt:lpstr>
      <vt:lpstr>Cloud SQL</vt:lpstr>
      <vt:lpstr>Agenda </vt:lpstr>
      <vt:lpstr>What is Cloud SQL?</vt:lpstr>
      <vt:lpstr>What Cloud SQL provides?</vt:lpstr>
      <vt:lpstr>What is a Cloud SQL instance?</vt:lpstr>
      <vt:lpstr>Features of Cloud SQL</vt:lpstr>
      <vt:lpstr>PowerPoint Presentation</vt:lpstr>
      <vt:lpstr>Cloud SQL High Availability </vt:lpstr>
      <vt:lpstr>Cloud SQL Proxy </vt:lpstr>
      <vt:lpstr>Cloud SQL for MySQL documentation </vt:lpstr>
      <vt:lpstr>Connect to your instance </vt:lpstr>
      <vt:lpstr>Create a database and upload data</vt:lpstr>
      <vt:lpstr>Clean up options </vt:lpstr>
      <vt:lpstr>GOOGLE CLOUD DATASTORE</vt:lpstr>
      <vt:lpstr>What is Google Cloud Datastore </vt:lpstr>
      <vt:lpstr>Overview</vt:lpstr>
      <vt:lpstr>Overview</vt:lpstr>
      <vt:lpstr>It’s Simple and Integrated</vt:lpstr>
      <vt:lpstr>Easy to use Query Language</vt:lpstr>
      <vt:lpstr>Features</vt:lpstr>
      <vt:lpstr>Firestore in Datastore Mode</vt:lpstr>
      <vt:lpstr>Comparison with traditional databases</vt:lpstr>
      <vt:lpstr>In particular, Datastore differs from a traditional relational database in the following important ways:</vt:lpstr>
      <vt:lpstr>What it's good for</vt:lpstr>
      <vt:lpstr>Other storage and database options</vt:lpstr>
      <vt:lpstr>Cloud Datastore Best Practices</vt:lpstr>
      <vt:lpstr>Cloud Datastore Best Practices</vt:lpstr>
      <vt:lpstr>Cloud Datastore Best Practices</vt:lpstr>
      <vt:lpstr>Cloud Datastore Best Practices</vt:lpstr>
      <vt:lpstr>Cloud Datastore Best Practices</vt:lpstr>
      <vt:lpstr>Cloud Datastore Best Practices</vt:lpstr>
      <vt:lpstr>GOOGLE CLOUD SPANNER</vt:lpstr>
      <vt:lpstr>What is Google Cloud Spanner  </vt:lpstr>
      <vt:lpstr>How does it work?</vt:lpstr>
      <vt:lpstr>Google Cloud Spanner</vt:lpstr>
      <vt:lpstr>How does Spanner provide high availability and scalability?</vt:lpstr>
      <vt:lpstr>How do reads and writes work?</vt:lpstr>
      <vt:lpstr>How do reads and writes work?</vt:lpstr>
      <vt:lpstr>How do reads and writes work?</vt:lpstr>
      <vt:lpstr>How does Spanner provide global consistency?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Habibi</dc:creator>
  <cp:lastModifiedBy>Pedram Habibi</cp:lastModifiedBy>
  <cp:revision>1</cp:revision>
  <dcterms:created xsi:type="dcterms:W3CDTF">2022-11-13T13:52:06Z</dcterms:created>
  <dcterms:modified xsi:type="dcterms:W3CDTF">2022-11-13T13:52:49Z</dcterms:modified>
</cp:coreProperties>
</file>