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4" r:id="rId2"/>
    <p:sldId id="306" r:id="rId3"/>
    <p:sldId id="307" r:id="rId4"/>
    <p:sldId id="308" r:id="rId5"/>
    <p:sldId id="309" r:id="rId6"/>
    <p:sldId id="310" r:id="rId7"/>
    <p:sldId id="263"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489CC-7664-40E0-A02F-D8EB2A5BAB1A}"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C48C3-3933-47C3-B0A5-BFFDDAF0473D}" type="slidenum">
              <a:rPr lang="en-US" smtClean="0"/>
              <a:t>‹#›</a:t>
            </a:fld>
            <a:endParaRPr lang="en-US"/>
          </a:p>
        </p:txBody>
      </p:sp>
    </p:spTree>
    <p:extLst>
      <p:ext uri="{BB962C8B-B14F-4D97-AF65-F5344CB8AC3E}">
        <p14:creationId xmlns:p14="http://schemas.microsoft.com/office/powerpoint/2010/main" val="95192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images.toolbox.com/wp-content/uploads/2021/07/08124632/Picture1-2.pn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upload.wikimedia.org/wikipedia/commons/4/46/Hewlett_Packard_Enterprise_logo.sv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cloudcomputing-news.net/wp-content/uploads/sites/2/2022/02/vmware-logo.png"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11</a:t>
            </a:fld>
            <a:endParaRPr lang="en-US"/>
          </a:p>
        </p:txBody>
      </p:sp>
    </p:spTree>
    <p:extLst>
      <p:ext uri="{BB962C8B-B14F-4D97-AF65-F5344CB8AC3E}">
        <p14:creationId xmlns:p14="http://schemas.microsoft.com/office/powerpoint/2010/main" val="3695606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12</a:t>
            </a:fld>
            <a:endParaRPr lang="en-US"/>
          </a:p>
        </p:txBody>
      </p:sp>
    </p:spTree>
    <p:extLst>
      <p:ext uri="{BB962C8B-B14F-4D97-AF65-F5344CB8AC3E}">
        <p14:creationId xmlns:p14="http://schemas.microsoft.com/office/powerpoint/2010/main" val="3992450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13</a:t>
            </a:fld>
            <a:endParaRPr lang="en-US"/>
          </a:p>
        </p:txBody>
      </p:sp>
    </p:spTree>
    <p:extLst>
      <p:ext uri="{BB962C8B-B14F-4D97-AF65-F5344CB8AC3E}">
        <p14:creationId xmlns:p14="http://schemas.microsoft.com/office/powerpoint/2010/main" val="241535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:https://cloud.google.com/</a:t>
            </a:r>
            <a:r>
              <a:rPr lang="en-US" dirty="0" err="1"/>
              <a:t>storage?hl</a:t>
            </a:r>
            <a:r>
              <a:rPr lang="en-US" dirty="0"/>
              <a:t>=en#section-3</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14</a:t>
            </a:fld>
            <a:endParaRPr lang="en-US"/>
          </a:p>
        </p:txBody>
      </p:sp>
    </p:spTree>
    <p:extLst>
      <p:ext uri="{BB962C8B-B14F-4D97-AF65-F5344CB8AC3E}">
        <p14:creationId xmlns:p14="http://schemas.microsoft.com/office/powerpoint/2010/main" val="643517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https://cloud.google.com/storage?hl=en#section-1</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15</a:t>
            </a:fld>
            <a:endParaRPr lang="en-US"/>
          </a:p>
        </p:txBody>
      </p:sp>
    </p:spTree>
    <p:extLst>
      <p:ext uri="{BB962C8B-B14F-4D97-AF65-F5344CB8AC3E}">
        <p14:creationId xmlns:p14="http://schemas.microsoft.com/office/powerpoint/2010/main" val="697429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for contents : </a:t>
            </a:r>
            <a:r>
              <a:rPr lang="en-US" sz="1200" dirty="0">
                <a:hlinkClick r:id="rId3"/>
              </a:rPr>
              <a:t>https://pimages.toolbox.com/wp-content/uploads/2021/07/08124632/Picture1-2.png</a:t>
            </a: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16</a:t>
            </a:fld>
            <a:endParaRPr lang="en-US"/>
          </a:p>
        </p:txBody>
      </p:sp>
    </p:spTree>
    <p:extLst>
      <p:ext uri="{BB962C8B-B14F-4D97-AF65-F5344CB8AC3E}">
        <p14:creationId xmlns:p14="http://schemas.microsoft.com/office/powerpoint/2010/main" val="1633326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https://www.toolbox.com/tech/cloud/articles/what-is-private-cloud-storage/#_001</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17</a:t>
            </a:fld>
            <a:endParaRPr lang="en-US"/>
          </a:p>
        </p:txBody>
      </p:sp>
    </p:spTree>
    <p:extLst>
      <p:ext uri="{BB962C8B-B14F-4D97-AF65-F5344CB8AC3E}">
        <p14:creationId xmlns:p14="http://schemas.microsoft.com/office/powerpoint/2010/main" val="1709127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18</a:t>
            </a:fld>
            <a:endParaRPr lang="en-US"/>
          </a:p>
        </p:txBody>
      </p:sp>
    </p:spTree>
    <p:extLst>
      <p:ext uri="{BB962C8B-B14F-4D97-AF65-F5344CB8AC3E}">
        <p14:creationId xmlns:p14="http://schemas.microsoft.com/office/powerpoint/2010/main" val="485892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https://www.toolbox.com/tech/cloud/articles/what-is-private-cloud-storage/#_001</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19</a:t>
            </a:fld>
            <a:endParaRPr lang="en-US"/>
          </a:p>
        </p:txBody>
      </p:sp>
    </p:spTree>
    <p:extLst>
      <p:ext uri="{BB962C8B-B14F-4D97-AF65-F5344CB8AC3E}">
        <p14:creationId xmlns:p14="http://schemas.microsoft.com/office/powerpoint/2010/main" val="3877501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https://www.toolbox.com/tech/cloud/articles/what-is-private-cloud-storage/#_001</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20</a:t>
            </a:fld>
            <a:endParaRPr lang="en-US"/>
          </a:p>
        </p:txBody>
      </p:sp>
    </p:spTree>
    <p:extLst>
      <p:ext uri="{BB962C8B-B14F-4D97-AF65-F5344CB8AC3E}">
        <p14:creationId xmlns:p14="http://schemas.microsoft.com/office/powerpoint/2010/main" val="233855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a:t>
            </a:fld>
            <a:endParaRPr lang="en-US"/>
          </a:p>
        </p:txBody>
      </p:sp>
    </p:spTree>
    <p:extLst>
      <p:ext uri="{BB962C8B-B14F-4D97-AF65-F5344CB8AC3E}">
        <p14:creationId xmlns:p14="http://schemas.microsoft.com/office/powerpoint/2010/main" val="4185869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hlinkClick r:id="rId3"/>
              </a:rPr>
              <a:t>https://upload.wikimedia.org/wikipedia/commons/4/46/Hewlett_Packard_Enterprise_logo.svg</a:t>
            </a:r>
            <a:endParaRPr lang="en-IN" sz="1200" dirty="0"/>
          </a:p>
          <a:p>
            <a:r>
              <a:rPr lang="en-US" sz="1200" dirty="0"/>
              <a:t>Credit: </a:t>
            </a:r>
            <a:r>
              <a:rPr lang="en-US" sz="1200" dirty="0">
                <a:hlinkClick r:id="rId4"/>
              </a:rPr>
              <a:t>https://cloudcomputing-news.net/wp-content/uploads/sites/2/2022/02/vmware-logo.png</a:t>
            </a:r>
            <a:endParaRPr lang="en-US" sz="1200" dirty="0"/>
          </a:p>
          <a:p>
            <a:r>
              <a:rPr lang="en-US" sz="1200" dirty="0"/>
              <a:t>Credit:  https://upload.wikimedia.org/wikipedia/commons/thumb/4/48/Dell_Logo.svg/2048px-Dell_Logo.svg.png</a:t>
            </a:r>
          </a:p>
          <a:p>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21</a:t>
            </a:fld>
            <a:endParaRPr lang="en-US"/>
          </a:p>
        </p:txBody>
      </p:sp>
    </p:spTree>
    <p:extLst>
      <p:ext uri="{BB962C8B-B14F-4D97-AF65-F5344CB8AC3E}">
        <p14:creationId xmlns:p14="http://schemas.microsoft.com/office/powerpoint/2010/main" val="627248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22</a:t>
            </a:fld>
            <a:endParaRPr lang="en-US"/>
          </a:p>
        </p:txBody>
      </p:sp>
    </p:spTree>
    <p:extLst>
      <p:ext uri="{BB962C8B-B14F-4D97-AF65-F5344CB8AC3E}">
        <p14:creationId xmlns:p14="http://schemas.microsoft.com/office/powerpoint/2010/main" val="1820068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https://www.toolbox.com/tech/cloud/articles/what-is-public-cloud/#_001</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23</a:t>
            </a:fld>
            <a:endParaRPr lang="en-US"/>
          </a:p>
        </p:txBody>
      </p:sp>
    </p:spTree>
    <p:extLst>
      <p:ext uri="{BB962C8B-B14F-4D97-AF65-F5344CB8AC3E}">
        <p14:creationId xmlns:p14="http://schemas.microsoft.com/office/powerpoint/2010/main" val="2815075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https://pimages.toolbox.com/wp-content/uploads/2021/07/14133540/How-a-Public-Cloud-Functions.png</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24</a:t>
            </a:fld>
            <a:endParaRPr lang="en-US"/>
          </a:p>
        </p:txBody>
      </p:sp>
    </p:spTree>
    <p:extLst>
      <p:ext uri="{BB962C8B-B14F-4D97-AF65-F5344CB8AC3E}">
        <p14:creationId xmlns:p14="http://schemas.microsoft.com/office/powerpoint/2010/main" val="1694661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Image credit : https://futurumresearch.com/wp-content/uploads/2020/01/aws-logo.png</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25</a:t>
            </a:fld>
            <a:endParaRPr lang="en-US"/>
          </a:p>
        </p:txBody>
      </p:sp>
    </p:spTree>
    <p:extLst>
      <p:ext uri="{BB962C8B-B14F-4D97-AF65-F5344CB8AC3E}">
        <p14:creationId xmlns:p14="http://schemas.microsoft.com/office/powerpoint/2010/main" val="4268892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https://www.hp.com/us-en/shop/tech-takes/top-5-benefits-microsoft-azure</a:t>
            </a:r>
          </a:p>
          <a:p>
            <a:r>
              <a:rPr lang="en-US" dirty="0"/>
              <a:t>Reference for contents: https://www.toolbox.com/tech/cloud/articles/what-is-public-cloud/#_001</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26</a:t>
            </a:fld>
            <a:endParaRPr lang="en-US"/>
          </a:p>
        </p:txBody>
      </p:sp>
    </p:spTree>
    <p:extLst>
      <p:ext uri="{BB962C8B-B14F-4D97-AF65-F5344CB8AC3E}">
        <p14:creationId xmlns:p14="http://schemas.microsoft.com/office/powerpoint/2010/main" val="3810228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https://lh3.googleusercontent.com/lkCFhyEw1ISGg9x1UWud5XJwdmQlGpKWallGMDiSVihZfsh9tdFQOuCSrzAZyrFlUXDyNcUpcouqog=e14-rj-sc0xffffff-h40-w144</a:t>
            </a:r>
          </a:p>
          <a:p>
            <a:r>
              <a:rPr lang="en-US" dirty="0"/>
              <a:t>Reference for contents : https://lh3.googleusercontent.com/tBNRBbVka80SYTUF89r2HYtt6bulajMdgArYi9Q0pVvf5hi7wQ0v4rFYDrXAxJbZoA9sVFbpqZY8=e14-rj-sc0xffffff-h40-w144</a:t>
            </a:r>
          </a:p>
          <a:p>
            <a:r>
              <a:rPr lang="en-US" dirty="0"/>
              <a:t>Reference for contents :https://lh3.googleusercontent.com/_hFpTv54qDX-VwL5OhuEw4HnjQxl27y082Qet5vxcm5pTMvTIBrQJBLTF-FeNZ5f2DqGKZmaRvWB7A=e14-rj-sc0xffffff-h40-w144</a:t>
            </a:r>
          </a:p>
          <a:p>
            <a:r>
              <a:rPr lang="en-US" dirty="0"/>
              <a:t>Reference for contents : https://lh3.googleusercontent.com/7PA-JI6soOil-wjcKMXQMQSjWuByhfziNMGiRlxcsP36YaPZROoTnu5CGC_0as7dL-H38_qqh6Jb=e14-rj-sc0xffffff-h40-w144</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27</a:t>
            </a:fld>
            <a:endParaRPr lang="en-US"/>
          </a:p>
        </p:txBody>
      </p:sp>
    </p:spTree>
    <p:extLst>
      <p:ext uri="{BB962C8B-B14F-4D97-AF65-F5344CB8AC3E}">
        <p14:creationId xmlns:p14="http://schemas.microsoft.com/office/powerpoint/2010/main" val="2794998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28</a:t>
            </a:fld>
            <a:endParaRPr lang="en-US"/>
          </a:p>
        </p:txBody>
      </p:sp>
    </p:spTree>
    <p:extLst>
      <p:ext uri="{BB962C8B-B14F-4D97-AF65-F5344CB8AC3E}">
        <p14:creationId xmlns:p14="http://schemas.microsoft.com/office/powerpoint/2010/main" val="1551798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https://cloud.google.com/bigtable/docs/overview#what-its-good-for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4</a:t>
            </a:fld>
            <a:endParaRPr lang="en-US"/>
          </a:p>
        </p:txBody>
      </p:sp>
    </p:spTree>
    <p:extLst>
      <p:ext uri="{BB962C8B-B14F-4D97-AF65-F5344CB8AC3E}">
        <p14:creationId xmlns:p14="http://schemas.microsoft.com/office/powerpoint/2010/main" val="2922882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5</a:t>
            </a:fld>
            <a:endParaRPr lang="en-US"/>
          </a:p>
        </p:txBody>
      </p:sp>
    </p:spTree>
    <p:extLst>
      <p:ext uri="{BB962C8B-B14F-4D97-AF65-F5344CB8AC3E}">
        <p14:creationId xmlns:p14="http://schemas.microsoft.com/office/powerpoint/2010/main" val="1844794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6</a:t>
            </a:fld>
            <a:endParaRPr lang="en-US"/>
          </a:p>
        </p:txBody>
      </p:sp>
    </p:spTree>
    <p:extLst>
      <p:ext uri="{BB962C8B-B14F-4D97-AF65-F5344CB8AC3E}">
        <p14:creationId xmlns:p14="http://schemas.microsoft.com/office/powerpoint/2010/main" val="2806987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https://cloud.google.com/bigtable/docs/overview#architecture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7</a:t>
            </a:fld>
            <a:endParaRPr lang="en-US"/>
          </a:p>
        </p:txBody>
      </p:sp>
    </p:spTree>
    <p:extLst>
      <p:ext uri="{BB962C8B-B14F-4D97-AF65-F5344CB8AC3E}">
        <p14:creationId xmlns:p14="http://schemas.microsoft.com/office/powerpoint/2010/main" val="339623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8</a:t>
            </a:fld>
            <a:endParaRPr lang="en-US"/>
          </a:p>
        </p:txBody>
      </p:sp>
    </p:spTree>
    <p:extLst>
      <p:ext uri="{BB962C8B-B14F-4D97-AF65-F5344CB8AC3E}">
        <p14:creationId xmlns:p14="http://schemas.microsoft.com/office/powerpoint/2010/main" val="89130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9</a:t>
            </a:fld>
            <a:endParaRPr lang="en-US"/>
          </a:p>
        </p:txBody>
      </p:sp>
    </p:spTree>
    <p:extLst>
      <p:ext uri="{BB962C8B-B14F-4D97-AF65-F5344CB8AC3E}">
        <p14:creationId xmlns:p14="http://schemas.microsoft.com/office/powerpoint/2010/main" val="1205850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https://cloud.google.com/bigtable#section-11</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10</a:t>
            </a:fld>
            <a:endParaRPr lang="en-US"/>
          </a:p>
        </p:txBody>
      </p:sp>
    </p:spTree>
    <p:extLst>
      <p:ext uri="{BB962C8B-B14F-4D97-AF65-F5344CB8AC3E}">
        <p14:creationId xmlns:p14="http://schemas.microsoft.com/office/powerpoint/2010/main" val="81139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73E3-3D38-9A40-230B-43204EC0D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F99A4-8B71-392F-374E-784C9EAFA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CE431-02A2-2E75-693C-D6044C0BA0E7}"/>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5" name="Footer Placeholder 4">
            <a:extLst>
              <a:ext uri="{FF2B5EF4-FFF2-40B4-BE49-F238E27FC236}">
                <a16:creationId xmlns:a16="http://schemas.microsoft.com/office/drawing/2014/main" id="{6D936E39-E2C7-4049-02FE-34D0EBDD1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FB976-075F-F57D-1BA2-901D71579A34}"/>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194998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93F-0D17-45DA-5864-0BA2BEE012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681434-EC3D-DDA1-ED3D-7AFA739E4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D5E28-66CD-B114-137D-9599C08FD33E}"/>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5" name="Footer Placeholder 4">
            <a:extLst>
              <a:ext uri="{FF2B5EF4-FFF2-40B4-BE49-F238E27FC236}">
                <a16:creationId xmlns:a16="http://schemas.microsoft.com/office/drawing/2014/main" id="{6E0E47C0-3A4D-77CA-F276-9887735D5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9937E-83B9-5DF8-75CF-20BE30A6684F}"/>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378252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2A1D55-3BDC-270A-D54E-BCA09C2DCF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F691D7-AED2-B2E4-DB94-DE3A6DD34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28EAA-4BE9-FBDA-F3BC-A4E7F55073DF}"/>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5" name="Footer Placeholder 4">
            <a:extLst>
              <a:ext uri="{FF2B5EF4-FFF2-40B4-BE49-F238E27FC236}">
                <a16:creationId xmlns:a16="http://schemas.microsoft.com/office/drawing/2014/main" id="{D185A0E3-8AA5-D46F-7682-49BD38036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8E04E-B518-898D-BD82-530D69630C80}"/>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355839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9598-5536-FAEA-DAB5-BF06E7DB58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B9FAB-4EAB-AAFD-8B48-D52F14580F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80CF7-63A1-9CCD-FCB6-C9713B94D899}"/>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5" name="Footer Placeholder 4">
            <a:extLst>
              <a:ext uri="{FF2B5EF4-FFF2-40B4-BE49-F238E27FC236}">
                <a16:creationId xmlns:a16="http://schemas.microsoft.com/office/drawing/2014/main" id="{7F5ADDB6-472F-7A1C-43D3-A3C43E15C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5E456-5B06-8F86-A8EF-29F10F9E29AC}"/>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414394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1F36-610A-BC4E-011B-202FDF484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972DF9-419B-179F-F280-E4CD735DED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DC2B2B-D077-04FE-8FD5-CB9EBEEE9231}"/>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5" name="Footer Placeholder 4">
            <a:extLst>
              <a:ext uri="{FF2B5EF4-FFF2-40B4-BE49-F238E27FC236}">
                <a16:creationId xmlns:a16="http://schemas.microsoft.com/office/drawing/2014/main" id="{00CAFA87-69C9-1122-5399-A85EB2FD1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7CED0-DAD1-F5F9-01DB-0124FB9A62A6}"/>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169189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74E2-2581-2C49-8AB5-FD9027D7E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C22BE-EEC0-66C9-F385-42C6221992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59FF7A-4501-F7F5-FFE9-8A5387556C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418927-7C7E-8CAD-1EE9-D001713B6A2A}"/>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6" name="Footer Placeholder 5">
            <a:extLst>
              <a:ext uri="{FF2B5EF4-FFF2-40B4-BE49-F238E27FC236}">
                <a16:creationId xmlns:a16="http://schemas.microsoft.com/office/drawing/2014/main" id="{7021BADF-D139-6A9B-5871-5C4D354F9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D6D08-0757-7864-BCBF-D8D8409F8069}"/>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186435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CF07-D17F-E2F8-3A62-B04457D233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4DA7D6-900C-DA13-3357-7856D6AE7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85B772-16BC-252C-01E8-05DFEE07B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F09E0-988D-E468-276B-018428FA8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64E2C-0874-349B-3E26-064156867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F7D8B4-CD54-3E50-F6CC-F4C73077DF5C}"/>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8" name="Footer Placeholder 7">
            <a:extLst>
              <a:ext uri="{FF2B5EF4-FFF2-40B4-BE49-F238E27FC236}">
                <a16:creationId xmlns:a16="http://schemas.microsoft.com/office/drawing/2014/main" id="{848B0A52-2270-31CC-F9FC-B12A4C04B2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3EF7A2-DE16-7E71-3EE8-E6D0B769337D}"/>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222748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FB58-54D7-F5EB-82B9-7281FDB090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89591A-567E-6BC5-4684-DEABD84D9401}"/>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4" name="Footer Placeholder 3">
            <a:extLst>
              <a:ext uri="{FF2B5EF4-FFF2-40B4-BE49-F238E27FC236}">
                <a16:creationId xmlns:a16="http://schemas.microsoft.com/office/drawing/2014/main" id="{7FDF88E1-8F95-2F9A-8D86-0D5264FD23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46AD35-CB63-BE27-05BD-4EE3E8DAE234}"/>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370166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6CDE0-1A54-F40C-7B1F-4EEF336DFEFF}"/>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3" name="Footer Placeholder 2">
            <a:extLst>
              <a:ext uri="{FF2B5EF4-FFF2-40B4-BE49-F238E27FC236}">
                <a16:creationId xmlns:a16="http://schemas.microsoft.com/office/drawing/2014/main" id="{0DAA5C55-41C7-E2A4-7B81-835030A68F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19E4EE-7E19-AD7C-BF69-D9F4747DF19A}"/>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344087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E429-FFFA-EB0F-B405-4710F8E4F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3CF568-A4F0-AB5C-AD59-A755C7C0F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F22961-FD48-7CA3-F22B-C388A9AD9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51BBB-2C5F-1F88-0D5F-C35C0328D3BE}"/>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6" name="Footer Placeholder 5">
            <a:extLst>
              <a:ext uri="{FF2B5EF4-FFF2-40B4-BE49-F238E27FC236}">
                <a16:creationId xmlns:a16="http://schemas.microsoft.com/office/drawing/2014/main" id="{C757610E-5397-12FC-6621-AFED80DCA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1894-4745-3285-87BE-CFA668292FAA}"/>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165096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9DC1-0EC6-6524-579C-DB55A99C5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93F73F-30FB-E505-289C-A80FBD771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BCB080-186A-817B-B57E-F7909E17D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92D30-95A9-78FD-091C-C98AA7E3C179}"/>
              </a:ext>
            </a:extLst>
          </p:cNvPr>
          <p:cNvSpPr>
            <a:spLocks noGrp="1"/>
          </p:cNvSpPr>
          <p:nvPr>
            <p:ph type="dt" sz="half" idx="10"/>
          </p:nvPr>
        </p:nvSpPr>
        <p:spPr/>
        <p:txBody>
          <a:bodyPr/>
          <a:lstStyle/>
          <a:p>
            <a:fld id="{1EF97690-4B62-46C0-84CC-49EAD50B3AF0}" type="datetimeFigureOut">
              <a:rPr lang="en-US" smtClean="0"/>
              <a:t>11/13/2022</a:t>
            </a:fld>
            <a:endParaRPr lang="en-US"/>
          </a:p>
        </p:txBody>
      </p:sp>
      <p:sp>
        <p:nvSpPr>
          <p:cNvPr id="6" name="Footer Placeholder 5">
            <a:extLst>
              <a:ext uri="{FF2B5EF4-FFF2-40B4-BE49-F238E27FC236}">
                <a16:creationId xmlns:a16="http://schemas.microsoft.com/office/drawing/2014/main" id="{791FB144-0BB6-373D-CCF5-0A2958D0E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C7F23-167F-CA86-ED64-6AF207A5F945}"/>
              </a:ext>
            </a:extLst>
          </p:cNvPr>
          <p:cNvSpPr>
            <a:spLocks noGrp="1"/>
          </p:cNvSpPr>
          <p:nvPr>
            <p:ph type="sldNum" sz="quarter" idx="12"/>
          </p:nvPr>
        </p:nvSpPr>
        <p:spPr/>
        <p:txBody>
          <a:bodyPr/>
          <a:lstStyle/>
          <a:p>
            <a:fld id="{73DC20BE-92A0-441B-A13E-20FCEFA5C30B}" type="slidenum">
              <a:rPr lang="en-US" smtClean="0"/>
              <a:t>‹#›</a:t>
            </a:fld>
            <a:endParaRPr lang="en-US"/>
          </a:p>
        </p:txBody>
      </p:sp>
    </p:spTree>
    <p:extLst>
      <p:ext uri="{BB962C8B-B14F-4D97-AF65-F5344CB8AC3E}">
        <p14:creationId xmlns:p14="http://schemas.microsoft.com/office/powerpoint/2010/main" val="166708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AED4B9-C37F-A9F8-8634-EA1A2FFD4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19DC-6334-3CE2-44F7-5AD22ECC8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0A3E3-43E1-5C48-15F2-7109525A6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7690-4B62-46C0-84CC-49EAD50B3AF0}" type="datetimeFigureOut">
              <a:rPr lang="en-US" smtClean="0"/>
              <a:t>11/13/2022</a:t>
            </a:fld>
            <a:endParaRPr lang="en-US"/>
          </a:p>
        </p:txBody>
      </p:sp>
      <p:sp>
        <p:nvSpPr>
          <p:cNvPr id="5" name="Footer Placeholder 4">
            <a:extLst>
              <a:ext uri="{FF2B5EF4-FFF2-40B4-BE49-F238E27FC236}">
                <a16:creationId xmlns:a16="http://schemas.microsoft.com/office/drawing/2014/main" id="{8357891F-E5A2-1C83-47BD-54C4F4FE0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E70D0-D970-C701-8CD7-0E0CBCA2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C20BE-92A0-441B-A13E-20FCEFA5C30B}" type="slidenum">
              <a:rPr lang="en-US" smtClean="0"/>
              <a:t>‹#›</a:t>
            </a:fld>
            <a:endParaRPr lang="en-US"/>
          </a:p>
        </p:txBody>
      </p:sp>
    </p:spTree>
    <p:extLst>
      <p:ext uri="{BB962C8B-B14F-4D97-AF65-F5344CB8AC3E}">
        <p14:creationId xmlns:p14="http://schemas.microsoft.com/office/powerpoint/2010/main" val="328721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dn.mos.cms.futurecdn.net/kPTwCmCKYJUwGbDbRZr9MX.p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sabre.com/brand/assets/img/logo_no_tn2.jpg"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cloud.google.com/find-a-partner/partner/cloudbakers" TargetMode="External"/><Relationship Id="rId3" Type="http://schemas.openxmlformats.org/officeDocument/2006/relationships/hyperlink" Target="https://cloud.google.com/find-a-partner/partner/quantiphi-inc" TargetMode="External"/><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hyperlink" Target="https://lh3.googleusercontent.com/jHGZ7k4BEkRjA3cEoid1LT2ALK83E1nPjJcEu5KqHn2-_xmO1dCcJc-2nsfhOS0=h50" TargetMode="External"/><Relationship Id="rId4" Type="http://schemas.openxmlformats.org/officeDocument/2006/relationships/image" Target="../media/image8.png"/><Relationship Id="rId9" Type="http://schemas.openxmlformats.org/officeDocument/2006/relationships/hyperlink" Target="https://lh3.googleusercontent.com/kQhbv1j3NN6BbRXSICIJj3OaHFNCOprz-5yEpWYmLsn4tOuy0hSBM09uaHZe6ss=h5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miro.medium.com/max/300/1*5GvpNDWSoIfrqaLXe0wwyw.p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images.toolbox.com/wp-content/uploads/2021/07/08124632/Picture1-2.p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medium.com/max/574/1*itYNqdwn-4AcW4H876rtUg.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ocs.aws.amazon.com/AWSEC2/latest/UserGuide/EC2_GetStarted.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hyperlink" Target="https://d3i71xaburhd42.cloudfront.net/5bf3ad8a5cd835b8f357fde037e51e93aaf01f0a/4-Figure2-1.p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images.toolbox.com/wp-content/uploads/2021/07/14133540/How-a-Public-Cloud-Functions.p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loud.google.com/bigtable/img/storage-model.svg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miro.medium.com/max/1392/1*VSa7kez83jr_6mn550gDSQ.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loud.google.com/bigtable/docs/overview#architectur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iro.medium.com/max/1382/1*r7O3Qr88-6EOjvtalU7PVw.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8E8-8D75-4BAD-B08B-4E6C223E843D}"/>
              </a:ext>
            </a:extLst>
          </p:cNvPr>
          <p:cNvSpPr>
            <a:spLocks noGrp="1"/>
          </p:cNvSpPr>
          <p:nvPr>
            <p:ph type="ctrTitle"/>
          </p:nvPr>
        </p:nvSpPr>
        <p:spPr>
          <a:xfrm>
            <a:off x="177553" y="1122363"/>
            <a:ext cx="11922711" cy="2387600"/>
          </a:xfrm>
        </p:spPr>
        <p:txBody>
          <a:bodyPr>
            <a:normAutofit/>
          </a:bodyPr>
          <a:lstStyle/>
          <a:p>
            <a:r>
              <a:rPr lang="en-US" sz="5400" dirty="0">
                <a:solidFill>
                  <a:srgbClr val="FF0000"/>
                </a:solidFill>
                <a:latin typeface="Times New Roman" panose="02020603050405020304" pitchFamily="18" charset="0"/>
                <a:cs typeface="Times New Roman" panose="02020603050405020304" pitchFamily="18" charset="0"/>
              </a:rPr>
              <a:t>Google Cloud Platform</a:t>
            </a:r>
          </a:p>
        </p:txBody>
      </p:sp>
    </p:spTree>
    <p:extLst>
      <p:ext uri="{BB962C8B-B14F-4D97-AF65-F5344CB8AC3E}">
        <p14:creationId xmlns:p14="http://schemas.microsoft.com/office/powerpoint/2010/main" val="15045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93915" y="946975"/>
            <a:ext cx="11480990" cy="5606225"/>
          </a:xfrm>
        </p:spPr>
        <p:txBody>
          <a:bodyPr>
            <a:normAutofit/>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Key features</a:t>
            </a:r>
          </a:p>
          <a:p>
            <a:pPr marL="0" indent="0">
              <a:lnSpc>
                <a:spcPct val="100000"/>
              </a:lnSpc>
              <a:buNone/>
            </a:pPr>
            <a:r>
              <a:rPr lang="en-US" sz="2200" dirty="0">
                <a:latin typeface="Times New Roman" panose="02020603050405020304" pitchFamily="18" charset="0"/>
                <a:cs typeface="Times New Roman" panose="02020603050405020304" pitchFamily="18" charset="0"/>
              </a:rPr>
              <a:t>1.High throughput at low latency.</a:t>
            </a:r>
          </a:p>
          <a:p>
            <a:pPr>
              <a:lnSpc>
                <a:spcPct val="100000"/>
              </a:lnSpc>
            </a:pPr>
            <a:r>
              <a:rPr lang="en-US" sz="2200" b="0" i="0" dirty="0">
                <a:effectLst/>
                <a:latin typeface="Times New Roman" panose="02020603050405020304" pitchFamily="18" charset="0"/>
                <a:cs typeface="Times New Roman" panose="02020603050405020304" pitchFamily="18" charset="0"/>
              </a:rPr>
              <a:t>Bigtable stores very large amounts of data in a key-value store and supports high read and write throughput at low latency for fast access to </a:t>
            </a:r>
            <a:r>
              <a:rPr lang="en-US" sz="2200" dirty="0">
                <a:latin typeface="Times New Roman" panose="02020603050405020304" pitchFamily="18" charset="0"/>
                <a:cs typeface="Times New Roman" panose="02020603050405020304" pitchFamily="18" charset="0"/>
              </a:rPr>
              <a:t>big </a:t>
            </a:r>
            <a:r>
              <a:rPr lang="en-US" sz="2200" b="0" i="0" dirty="0">
                <a:effectLst/>
                <a:latin typeface="Times New Roman" panose="02020603050405020304" pitchFamily="18" charset="0"/>
                <a:cs typeface="Times New Roman" panose="02020603050405020304" pitchFamily="18" charset="0"/>
              </a:rPr>
              <a:t>data.</a:t>
            </a:r>
          </a:p>
          <a:p>
            <a:pPr>
              <a:lnSpc>
                <a:spcPct val="100000"/>
              </a:lnSpc>
            </a:pPr>
            <a:r>
              <a:rPr lang="en-US" sz="2200" b="0" i="0" dirty="0">
                <a:effectLst/>
                <a:latin typeface="Times New Roman" panose="02020603050405020304" pitchFamily="18" charset="0"/>
                <a:cs typeface="Times New Roman" panose="02020603050405020304" pitchFamily="18" charset="0"/>
              </a:rPr>
              <a:t> Read and write throughput can be changed by </a:t>
            </a:r>
            <a:r>
              <a:rPr lang="en-US" sz="2200" dirty="0">
                <a:latin typeface="Times New Roman" panose="02020603050405020304" pitchFamily="18" charset="0"/>
                <a:cs typeface="Times New Roman" panose="02020603050405020304" pitchFamily="18" charset="0"/>
              </a:rPr>
              <a:t>changing the location of the tables data.</a:t>
            </a:r>
          </a:p>
          <a:p>
            <a:pPr>
              <a:lnSpc>
                <a:spcPct val="100000"/>
              </a:lnSpc>
            </a:pPr>
            <a:r>
              <a:rPr lang="en-US" sz="2200" b="0" i="0" dirty="0">
                <a:effectLst/>
                <a:latin typeface="Times New Roman" panose="02020603050405020304" pitchFamily="18" charset="0"/>
                <a:cs typeface="Times New Roman" panose="02020603050405020304" pitchFamily="18" charset="0"/>
              </a:rPr>
              <a:t>Throughput scales linearly-you can increase QPS (queries per second) or traffic by adding Bigtable nodes. </a:t>
            </a: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b="0" i="0" dirty="0">
                <a:solidFill>
                  <a:srgbClr val="202124"/>
                </a:solidFill>
                <a:effectLst/>
                <a:latin typeface="Times New Roman" panose="02020603050405020304" pitchFamily="18" charset="0"/>
                <a:cs typeface="Times New Roman" panose="02020603050405020304" pitchFamily="18" charset="0"/>
              </a:rPr>
              <a:t>2</a:t>
            </a:r>
            <a:r>
              <a:rPr lang="en-US" sz="2200" dirty="0">
                <a:solidFill>
                  <a:srgbClr val="202124"/>
                </a:solidFill>
                <a:latin typeface="Times New Roman" panose="02020603050405020304" pitchFamily="18" charset="0"/>
                <a:cs typeface="Times New Roman" panose="02020603050405020304" pitchFamily="18" charset="0"/>
              </a:rPr>
              <a:t>. </a:t>
            </a:r>
            <a:r>
              <a:rPr lang="en-US" sz="2200" b="0" i="0" dirty="0">
                <a:solidFill>
                  <a:srgbClr val="202124"/>
                </a:solidFill>
                <a:effectLst/>
                <a:latin typeface="Times New Roman" panose="02020603050405020304" pitchFamily="18" charset="0"/>
                <a:cs typeface="Times New Roman" panose="02020603050405020304" pitchFamily="18" charset="0"/>
              </a:rPr>
              <a:t>Flexible, highly scalable and automated replication to optimize any workload</a:t>
            </a:r>
          </a:p>
          <a:p>
            <a:pPr>
              <a:lnSpc>
                <a:spcPct val="100000"/>
              </a:lnSpc>
            </a:pPr>
            <a:r>
              <a:rPr lang="en-US" sz="2200" dirty="0">
                <a:latin typeface="Times New Roman" panose="02020603050405020304" pitchFamily="18" charset="0"/>
                <a:cs typeface="Times New Roman" panose="02020603050405020304" pitchFamily="18" charset="0"/>
              </a:rPr>
              <a:t>It has a feature of data consistency because it will </a:t>
            </a:r>
            <a:r>
              <a:rPr lang="en-US" sz="2200" b="0" i="0" dirty="0">
                <a:effectLst/>
                <a:latin typeface="Times New Roman" panose="02020603050405020304" pitchFamily="18" charset="0"/>
                <a:cs typeface="Times New Roman" panose="02020603050405020304" pitchFamily="18" charset="0"/>
              </a:rPr>
              <a:t>automatically replicate data which is already written once where needed with eventual consistency.</a:t>
            </a:r>
          </a:p>
          <a:p>
            <a:pPr>
              <a:lnSpc>
                <a:spcPct val="100000"/>
              </a:lnSpc>
            </a:pPr>
            <a:r>
              <a:rPr lang="en-US" sz="2200" b="0" i="0" dirty="0">
                <a:effectLst/>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 </a:t>
            </a:r>
            <a:r>
              <a:rPr lang="en-US" sz="2200" b="0" i="0" dirty="0">
                <a:effectLst/>
                <a:latin typeface="Times New Roman" panose="02020603050405020304" pitchFamily="18" charset="0"/>
                <a:cs typeface="Times New Roman" panose="02020603050405020304" pitchFamily="18" charset="0"/>
              </a:rPr>
              <a:t>consistency, repairing of data, or synchronize writes and deletes are automatic</a:t>
            </a:r>
            <a:r>
              <a:rPr lang="en-US" sz="2200" dirty="0">
                <a:solidFill>
                  <a:srgbClr val="5F6368"/>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lnSpc>
                <a:spcPct val="100000"/>
              </a:lnSpc>
              <a:buNone/>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a:p>
            <a:pPr marL="0" indent="0">
              <a:lnSpc>
                <a:spcPct val="100000"/>
              </a:lnSpc>
              <a:buNone/>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52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93915" y="884520"/>
            <a:ext cx="6331260" cy="1079568"/>
          </a:xfrm>
        </p:spPr>
        <p:txBody>
          <a:bodyPr>
            <a:normAutofit/>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Users</a:t>
            </a:r>
          </a:p>
          <a:p>
            <a:pPr marL="0" indent="0">
              <a:buNone/>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455088" y="4124622"/>
            <a:ext cx="5421084" cy="538609"/>
          </a:xfrm>
          <a:prstGeom prst="rect">
            <a:avLst/>
          </a:prstGeom>
          <a:noFill/>
        </p:spPr>
        <p:txBody>
          <a:bodyPr wrap="square">
            <a:spAutoFit/>
          </a:bodyPr>
          <a:lstStyle/>
          <a:p>
            <a:r>
              <a:rPr lang="en-US" sz="1100" dirty="0"/>
              <a:t>Credit: </a:t>
            </a:r>
            <a:r>
              <a:rPr lang="en-US" sz="1100" dirty="0">
                <a:hlinkClick r:id="rId3"/>
              </a:rPr>
              <a:t>https://cdn.mos.cms.futurecdn.net/kPTwCmCKYJUwGbDbRZr9MX.png</a:t>
            </a:r>
            <a:endParaRPr lang="en-US" sz="1100" dirty="0"/>
          </a:p>
          <a:p>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F351C8-6F69-4AFF-9343-D63C8EA38F94}"/>
              </a:ext>
            </a:extLst>
          </p:cNvPr>
          <p:cNvPicPr>
            <a:picLocks noChangeAspect="1"/>
          </p:cNvPicPr>
          <p:nvPr/>
        </p:nvPicPr>
        <p:blipFill>
          <a:blip r:embed="rId4"/>
          <a:stretch>
            <a:fillRect/>
          </a:stretch>
        </p:blipFill>
        <p:spPr>
          <a:xfrm>
            <a:off x="593558" y="1532163"/>
            <a:ext cx="3563904" cy="2004696"/>
          </a:xfrm>
          <a:prstGeom prst="rect">
            <a:avLst/>
          </a:prstGeom>
        </p:spPr>
      </p:pic>
      <p:pic>
        <p:nvPicPr>
          <p:cNvPr id="5" name="Picture 4">
            <a:extLst>
              <a:ext uri="{FF2B5EF4-FFF2-40B4-BE49-F238E27FC236}">
                <a16:creationId xmlns:a16="http://schemas.microsoft.com/office/drawing/2014/main" id="{363C2E46-BB7C-4147-B550-0262E263BD15}"/>
              </a:ext>
            </a:extLst>
          </p:cNvPr>
          <p:cNvPicPr>
            <a:picLocks noChangeAspect="1"/>
          </p:cNvPicPr>
          <p:nvPr/>
        </p:nvPicPr>
        <p:blipFill>
          <a:blip r:embed="rId5"/>
          <a:stretch>
            <a:fillRect/>
          </a:stretch>
        </p:blipFill>
        <p:spPr>
          <a:xfrm>
            <a:off x="5267182" y="816746"/>
            <a:ext cx="6331260" cy="3187336"/>
          </a:xfrm>
          <a:prstGeom prst="rect">
            <a:avLst/>
          </a:prstGeom>
        </p:spPr>
      </p:pic>
      <p:sp>
        <p:nvSpPr>
          <p:cNvPr id="10" name="TextBox 9">
            <a:extLst>
              <a:ext uri="{FF2B5EF4-FFF2-40B4-BE49-F238E27FC236}">
                <a16:creationId xmlns:a16="http://schemas.microsoft.com/office/drawing/2014/main" id="{CC5D8FE3-BDC6-46AA-B791-F35AB1DEBC88}"/>
              </a:ext>
            </a:extLst>
          </p:cNvPr>
          <p:cNvSpPr txBox="1"/>
          <p:nvPr/>
        </p:nvSpPr>
        <p:spPr>
          <a:xfrm>
            <a:off x="6625175" y="4050234"/>
            <a:ext cx="4716380" cy="369332"/>
          </a:xfrm>
          <a:prstGeom prst="rect">
            <a:avLst/>
          </a:prstGeom>
          <a:noFill/>
        </p:spPr>
        <p:txBody>
          <a:bodyPr wrap="square">
            <a:spAutoFit/>
          </a:bodyPr>
          <a:lstStyle/>
          <a:p>
            <a:r>
              <a:rPr lang="en-IN" sz="1100" dirty="0"/>
              <a:t>Credit</a:t>
            </a:r>
            <a:r>
              <a:rPr lang="en-IN" dirty="0"/>
              <a:t>: </a:t>
            </a:r>
            <a:r>
              <a:rPr lang="en-IN" sz="1100" dirty="0">
                <a:hlinkClick r:id="rId6"/>
              </a:rPr>
              <a:t>https://www.sabre.com/brand/assets/img/logo_no_tn2.jpg</a:t>
            </a:r>
            <a:endParaRPr lang="en-IN" sz="1100" dirty="0"/>
          </a:p>
        </p:txBody>
      </p:sp>
    </p:spTree>
    <p:extLst>
      <p:ext uri="{BB962C8B-B14F-4D97-AF65-F5344CB8AC3E}">
        <p14:creationId xmlns:p14="http://schemas.microsoft.com/office/powerpoint/2010/main" val="80253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43403" y="1049954"/>
            <a:ext cx="11126702" cy="5479183"/>
          </a:xfrm>
        </p:spPr>
        <p:txBody>
          <a:bodyPr>
            <a:normAutofit/>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User’s description</a:t>
            </a:r>
          </a:p>
          <a:p>
            <a:pPr marL="0" indent="0">
              <a:lnSpc>
                <a:spcPct val="100000"/>
              </a:lnSpc>
              <a:buNone/>
            </a:pPr>
            <a:r>
              <a:rPr lang="en-US" sz="2200" dirty="0">
                <a:latin typeface="Times New Roman" panose="02020603050405020304" pitchFamily="18" charset="0"/>
                <a:cs typeface="Times New Roman" panose="02020603050405020304" pitchFamily="18" charset="0"/>
              </a:rPr>
              <a:t>Macy’s</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b="0" i="0" dirty="0">
                <a:solidFill>
                  <a:srgbClr val="202124"/>
                </a:solidFill>
                <a:effectLst/>
                <a:latin typeface="Times New Roman" panose="02020603050405020304" pitchFamily="18" charset="0"/>
                <a:cs typeface="Times New Roman" panose="02020603050405020304" pitchFamily="18" charset="0"/>
              </a:rPr>
              <a:t>  </a:t>
            </a:r>
            <a:r>
              <a:rPr lang="en-US" sz="2200" b="0" i="0" dirty="0">
                <a:solidFill>
                  <a:srgbClr val="202124"/>
                </a:solidFill>
                <a:effectLst/>
                <a:latin typeface="Google Sans"/>
              </a:rPr>
              <a:t>Macy’s leveraged Google Cloud services to optimize efficiency</a:t>
            </a:r>
          </a:p>
          <a:p>
            <a:pPr>
              <a:lnSpc>
                <a:spcPct val="100000"/>
              </a:lnSpc>
            </a:pPr>
            <a:r>
              <a:rPr lang="en-US" sz="2200" b="0" i="0" dirty="0">
                <a:solidFill>
                  <a:srgbClr val="202124"/>
                </a:solidFill>
                <a:effectLst/>
                <a:latin typeface="Times New Roman" panose="02020603050405020304" pitchFamily="18" charset="0"/>
                <a:cs typeface="Times New Roman" panose="02020603050405020304" pitchFamily="18" charset="0"/>
              </a:rPr>
              <a:t> </a:t>
            </a:r>
            <a:r>
              <a:rPr lang="en-US" sz="2200" b="0" i="0" dirty="0">
                <a:solidFill>
                  <a:srgbClr val="202124"/>
                </a:solidFill>
                <a:effectLst/>
                <a:latin typeface="Google Sans"/>
              </a:rPr>
              <a:t>Common Services is a strategic initiative at Macy's that leverages Google Cloud managed services.</a:t>
            </a:r>
          </a:p>
          <a:p>
            <a:pPr marL="0" indent="0">
              <a:lnSpc>
                <a:spcPct val="100000"/>
              </a:lnSpc>
              <a:buNone/>
            </a:pPr>
            <a:endParaRPr lang="en-US" sz="2200" dirty="0">
              <a:solidFill>
                <a:srgbClr val="202124"/>
              </a:solidFill>
              <a:latin typeface="Google Sans"/>
            </a:endParaRPr>
          </a:p>
          <a:p>
            <a:pPr marL="0" indent="0">
              <a:lnSpc>
                <a:spcPct val="100000"/>
              </a:lnSpc>
              <a:buNone/>
            </a:pPr>
            <a:r>
              <a:rPr lang="en-US" sz="2200" b="0" i="0" dirty="0">
                <a:solidFill>
                  <a:srgbClr val="202124"/>
                </a:solidFill>
                <a:effectLst/>
                <a:latin typeface="Google Sans"/>
              </a:rPr>
              <a:t> </a:t>
            </a:r>
            <a:r>
              <a:rPr lang="en-US" sz="2200" dirty="0">
                <a:solidFill>
                  <a:srgbClr val="202124"/>
                </a:solidFill>
                <a:latin typeface="Google Sans"/>
              </a:rPr>
              <a:t>S</a:t>
            </a:r>
            <a:r>
              <a:rPr lang="en-US" sz="2200" b="0" i="0" dirty="0">
                <a:solidFill>
                  <a:srgbClr val="202124"/>
                </a:solidFill>
                <a:effectLst/>
                <a:latin typeface="Google Sans"/>
              </a:rPr>
              <a:t>abre</a:t>
            </a:r>
          </a:p>
          <a:p>
            <a:pPr marL="0" indent="0">
              <a:lnSpc>
                <a:spcPct val="100000"/>
              </a:lnSpc>
              <a:buNone/>
            </a:pPr>
            <a:endParaRPr lang="en-US" sz="2200" dirty="0">
              <a:solidFill>
                <a:srgbClr val="202124"/>
              </a:solidFill>
              <a:latin typeface="Google Sans"/>
            </a:endParaRPr>
          </a:p>
          <a:p>
            <a:pPr>
              <a:lnSpc>
                <a:spcPct val="100000"/>
              </a:lnSpc>
            </a:pPr>
            <a:r>
              <a:rPr lang="en-US" sz="2200" b="0" i="0" dirty="0">
                <a:solidFill>
                  <a:srgbClr val="202124"/>
                </a:solidFill>
                <a:effectLst/>
                <a:latin typeface="Times New Roman" panose="02020603050405020304" pitchFamily="18" charset="0"/>
                <a:cs typeface="Times New Roman" panose="02020603050405020304" pitchFamily="18" charset="0"/>
              </a:rPr>
              <a:t>Sabre chose Bigtable and Cloud Spanner to serve more than 1 billion travelers annually.</a:t>
            </a:r>
          </a:p>
          <a:p>
            <a:pPr>
              <a:lnSpc>
                <a:spcPct val="100000"/>
              </a:lnSpc>
            </a:pPr>
            <a:r>
              <a:rPr lang="en-US" sz="2200" b="0" i="0" dirty="0">
                <a:solidFill>
                  <a:srgbClr val="202124"/>
                </a:solidFill>
                <a:effectLst/>
                <a:latin typeface="Times New Roman" panose="02020603050405020304" pitchFamily="18" charset="0"/>
                <a:cs typeface="Times New Roman" panose="02020603050405020304" pitchFamily="18" charset="0"/>
              </a:rPr>
              <a:t>The companies that partner with us include airlines, travel websites, agencies, and hotels.</a:t>
            </a:r>
          </a:p>
          <a:p>
            <a:endParaRPr lang="en-US" sz="2200" b="0" i="0" dirty="0">
              <a:solidFill>
                <a:srgbClr val="202124"/>
              </a:solidFill>
              <a:effectLst/>
              <a:latin typeface="Google Sans"/>
            </a:endParaRPr>
          </a:p>
          <a:p>
            <a:pPr marL="0" indent="0">
              <a:buNone/>
            </a:pPr>
            <a:endParaRPr lang="en-US" sz="2200" dirty="0">
              <a:solidFill>
                <a:srgbClr val="202124"/>
              </a:solidFill>
              <a:latin typeface="Google Sans"/>
            </a:endParaRPr>
          </a:p>
          <a:p>
            <a:endParaRPr lang="en-US" sz="2200" b="0" i="0" dirty="0">
              <a:solidFill>
                <a:srgbClr val="202124"/>
              </a:solidFill>
              <a:effectLst/>
              <a:latin typeface="Google Sans"/>
            </a:endParaRPr>
          </a:p>
          <a:p>
            <a:pPr marL="0" indent="0">
              <a:buNone/>
            </a:pPr>
            <a:endParaRPr lang="en-US" sz="2200" dirty="0">
              <a:solidFill>
                <a:srgbClr val="202124"/>
              </a:solidFill>
              <a:latin typeface="Google Sans"/>
            </a:endParaRPr>
          </a:p>
          <a:p>
            <a:pPr marL="0" indent="0">
              <a:buNone/>
            </a:pPr>
            <a:endParaRPr lang="en-US" sz="2200" b="0" i="0" dirty="0">
              <a:solidFill>
                <a:srgbClr val="202124"/>
              </a:solidFill>
              <a:effectLst/>
              <a:latin typeface="Google Sans"/>
            </a:endParaRPr>
          </a:p>
          <a:p>
            <a:endParaRPr lang="en-US" sz="2200" dirty="0">
              <a:solidFill>
                <a:srgbClr val="202124"/>
              </a:solidFill>
              <a:latin typeface="Google Sans"/>
              <a:cs typeface="Times New Roman" panose="02020603050405020304" pitchFamily="18" charset="0"/>
            </a:endParaRPr>
          </a:p>
          <a:p>
            <a:pPr marL="0" indent="0">
              <a:buNone/>
            </a:pPr>
            <a:endParaRPr lang="en-US" sz="2200" b="0" i="0" dirty="0">
              <a:solidFill>
                <a:srgbClr val="202124"/>
              </a:solidFill>
              <a:effectLst/>
              <a:latin typeface="Times New Roman" panose="02020603050405020304" pitchFamily="18" charset="0"/>
              <a:cs typeface="Times New Roman" panose="02020603050405020304" pitchFamily="18" charset="0"/>
            </a:endParaRPr>
          </a:p>
          <a:p>
            <a:pPr marL="0" indent="0">
              <a:buNone/>
            </a:pPr>
            <a:endParaRPr lang="en-US" sz="2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38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99190" y="887985"/>
            <a:ext cx="6331260" cy="1079568"/>
          </a:xfrm>
        </p:spPr>
        <p:txBody>
          <a:bodyPr>
            <a:normAutofit/>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Partners</a:t>
            </a:r>
          </a:p>
          <a:p>
            <a:pPr marL="0" indent="0">
              <a:buNone/>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hlinkClick r:id="rId3"/>
            <a:extLst>
              <a:ext uri="{FF2B5EF4-FFF2-40B4-BE49-F238E27FC236}">
                <a16:creationId xmlns:a16="http://schemas.microsoft.com/office/drawing/2014/main" id="{837BD423-CF8F-4D10-BD28-54AABC78E7C4}"/>
              </a:ext>
            </a:extLst>
          </p:cNvPr>
          <p:cNvPicPr>
            <a:picLocks noChangeAspect="1"/>
          </p:cNvPicPr>
          <p:nvPr/>
        </p:nvPicPr>
        <p:blipFill>
          <a:blip r:embed="rId4"/>
          <a:stretch>
            <a:fillRect/>
          </a:stretch>
        </p:blipFill>
        <p:spPr>
          <a:xfrm>
            <a:off x="602580" y="2177502"/>
            <a:ext cx="3886445" cy="1079568"/>
          </a:xfrm>
          <a:prstGeom prst="rect">
            <a:avLst/>
          </a:prstGeom>
        </p:spPr>
      </p:pic>
      <p:pic>
        <p:nvPicPr>
          <p:cNvPr id="5" name="Picture 4">
            <a:extLst>
              <a:ext uri="{FF2B5EF4-FFF2-40B4-BE49-F238E27FC236}">
                <a16:creationId xmlns:a16="http://schemas.microsoft.com/office/drawing/2014/main" id="{F200A209-9153-4DBE-8BB2-989E48D1B336}"/>
              </a:ext>
            </a:extLst>
          </p:cNvPr>
          <p:cNvPicPr>
            <a:picLocks noChangeAspect="1"/>
          </p:cNvPicPr>
          <p:nvPr/>
        </p:nvPicPr>
        <p:blipFill>
          <a:blip r:embed="rId5"/>
          <a:stretch>
            <a:fillRect/>
          </a:stretch>
        </p:blipFill>
        <p:spPr>
          <a:xfrm>
            <a:off x="6932445" y="1895622"/>
            <a:ext cx="3594958" cy="1079567"/>
          </a:xfrm>
          <a:prstGeom prst="rect">
            <a:avLst/>
          </a:prstGeom>
        </p:spPr>
      </p:pic>
      <p:pic>
        <p:nvPicPr>
          <p:cNvPr id="8" name="Picture 7">
            <a:extLst>
              <a:ext uri="{FF2B5EF4-FFF2-40B4-BE49-F238E27FC236}">
                <a16:creationId xmlns:a16="http://schemas.microsoft.com/office/drawing/2014/main" id="{72D2D74E-4707-45F1-90AD-E4DA2155BC18}"/>
              </a:ext>
            </a:extLst>
          </p:cNvPr>
          <p:cNvPicPr>
            <a:picLocks noChangeAspect="1"/>
          </p:cNvPicPr>
          <p:nvPr/>
        </p:nvPicPr>
        <p:blipFill>
          <a:blip r:embed="rId6"/>
          <a:stretch>
            <a:fillRect/>
          </a:stretch>
        </p:blipFill>
        <p:spPr>
          <a:xfrm>
            <a:off x="633916" y="4862166"/>
            <a:ext cx="3855109" cy="917883"/>
          </a:xfrm>
          <a:prstGeom prst="rect">
            <a:avLst/>
          </a:prstGeom>
        </p:spPr>
      </p:pic>
      <p:pic>
        <p:nvPicPr>
          <p:cNvPr id="9" name="Picture 8">
            <a:extLst>
              <a:ext uri="{FF2B5EF4-FFF2-40B4-BE49-F238E27FC236}">
                <a16:creationId xmlns:a16="http://schemas.microsoft.com/office/drawing/2014/main" id="{51FE6913-8941-4839-960E-EFB896A651F8}"/>
              </a:ext>
            </a:extLst>
          </p:cNvPr>
          <p:cNvPicPr>
            <a:picLocks noChangeAspect="1"/>
          </p:cNvPicPr>
          <p:nvPr/>
        </p:nvPicPr>
        <p:blipFill>
          <a:blip r:embed="rId7"/>
          <a:stretch>
            <a:fillRect/>
          </a:stretch>
        </p:blipFill>
        <p:spPr>
          <a:xfrm>
            <a:off x="8368966" y="4319082"/>
            <a:ext cx="1248778" cy="1248778"/>
          </a:xfrm>
          <a:prstGeom prst="rect">
            <a:avLst/>
          </a:prstGeom>
        </p:spPr>
      </p:pic>
      <p:sp>
        <p:nvSpPr>
          <p:cNvPr id="12" name="TextBox 11">
            <a:extLst>
              <a:ext uri="{FF2B5EF4-FFF2-40B4-BE49-F238E27FC236}">
                <a16:creationId xmlns:a16="http://schemas.microsoft.com/office/drawing/2014/main" id="{CD51A937-9425-4B66-B878-41D70BD57FF0}"/>
              </a:ext>
            </a:extLst>
          </p:cNvPr>
          <p:cNvSpPr txBox="1"/>
          <p:nvPr/>
        </p:nvSpPr>
        <p:spPr>
          <a:xfrm>
            <a:off x="812383" y="5975567"/>
            <a:ext cx="6120062" cy="261610"/>
          </a:xfrm>
          <a:prstGeom prst="rect">
            <a:avLst/>
          </a:prstGeom>
          <a:noFill/>
        </p:spPr>
        <p:txBody>
          <a:bodyPr wrap="square">
            <a:spAutoFit/>
          </a:bodyPr>
          <a:lstStyle/>
          <a:p>
            <a:r>
              <a:rPr lang="en-IN" sz="1100" dirty="0">
                <a:hlinkClick r:id="rId8"/>
              </a:rPr>
              <a:t>https://cloud.google.com/find-a-partner/partner/cloudbakers</a:t>
            </a:r>
            <a:endParaRPr lang="en-IN" sz="1100" dirty="0"/>
          </a:p>
        </p:txBody>
      </p:sp>
      <p:sp>
        <p:nvSpPr>
          <p:cNvPr id="14" name="TextBox 13">
            <a:extLst>
              <a:ext uri="{FF2B5EF4-FFF2-40B4-BE49-F238E27FC236}">
                <a16:creationId xmlns:a16="http://schemas.microsoft.com/office/drawing/2014/main" id="{3CEF9546-1A34-4549-A4FB-81DCF2C811AB}"/>
              </a:ext>
            </a:extLst>
          </p:cNvPr>
          <p:cNvSpPr txBox="1"/>
          <p:nvPr/>
        </p:nvSpPr>
        <p:spPr>
          <a:xfrm>
            <a:off x="6481712" y="3401585"/>
            <a:ext cx="5546059" cy="430887"/>
          </a:xfrm>
          <a:prstGeom prst="rect">
            <a:avLst/>
          </a:prstGeom>
          <a:noFill/>
        </p:spPr>
        <p:txBody>
          <a:bodyPr wrap="square">
            <a:spAutoFit/>
          </a:bodyPr>
          <a:lstStyle/>
          <a:p>
            <a:r>
              <a:rPr lang="en-IN" sz="1100" dirty="0">
                <a:hlinkClick r:id="rId9"/>
              </a:rPr>
              <a:t>https://lh3.googleusercontent.com/kQhbv1j3NN6BbRXSICIJj3OaHFNCOprz-5yEpWYmLsn4tOuy0hSBM09uaHZe6ss=h50</a:t>
            </a:r>
            <a:endParaRPr lang="en-IN" sz="1100" dirty="0"/>
          </a:p>
        </p:txBody>
      </p:sp>
      <p:sp>
        <p:nvSpPr>
          <p:cNvPr id="16" name="TextBox 15">
            <a:extLst>
              <a:ext uri="{FF2B5EF4-FFF2-40B4-BE49-F238E27FC236}">
                <a16:creationId xmlns:a16="http://schemas.microsoft.com/office/drawing/2014/main" id="{DC6B839E-55A3-4E1A-85C4-17F923B22957}"/>
              </a:ext>
            </a:extLst>
          </p:cNvPr>
          <p:cNvSpPr txBox="1"/>
          <p:nvPr/>
        </p:nvSpPr>
        <p:spPr>
          <a:xfrm>
            <a:off x="574003" y="3626401"/>
            <a:ext cx="5887453" cy="276999"/>
          </a:xfrm>
          <a:prstGeom prst="rect">
            <a:avLst/>
          </a:prstGeom>
          <a:noFill/>
        </p:spPr>
        <p:txBody>
          <a:bodyPr wrap="square">
            <a:spAutoFit/>
          </a:bodyPr>
          <a:lstStyle/>
          <a:p>
            <a:r>
              <a:rPr lang="en-IN" sz="1200" dirty="0">
                <a:hlinkClick r:id="rId3"/>
              </a:rPr>
              <a:t>https://cloud.google.com/find-a-partner/partner/quantiphi-inc</a:t>
            </a:r>
            <a:endParaRPr lang="en-IN" sz="1200" dirty="0"/>
          </a:p>
        </p:txBody>
      </p:sp>
      <p:sp>
        <p:nvSpPr>
          <p:cNvPr id="18" name="TextBox 17">
            <a:extLst>
              <a:ext uri="{FF2B5EF4-FFF2-40B4-BE49-F238E27FC236}">
                <a16:creationId xmlns:a16="http://schemas.microsoft.com/office/drawing/2014/main" id="{A5968973-E1F3-4313-950C-76AFA421D9FB}"/>
              </a:ext>
            </a:extLst>
          </p:cNvPr>
          <p:cNvSpPr txBox="1"/>
          <p:nvPr/>
        </p:nvSpPr>
        <p:spPr>
          <a:xfrm>
            <a:off x="5802648" y="5783206"/>
            <a:ext cx="6120062" cy="430887"/>
          </a:xfrm>
          <a:prstGeom prst="rect">
            <a:avLst/>
          </a:prstGeom>
          <a:noFill/>
        </p:spPr>
        <p:txBody>
          <a:bodyPr wrap="square">
            <a:spAutoFit/>
          </a:bodyPr>
          <a:lstStyle/>
          <a:p>
            <a:r>
              <a:rPr lang="en-IN" sz="1100" dirty="0">
                <a:hlinkClick r:id="rId10"/>
              </a:rPr>
              <a:t>https://lh3.googleusercontent.com/jHGZ7k4BEkRjA3cEoid1LT2ALK83E1nPjJcEu5KqHn2-_xmO1dCcJc-2nsfhOS0=h50</a:t>
            </a:r>
            <a:endParaRPr lang="en-IN" sz="1100" dirty="0"/>
          </a:p>
        </p:txBody>
      </p:sp>
    </p:spTree>
    <p:extLst>
      <p:ext uri="{BB962C8B-B14F-4D97-AF65-F5344CB8AC3E}">
        <p14:creationId xmlns:p14="http://schemas.microsoft.com/office/powerpoint/2010/main" val="196606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22204" y="1130632"/>
            <a:ext cx="6142764" cy="5646329"/>
          </a:xfrm>
        </p:spPr>
        <p:txBody>
          <a:bodyPr>
            <a:normAutofit/>
          </a:bodyPr>
          <a:lstStyle/>
          <a:p>
            <a:pPr marL="0" indent="0">
              <a:lnSpc>
                <a:spcPct val="100000"/>
              </a:lnSpc>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Overview</a:t>
            </a:r>
          </a:p>
          <a:p>
            <a:pPr>
              <a:lnSpc>
                <a:spcPct val="100000"/>
              </a:lnSpc>
            </a:pPr>
            <a:r>
              <a:rPr lang="en-US" sz="2200" dirty="0">
                <a:latin typeface="Times New Roman" panose="02020603050405020304" pitchFamily="18" charset="0"/>
                <a:cs typeface="Times New Roman" panose="02020603050405020304" pitchFamily="18" charset="0"/>
              </a:rPr>
              <a:t>Google cloud storage is quite simple online file storage web service which provide feature of storing and accessing data on google cloud platform.</a:t>
            </a:r>
          </a:p>
          <a:p>
            <a:pPr>
              <a:lnSpc>
                <a:spcPct val="100000"/>
              </a:lnSpc>
            </a:pPr>
            <a:r>
              <a:rPr lang="en-US" sz="2200" dirty="0">
                <a:latin typeface="Times New Roman" panose="02020603050405020304" pitchFamily="18" charset="0"/>
                <a:cs typeface="Times New Roman" panose="02020603050405020304" pitchFamily="18" charset="0"/>
              </a:rPr>
              <a:t>It allows user to store their data in object format in google cloud.</a:t>
            </a:r>
          </a:p>
          <a:p>
            <a:pPr>
              <a:lnSpc>
                <a:spcPct val="100000"/>
              </a:lnSpc>
            </a:pPr>
            <a:r>
              <a:rPr lang="en-US" sz="2200" dirty="0">
                <a:latin typeface="Times New Roman" panose="02020603050405020304" pitchFamily="18" charset="0"/>
                <a:cs typeface="Times New Roman" panose="02020603050405020304" pitchFamily="18" charset="0"/>
              </a:rPr>
              <a:t>User can store any object that can not be changed and contain file or data of any data type in google colossus.</a:t>
            </a:r>
          </a:p>
          <a:p>
            <a:pPr>
              <a:lnSpc>
                <a:spcPct val="100000"/>
              </a:lnSpc>
            </a:pPr>
            <a:r>
              <a:rPr lang="en-US" sz="2200" dirty="0">
                <a:latin typeface="Times New Roman" panose="02020603050405020304" pitchFamily="18" charset="0"/>
                <a:cs typeface="Times New Roman" panose="02020603050405020304" pitchFamily="18" charset="0"/>
              </a:rPr>
              <a:t>In cloud storage, objects are stored in containers called buckets.</a:t>
            </a:r>
          </a:p>
          <a:p>
            <a:pPr>
              <a:lnSpc>
                <a:spcPct val="100000"/>
              </a:lnSpc>
            </a:pPr>
            <a:r>
              <a:rPr lang="en-US" sz="2200" dirty="0">
                <a:latin typeface="Times New Roman" panose="02020603050405020304" pitchFamily="18" charset="0"/>
                <a:cs typeface="Times New Roman" panose="02020603050405020304" pitchFamily="18" charset="0"/>
              </a:rPr>
              <a:t>All buckets are related with the specific projects and they are grouped under the organization.</a:t>
            </a:r>
          </a:p>
          <a:p>
            <a:pPr>
              <a:lnSpc>
                <a:spcPct val="100000"/>
              </a:lnSpc>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6946017" y="4622315"/>
            <a:ext cx="5421084" cy="538609"/>
          </a:xfrm>
          <a:prstGeom prst="rect">
            <a:avLst/>
          </a:prstGeom>
          <a:noFill/>
        </p:spPr>
        <p:txBody>
          <a:bodyPr wrap="square">
            <a:spAutoFit/>
          </a:bodyPr>
          <a:lstStyle/>
          <a:p>
            <a:r>
              <a:rPr lang="en-US" sz="1100" dirty="0"/>
              <a:t>Credit: </a:t>
            </a:r>
            <a:r>
              <a:rPr lang="en-US" sz="1100" dirty="0">
                <a:hlinkClick r:id="rId3"/>
              </a:rPr>
              <a:t>https://miro.medium.com/max/300/1*5GvpNDWSoIfrqaLXe0wwyw.png</a:t>
            </a:r>
            <a:endParaRPr lang="en-US" sz="1100" dirty="0"/>
          </a:p>
          <a:p>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B8456B-6C5C-4E70-A730-A06871EBBB02}"/>
              </a:ext>
            </a:extLst>
          </p:cNvPr>
          <p:cNvPicPr>
            <a:picLocks noChangeAspect="1"/>
          </p:cNvPicPr>
          <p:nvPr/>
        </p:nvPicPr>
        <p:blipFill>
          <a:blip r:embed="rId4"/>
          <a:stretch>
            <a:fillRect/>
          </a:stretch>
        </p:blipFill>
        <p:spPr>
          <a:xfrm>
            <a:off x="6817895" y="1486760"/>
            <a:ext cx="4220864" cy="2734846"/>
          </a:xfrm>
          <a:prstGeom prst="rect">
            <a:avLst/>
          </a:prstGeom>
        </p:spPr>
      </p:pic>
    </p:spTree>
    <p:extLst>
      <p:ext uri="{BB962C8B-B14F-4D97-AF65-F5344CB8AC3E}">
        <p14:creationId xmlns:p14="http://schemas.microsoft.com/office/powerpoint/2010/main" val="26844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colossus(Google cloud)</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409540" y="816746"/>
            <a:ext cx="10194292" cy="5696350"/>
          </a:xfrm>
        </p:spPr>
        <p:txBody>
          <a:bodyPr>
            <a:normAutofit lnSpcReduction="10000"/>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Key features of cloud storage</a:t>
            </a:r>
          </a:p>
          <a:p>
            <a:pPr lvl="1">
              <a:lnSpc>
                <a:spcPct val="150000"/>
              </a:lnSpc>
            </a:pPr>
            <a:r>
              <a:rPr lang="en-US" sz="2200" dirty="0">
                <a:latin typeface="Times New Roman" panose="02020603050405020304" pitchFamily="18" charset="0"/>
                <a:cs typeface="Times New Roman" panose="02020603050405020304" pitchFamily="18" charset="0"/>
              </a:rPr>
              <a:t>Reliable and secure object storage</a:t>
            </a:r>
          </a:p>
          <a:p>
            <a:pPr lvl="1">
              <a:lnSpc>
                <a:spcPct val="150000"/>
              </a:lnSpc>
            </a:pPr>
            <a:r>
              <a:rPr lang="en-US" sz="2200" b="0" i="0" dirty="0">
                <a:solidFill>
                  <a:srgbClr val="202124"/>
                </a:solidFill>
                <a:effectLst/>
                <a:latin typeface="Times New Roman" panose="02020603050405020304" pitchFamily="18" charset="0"/>
                <a:cs typeface="Times New Roman" panose="02020603050405020304" pitchFamily="18" charset="0"/>
              </a:rPr>
              <a:t>Transition to lower-cost classes easily : object lifecycle management translates the user data to lower cost storage automatically when all specified criteria are met. that means it takes less space to store big data compare to other services. For ex. When already stored data completes a certain time period it will change automatically.</a:t>
            </a:r>
          </a:p>
          <a:p>
            <a:pPr lvl="1">
              <a:lnSpc>
                <a:spcPct val="150000"/>
              </a:lnSpc>
            </a:pPr>
            <a:r>
              <a:rPr lang="en-US" sz="2200" dirty="0">
                <a:solidFill>
                  <a:srgbClr val="202124"/>
                </a:solidFill>
                <a:latin typeface="Times New Roman" panose="02020603050405020304" pitchFamily="18" charset="0"/>
                <a:cs typeface="Times New Roman" panose="02020603050405020304" pitchFamily="18" charset="0"/>
              </a:rPr>
              <a:t>Multiple redundancy : cloud storage provides large number of storage bucket locations where user can store data at multiple locations  with multiple redundancy options. it's </a:t>
            </a:r>
            <a:r>
              <a:rPr lang="en-US" sz="2200" dirty="0" err="1">
                <a:solidFill>
                  <a:srgbClr val="202124"/>
                </a:solidFill>
                <a:latin typeface="Times New Roman" panose="02020603050405020304" pitchFamily="18" charset="0"/>
                <a:cs typeface="Times New Roman" panose="02020603050405020304" pitchFamily="18" charset="0"/>
              </a:rPr>
              <a:t>upto</a:t>
            </a:r>
            <a:r>
              <a:rPr lang="en-US" sz="2200" dirty="0">
                <a:solidFill>
                  <a:srgbClr val="202124"/>
                </a:solidFill>
                <a:latin typeface="Times New Roman" panose="02020603050405020304" pitchFamily="18" charset="0"/>
                <a:cs typeface="Times New Roman" panose="02020603050405020304" pitchFamily="18" charset="0"/>
              </a:rPr>
              <a:t> user to customize data . it's very helpful incase of data lost. </a:t>
            </a:r>
            <a:endParaRPr lang="en-US" sz="2200" b="0" i="0" dirty="0">
              <a:solidFill>
                <a:srgbClr val="202124"/>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2200" b="0" i="0" dirty="0">
                <a:solidFill>
                  <a:srgbClr val="202124"/>
                </a:solidFill>
                <a:effectLst/>
                <a:latin typeface="Times New Roman" panose="02020603050405020304" pitchFamily="18" charset="0"/>
                <a:cs typeface="Times New Roman" panose="02020603050405020304" pitchFamily="18" charset="0"/>
              </a:rPr>
              <a:t> </a:t>
            </a:r>
          </a:p>
          <a:p>
            <a:pPr marL="0" indent="0">
              <a:lnSpc>
                <a:spcPct val="150000"/>
              </a:lnSpc>
              <a:buNone/>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a:p>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28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38246" y="978541"/>
            <a:ext cx="6331260" cy="1271715"/>
          </a:xfrm>
        </p:spPr>
        <p:txBody>
          <a:bodyPr>
            <a:normAutofit/>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Types of cloud storage</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Private cloud storage</a:t>
            </a:r>
          </a:p>
        </p:txBody>
      </p:sp>
      <p:sp>
        <p:nvSpPr>
          <p:cNvPr id="6" name="TextBox 5">
            <a:extLst>
              <a:ext uri="{FF2B5EF4-FFF2-40B4-BE49-F238E27FC236}">
                <a16:creationId xmlns:a16="http://schemas.microsoft.com/office/drawing/2014/main" id="{1AC0EFB4-4B76-401A-99C9-B77FEF9F7A73}"/>
              </a:ext>
            </a:extLst>
          </p:cNvPr>
          <p:cNvSpPr txBox="1"/>
          <p:nvPr/>
        </p:nvSpPr>
        <p:spPr>
          <a:xfrm>
            <a:off x="2951534" y="6174850"/>
            <a:ext cx="5421084" cy="707886"/>
          </a:xfrm>
          <a:prstGeom prst="rect">
            <a:avLst/>
          </a:prstGeom>
          <a:noFill/>
        </p:spPr>
        <p:txBody>
          <a:bodyPr wrap="square">
            <a:spAutoFit/>
          </a:bodyPr>
          <a:lstStyle/>
          <a:p>
            <a:r>
              <a:rPr lang="en-US" sz="1100" dirty="0"/>
              <a:t>Credit: </a:t>
            </a:r>
            <a:r>
              <a:rPr lang="en-US" sz="1100" dirty="0">
                <a:hlinkClick r:id="rId3"/>
              </a:rPr>
              <a:t>https://pimages.toolbox.com/wp-content/uploads/2021/07/08124632/Picture1-2.png</a:t>
            </a:r>
            <a:endParaRPr lang="en-US" sz="1100" dirty="0"/>
          </a:p>
          <a:p>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2338136" y="5566588"/>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FED352-D6F3-4B47-A296-892846D9D8EA}"/>
              </a:ext>
            </a:extLst>
          </p:cNvPr>
          <p:cNvPicPr>
            <a:picLocks noChangeAspect="1"/>
          </p:cNvPicPr>
          <p:nvPr/>
        </p:nvPicPr>
        <p:blipFill>
          <a:blip r:embed="rId4"/>
          <a:stretch>
            <a:fillRect/>
          </a:stretch>
        </p:blipFill>
        <p:spPr>
          <a:xfrm>
            <a:off x="2160380" y="2486837"/>
            <a:ext cx="6509016" cy="3661322"/>
          </a:xfrm>
          <a:prstGeom prst="rect">
            <a:avLst/>
          </a:prstGeom>
        </p:spPr>
      </p:pic>
    </p:spTree>
    <p:extLst>
      <p:ext uri="{BB962C8B-B14F-4D97-AF65-F5344CB8AC3E}">
        <p14:creationId xmlns:p14="http://schemas.microsoft.com/office/powerpoint/2010/main" val="121767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418456" y="1010592"/>
            <a:ext cx="10169333" cy="5614797"/>
          </a:xfrm>
        </p:spPr>
        <p:txBody>
          <a:bodyPr>
            <a:normAutofit/>
          </a:bodyPr>
          <a:lstStyle/>
          <a:p>
            <a:pPr>
              <a:lnSpc>
                <a:spcPct val="150000"/>
              </a:lnSpc>
            </a:pPr>
            <a:r>
              <a:rPr lang="en-US" sz="2200" b="0" i="0" dirty="0">
                <a:effectLst/>
                <a:latin typeface="Times New Roman" panose="02020603050405020304" pitchFamily="18" charset="0"/>
                <a:cs typeface="Times New Roman" panose="02020603050405020304" pitchFamily="18" charset="0"/>
              </a:rPr>
              <a:t>Private cloud is </a:t>
            </a:r>
            <a:r>
              <a:rPr lang="en-US" sz="2200" i="0" dirty="0">
                <a:effectLst/>
                <a:latin typeface="Times New Roman" panose="02020603050405020304" pitchFamily="18" charset="0"/>
                <a:cs typeface="Times New Roman" panose="02020603050405020304" pitchFamily="18" charset="0"/>
              </a:rPr>
              <a:t>a computing model that offers a proprietary environment dedicated to a single business entity.</a:t>
            </a:r>
          </a:p>
          <a:p>
            <a:pPr>
              <a:lnSpc>
                <a:spcPct val="150000"/>
              </a:lnSpc>
            </a:pPr>
            <a:r>
              <a:rPr lang="en-US" sz="2200" i="0" dirty="0">
                <a:solidFill>
                  <a:srgbClr val="0D0D0D"/>
                </a:solidFill>
                <a:effectLst/>
                <a:latin typeface="Times New Roman" panose="02020603050405020304" pitchFamily="18" charset="0"/>
                <a:cs typeface="Times New Roman" panose="02020603050405020304" pitchFamily="18" charset="0"/>
              </a:rPr>
              <a:t>In which the cloud computing services and infrastructure are done privately within a company’s own intranet or data center using proprietary resources.</a:t>
            </a:r>
          </a:p>
          <a:p>
            <a:pPr>
              <a:lnSpc>
                <a:spcPct val="150000"/>
              </a:lnSpc>
            </a:pPr>
            <a:r>
              <a:rPr lang="en-US" sz="2200" b="0" i="0" dirty="0">
                <a:solidFill>
                  <a:srgbClr val="0D0D0D"/>
                </a:solidFill>
                <a:effectLst/>
                <a:latin typeface="Times New Roman" panose="02020603050405020304" pitchFamily="18" charset="0"/>
                <a:cs typeface="Times New Roman" panose="02020603050405020304" pitchFamily="18" charset="0"/>
              </a:rPr>
              <a:t>Private cloud service provides secure cloud option thus</a:t>
            </a:r>
            <a:r>
              <a:rPr lang="en-US" sz="2200" dirty="0">
                <a:solidFill>
                  <a:srgbClr val="0D0D0D"/>
                </a:solidFill>
                <a:latin typeface="Times New Roman" panose="02020603050405020304" pitchFamily="18" charset="0"/>
                <a:cs typeface="Times New Roman" panose="02020603050405020304" pitchFamily="18" charset="0"/>
              </a:rPr>
              <a:t>, </a:t>
            </a:r>
            <a:r>
              <a:rPr lang="en-US" sz="2200" b="0" i="0" dirty="0">
                <a:solidFill>
                  <a:srgbClr val="0D0D0D"/>
                </a:solidFill>
                <a:effectLst/>
                <a:latin typeface="Times New Roman" panose="02020603050405020304" pitchFamily="18" charset="0"/>
                <a:cs typeface="Times New Roman" panose="02020603050405020304" pitchFamily="18" charset="0"/>
              </a:rPr>
              <a:t>organizations often choose private clouds.</a:t>
            </a:r>
          </a:p>
          <a:p>
            <a:pPr>
              <a:lnSpc>
                <a:spcPct val="150000"/>
              </a:lnSpc>
            </a:pPr>
            <a:r>
              <a:rPr lang="en-US" sz="2200" b="0" i="0" dirty="0">
                <a:solidFill>
                  <a:srgbClr val="0D0D0D"/>
                </a:solidFill>
                <a:effectLst/>
                <a:latin typeface="Times New Roman" panose="02020603050405020304" pitchFamily="18" charset="0"/>
                <a:cs typeface="Times New Roman" panose="02020603050405020304" pitchFamily="18" charset="0"/>
              </a:rPr>
              <a:t>Initially  businesses were a little unwilling to migrate to private cloud , it quickly emerged as the most secure cloud model. </a:t>
            </a:r>
            <a:endParaRPr lang="en-US" sz="2200" i="0" dirty="0">
              <a:solidFill>
                <a:srgbClr val="0D0D0D"/>
              </a:solidFill>
              <a:effectLst/>
              <a:latin typeface="Times New Roman" panose="02020603050405020304" pitchFamily="18" charset="0"/>
              <a:cs typeface="Times New Roman" panose="02020603050405020304" pitchFamily="18" charset="0"/>
            </a:endParaRPr>
          </a:p>
          <a:p>
            <a:pPr>
              <a:lnSpc>
                <a:spcPct val="150000"/>
              </a:lnSpc>
            </a:pPr>
            <a:endParaRPr lang="en-US" sz="2200" i="0" dirty="0">
              <a:effectLst/>
              <a:latin typeface="Times New Roman" panose="02020603050405020304" pitchFamily="18" charset="0"/>
              <a:cs typeface="Times New Roman" panose="02020603050405020304" pitchFamily="18" charset="0"/>
            </a:endParaRPr>
          </a:p>
          <a:p>
            <a:endParaRPr lang="en-US" sz="2200" b="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38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5"/>
            <a:ext cx="6331260" cy="1079568"/>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B0A3286-8EBE-43BC-8E37-11C0F27851E7}"/>
              </a:ext>
            </a:extLst>
          </p:cNvPr>
          <p:cNvPicPr>
            <a:picLocks noChangeAspect="1"/>
          </p:cNvPicPr>
          <p:nvPr/>
        </p:nvPicPr>
        <p:blipFill>
          <a:blip r:embed="rId3"/>
          <a:stretch>
            <a:fillRect/>
          </a:stretch>
        </p:blipFill>
        <p:spPr>
          <a:xfrm>
            <a:off x="145741" y="816746"/>
            <a:ext cx="11900518" cy="5960215"/>
          </a:xfrm>
          <a:prstGeom prst="rect">
            <a:avLst/>
          </a:prstGeom>
        </p:spPr>
      </p:pic>
    </p:spTree>
    <p:extLst>
      <p:ext uri="{BB962C8B-B14F-4D97-AF65-F5344CB8AC3E}">
        <p14:creationId xmlns:p14="http://schemas.microsoft.com/office/powerpoint/2010/main" val="385400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816745"/>
            <a:ext cx="9163468" cy="5960215"/>
          </a:xfrm>
        </p:spPr>
        <p:txBody>
          <a:bodyPr>
            <a:normAutofit/>
          </a:bodyPr>
          <a:lstStyle/>
          <a:p>
            <a:pPr marL="0" indent="0">
              <a:lnSpc>
                <a:spcPct val="150000"/>
              </a:lnSpc>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Types of private cloud</a:t>
            </a:r>
          </a:p>
          <a:p>
            <a:pPr marL="514350" indent="-51435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Virtual private cloud : virtual private cloud is one type of cloud model that offers more control and security. In Virtual private cloud , public cloud provider acts as the service provider and the cloud users act as its tenant. it's a hybrid model of cloud computing.</a:t>
            </a:r>
          </a:p>
          <a:p>
            <a:pPr marL="514350" indent="-51435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Managed private cloud: managed private cloud is also a type of private cloud. but in here , infrastructure is not shared between models. it's also knows as dedicated or single-tenant cloud. it is managed by third party vendor.</a:t>
            </a:r>
          </a:p>
        </p:txBody>
      </p:sp>
    </p:spTree>
    <p:extLst>
      <p:ext uri="{BB962C8B-B14F-4D97-AF65-F5344CB8AC3E}">
        <p14:creationId xmlns:p14="http://schemas.microsoft.com/office/powerpoint/2010/main" val="386669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816746"/>
            <a:ext cx="6331260" cy="5960215"/>
          </a:xfrm>
        </p:spPr>
        <p:txBody>
          <a:bodyPr>
            <a:noAutofit/>
          </a:bodyPr>
          <a:lstStyle/>
          <a:p>
            <a:pPr marL="0" indent="0">
              <a:lnSpc>
                <a:spcPct val="100000"/>
              </a:lnSpc>
              <a:buNone/>
            </a:pPr>
            <a:r>
              <a:rPr lang="en-US" sz="3600" dirty="0">
                <a:solidFill>
                  <a:srgbClr val="FF0000"/>
                </a:solidFill>
                <a:latin typeface="Times New Roman" panose="02020603050405020304" pitchFamily="18" charset="0"/>
                <a:cs typeface="Times New Roman" panose="02020603050405020304" pitchFamily="18" charset="0"/>
              </a:rPr>
              <a:t> </a:t>
            </a:r>
            <a:r>
              <a:rPr lang="en-US" sz="3200" dirty="0">
                <a:solidFill>
                  <a:schemeClr val="accent2">
                    <a:lumMod val="50000"/>
                  </a:schemeClr>
                </a:solidFill>
                <a:latin typeface="Times New Roman" panose="02020603050405020304" pitchFamily="18" charset="0"/>
                <a:cs typeface="Times New Roman" panose="02020603050405020304" pitchFamily="18" charset="0"/>
              </a:rPr>
              <a:t>Overview</a:t>
            </a:r>
            <a:endParaRPr lang="en-US" sz="3200" dirty="0">
              <a:latin typeface="Times New Roman" panose="02020603050405020304" pitchFamily="18" charset="0"/>
              <a:cs typeface="Times New Roman" panose="02020603050405020304" pitchFamily="18" charset="0"/>
            </a:endParaRPr>
          </a:p>
          <a:p>
            <a:pPr lvl="1">
              <a:lnSpc>
                <a:spcPct val="100000"/>
              </a:lnSpc>
            </a:pPr>
            <a:r>
              <a:rPr lang="en-US" sz="2200" dirty="0">
                <a:latin typeface="Times New Roman" panose="02020603050405020304" pitchFamily="18" charset="0"/>
                <a:cs typeface="Times New Roman" panose="02020603050405020304" pitchFamily="18" charset="0"/>
              </a:rPr>
              <a:t>Google Bigtable (Cloud Bigtable) is completely managed and thinly populated database or table which can store billion of rows and thousands of columns.</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lvl="1">
              <a:lnSpc>
                <a:spcPct val="100000"/>
              </a:lnSpc>
            </a:pPr>
            <a:r>
              <a:rPr lang="en-US" sz="2200" dirty="0">
                <a:latin typeface="Times New Roman" panose="02020603050405020304" pitchFamily="18" charset="0"/>
                <a:cs typeface="Times New Roman" panose="02020603050405020304" pitchFamily="18" charset="0"/>
              </a:rPr>
              <a:t>In other words, cloud table enables you to store data which are very large in size. It stores terabytes or even </a:t>
            </a:r>
            <a:r>
              <a:rPr lang="en-US" sz="2200" dirty="0" err="1">
                <a:latin typeface="Times New Roman" panose="02020603050405020304" pitchFamily="18" charset="0"/>
                <a:cs typeface="Times New Roman" panose="02020603050405020304" pitchFamily="18" charset="0"/>
              </a:rPr>
              <a:t>upto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perabytes</a:t>
            </a:r>
            <a:r>
              <a:rPr lang="en-US" sz="2200" dirty="0">
                <a:latin typeface="Times New Roman" panose="02020603050405020304" pitchFamily="18" charset="0"/>
                <a:cs typeface="Times New Roman" panose="02020603050405020304" pitchFamily="18" charset="0"/>
              </a:rPr>
              <a:t> of data.</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lvl="1">
              <a:lnSpc>
                <a:spcPct val="100000"/>
              </a:lnSpc>
            </a:pPr>
            <a:r>
              <a:rPr lang="en-US" sz="2200" b="0" i="0" dirty="0">
                <a:solidFill>
                  <a:srgbClr val="000000"/>
                </a:solidFill>
                <a:effectLst/>
                <a:latin typeface="Times New Roman" panose="02020603050405020304" pitchFamily="18" charset="0"/>
                <a:cs typeface="Times New Roman" panose="02020603050405020304" pitchFamily="18" charset="0"/>
              </a:rPr>
              <a:t>Bigtable was developed at Google and it has been in use since 2005 in dozens of Google services.</a:t>
            </a:r>
            <a:endParaRPr lang="en-US" sz="2200" dirty="0">
              <a:latin typeface="Times New Roman" panose="02020603050405020304" pitchFamily="18" charset="0"/>
              <a:cs typeface="Times New Roman" panose="02020603050405020304" pitchFamily="18" charset="0"/>
            </a:endParaRPr>
          </a:p>
          <a:p>
            <a:pPr marL="457200" lvl="1" indent="0">
              <a:buNone/>
            </a:pPr>
            <a:endParaRPr lang="en-US" sz="2200" dirty="0">
              <a:latin typeface="Times New Roman" panose="02020603050405020304" pitchFamily="18" charset="0"/>
              <a:cs typeface="Times New Roman" panose="02020603050405020304" pitchFamily="18" charset="0"/>
            </a:endParaRPr>
          </a:p>
          <a:p>
            <a:pPr marL="457200" lvl="1" indent="0">
              <a:buNone/>
            </a:pPr>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7234775" y="3977083"/>
            <a:ext cx="5421084" cy="261610"/>
          </a:xfrm>
          <a:prstGeom prst="rect">
            <a:avLst/>
          </a:prstGeom>
          <a:noFill/>
        </p:spPr>
        <p:txBody>
          <a:bodyPr wrap="square">
            <a:spAutoFit/>
          </a:bodyPr>
          <a:lstStyle/>
          <a:p>
            <a:r>
              <a:rPr lang="en-US" sz="1100" dirty="0"/>
              <a:t>Credit: </a:t>
            </a:r>
            <a:r>
              <a:rPr lang="en-US" sz="1100" dirty="0">
                <a:hlinkClick r:id="rId3"/>
              </a:rPr>
              <a:t>https://miro.medium.com/max/574/1*itYNqdwn-4AcW4H876rtUg.png</a:t>
            </a:r>
            <a:r>
              <a:rPr lang="en-US" sz="1100" dirty="0">
                <a:hlinkClick r:id="rId4"/>
              </a:rPr>
              <a:t>l</a:t>
            </a:r>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8" name="Picture 7" descr="fig 1.0&#10;">
            <a:extLst>
              <a:ext uri="{FF2B5EF4-FFF2-40B4-BE49-F238E27FC236}">
                <a16:creationId xmlns:a16="http://schemas.microsoft.com/office/drawing/2014/main" id="{5A540CDD-FE9F-4A6C-A22F-87108E413C87}"/>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6604000" y="1160545"/>
            <a:ext cx="5126350" cy="2268455"/>
          </a:xfrm>
          <a:prstGeom prst="rect">
            <a:avLst/>
          </a:prstGeom>
        </p:spPr>
      </p:pic>
    </p:spTree>
    <p:extLst>
      <p:ext uri="{BB962C8B-B14F-4D97-AF65-F5344CB8AC3E}">
        <p14:creationId xmlns:p14="http://schemas.microsoft.com/office/powerpoint/2010/main" val="351907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418456" y="1074760"/>
            <a:ext cx="9784324" cy="5358123"/>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3. Hosted private clouds :  </a:t>
            </a:r>
            <a:r>
              <a:rPr lang="en-US" sz="2200" b="0" i="0" dirty="0">
                <a:solidFill>
                  <a:srgbClr val="0D0D0D"/>
                </a:solidFill>
                <a:effectLst/>
                <a:latin typeface="Times New Roman" panose="02020603050405020304" pitchFamily="18" charset="0"/>
                <a:cs typeface="Times New Roman" panose="02020603050405020304" pitchFamily="18" charset="0"/>
              </a:rPr>
              <a:t>Hosted private cloud vendors offer cloud services in their     private data centers and are also provides security management. In a hosted private cloud model, users get access to some additional resources, a support team, high-demand scalability options, as well as a user-friendly dashboard .</a:t>
            </a:r>
          </a:p>
          <a:p>
            <a:pPr marL="0" indent="0">
              <a:lnSpc>
                <a:spcPct val="150000"/>
              </a:lnSpc>
              <a:buNone/>
            </a:pP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2200" dirty="0">
                <a:solidFill>
                  <a:srgbClr val="0D0D0D"/>
                </a:solidFill>
                <a:latin typeface="Times New Roman" panose="02020603050405020304" pitchFamily="18" charset="0"/>
                <a:cs typeface="Times New Roman" panose="02020603050405020304" pitchFamily="18" charset="0"/>
              </a:rPr>
              <a:t>4. On premise private cloud: </a:t>
            </a:r>
            <a:r>
              <a:rPr lang="en-US" sz="1600" b="0" i="0" dirty="0">
                <a:solidFill>
                  <a:srgbClr val="0D0D0D"/>
                </a:solidFill>
                <a:effectLst/>
                <a:latin typeface="PT Serif" panose="020A0603040505020204" pitchFamily="18" charset="0"/>
              </a:rPr>
              <a:t> </a:t>
            </a:r>
            <a:r>
              <a:rPr lang="en-US" sz="2200" b="0" i="0" dirty="0">
                <a:solidFill>
                  <a:srgbClr val="0D0D0D"/>
                </a:solidFill>
                <a:effectLst/>
                <a:latin typeface="Times New Roman" panose="02020603050405020304" pitchFamily="18" charset="0"/>
                <a:cs typeface="Times New Roman" panose="02020603050405020304" pitchFamily="18" charset="0"/>
              </a:rPr>
              <a:t>On-premise cloud solutions allow users to host a cloud environment internally unlike hosted private clouds. internal data center is required to host the cloud server . This type of private cloud model is very secure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781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434499" y="884520"/>
            <a:ext cx="6331260" cy="1079568"/>
          </a:xfrm>
        </p:spPr>
        <p:txBody>
          <a:bodyPr>
            <a:normAutofit/>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Example of private cloud provider</a:t>
            </a: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942A60-A9F2-4D60-8C23-941CD93DCF5D}"/>
              </a:ext>
            </a:extLst>
          </p:cNvPr>
          <p:cNvPicPr>
            <a:picLocks noChangeAspect="1"/>
          </p:cNvPicPr>
          <p:nvPr/>
        </p:nvPicPr>
        <p:blipFill>
          <a:blip r:embed="rId3"/>
          <a:stretch>
            <a:fillRect/>
          </a:stretch>
        </p:blipFill>
        <p:spPr>
          <a:xfrm>
            <a:off x="656724" y="2007466"/>
            <a:ext cx="4680208" cy="1951465"/>
          </a:xfrm>
          <a:prstGeom prst="rect">
            <a:avLst/>
          </a:prstGeom>
        </p:spPr>
      </p:pic>
      <p:pic>
        <p:nvPicPr>
          <p:cNvPr id="8" name="Picture 7">
            <a:extLst>
              <a:ext uri="{FF2B5EF4-FFF2-40B4-BE49-F238E27FC236}">
                <a16:creationId xmlns:a16="http://schemas.microsoft.com/office/drawing/2014/main" id="{ECFF7997-1087-417D-9B30-3C2E5100A123}"/>
              </a:ext>
            </a:extLst>
          </p:cNvPr>
          <p:cNvPicPr>
            <a:picLocks noChangeAspect="1"/>
          </p:cNvPicPr>
          <p:nvPr/>
        </p:nvPicPr>
        <p:blipFill>
          <a:blip r:embed="rId4"/>
          <a:stretch>
            <a:fillRect/>
          </a:stretch>
        </p:blipFill>
        <p:spPr>
          <a:xfrm>
            <a:off x="6331260" y="1426789"/>
            <a:ext cx="4046205" cy="2532141"/>
          </a:xfrm>
          <a:prstGeom prst="rect">
            <a:avLst/>
          </a:prstGeom>
        </p:spPr>
      </p:pic>
      <p:pic>
        <p:nvPicPr>
          <p:cNvPr id="10" name="Picture 9">
            <a:extLst>
              <a:ext uri="{FF2B5EF4-FFF2-40B4-BE49-F238E27FC236}">
                <a16:creationId xmlns:a16="http://schemas.microsoft.com/office/drawing/2014/main" id="{D8999347-15BF-4344-B5CE-92EC94C8044D}"/>
              </a:ext>
            </a:extLst>
          </p:cNvPr>
          <p:cNvPicPr>
            <a:picLocks noChangeAspect="1"/>
          </p:cNvPicPr>
          <p:nvPr/>
        </p:nvPicPr>
        <p:blipFill>
          <a:blip r:embed="rId5"/>
          <a:stretch>
            <a:fillRect/>
          </a:stretch>
        </p:blipFill>
        <p:spPr>
          <a:xfrm>
            <a:off x="4398719" y="4181016"/>
            <a:ext cx="2500390" cy="2500390"/>
          </a:xfrm>
          <a:prstGeom prst="rect">
            <a:avLst/>
          </a:prstGeom>
        </p:spPr>
      </p:pic>
    </p:spTree>
    <p:extLst>
      <p:ext uri="{BB962C8B-B14F-4D97-AF65-F5344CB8AC3E}">
        <p14:creationId xmlns:p14="http://schemas.microsoft.com/office/powerpoint/2010/main" val="3867362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80999" y="1026634"/>
            <a:ext cx="5950261" cy="5526565"/>
          </a:xfrm>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2. Public cloud storage </a:t>
            </a:r>
          </a:p>
          <a:p>
            <a:pPr marL="0" indent="0">
              <a:buNone/>
            </a:pP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Public cloud storage, also called storage-as-a-service or online storage is a service model that provides data storage on a pay-per-use basis.</a:t>
            </a:r>
          </a:p>
          <a:p>
            <a:pPr>
              <a:lnSpc>
                <a:spcPct val="150000"/>
              </a:lnSpc>
            </a:pPr>
            <a:r>
              <a:rPr lang="en-US" sz="2200" dirty="0">
                <a:latin typeface="Times New Roman" panose="02020603050405020304" pitchFamily="18" charset="0"/>
                <a:cs typeface="Times New Roman" panose="02020603050405020304" pitchFamily="18" charset="0"/>
              </a:rPr>
              <a:t>similar to the way a public utility like electric or gas provides and charges for services. </a:t>
            </a:r>
          </a:p>
          <a:p>
            <a:pPr>
              <a:lnSpc>
                <a:spcPct val="150000"/>
              </a:lnSpc>
            </a:pPr>
            <a:r>
              <a:rPr lang="en-US" sz="2200" b="0" i="0" dirty="0">
                <a:solidFill>
                  <a:srgbClr val="0D0D0D"/>
                </a:solidFill>
                <a:effectLst/>
                <a:latin typeface="Times New Roman" panose="02020603050405020304" pitchFamily="18" charset="0"/>
                <a:cs typeface="Times New Roman" panose="02020603050405020304" pitchFamily="18" charset="0"/>
              </a:rPr>
              <a:t>the services on public cloud are available to anyone who wants to use or purchase them</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Public cloud storage usage is generally charged on a per-gigabyte-per-month basis.</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6331260" y="5144706"/>
            <a:ext cx="5421084" cy="877163"/>
          </a:xfrm>
          <a:prstGeom prst="rect">
            <a:avLst/>
          </a:prstGeom>
          <a:noFill/>
        </p:spPr>
        <p:txBody>
          <a:bodyPr wrap="square">
            <a:spAutoFit/>
          </a:bodyPr>
          <a:lstStyle/>
          <a:p>
            <a:r>
              <a:rPr lang="en-US" sz="1100" dirty="0"/>
              <a:t>Credit: </a:t>
            </a:r>
            <a:r>
              <a:rPr lang="en-US" sz="1100" dirty="0">
                <a:hlinkClick r:id="rId3"/>
              </a:rPr>
              <a:t>https://d3i71xaburhd42.cloudfront.net/5bf3ad8a5cd835b8f357fde037e51e93aaf01f0a/4-Figure2-1.png</a:t>
            </a:r>
            <a:endParaRPr lang="en-US" sz="1100" dirty="0"/>
          </a:p>
          <a:p>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3EEEA3-D5E3-4BEF-AECC-3203E4D26EE6}"/>
              </a:ext>
            </a:extLst>
          </p:cNvPr>
          <p:cNvPicPr>
            <a:picLocks noChangeAspect="1"/>
          </p:cNvPicPr>
          <p:nvPr/>
        </p:nvPicPr>
        <p:blipFill>
          <a:blip r:embed="rId4"/>
          <a:stretch>
            <a:fillRect/>
          </a:stretch>
        </p:blipFill>
        <p:spPr>
          <a:xfrm>
            <a:off x="6331260" y="816746"/>
            <a:ext cx="5127093" cy="3723058"/>
          </a:xfrm>
          <a:prstGeom prst="rect">
            <a:avLst/>
          </a:prstGeom>
        </p:spPr>
      </p:pic>
    </p:spTree>
    <p:extLst>
      <p:ext uri="{BB962C8B-B14F-4D97-AF65-F5344CB8AC3E}">
        <p14:creationId xmlns:p14="http://schemas.microsoft.com/office/powerpoint/2010/main" val="253697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10541309" cy="5545615"/>
          </a:xfrm>
        </p:spPr>
        <p:txBody>
          <a:bodyPr>
            <a:normAutofit/>
          </a:bodyPr>
          <a:lstStyle/>
          <a:p>
            <a:pPr>
              <a:lnSpc>
                <a:spcPct val="150000"/>
              </a:lnSpc>
            </a:pPr>
            <a:r>
              <a:rPr lang="en-US" sz="2200" dirty="0">
                <a:solidFill>
                  <a:srgbClr val="0D0D0D"/>
                </a:solidFill>
                <a:latin typeface="Times New Roman" panose="02020603050405020304" pitchFamily="18" charset="0"/>
                <a:cs typeface="Times New Roman" panose="02020603050405020304" pitchFamily="18" charset="0"/>
              </a:rPr>
              <a:t>In public cloud storage ,</a:t>
            </a:r>
            <a:r>
              <a:rPr lang="en-US" sz="2200" b="0" i="0" dirty="0">
                <a:solidFill>
                  <a:srgbClr val="0D0D0D"/>
                </a:solidFill>
                <a:effectLst/>
                <a:latin typeface="Times New Roman" panose="02020603050405020304" pitchFamily="18" charset="0"/>
                <a:cs typeface="Times New Roman" panose="02020603050405020304" pitchFamily="18" charset="0"/>
              </a:rPr>
              <a:t> public cloud is operated by a cloud service provider whose services are offered over the internet.</a:t>
            </a:r>
          </a:p>
          <a:p>
            <a:pPr>
              <a:lnSpc>
                <a:spcPct val="150000"/>
              </a:lnSpc>
            </a:pPr>
            <a:r>
              <a:rPr lang="en-US" sz="2200" b="0" i="0" dirty="0">
                <a:solidFill>
                  <a:srgbClr val="0D0D0D"/>
                </a:solidFill>
                <a:effectLst/>
                <a:latin typeface="Times New Roman" panose="02020603050405020304" pitchFamily="18" charset="0"/>
                <a:cs typeface="Times New Roman" panose="02020603050405020304" pitchFamily="18" charset="0"/>
              </a:rPr>
              <a:t>Public cloud helps businesses save on purchasing, managing, and maintaining on-premises infrastructure since the cloud service provider </a:t>
            </a:r>
            <a:r>
              <a:rPr lang="en-US" sz="2200" dirty="0">
                <a:solidFill>
                  <a:srgbClr val="0D0D0D"/>
                </a:solidFill>
                <a:latin typeface="Times New Roman" panose="02020603050405020304" pitchFamily="18" charset="0"/>
                <a:cs typeface="Times New Roman" panose="02020603050405020304" pitchFamily="18" charset="0"/>
              </a:rPr>
              <a:t>manages the whole system.</a:t>
            </a:r>
          </a:p>
          <a:p>
            <a:pPr>
              <a:lnSpc>
                <a:spcPct val="150000"/>
              </a:lnSpc>
            </a:pPr>
            <a:r>
              <a:rPr lang="en-US" sz="2200" dirty="0">
                <a:solidFill>
                  <a:srgbClr val="0D0D0D"/>
                </a:solidFill>
                <a:latin typeface="Times New Roman" panose="02020603050405020304" pitchFamily="18" charset="0"/>
                <a:cs typeface="Times New Roman" panose="02020603050405020304" pitchFamily="18" charset="0"/>
              </a:rPr>
              <a:t>Public cloud storage </a:t>
            </a:r>
            <a:r>
              <a:rPr lang="en-US" sz="2200" b="0" i="0" dirty="0">
                <a:solidFill>
                  <a:srgbClr val="0D0D0D"/>
                </a:solidFill>
                <a:effectLst/>
                <a:latin typeface="Times New Roman" panose="02020603050405020304" pitchFamily="18" charset="0"/>
                <a:cs typeface="Times New Roman" panose="02020603050405020304" pitchFamily="18" charset="0"/>
              </a:rPr>
              <a:t> also offer scalable random access memory and flexible bandwidth, which makes  it easier for businesses to scale their storage needs. </a:t>
            </a:r>
          </a:p>
          <a:p>
            <a:pPr>
              <a:lnSpc>
                <a:spcPct val="150000"/>
              </a:lnSpc>
            </a:pPr>
            <a:r>
              <a:rPr lang="en-US" sz="2200" dirty="0">
                <a:solidFill>
                  <a:srgbClr val="0D0D0D"/>
                </a:solidFill>
                <a:latin typeface="Times New Roman" panose="02020603050405020304" pitchFamily="18" charset="0"/>
                <a:cs typeface="Times New Roman" panose="02020603050405020304" pitchFamily="18" charset="0"/>
              </a:rPr>
              <a:t>Features of public cloud storage: </a:t>
            </a:r>
            <a:r>
              <a:rPr lang="en-US" sz="2200" b="0" i="0" dirty="0">
                <a:solidFill>
                  <a:srgbClr val="0D0D0D"/>
                </a:solidFill>
                <a:effectLst/>
                <a:latin typeface="Times New Roman" panose="02020603050405020304" pitchFamily="18" charset="0"/>
                <a:cs typeface="Times New Roman" panose="02020603050405020304" pitchFamily="18" charset="0"/>
              </a:rPr>
              <a:t>cost-effective, highly scalable, universally accessible, offers automatic data backups. </a:t>
            </a: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083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6" name="TextBox 5">
            <a:extLst>
              <a:ext uri="{FF2B5EF4-FFF2-40B4-BE49-F238E27FC236}">
                <a16:creationId xmlns:a16="http://schemas.microsoft.com/office/drawing/2014/main" id="{1AC0EFB4-4B76-401A-99C9-B77FEF9F7A73}"/>
              </a:ext>
            </a:extLst>
          </p:cNvPr>
          <p:cNvSpPr txBox="1"/>
          <p:nvPr/>
        </p:nvSpPr>
        <p:spPr>
          <a:xfrm>
            <a:off x="6910017" y="5510372"/>
            <a:ext cx="5421084" cy="707886"/>
          </a:xfrm>
          <a:prstGeom prst="rect">
            <a:avLst/>
          </a:prstGeom>
          <a:noFill/>
        </p:spPr>
        <p:txBody>
          <a:bodyPr wrap="square">
            <a:spAutoFit/>
          </a:bodyPr>
          <a:lstStyle/>
          <a:p>
            <a:r>
              <a:rPr lang="en-US" sz="1100" dirty="0"/>
              <a:t>Credit: </a:t>
            </a:r>
            <a:r>
              <a:rPr lang="en-US" sz="1100" dirty="0">
                <a:hlinkClick r:id="rId3"/>
              </a:rPr>
              <a:t>https://pimages.toolbox.com/wp-content/uploads/2021/07/14133540/How-a-Public-Cloud-Functions.png</a:t>
            </a:r>
            <a:endParaRPr lang="en-US" sz="1100" dirty="0"/>
          </a:p>
          <a:p>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2648D3-A065-46E7-AD65-1D2A36716285}"/>
              </a:ext>
            </a:extLst>
          </p:cNvPr>
          <p:cNvPicPr>
            <a:picLocks noChangeAspect="1"/>
          </p:cNvPicPr>
          <p:nvPr/>
        </p:nvPicPr>
        <p:blipFill>
          <a:blip r:embed="rId4"/>
          <a:stretch>
            <a:fillRect/>
          </a:stretch>
        </p:blipFill>
        <p:spPr>
          <a:xfrm>
            <a:off x="7411453" y="1374709"/>
            <a:ext cx="3657600" cy="3764721"/>
          </a:xfrm>
          <a:prstGeom prst="rect">
            <a:avLst/>
          </a:prstGeom>
        </p:spPr>
      </p:pic>
      <p:sp>
        <p:nvSpPr>
          <p:cNvPr id="8" name="Content Placeholder 7">
            <a:extLst>
              <a:ext uri="{FF2B5EF4-FFF2-40B4-BE49-F238E27FC236}">
                <a16:creationId xmlns:a16="http://schemas.microsoft.com/office/drawing/2014/main" id="{8182E75B-0907-4653-911A-4FCF199B8BF0}"/>
              </a:ext>
            </a:extLst>
          </p:cNvPr>
          <p:cNvSpPr>
            <a:spLocks noGrp="1"/>
          </p:cNvSpPr>
          <p:nvPr>
            <p:ph idx="1"/>
          </p:nvPr>
        </p:nvSpPr>
        <p:spPr>
          <a:xfrm>
            <a:off x="284843" y="1067884"/>
            <a:ext cx="6340331" cy="5589590"/>
          </a:xfrm>
        </p:spPr>
        <p:txBody>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Function of public cloud storage</a:t>
            </a:r>
          </a:p>
          <a:p>
            <a:pPr>
              <a:lnSpc>
                <a:spcPct val="150000"/>
              </a:lnSpc>
            </a:pPr>
            <a:r>
              <a:rPr lang="en-US" sz="2200" dirty="0">
                <a:latin typeface="Times New Roman" panose="02020603050405020304" pitchFamily="18" charset="0"/>
                <a:cs typeface="Times New Roman" panose="02020603050405020304" pitchFamily="18" charset="0"/>
              </a:rPr>
              <a:t>In public cloud storage , computer, storage, development platforms, applications are available as a service over the internet.</a:t>
            </a:r>
          </a:p>
          <a:p>
            <a:pPr>
              <a:lnSpc>
                <a:spcPct val="150000"/>
              </a:lnSpc>
            </a:pPr>
            <a:r>
              <a:rPr lang="en-US" sz="2200" dirty="0">
                <a:latin typeface="Times New Roman" panose="02020603050405020304" pitchFamily="18" charset="0"/>
                <a:cs typeface="Times New Roman" panose="02020603050405020304" pitchFamily="18" charset="0"/>
              </a:rPr>
              <a:t>user can demand these services by their own according to their requirement.</a:t>
            </a:r>
          </a:p>
          <a:p>
            <a:pPr>
              <a:lnSpc>
                <a:spcPct val="150000"/>
              </a:lnSpc>
            </a:pPr>
            <a:r>
              <a:rPr lang="en-US" sz="2200" dirty="0">
                <a:latin typeface="Times New Roman" panose="02020603050405020304" pitchFamily="18" charset="0"/>
                <a:cs typeface="Times New Roman" panose="02020603050405020304" pitchFamily="18" charset="0"/>
              </a:rPr>
              <a:t>it works based on pay-per-use model.</a:t>
            </a:r>
          </a:p>
          <a:p>
            <a:pPr>
              <a:lnSpc>
                <a:spcPct val="150000"/>
              </a:lnSpc>
            </a:pPr>
            <a:r>
              <a:rPr lang="en-US" sz="2200" dirty="0">
                <a:solidFill>
                  <a:srgbClr val="0D0D0D"/>
                </a:solidFill>
                <a:latin typeface="Times New Roman" panose="02020603050405020304" pitchFamily="18" charset="0"/>
                <a:cs typeface="Times New Roman" panose="02020603050405020304" pitchFamily="18" charset="0"/>
              </a:rPr>
              <a:t>Features of pu</a:t>
            </a:r>
            <a:r>
              <a:rPr lang="en-US" sz="2200" b="0" i="0" dirty="0">
                <a:solidFill>
                  <a:srgbClr val="0D0D0D"/>
                </a:solidFill>
                <a:effectLst/>
                <a:latin typeface="Times New Roman" panose="02020603050405020304" pitchFamily="18" charset="0"/>
                <a:cs typeface="Times New Roman" panose="02020603050405020304" pitchFamily="18" charset="0"/>
              </a:rPr>
              <a:t>blic cloud :flexibility, scalability and can be accessed simultaneously. </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41911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5"/>
            <a:ext cx="7458218" cy="5598754"/>
          </a:xfrm>
        </p:spPr>
        <p:txBody>
          <a:bodyPr>
            <a:normAutofit/>
          </a:bodyPr>
          <a:lstStyle/>
          <a:p>
            <a:pPr marL="0" indent="0">
              <a:lnSpc>
                <a:spcPct val="150000"/>
              </a:lnSpc>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Types and examples of public cloud storage</a:t>
            </a:r>
          </a:p>
          <a:p>
            <a:pPr marL="457200" indent="-457200">
              <a:lnSpc>
                <a:spcPct val="150000"/>
              </a:lnSpc>
              <a:buAutoNum type="arabicPeriod"/>
            </a:pPr>
            <a:r>
              <a:rPr lang="en-US" sz="2200" dirty="0">
                <a:latin typeface="Times New Roman" panose="02020603050405020304" pitchFamily="18" charset="0"/>
                <a:cs typeface="Times New Roman" panose="02020603050405020304" pitchFamily="18" charset="0"/>
              </a:rPr>
              <a:t>Amazon web service : </a:t>
            </a:r>
          </a:p>
          <a:p>
            <a:pPr>
              <a:lnSpc>
                <a:spcPct val="150000"/>
              </a:lnSpc>
            </a:pPr>
            <a:r>
              <a:rPr lang="en-US" sz="2200" b="0" i="0" dirty="0">
                <a:solidFill>
                  <a:srgbClr val="0D0D0D"/>
                </a:solidFill>
                <a:effectLst/>
                <a:latin typeface="Times New Roman" panose="02020603050405020304" pitchFamily="18" charset="0"/>
                <a:cs typeface="Times New Roman" panose="02020603050405020304" pitchFamily="18" charset="0"/>
              </a:rPr>
              <a:t>AWS</a:t>
            </a:r>
            <a:r>
              <a:rPr lang="en-IN" sz="2200" b="0" i="0" dirty="0">
                <a:solidFill>
                  <a:srgbClr val="0D0D0D"/>
                </a:solidFill>
                <a:effectLst/>
                <a:latin typeface="Times New Roman" panose="02020603050405020304" pitchFamily="18" charset="0"/>
                <a:cs typeface="Times New Roman" panose="02020603050405020304" pitchFamily="18" charset="0"/>
              </a:rPr>
              <a:t> commonly known as AWS, is a cloud services platform that offers cloud computing infrastructure, database storage, bandwidth, API support, and content delivery.</a:t>
            </a:r>
          </a:p>
          <a:p>
            <a:pPr>
              <a:lnSpc>
                <a:spcPct val="150000"/>
              </a:lnSpc>
            </a:pPr>
            <a:r>
              <a:rPr lang="en-US" sz="2200" b="0" i="0" dirty="0">
                <a:solidFill>
                  <a:srgbClr val="0D0D0D"/>
                </a:solidFill>
                <a:effectLst/>
                <a:latin typeface="Times New Roman" panose="02020603050405020304" pitchFamily="18" charset="0"/>
                <a:cs typeface="Times New Roman" panose="02020603050405020304" pitchFamily="18" charset="0"/>
              </a:rPr>
              <a:t>it also offers cloud services related to networking, analytics and machine learning, the internet of things (IoT), mobile services, development.</a:t>
            </a:r>
            <a:endParaRPr lang="en-IN" sz="2200" b="0" i="0" dirty="0">
              <a:solidFill>
                <a:srgbClr val="0D0D0D"/>
              </a:solidFill>
              <a:effectLst/>
              <a:latin typeface="Times New Roman" panose="02020603050405020304" pitchFamily="18" charset="0"/>
              <a:cs typeface="Times New Roman" panose="02020603050405020304" pitchFamily="18" charset="0"/>
            </a:endParaRPr>
          </a:p>
          <a:p>
            <a:pPr>
              <a:lnSpc>
                <a:spcPct val="150000"/>
              </a:lnSpc>
            </a:pPr>
            <a:endParaRPr lang="en-IN" sz="2200" b="0" i="0" dirty="0">
              <a:solidFill>
                <a:srgbClr val="0D0D0D"/>
              </a:solidFill>
              <a:effectLst/>
              <a:latin typeface="Times New Roman" panose="02020603050405020304" pitchFamily="18" charset="0"/>
              <a:cs typeface="Times New Roman" panose="02020603050405020304" pitchFamily="18" charset="0"/>
            </a:endParaRPr>
          </a:p>
          <a:p>
            <a:pPr>
              <a:lnSpc>
                <a:spcPct val="150000"/>
              </a:lnSpc>
            </a:pPr>
            <a:endParaRPr lang="en-IN" sz="2200" b="0" i="0" dirty="0">
              <a:solidFill>
                <a:srgbClr val="0D0D0D"/>
              </a:solidFill>
              <a:effectLst/>
              <a:latin typeface="Times New Roman" panose="02020603050405020304" pitchFamily="18" charset="0"/>
              <a:cs typeface="Times New Roman" panose="02020603050405020304" pitchFamily="18" charset="0"/>
            </a:endParaRP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A6E9F1-FB44-41DA-BCD7-CC381A435296}"/>
              </a:ext>
            </a:extLst>
          </p:cNvPr>
          <p:cNvPicPr>
            <a:picLocks noChangeAspect="1"/>
          </p:cNvPicPr>
          <p:nvPr/>
        </p:nvPicPr>
        <p:blipFill>
          <a:blip r:embed="rId3"/>
          <a:stretch>
            <a:fillRect/>
          </a:stretch>
        </p:blipFill>
        <p:spPr>
          <a:xfrm>
            <a:off x="7303144" y="1650331"/>
            <a:ext cx="4743116" cy="3557337"/>
          </a:xfrm>
          <a:prstGeom prst="rect">
            <a:avLst/>
          </a:prstGeom>
        </p:spPr>
      </p:pic>
    </p:spTree>
    <p:extLst>
      <p:ext uri="{BB962C8B-B14F-4D97-AF65-F5344CB8AC3E}">
        <p14:creationId xmlns:p14="http://schemas.microsoft.com/office/powerpoint/2010/main" val="1478860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95277" y="884520"/>
            <a:ext cx="7148260" cy="5772954"/>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Microsoft azure</a:t>
            </a:r>
          </a:p>
          <a:p>
            <a:pPr marL="0" indent="0">
              <a:buNone/>
            </a:pP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It is a cloud computing platform and an online portal that    allows user to access and manage cloud services and other resources provided by Microsoft.</a:t>
            </a:r>
          </a:p>
          <a:p>
            <a:pPr>
              <a:lnSpc>
                <a:spcPct val="150000"/>
              </a:lnSpc>
            </a:pPr>
            <a:r>
              <a:rPr lang="en-US" sz="2200" dirty="0">
                <a:latin typeface="Times New Roman" panose="02020603050405020304" pitchFamily="18" charset="0"/>
                <a:cs typeface="Times New Roman" panose="02020603050405020304" pitchFamily="18" charset="0"/>
              </a:rPr>
              <a:t>Features of Microsoft azure: faster , enhanced flexibility, security, disaster recovery.</a:t>
            </a:r>
          </a:p>
          <a:p>
            <a:pPr>
              <a:lnSpc>
                <a:spcPct val="150000"/>
              </a:lnSpc>
            </a:pPr>
            <a:r>
              <a:rPr lang="en-US" sz="2200" b="0" i="0" dirty="0">
                <a:solidFill>
                  <a:srgbClr val="0D0D0D"/>
                </a:solidFill>
                <a:effectLst/>
                <a:latin typeface="Times New Roman" panose="02020603050405020304" pitchFamily="18" charset="0"/>
                <a:cs typeface="Times New Roman" panose="02020603050405020304" pitchFamily="18" charset="0"/>
              </a:rPr>
              <a:t>Azure’s services can also be used to replace or supplement your existing on-premise servers.</a:t>
            </a: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a:p>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E36DC1-6BA0-48AC-AE5E-37C9989230FD}"/>
              </a:ext>
            </a:extLst>
          </p:cNvPr>
          <p:cNvPicPr>
            <a:picLocks noChangeAspect="1"/>
          </p:cNvPicPr>
          <p:nvPr/>
        </p:nvPicPr>
        <p:blipFill>
          <a:blip r:embed="rId3"/>
          <a:stretch>
            <a:fillRect/>
          </a:stretch>
        </p:blipFill>
        <p:spPr>
          <a:xfrm>
            <a:off x="7565356" y="1499797"/>
            <a:ext cx="3865826" cy="2141761"/>
          </a:xfrm>
          <a:prstGeom prst="rect">
            <a:avLst/>
          </a:prstGeom>
        </p:spPr>
      </p:pic>
    </p:spTree>
    <p:extLst>
      <p:ext uri="{BB962C8B-B14F-4D97-AF65-F5344CB8AC3E}">
        <p14:creationId xmlns:p14="http://schemas.microsoft.com/office/powerpoint/2010/main" val="1337328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5"/>
            <a:ext cx="6331260" cy="5750326"/>
          </a:xfrm>
        </p:spPr>
        <p:txBody>
          <a:bodyPr>
            <a:normAutofit/>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Partners</a:t>
            </a:r>
          </a:p>
          <a:p>
            <a:pPr marL="0" indent="0">
              <a:buNone/>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DA732D-3562-41B3-832C-FF558BF49923}"/>
              </a:ext>
            </a:extLst>
          </p:cNvPr>
          <p:cNvPicPr>
            <a:picLocks noChangeAspect="1"/>
          </p:cNvPicPr>
          <p:nvPr/>
        </p:nvPicPr>
        <p:blipFill>
          <a:blip r:embed="rId3"/>
          <a:stretch>
            <a:fillRect/>
          </a:stretch>
        </p:blipFill>
        <p:spPr>
          <a:xfrm>
            <a:off x="745170" y="2079528"/>
            <a:ext cx="3742560" cy="883660"/>
          </a:xfrm>
          <a:prstGeom prst="rect">
            <a:avLst/>
          </a:prstGeom>
        </p:spPr>
      </p:pic>
      <p:pic>
        <p:nvPicPr>
          <p:cNvPr id="5" name="Picture 4">
            <a:extLst>
              <a:ext uri="{FF2B5EF4-FFF2-40B4-BE49-F238E27FC236}">
                <a16:creationId xmlns:a16="http://schemas.microsoft.com/office/drawing/2014/main" id="{473B2A43-A118-4359-B7F1-A349E79989D6}"/>
              </a:ext>
            </a:extLst>
          </p:cNvPr>
          <p:cNvPicPr>
            <a:picLocks noChangeAspect="1"/>
          </p:cNvPicPr>
          <p:nvPr/>
        </p:nvPicPr>
        <p:blipFill>
          <a:blip r:embed="rId4"/>
          <a:stretch>
            <a:fillRect/>
          </a:stretch>
        </p:blipFill>
        <p:spPr>
          <a:xfrm>
            <a:off x="7801727" y="2226401"/>
            <a:ext cx="2820494" cy="823502"/>
          </a:xfrm>
          <a:prstGeom prst="rect">
            <a:avLst/>
          </a:prstGeom>
        </p:spPr>
      </p:pic>
      <p:pic>
        <p:nvPicPr>
          <p:cNvPr id="8" name="Picture 7">
            <a:extLst>
              <a:ext uri="{FF2B5EF4-FFF2-40B4-BE49-F238E27FC236}">
                <a16:creationId xmlns:a16="http://schemas.microsoft.com/office/drawing/2014/main" id="{BB53B9FE-1266-4066-B320-EA128DAFE3A7}"/>
              </a:ext>
            </a:extLst>
          </p:cNvPr>
          <p:cNvPicPr>
            <a:picLocks noChangeAspect="1"/>
          </p:cNvPicPr>
          <p:nvPr/>
        </p:nvPicPr>
        <p:blipFill>
          <a:blip r:embed="rId5"/>
          <a:stretch>
            <a:fillRect/>
          </a:stretch>
        </p:blipFill>
        <p:spPr>
          <a:xfrm>
            <a:off x="745170" y="4761878"/>
            <a:ext cx="3930109" cy="791480"/>
          </a:xfrm>
          <a:prstGeom prst="rect">
            <a:avLst/>
          </a:prstGeom>
        </p:spPr>
      </p:pic>
      <p:pic>
        <p:nvPicPr>
          <p:cNvPr id="9" name="Picture 8">
            <a:extLst>
              <a:ext uri="{FF2B5EF4-FFF2-40B4-BE49-F238E27FC236}">
                <a16:creationId xmlns:a16="http://schemas.microsoft.com/office/drawing/2014/main" id="{633A39D3-0C24-42CF-9677-C67E916722D0}"/>
              </a:ext>
            </a:extLst>
          </p:cNvPr>
          <p:cNvPicPr>
            <a:picLocks noChangeAspect="1"/>
          </p:cNvPicPr>
          <p:nvPr/>
        </p:nvPicPr>
        <p:blipFill>
          <a:blip r:embed="rId6"/>
          <a:stretch>
            <a:fillRect/>
          </a:stretch>
        </p:blipFill>
        <p:spPr>
          <a:xfrm>
            <a:off x="7801728" y="4543689"/>
            <a:ext cx="3357148" cy="1009669"/>
          </a:xfrm>
          <a:prstGeom prst="rect">
            <a:avLst/>
          </a:prstGeom>
        </p:spPr>
      </p:pic>
    </p:spTree>
    <p:extLst>
      <p:ext uri="{BB962C8B-B14F-4D97-AF65-F5344CB8AC3E}">
        <p14:creationId xmlns:p14="http://schemas.microsoft.com/office/powerpoint/2010/main" val="3782397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colossus(cloud storage)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5"/>
            <a:ext cx="11179986" cy="5750326"/>
          </a:xfrm>
        </p:spPr>
        <p:txBody>
          <a:bodyPr>
            <a:normAutofit/>
          </a:bodyPr>
          <a:lstStyle/>
          <a:p>
            <a:pPr marL="0" indent="0">
              <a:lnSpc>
                <a:spcPct val="150000"/>
              </a:lnSpc>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Other storage services</a:t>
            </a:r>
          </a:p>
          <a:p>
            <a:pPr>
              <a:lnSpc>
                <a:spcPct val="150000"/>
              </a:lnSpc>
            </a:pPr>
            <a:r>
              <a:rPr lang="en-US" sz="2200" dirty="0">
                <a:latin typeface="Times New Roman" panose="02020603050405020304" pitchFamily="18" charset="0"/>
                <a:cs typeface="Times New Roman" panose="02020603050405020304" pitchFamily="18" charset="0"/>
              </a:rPr>
              <a:t>Google drive : google drive can stores your data file, manage, share your personal file.</a:t>
            </a:r>
          </a:p>
          <a:p>
            <a:pPr>
              <a:lnSpc>
                <a:spcPct val="150000"/>
              </a:lnSpc>
            </a:pPr>
            <a:r>
              <a:rPr lang="en-US" sz="2200" dirty="0">
                <a:latin typeface="Times New Roman" panose="02020603050405020304" pitchFamily="18" charset="0"/>
                <a:cs typeface="Times New Roman" panose="02020603050405020304" pitchFamily="18" charset="0"/>
              </a:rPr>
              <a:t>Persistent disk :  p</a:t>
            </a:r>
            <a:r>
              <a:rPr lang="en-US" sz="2200" b="0" i="0" dirty="0">
                <a:effectLst/>
                <a:latin typeface="Times New Roman" panose="02020603050405020304" pitchFamily="18" charset="0"/>
                <a:cs typeface="Times New Roman" panose="02020603050405020304" pitchFamily="18" charset="0"/>
              </a:rPr>
              <a:t>ersistent disks are </a:t>
            </a:r>
            <a:r>
              <a:rPr lang="en-US" sz="2200" i="0" dirty="0">
                <a:effectLst/>
                <a:latin typeface="Times New Roman" panose="02020603050405020304" pitchFamily="18" charset="0"/>
                <a:cs typeface="Times New Roman" panose="02020603050405020304" pitchFamily="18" charset="0"/>
              </a:rPr>
              <a:t>durable network storage devices that your instances can access like physical disks in a desktop or a server. </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err="1">
                <a:latin typeface="Times New Roman" panose="02020603050405020304" pitchFamily="18" charset="0"/>
                <a:cs typeface="Times New Roman" panose="02020603050405020304" pitchFamily="18" charset="0"/>
              </a:rPr>
              <a:t>Filestore</a:t>
            </a:r>
            <a:r>
              <a:rPr lang="en-US" sz="2200" dirty="0">
                <a:latin typeface="Times New Roman" panose="02020603050405020304" pitchFamily="18" charset="0"/>
                <a:cs typeface="Times New Roman" panose="02020603050405020304" pitchFamily="18" charset="0"/>
              </a:rPr>
              <a:t> : it creates a file based workload and stores user data into it.</a:t>
            </a:r>
          </a:p>
        </p:txBody>
      </p:sp>
    </p:spTree>
    <p:extLst>
      <p:ext uri="{BB962C8B-B14F-4D97-AF65-F5344CB8AC3E}">
        <p14:creationId xmlns:p14="http://schemas.microsoft.com/office/powerpoint/2010/main" val="134411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5"/>
            <a:ext cx="10652889" cy="5388679"/>
          </a:xfrm>
        </p:spPr>
        <p:txBody>
          <a:bodyPr>
            <a:normAutofit/>
          </a:bodyPr>
          <a:lstStyle/>
          <a:p>
            <a:pPr>
              <a:lnSpc>
                <a:spcPct val="120000"/>
              </a:lnSpc>
            </a:pPr>
            <a:r>
              <a:rPr lang="en-US" sz="2200" dirty="0">
                <a:latin typeface="Times New Roman" panose="02020603050405020304" pitchFamily="18" charset="0"/>
                <a:cs typeface="Times New Roman" panose="02020603050405020304" pitchFamily="18" charset="0"/>
              </a:rPr>
              <a:t>Google Bigtable is used for large and analytical operations.</a:t>
            </a:r>
          </a:p>
          <a:p>
            <a:pPr>
              <a:lnSpc>
                <a:spcPct val="120000"/>
              </a:lnSpc>
            </a:pPr>
            <a:r>
              <a:rPr lang="en-US" sz="2200" dirty="0">
                <a:latin typeface="Times New Roman" panose="02020603050405020304" pitchFamily="18" charset="0"/>
                <a:cs typeface="Times New Roman" panose="02020603050405020304" pitchFamily="18" charset="0"/>
              </a:rPr>
              <a:t>It is key-value database.</a:t>
            </a:r>
          </a:p>
          <a:p>
            <a:pPr>
              <a:lnSpc>
                <a:spcPct val="120000"/>
              </a:lnSpc>
            </a:pPr>
            <a:r>
              <a:rPr lang="en-US" sz="2200" dirty="0">
                <a:latin typeface="Times New Roman" panose="02020603050405020304" pitchFamily="18" charset="0"/>
                <a:cs typeface="Times New Roman" panose="02020603050405020304" pitchFamily="18" charset="0"/>
              </a:rPr>
              <a:t>Cloud Bigtable is indexed by a single value. Which is known as row key.</a:t>
            </a:r>
          </a:p>
          <a:p>
            <a:pPr>
              <a:lnSpc>
                <a:spcPct val="120000"/>
              </a:lnSpc>
            </a:pPr>
            <a:r>
              <a:rPr lang="en-US" sz="2200" dirty="0">
                <a:latin typeface="Times New Roman" panose="02020603050405020304" pitchFamily="18" charset="0"/>
                <a:cs typeface="Times New Roman" panose="02020603050405020304" pitchFamily="18" charset="0"/>
              </a:rPr>
              <a:t>it is designed to support systems that requires higher/massive scalability.</a:t>
            </a:r>
          </a:p>
          <a:p>
            <a:pPr>
              <a:lnSpc>
                <a:spcPct val="120000"/>
              </a:lnSpc>
            </a:pPr>
            <a:r>
              <a:rPr lang="en-US" sz="2200" dirty="0">
                <a:solidFill>
                  <a:srgbClr val="202124"/>
                </a:solidFill>
                <a:latin typeface="Times New Roman" panose="02020603050405020304" pitchFamily="18" charset="0"/>
                <a:cs typeface="Times New Roman" panose="02020603050405020304" pitchFamily="18" charset="0"/>
              </a:rPr>
              <a:t>B</a:t>
            </a:r>
            <a:r>
              <a:rPr lang="en-US" sz="2200" b="0" i="0" dirty="0">
                <a:solidFill>
                  <a:srgbClr val="202124"/>
                </a:solidFill>
                <a:effectLst/>
                <a:latin typeface="Times New Roman" panose="02020603050405020304" pitchFamily="18" charset="0"/>
                <a:cs typeface="Times New Roman" panose="02020603050405020304" pitchFamily="18" charset="0"/>
              </a:rPr>
              <a:t>igtable is ideal for storing </a:t>
            </a:r>
            <a:r>
              <a:rPr lang="en-US" sz="2200" dirty="0">
                <a:solidFill>
                  <a:srgbClr val="202124"/>
                </a:solidFill>
                <a:latin typeface="Times New Roman" panose="02020603050405020304" pitchFamily="18" charset="0"/>
                <a:cs typeface="Times New Roman" panose="02020603050405020304" pitchFamily="18" charset="0"/>
              </a:rPr>
              <a:t>big data. It stores</a:t>
            </a:r>
            <a:r>
              <a:rPr lang="en-US" sz="2200" b="0" i="0" dirty="0">
                <a:solidFill>
                  <a:srgbClr val="202124"/>
                </a:solidFill>
                <a:effectLst/>
                <a:latin typeface="Times New Roman" panose="02020603050405020304" pitchFamily="18" charset="0"/>
                <a:cs typeface="Times New Roman" panose="02020603050405020304" pitchFamily="18" charset="0"/>
              </a:rPr>
              <a:t> single-keyed data with very minimal delay. It supports high read and write throughput at low latency.</a:t>
            </a:r>
          </a:p>
          <a:p>
            <a:pPr>
              <a:lnSpc>
                <a:spcPct val="120000"/>
              </a:lnSpc>
            </a:pPr>
            <a:r>
              <a:rPr lang="en-US" sz="2200" dirty="0">
                <a:solidFill>
                  <a:srgbClr val="202124"/>
                </a:solidFill>
                <a:latin typeface="Times New Roman" panose="02020603050405020304" pitchFamily="18" charset="0"/>
                <a:cs typeface="Times New Roman" panose="02020603050405020304" pitchFamily="18" charset="0"/>
              </a:rPr>
              <a:t>In big table, read and write latency is depends upon the geographic location of Bigtable data.</a:t>
            </a:r>
          </a:p>
          <a:p>
            <a:pPr>
              <a:lnSpc>
                <a:spcPct val="120000"/>
              </a:lnSpc>
            </a:pPr>
            <a:r>
              <a:rPr lang="en-US" sz="2200" dirty="0">
                <a:solidFill>
                  <a:srgbClr val="202124"/>
                </a:solidFill>
                <a:latin typeface="Times New Roman" panose="02020603050405020304" pitchFamily="18" charset="0"/>
                <a:cs typeface="Times New Roman" panose="02020603050405020304" pitchFamily="18" charset="0"/>
              </a:rPr>
              <a:t>It also serves purpose for MapReduce job , stream analytics and ml applications. </a:t>
            </a:r>
          </a:p>
          <a:p>
            <a:pPr>
              <a:lnSpc>
                <a:spcPct val="120000"/>
              </a:lnSpc>
            </a:pPr>
            <a:endParaRPr lang="en-US" sz="2200" dirty="0">
              <a:solidFill>
                <a:srgbClr val="202124"/>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86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86109" y="816746"/>
            <a:ext cx="4673002" cy="5750327"/>
          </a:xfrm>
        </p:spPr>
        <p:txBody>
          <a:bodyPr>
            <a:normAutofit/>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Bigtable storage model</a:t>
            </a:r>
          </a:p>
          <a:p>
            <a:pPr marL="0" indent="0">
              <a:buNone/>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Bigtable is a storage model mainly designed for tackling large amount of data over distributed operating system.</a:t>
            </a:r>
          </a:p>
          <a:p>
            <a:pPr>
              <a:lnSpc>
                <a:spcPct val="100000"/>
              </a:lnSpc>
            </a:pPr>
            <a:r>
              <a:rPr lang="en-US" sz="2200" dirty="0" err="1">
                <a:latin typeface="Times New Roman" panose="02020603050405020304" pitchFamily="18" charset="0"/>
                <a:cs typeface="Times New Roman" panose="02020603050405020304" pitchFamily="18" charset="0"/>
              </a:rPr>
              <a:t>Eventhough</a:t>
            </a:r>
            <a:r>
              <a:rPr lang="en-US" sz="2200" dirty="0">
                <a:latin typeface="Times New Roman" panose="02020603050405020304" pitchFamily="18" charset="0"/>
                <a:cs typeface="Times New Roman" panose="02020603050405020304" pitchFamily="18" charset="0"/>
              </a:rPr>
              <a:t> it is not relational database, it stores data in tabular format.</a:t>
            </a:r>
          </a:p>
          <a:p>
            <a:pPr>
              <a:lnSpc>
                <a:spcPct val="100000"/>
              </a:lnSpc>
            </a:pPr>
            <a:r>
              <a:rPr lang="en-US" sz="2200" dirty="0">
                <a:latin typeface="Times New Roman" panose="02020603050405020304" pitchFamily="18" charset="0"/>
                <a:cs typeface="Times New Roman" panose="02020603050405020304" pitchFamily="18" charset="0"/>
              </a:rPr>
              <a:t>In big table, data is stored using row, column and timestamp.</a:t>
            </a: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endParaRPr lang="en-US" sz="2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6034225" y="4536984"/>
            <a:ext cx="5421084" cy="538609"/>
          </a:xfrm>
          <a:prstGeom prst="rect">
            <a:avLst/>
          </a:prstGeom>
          <a:noFill/>
        </p:spPr>
        <p:txBody>
          <a:bodyPr wrap="square">
            <a:spAutoFit/>
          </a:bodyPr>
          <a:lstStyle/>
          <a:p>
            <a:r>
              <a:rPr lang="en-US" sz="1100" dirty="0"/>
              <a:t>Credit: </a:t>
            </a:r>
            <a:r>
              <a:rPr lang="en-US" sz="1100" dirty="0">
                <a:hlinkClick r:id="rId3"/>
              </a:rPr>
              <a:t>https://cloud.google.com/bigtable/img/storage-model.svgl</a:t>
            </a:r>
            <a:endParaRPr lang="en-US" sz="1100" dirty="0"/>
          </a:p>
          <a:p>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65D545-7F15-48D4-85D9-F718B1527270}"/>
              </a:ext>
            </a:extLst>
          </p:cNvPr>
          <p:cNvPicPr>
            <a:picLocks noChangeAspect="1"/>
          </p:cNvPicPr>
          <p:nvPr/>
        </p:nvPicPr>
        <p:blipFill>
          <a:blip r:embed="rId4"/>
          <a:stretch>
            <a:fillRect/>
          </a:stretch>
        </p:blipFill>
        <p:spPr>
          <a:xfrm>
            <a:off x="4946199" y="1527357"/>
            <a:ext cx="7115175" cy="2105025"/>
          </a:xfrm>
          <a:prstGeom prst="rect">
            <a:avLst/>
          </a:prstGeom>
        </p:spPr>
      </p:pic>
    </p:spTree>
    <p:extLst>
      <p:ext uri="{BB962C8B-B14F-4D97-AF65-F5344CB8AC3E}">
        <p14:creationId xmlns:p14="http://schemas.microsoft.com/office/powerpoint/2010/main" val="187380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5"/>
            <a:ext cx="5950259" cy="5750326"/>
          </a:xfrm>
        </p:spPr>
        <p:txBody>
          <a:bodyPr>
            <a:normAutofit fontScale="92500"/>
          </a:bodyPr>
          <a:lstStyle/>
          <a:p>
            <a:pPr>
              <a:lnSpc>
                <a:spcPct val="100000"/>
              </a:lnSpc>
            </a:pPr>
            <a:r>
              <a:rPr lang="en-US" sz="2200" dirty="0">
                <a:latin typeface="Times New Roman" panose="02020603050405020304" pitchFamily="18" charset="0"/>
                <a:cs typeface="Times New Roman" panose="02020603050405020304" pitchFamily="18" charset="0"/>
              </a:rPr>
              <a:t>in big table, data is stored using row, column and timestamp.</a:t>
            </a:r>
          </a:p>
          <a:p>
            <a:pPr>
              <a:lnSpc>
                <a:spcPct val="100000"/>
              </a:lnSpc>
            </a:pPr>
            <a:r>
              <a:rPr lang="en-US" sz="2200" dirty="0">
                <a:latin typeface="Times New Roman" panose="02020603050405020304" pitchFamily="18" charset="0"/>
                <a:cs typeface="Times New Roman" panose="02020603050405020304" pitchFamily="18" charset="0"/>
              </a:rPr>
              <a:t>Bigtable is a combination of row, column and timestamp values.</a:t>
            </a:r>
          </a:p>
          <a:p>
            <a:pPr>
              <a:lnSpc>
                <a:spcPct val="100000"/>
              </a:lnSpc>
            </a:pPr>
            <a:r>
              <a:rPr lang="en-US" sz="2200" dirty="0">
                <a:latin typeface="Times New Roman" panose="02020603050405020304" pitchFamily="18" charset="0"/>
                <a:cs typeface="Times New Roman" panose="02020603050405020304" pitchFamily="18" charset="0"/>
              </a:rPr>
              <a:t>In the Bigtable, each row describes a unique entity and each column stores individual values for row accordingly.</a:t>
            </a:r>
          </a:p>
          <a:p>
            <a:pPr>
              <a:lnSpc>
                <a:spcPct val="100000"/>
              </a:lnSpc>
            </a:pPr>
            <a:r>
              <a:rPr lang="en-US" sz="2200" dirty="0">
                <a:latin typeface="Times New Roman" panose="02020603050405020304" pitchFamily="18" charset="0"/>
                <a:cs typeface="Times New Roman" panose="02020603050405020304" pitchFamily="18" charset="0"/>
              </a:rPr>
              <a:t>Related columns are grouped together into a column family and each column is identified by a combination of the column family and a column qualifier.</a:t>
            </a:r>
          </a:p>
          <a:p>
            <a:pPr>
              <a:lnSpc>
                <a:spcPct val="100000"/>
              </a:lnSpc>
            </a:pPr>
            <a:r>
              <a:rPr lang="en-US" sz="2200" dirty="0">
                <a:latin typeface="Times New Roman" panose="02020603050405020304" pitchFamily="18" charset="0"/>
                <a:cs typeface="Times New Roman" panose="02020603050405020304" pitchFamily="18" charset="0"/>
              </a:rPr>
              <a:t>Each qualifier has a unique name within the column family.</a:t>
            </a:r>
          </a:p>
          <a:p>
            <a:pPr>
              <a:lnSpc>
                <a:spcPct val="100000"/>
              </a:lnSpc>
            </a:pPr>
            <a:r>
              <a:rPr lang="en-US" sz="2200" dirty="0">
                <a:solidFill>
                  <a:srgbClr val="16191F"/>
                </a:solidFill>
                <a:latin typeface="Times New Roman" panose="02020603050405020304" pitchFamily="18" charset="0"/>
                <a:cs typeface="Times New Roman" panose="02020603050405020304" pitchFamily="18" charset="0"/>
              </a:rPr>
              <a:t>Each row/column intersection can contain multiple cells and each cell has unique timestamped version of value. For ex. In the previous figure unique timestamp has shown as a t11,t17 and t3.</a:t>
            </a:r>
          </a:p>
          <a:p>
            <a:pPr>
              <a:lnSpc>
                <a:spcPct val="100000"/>
              </a:lnSpc>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7529109" y="4090418"/>
            <a:ext cx="4539342" cy="600164"/>
          </a:xfrm>
          <a:prstGeom prst="rect">
            <a:avLst/>
          </a:prstGeom>
          <a:noFill/>
        </p:spPr>
        <p:txBody>
          <a:bodyPr wrap="square">
            <a:spAutoFit/>
          </a:bodyPr>
          <a:lstStyle/>
          <a:p>
            <a:r>
              <a:rPr lang="en-US" sz="1100" dirty="0"/>
              <a:t>Credit:  </a:t>
            </a:r>
            <a:r>
              <a:rPr lang="en-US" sz="1100" dirty="0">
                <a:hlinkClick r:id="rId3"/>
              </a:rPr>
              <a:t>https://miro.medium.com/max/1392/1*VSa7kez83jr_6mn550gDSQ.png</a:t>
            </a:r>
            <a:endParaRPr lang="en-US" sz="1100" dirty="0"/>
          </a:p>
          <a:p>
            <a:endParaRPr lang="en-US" sz="1100"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B307D09-7768-4401-A620-A3C377D04E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917" y="816746"/>
            <a:ext cx="6105533"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63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415031" y="203647"/>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58013" y="1010306"/>
            <a:ext cx="10990344" cy="5276193"/>
          </a:xfrm>
        </p:spPr>
        <p:txBody>
          <a:bodyPr>
            <a:noAutofit/>
          </a:bodyPr>
          <a:lstStyle/>
          <a:p>
            <a:pPr>
              <a:lnSpc>
                <a:spcPct val="100000"/>
              </a:lnSpc>
            </a:pPr>
            <a:r>
              <a:rPr lang="en-US" sz="2200" dirty="0">
                <a:solidFill>
                  <a:srgbClr val="16191F"/>
                </a:solidFill>
                <a:latin typeface="Times New Roman" panose="02020603050405020304" pitchFamily="18" charset="0"/>
                <a:cs typeface="Times New Roman" panose="02020603050405020304" pitchFamily="18" charset="0"/>
              </a:rPr>
              <a:t>Above figure shows how Bigtable can store multiple values (instances) of data in a single cell using timestamp.</a:t>
            </a:r>
          </a:p>
          <a:p>
            <a:pPr>
              <a:lnSpc>
                <a:spcPct val="100000"/>
              </a:lnSpc>
            </a:pPr>
            <a:r>
              <a:rPr lang="en-US" sz="2200" dirty="0">
                <a:solidFill>
                  <a:srgbClr val="16191F"/>
                </a:solidFill>
                <a:latin typeface="Times New Roman" panose="02020603050405020304" pitchFamily="18" charset="0"/>
                <a:cs typeface="Times New Roman" panose="02020603050405020304" pitchFamily="18" charset="0"/>
              </a:rPr>
              <a:t>For ex. it shows multiple versions of html pages stored at different values of timestamp. This shows the property of </a:t>
            </a:r>
            <a:r>
              <a:rPr lang="en-US" sz="2200" dirty="0" err="1">
                <a:solidFill>
                  <a:srgbClr val="16191F"/>
                </a:solidFill>
                <a:latin typeface="Times New Roman" panose="02020603050405020304" pitchFamily="18" charset="0"/>
                <a:cs typeface="Times New Roman" panose="02020603050405020304" pitchFamily="18" charset="0"/>
              </a:rPr>
              <a:t>multidimention</a:t>
            </a:r>
            <a:r>
              <a:rPr lang="en-US" sz="2200" dirty="0">
                <a:solidFill>
                  <a:srgbClr val="16191F"/>
                </a:solidFill>
                <a:latin typeface="Times New Roman" panose="02020603050405020304" pitchFamily="18" charset="0"/>
                <a:cs typeface="Times New Roman" panose="02020603050405020304" pitchFamily="18" charset="0"/>
              </a:rPr>
              <a:t>.</a:t>
            </a:r>
          </a:p>
          <a:p>
            <a:pPr>
              <a:lnSpc>
                <a:spcPct val="100000"/>
              </a:lnSpc>
            </a:pPr>
            <a:r>
              <a:rPr lang="en-US" sz="2200" b="0" i="0" dirty="0">
                <a:solidFill>
                  <a:srgbClr val="202124"/>
                </a:solidFill>
                <a:effectLst/>
                <a:latin typeface="Times New Roman" panose="02020603050405020304" pitchFamily="18" charset="0"/>
                <a:cs typeface="Times New Roman" panose="02020603050405020304" pitchFamily="18" charset="0"/>
              </a:rPr>
              <a:t>Bigtable tables are sparse; if a column is not used in a particular row, it does not take up any space.</a:t>
            </a:r>
          </a:p>
          <a:p>
            <a:pPr>
              <a:lnSpc>
                <a:spcPct val="100000"/>
              </a:lnSpc>
            </a:pPr>
            <a:r>
              <a:rPr lang="en-US" sz="2200" dirty="0">
                <a:solidFill>
                  <a:srgbClr val="16191F"/>
                </a:solidFill>
                <a:latin typeface="Times New Roman" panose="02020603050405020304" pitchFamily="18" charset="0"/>
                <a:cs typeface="Times New Roman" panose="02020603050405020304" pitchFamily="18" charset="0"/>
              </a:rPr>
              <a:t>Row keys are arbitrary strings up to 64 KB of size. Bigtable maintains data in lexicographical order of row key.</a:t>
            </a:r>
            <a:endParaRPr lang="en-US" sz="2200" dirty="0">
              <a:solidFill>
                <a:srgbClr val="202124"/>
              </a:solidFill>
              <a:latin typeface="Times New Roman" panose="02020603050405020304" pitchFamily="18" charset="0"/>
              <a:cs typeface="Times New Roman" panose="02020603050405020304" pitchFamily="18" charset="0"/>
            </a:endParaRPr>
          </a:p>
          <a:p>
            <a:pPr>
              <a:lnSpc>
                <a:spcPct val="100000"/>
              </a:lnSpc>
            </a:pPr>
            <a:r>
              <a:rPr lang="en-US" sz="2200" dirty="0">
                <a:solidFill>
                  <a:srgbClr val="16191F"/>
                </a:solidFill>
                <a:latin typeface="Times New Roman" panose="02020603050405020304" pitchFamily="18" charset="0"/>
                <a:cs typeface="Times New Roman" panose="02020603050405020304" pitchFamily="18" charset="0"/>
              </a:rPr>
              <a:t>Column keys are also strings having a two level naming structure which has column family and optional qualifiers.</a:t>
            </a:r>
          </a:p>
          <a:p>
            <a:pPr>
              <a:lnSpc>
                <a:spcPct val="100000"/>
              </a:lnSpc>
            </a:pPr>
            <a:r>
              <a:rPr lang="en-US" sz="2200" dirty="0">
                <a:solidFill>
                  <a:srgbClr val="16191F"/>
                </a:solidFill>
                <a:latin typeface="Times New Roman" panose="02020603050405020304" pitchFamily="18" charset="0"/>
                <a:cs typeface="Times New Roman" panose="02020603050405020304" pitchFamily="18" charset="0"/>
              </a:rPr>
              <a:t>Since Bigtable can store multiple versions of data in a cell it uses timestamp values to index these multiple versions. Timestamp is a 64-bit integer value.</a:t>
            </a:r>
          </a:p>
          <a:p>
            <a:pPr marL="0" indent="0">
              <a:lnSpc>
                <a:spcPct val="100000"/>
              </a:lnSpc>
              <a:buNone/>
            </a:pPr>
            <a:endParaRPr lang="en-US" sz="2200" dirty="0">
              <a:solidFill>
                <a:srgbClr val="16191F"/>
              </a:solidFill>
              <a:latin typeface="Times New Roman" panose="02020603050405020304" pitchFamily="18" charset="0"/>
              <a:cs typeface="Times New Roman" panose="02020603050405020304" pitchFamily="18" charset="0"/>
            </a:endParaRPr>
          </a:p>
          <a:p>
            <a:endParaRPr lang="en-US" sz="2200" dirty="0">
              <a:solidFill>
                <a:srgbClr val="16191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15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48820" y="813005"/>
            <a:ext cx="6331260" cy="1079568"/>
          </a:xfrm>
        </p:spPr>
        <p:txBody>
          <a:bodyPr>
            <a:normAutofit/>
          </a:bodyPr>
          <a:lstStyle/>
          <a:p>
            <a:pPr marL="0" indent="0">
              <a:buNone/>
            </a:pPr>
            <a:r>
              <a:rPr lang="en-US" sz="3200" dirty="0">
                <a:solidFill>
                  <a:schemeClr val="accent2">
                    <a:lumMod val="50000"/>
                  </a:schemeClr>
                </a:solidFill>
                <a:latin typeface="Times New Roman" panose="02020603050405020304" pitchFamily="18" charset="0"/>
                <a:cs typeface="Times New Roman" panose="02020603050405020304" pitchFamily="18" charset="0"/>
              </a:rPr>
              <a:t>Bigtable architecture</a:t>
            </a:r>
          </a:p>
        </p:txBody>
      </p:sp>
      <p:sp>
        <p:nvSpPr>
          <p:cNvPr id="6" name="TextBox 5">
            <a:extLst>
              <a:ext uri="{FF2B5EF4-FFF2-40B4-BE49-F238E27FC236}">
                <a16:creationId xmlns:a16="http://schemas.microsoft.com/office/drawing/2014/main" id="{1AC0EFB4-4B76-401A-99C9-B77FEF9F7A73}"/>
              </a:ext>
            </a:extLst>
          </p:cNvPr>
          <p:cNvSpPr txBox="1"/>
          <p:nvPr/>
        </p:nvSpPr>
        <p:spPr>
          <a:xfrm>
            <a:off x="4094247" y="6448241"/>
            <a:ext cx="5421084" cy="538609"/>
          </a:xfrm>
          <a:prstGeom prst="rect">
            <a:avLst/>
          </a:prstGeom>
          <a:noFill/>
        </p:spPr>
        <p:txBody>
          <a:bodyPr wrap="square">
            <a:spAutoFit/>
          </a:bodyPr>
          <a:lstStyle/>
          <a:p>
            <a:r>
              <a:rPr lang="en-US" sz="1100" dirty="0"/>
              <a:t>Credit: </a:t>
            </a:r>
            <a:r>
              <a:rPr lang="en-US" sz="1100" dirty="0">
                <a:hlinkClick r:id="rId3"/>
              </a:rPr>
              <a:t>https://cloud.google.com/bigtable/docs/overview#architecture</a:t>
            </a:r>
            <a:endParaRPr lang="en-US" sz="1100" dirty="0"/>
          </a:p>
          <a:p>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891E30-594D-42E3-B984-8E2E86FE524A}"/>
              </a:ext>
            </a:extLst>
          </p:cNvPr>
          <p:cNvPicPr>
            <a:picLocks noChangeAspect="1"/>
          </p:cNvPicPr>
          <p:nvPr/>
        </p:nvPicPr>
        <p:blipFill>
          <a:blip r:embed="rId4"/>
          <a:stretch>
            <a:fillRect/>
          </a:stretch>
        </p:blipFill>
        <p:spPr>
          <a:xfrm>
            <a:off x="3500316" y="1835616"/>
            <a:ext cx="5191367" cy="4344604"/>
          </a:xfrm>
          <a:prstGeom prst="rect">
            <a:avLst/>
          </a:prstGeom>
        </p:spPr>
      </p:pic>
    </p:spTree>
    <p:extLst>
      <p:ext uri="{BB962C8B-B14F-4D97-AF65-F5344CB8AC3E}">
        <p14:creationId xmlns:p14="http://schemas.microsoft.com/office/powerpoint/2010/main" val="375369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774144"/>
            <a:ext cx="11093761" cy="6002817"/>
          </a:xfrm>
        </p:spPr>
        <p:txBody>
          <a:bodyPr>
            <a:noAutofit/>
          </a:bodyPr>
          <a:lstStyle/>
          <a:p>
            <a:pPr algn="l">
              <a:lnSpc>
                <a:spcPct val="10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Initially ,Client requests </a:t>
            </a:r>
            <a:r>
              <a:rPr lang="en-US" sz="2200" dirty="0">
                <a:solidFill>
                  <a:srgbClr val="333333"/>
                </a:solidFill>
                <a:latin typeface="Times New Roman" panose="02020603050405020304" pitchFamily="18" charset="0"/>
                <a:cs typeface="Times New Roman" panose="02020603050405020304" pitchFamily="18" charset="0"/>
              </a:rPr>
              <a:t>are diverted to</a:t>
            </a:r>
            <a:r>
              <a:rPr lang="en-US" sz="2200" b="0" i="0" dirty="0">
                <a:solidFill>
                  <a:srgbClr val="333333"/>
                </a:solidFill>
                <a:effectLst/>
                <a:latin typeface="Times New Roman" panose="02020603050405020304" pitchFamily="18" charset="0"/>
                <a:cs typeface="Times New Roman" panose="02020603050405020304" pitchFamily="18" charset="0"/>
              </a:rPr>
              <a:t> a front-end server before they are sent to the Bigtable node.</a:t>
            </a:r>
          </a:p>
          <a:p>
            <a:pPr algn="l">
              <a:lnSpc>
                <a:spcPct val="10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Nodes are organized into a Cloud Bigtable cluster of a Cloud Bigtable instance.</a:t>
            </a:r>
          </a:p>
          <a:p>
            <a:pPr algn="l">
              <a:lnSpc>
                <a:spcPct val="100000"/>
              </a:lnSpc>
              <a:buFont typeface="Arial" panose="020B0604020202020204" pitchFamily="34" charset="0"/>
              <a:buChar char="•"/>
            </a:pPr>
            <a:r>
              <a:rPr lang="en-US" sz="2200" dirty="0">
                <a:solidFill>
                  <a:srgbClr val="333333"/>
                </a:solidFill>
                <a:latin typeface="Times New Roman" panose="02020603050405020304" pitchFamily="18" charset="0"/>
                <a:cs typeface="Times New Roman" panose="02020603050405020304" pitchFamily="18" charset="0"/>
              </a:rPr>
              <a:t>Every requests are divided into smaller part .</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Each node in the cluster handles a subset of the requests to the cluster.</a:t>
            </a:r>
          </a:p>
          <a:p>
            <a:pPr algn="l">
              <a:lnSpc>
                <a:spcPct val="10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Add nodes to increase the number of simultaneous requests to handle and maximum throughput according to the capacity of a cluster.</a:t>
            </a:r>
          </a:p>
          <a:p>
            <a:pPr algn="l">
              <a:lnSpc>
                <a:spcPct val="100000"/>
              </a:lnSpc>
              <a:buFont typeface="Arial" panose="020B0604020202020204" pitchFamily="34" charset="0"/>
              <a:buChar char="•"/>
            </a:pPr>
            <a:r>
              <a:rPr lang="en-US" sz="2200" b="0" i="0" dirty="0">
                <a:solidFill>
                  <a:srgbClr val="202124"/>
                </a:solidFill>
                <a:effectLst/>
                <a:latin typeface="Times New Roman" panose="02020603050405020304" pitchFamily="18" charset="0"/>
                <a:cs typeface="Times New Roman" panose="02020603050405020304" pitchFamily="18" charset="0"/>
              </a:rPr>
              <a:t>different types of traffic can be sent to different clusters by adding a second cluster.</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Table is sharded into blocks of contiguous rows, called tablets similar to HBase regions. Tablets are stored on Colossus, Google’s file system, in </a:t>
            </a:r>
            <a:r>
              <a:rPr lang="en-US" sz="2200" b="0" i="0" dirty="0" err="1">
                <a:solidFill>
                  <a:srgbClr val="333333"/>
                </a:solidFill>
                <a:effectLst/>
                <a:latin typeface="Times New Roman" panose="02020603050405020304" pitchFamily="18" charset="0"/>
                <a:cs typeface="Times New Roman" panose="02020603050405020304" pitchFamily="18" charset="0"/>
              </a:rPr>
              <a:t>SSTable</a:t>
            </a:r>
            <a:r>
              <a:rPr lang="en-US" sz="2200" b="0" i="0" dirty="0">
                <a:solidFill>
                  <a:srgbClr val="333333"/>
                </a:solidFill>
                <a:effectLst/>
                <a:latin typeface="Times New Roman" panose="02020603050405020304" pitchFamily="18" charset="0"/>
                <a:cs typeface="Times New Roman" panose="02020603050405020304" pitchFamily="18" charset="0"/>
              </a:rPr>
              <a:t> format.</a:t>
            </a:r>
          </a:p>
          <a:p>
            <a:pPr algn="l">
              <a:lnSpc>
                <a:spcPct val="10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An </a:t>
            </a:r>
            <a:r>
              <a:rPr lang="en-US" sz="2200" b="0" i="0" dirty="0" err="1">
                <a:solidFill>
                  <a:srgbClr val="333333"/>
                </a:solidFill>
                <a:effectLst/>
                <a:latin typeface="Times New Roman" panose="02020603050405020304" pitchFamily="18" charset="0"/>
                <a:cs typeface="Times New Roman" panose="02020603050405020304" pitchFamily="18" charset="0"/>
              </a:rPr>
              <a:t>SSTable</a:t>
            </a:r>
            <a:r>
              <a:rPr lang="en-US" sz="2200" b="0" i="0" dirty="0">
                <a:solidFill>
                  <a:srgbClr val="333333"/>
                </a:solidFill>
                <a:effectLst/>
                <a:latin typeface="Times New Roman" panose="02020603050405020304" pitchFamily="18" charset="0"/>
                <a:cs typeface="Times New Roman" panose="02020603050405020304" pitchFamily="18" charset="0"/>
              </a:rPr>
              <a:t> is a ordered immutable map from keys to values, and both are byte strings.</a:t>
            </a:r>
          </a:p>
          <a:p>
            <a:pPr algn="l">
              <a:lnSpc>
                <a:spcPct val="10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Tablet is associated with a specific node.</a:t>
            </a:r>
          </a:p>
          <a:p>
            <a:pPr algn="l">
              <a:lnSpc>
                <a:spcPct val="10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Writes are stored in Colossus’s shared log as acknowledged.</a:t>
            </a:r>
          </a:p>
          <a:p>
            <a:pPr algn="l">
              <a:lnSpc>
                <a:spcPct val="100000"/>
              </a:lnSpc>
              <a:buFont typeface="Arial" panose="020B0604020202020204" pitchFamily="34" charset="0"/>
              <a:buChar char="•"/>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buFont typeface="Arial" panose="020B0604020202020204" pitchFamily="34" charset="0"/>
              <a:buChar char="•"/>
            </a:pPr>
            <a:endParaRPr lang="en-US" sz="2200" b="0" i="0" dirty="0">
              <a:solidFill>
                <a:srgbClr val="333333"/>
              </a:solidFill>
              <a:effectLst/>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22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Bigtable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93915" y="1216566"/>
            <a:ext cx="5047020" cy="5560395"/>
          </a:xfrm>
        </p:spPr>
        <p:txBody>
          <a:bodyPr>
            <a:normAutofit/>
          </a:bodyPr>
          <a:lstStyle/>
          <a:p>
            <a:r>
              <a:rPr lang="en-US" sz="2200" b="0" i="0" dirty="0">
                <a:solidFill>
                  <a:srgbClr val="333333"/>
                </a:solidFill>
                <a:effectLst/>
                <a:latin typeface="Times New Roman" panose="02020603050405020304" pitchFamily="18" charset="0"/>
                <a:cs typeface="Times New Roman" panose="02020603050405020304" pitchFamily="18" charset="0"/>
              </a:rPr>
              <a:t>Data is never stored in nodes themselves.</a:t>
            </a:r>
          </a:p>
          <a:p>
            <a:pPr algn="l">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Node have pointers to a set of tablets stored on Colossus.</a:t>
            </a:r>
          </a:p>
          <a:p>
            <a:pPr algn="l">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Rebalancing tablets from one node to another is very fast.</a:t>
            </a:r>
          </a:p>
          <a:p>
            <a:pPr algn="l">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Recovery of failure is very fast.</a:t>
            </a:r>
          </a:p>
          <a:p>
            <a:pPr algn="l">
              <a:buFont typeface="Arial" panose="020B0604020202020204" pitchFamily="34" charset="0"/>
              <a:buChar char="•"/>
            </a:pPr>
            <a:r>
              <a:rPr lang="en-US" sz="2200" dirty="0">
                <a:solidFill>
                  <a:srgbClr val="333333"/>
                </a:solidFill>
                <a:latin typeface="Times New Roman" panose="02020603050405020304" pitchFamily="18" charset="0"/>
                <a:cs typeface="Times New Roman" panose="02020603050405020304" pitchFamily="18" charset="0"/>
              </a:rPr>
              <a:t>Data is secure even if </a:t>
            </a:r>
            <a:r>
              <a:rPr lang="en-US" sz="2200" b="0" i="0" dirty="0">
                <a:solidFill>
                  <a:srgbClr val="333333"/>
                </a:solidFill>
                <a:effectLst/>
                <a:latin typeface="Times New Roman" panose="02020603050405020304" pitchFamily="18" charset="0"/>
                <a:cs typeface="Times New Roman" panose="02020603050405020304" pitchFamily="18" charset="0"/>
              </a:rPr>
              <a:t> Cloud Bigtable node fails.</a:t>
            </a:r>
          </a:p>
          <a:p>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6625175" y="5109630"/>
            <a:ext cx="5421084" cy="538609"/>
          </a:xfrm>
          <a:prstGeom prst="rect">
            <a:avLst/>
          </a:prstGeom>
          <a:noFill/>
        </p:spPr>
        <p:txBody>
          <a:bodyPr wrap="square">
            <a:spAutoFit/>
          </a:bodyPr>
          <a:lstStyle/>
          <a:p>
            <a:r>
              <a:rPr lang="en-US" sz="1100" dirty="0"/>
              <a:t>Credit: </a:t>
            </a:r>
            <a:r>
              <a:rPr lang="en-US" sz="1100" dirty="0">
                <a:hlinkClick r:id="rId3"/>
              </a:rPr>
              <a:t>https://miro.medium.com/max/1382/1*r7O3Qr88-6EOjvtalU7PVw.png</a:t>
            </a:r>
            <a:endParaRPr lang="en-US" sz="1100" dirty="0"/>
          </a:p>
          <a:p>
            <a:endParaRPr lang="en-US" dirty="0"/>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73C566-D747-4F99-B59C-2EA63DA2515C}"/>
              </a:ext>
            </a:extLst>
          </p:cNvPr>
          <p:cNvPicPr>
            <a:picLocks noChangeAspect="1"/>
          </p:cNvPicPr>
          <p:nvPr/>
        </p:nvPicPr>
        <p:blipFill>
          <a:blip r:embed="rId4"/>
          <a:stretch>
            <a:fillRect/>
          </a:stretch>
        </p:blipFill>
        <p:spPr>
          <a:xfrm>
            <a:off x="5340935" y="1533045"/>
            <a:ext cx="6581775" cy="3448050"/>
          </a:xfrm>
          <a:prstGeom prst="rect">
            <a:avLst/>
          </a:prstGeom>
        </p:spPr>
      </p:pic>
    </p:spTree>
    <p:extLst>
      <p:ext uri="{BB962C8B-B14F-4D97-AF65-F5344CB8AC3E}">
        <p14:creationId xmlns:p14="http://schemas.microsoft.com/office/powerpoint/2010/main" val="2754949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2687</Words>
  <Application>Microsoft Office PowerPoint</Application>
  <PresentationFormat>Widescreen</PresentationFormat>
  <Paragraphs>247</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Google Sans</vt:lpstr>
      <vt:lpstr>PT Serif</vt:lpstr>
      <vt:lpstr>Times New Roman</vt:lpstr>
      <vt:lpstr>Office Theme</vt:lpstr>
      <vt:lpstr>Google Cloud Platform</vt:lpstr>
      <vt:lpstr>Google Bigtable </vt:lpstr>
      <vt:lpstr>Google Bigtable </vt:lpstr>
      <vt:lpstr>Google Bigtable </vt:lpstr>
      <vt:lpstr>Google Bigtable </vt:lpstr>
      <vt:lpstr>Google Bigtable </vt:lpstr>
      <vt:lpstr>Google Bigtable </vt:lpstr>
      <vt:lpstr>Google Bigtable </vt:lpstr>
      <vt:lpstr>Google Bigtable </vt:lpstr>
      <vt:lpstr>Google Bigtable</vt:lpstr>
      <vt:lpstr>Google Bigtable</vt:lpstr>
      <vt:lpstr>Google Bigtable</vt:lpstr>
      <vt:lpstr>Google Bigtable</vt:lpstr>
      <vt:lpstr>Google colossus(Cloud storage)</vt:lpstr>
      <vt:lpstr>Google colossus(Google cloud)</vt:lpstr>
      <vt:lpstr>Google colossus(cloud storage)</vt:lpstr>
      <vt:lpstr>Google colossus(cloud storage)</vt:lpstr>
      <vt:lpstr>Google colossus(cloud storage)</vt:lpstr>
      <vt:lpstr>Google colossus(cloud storage)</vt:lpstr>
      <vt:lpstr>Google colossus(cloud storage)</vt:lpstr>
      <vt:lpstr>Google colossus(cloud storage)</vt:lpstr>
      <vt:lpstr>Google colossus(cloud storage)</vt:lpstr>
      <vt:lpstr>Google colossus(cloud storage)</vt:lpstr>
      <vt:lpstr>Google colossus(cloud storage)</vt:lpstr>
      <vt:lpstr>Google colossus(cloud storage)</vt:lpstr>
      <vt:lpstr>Google colossus(cloud storage)</vt:lpstr>
      <vt:lpstr>Google colossus(cloud storage)</vt:lpstr>
      <vt:lpstr>Google colossus(cloud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Pedram Habibi</dc:creator>
  <cp:lastModifiedBy>Pedram Habibi</cp:lastModifiedBy>
  <cp:revision>1</cp:revision>
  <dcterms:created xsi:type="dcterms:W3CDTF">2022-11-13T13:53:18Z</dcterms:created>
  <dcterms:modified xsi:type="dcterms:W3CDTF">2022-11-13T14:35:02Z</dcterms:modified>
</cp:coreProperties>
</file>