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0F63D-581C-4084-BB29-CDA049923484}"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7EB0-8CB8-4094-ADBE-0141C3C632AD}" type="slidenum">
              <a:rPr lang="en-US" smtClean="0"/>
              <a:t>‹#›</a:t>
            </a:fld>
            <a:endParaRPr lang="en-US"/>
          </a:p>
        </p:txBody>
      </p:sp>
    </p:spTree>
    <p:extLst>
      <p:ext uri="{BB962C8B-B14F-4D97-AF65-F5344CB8AC3E}">
        <p14:creationId xmlns:p14="http://schemas.microsoft.com/office/powerpoint/2010/main" val="66169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0EAF8-B809-4493-93F1-6BC97518788E}" type="slidenum">
              <a:rPr lang="en-US" smtClean="0"/>
              <a:t>2</a:t>
            </a:fld>
            <a:endParaRPr lang="en-US"/>
          </a:p>
        </p:txBody>
      </p:sp>
    </p:spTree>
    <p:extLst>
      <p:ext uri="{BB962C8B-B14F-4D97-AF65-F5344CB8AC3E}">
        <p14:creationId xmlns:p14="http://schemas.microsoft.com/office/powerpoint/2010/main" val="2802527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https://cloud.google.com/s/results/?q=persistent%20disk</a:t>
            </a:r>
          </a:p>
        </p:txBody>
      </p:sp>
      <p:sp>
        <p:nvSpPr>
          <p:cNvPr id="4" name="Slide Number Placeholder 3"/>
          <p:cNvSpPr>
            <a:spLocks noGrp="1"/>
          </p:cNvSpPr>
          <p:nvPr>
            <p:ph type="sldNum" sz="quarter" idx="5"/>
          </p:nvPr>
        </p:nvSpPr>
        <p:spPr/>
        <p:txBody>
          <a:bodyPr/>
          <a:lstStyle/>
          <a:p>
            <a:fld id="{E600EAF8-B809-4493-93F1-6BC97518788E}" type="slidenum">
              <a:rPr lang="en-US" smtClean="0"/>
              <a:t>16</a:t>
            </a:fld>
            <a:endParaRPr lang="en-US"/>
          </a:p>
        </p:txBody>
      </p:sp>
    </p:spTree>
    <p:extLst>
      <p:ext uri="{BB962C8B-B14F-4D97-AF65-F5344CB8AC3E}">
        <p14:creationId xmlns:p14="http://schemas.microsoft.com/office/powerpoint/2010/main" val="38222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https://cloud.google.com/load-balancing?hl=en</a:t>
            </a:r>
          </a:p>
          <a:p>
            <a:r>
              <a:rPr lang="en-US" dirty="0"/>
              <a:t>https://cloud.google.com/architecture?hl=en</a:t>
            </a:r>
          </a:p>
        </p:txBody>
      </p:sp>
      <p:sp>
        <p:nvSpPr>
          <p:cNvPr id="4" name="Slide Number Placeholder 3"/>
          <p:cNvSpPr>
            <a:spLocks noGrp="1"/>
          </p:cNvSpPr>
          <p:nvPr>
            <p:ph type="sldNum" sz="quarter" idx="5"/>
          </p:nvPr>
        </p:nvSpPr>
        <p:spPr/>
        <p:txBody>
          <a:bodyPr/>
          <a:lstStyle/>
          <a:p>
            <a:fld id="{E600EAF8-B809-4493-93F1-6BC97518788E}" type="slidenum">
              <a:rPr lang="en-US" smtClean="0"/>
              <a:t>20</a:t>
            </a:fld>
            <a:endParaRPr lang="en-US"/>
          </a:p>
        </p:txBody>
      </p:sp>
    </p:spTree>
    <p:extLst>
      <p:ext uri="{BB962C8B-B14F-4D97-AF65-F5344CB8AC3E}">
        <p14:creationId xmlns:p14="http://schemas.microsoft.com/office/powerpoint/2010/main" val="158495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https://cloud.google.com/docs/security/infrastructure/design#safe</a:t>
            </a:r>
          </a:p>
        </p:txBody>
      </p:sp>
      <p:sp>
        <p:nvSpPr>
          <p:cNvPr id="4" name="Slide Number Placeholder 3"/>
          <p:cNvSpPr>
            <a:spLocks noGrp="1"/>
          </p:cNvSpPr>
          <p:nvPr>
            <p:ph type="sldNum" sz="quarter" idx="5"/>
          </p:nvPr>
        </p:nvSpPr>
        <p:spPr/>
        <p:txBody>
          <a:bodyPr/>
          <a:lstStyle/>
          <a:p>
            <a:fld id="{E600EAF8-B809-4493-93F1-6BC97518788E}" type="slidenum">
              <a:rPr lang="en-US" smtClean="0"/>
              <a:t>21</a:t>
            </a:fld>
            <a:endParaRPr lang="en-US"/>
          </a:p>
        </p:txBody>
      </p:sp>
    </p:spTree>
    <p:extLst>
      <p:ext uri="{BB962C8B-B14F-4D97-AF65-F5344CB8AC3E}">
        <p14:creationId xmlns:p14="http://schemas.microsoft.com/office/powerpoint/2010/main" val="119951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https://cloud.google.com/resource-manager/docs/organization-policy/defining-locations-supported-services?hl=en</a:t>
            </a:r>
          </a:p>
        </p:txBody>
      </p:sp>
      <p:sp>
        <p:nvSpPr>
          <p:cNvPr id="4" name="Slide Number Placeholder 3"/>
          <p:cNvSpPr>
            <a:spLocks noGrp="1"/>
          </p:cNvSpPr>
          <p:nvPr>
            <p:ph type="sldNum" sz="quarter" idx="5"/>
          </p:nvPr>
        </p:nvSpPr>
        <p:spPr/>
        <p:txBody>
          <a:bodyPr/>
          <a:lstStyle/>
          <a:p>
            <a:fld id="{E600EAF8-B809-4493-93F1-6BC97518788E}" type="slidenum">
              <a:rPr lang="en-US" smtClean="0"/>
              <a:t>22</a:t>
            </a:fld>
            <a:endParaRPr lang="en-US"/>
          </a:p>
        </p:txBody>
      </p:sp>
    </p:spTree>
    <p:extLst>
      <p:ext uri="{BB962C8B-B14F-4D97-AF65-F5344CB8AC3E}">
        <p14:creationId xmlns:p14="http://schemas.microsoft.com/office/powerpoint/2010/main" val="111566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https://cloud.google.com/s/results/?q=gooogle%20cloud%20functions&amp;hl=en</a:t>
            </a:r>
          </a:p>
        </p:txBody>
      </p:sp>
      <p:sp>
        <p:nvSpPr>
          <p:cNvPr id="4" name="Slide Number Placeholder 3"/>
          <p:cNvSpPr>
            <a:spLocks noGrp="1"/>
          </p:cNvSpPr>
          <p:nvPr>
            <p:ph type="sldNum" sz="quarter" idx="5"/>
          </p:nvPr>
        </p:nvSpPr>
        <p:spPr/>
        <p:txBody>
          <a:bodyPr/>
          <a:lstStyle/>
          <a:p>
            <a:fld id="{E600EAF8-B809-4493-93F1-6BC97518788E}" type="slidenum">
              <a:rPr lang="en-US" smtClean="0"/>
              <a:t>23</a:t>
            </a:fld>
            <a:endParaRPr lang="en-US"/>
          </a:p>
        </p:txBody>
      </p:sp>
    </p:spTree>
    <p:extLst>
      <p:ext uri="{BB962C8B-B14F-4D97-AF65-F5344CB8AC3E}">
        <p14:creationId xmlns:p14="http://schemas.microsoft.com/office/powerpoint/2010/main" val="807756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https://cloud.google.com/s/results/?q=connect%20and%20extend%20cloud&amp;hl=en</a:t>
            </a:r>
          </a:p>
        </p:txBody>
      </p:sp>
      <p:sp>
        <p:nvSpPr>
          <p:cNvPr id="4" name="Slide Number Placeholder 3"/>
          <p:cNvSpPr>
            <a:spLocks noGrp="1"/>
          </p:cNvSpPr>
          <p:nvPr>
            <p:ph type="sldNum" sz="quarter" idx="5"/>
          </p:nvPr>
        </p:nvSpPr>
        <p:spPr/>
        <p:txBody>
          <a:bodyPr/>
          <a:lstStyle/>
          <a:p>
            <a:fld id="{E600EAF8-B809-4493-93F1-6BC97518788E}" type="slidenum">
              <a:rPr lang="en-US" smtClean="0"/>
              <a:t>24</a:t>
            </a:fld>
            <a:endParaRPr lang="en-US"/>
          </a:p>
        </p:txBody>
      </p:sp>
    </p:spTree>
    <p:extLst>
      <p:ext uri="{BB962C8B-B14F-4D97-AF65-F5344CB8AC3E}">
        <p14:creationId xmlns:p14="http://schemas.microsoft.com/office/powerpoint/2010/main" val="3669957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https://cloud.google.com/docs/security/infrastructure/design#reducing</a:t>
            </a:r>
          </a:p>
        </p:txBody>
      </p:sp>
      <p:sp>
        <p:nvSpPr>
          <p:cNvPr id="4" name="Slide Number Placeholder 3"/>
          <p:cNvSpPr>
            <a:spLocks noGrp="1"/>
          </p:cNvSpPr>
          <p:nvPr>
            <p:ph type="sldNum" sz="quarter" idx="5"/>
          </p:nvPr>
        </p:nvSpPr>
        <p:spPr/>
        <p:txBody>
          <a:bodyPr/>
          <a:lstStyle/>
          <a:p>
            <a:fld id="{E600EAF8-B809-4493-93F1-6BC97518788E}" type="slidenum">
              <a:rPr lang="en-US" smtClean="0"/>
              <a:t>25</a:t>
            </a:fld>
            <a:endParaRPr lang="en-US"/>
          </a:p>
        </p:txBody>
      </p:sp>
    </p:spTree>
    <p:extLst>
      <p:ext uri="{BB962C8B-B14F-4D97-AF65-F5344CB8AC3E}">
        <p14:creationId xmlns:p14="http://schemas.microsoft.com/office/powerpoint/2010/main" val="3365990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https://cloud.google.com/architecture/multi-cloud-database-management?hl=en</a:t>
            </a:r>
          </a:p>
        </p:txBody>
      </p:sp>
      <p:sp>
        <p:nvSpPr>
          <p:cNvPr id="4" name="Slide Number Placeholder 3"/>
          <p:cNvSpPr>
            <a:spLocks noGrp="1"/>
          </p:cNvSpPr>
          <p:nvPr>
            <p:ph type="sldNum" sz="quarter" idx="5"/>
          </p:nvPr>
        </p:nvSpPr>
        <p:spPr/>
        <p:txBody>
          <a:bodyPr/>
          <a:lstStyle/>
          <a:p>
            <a:fld id="{E600EAF8-B809-4493-93F1-6BC97518788E}" type="slidenum">
              <a:rPr lang="en-US" smtClean="0"/>
              <a:t>26</a:t>
            </a:fld>
            <a:endParaRPr lang="en-US"/>
          </a:p>
        </p:txBody>
      </p:sp>
    </p:spTree>
    <p:extLst>
      <p:ext uri="{BB962C8B-B14F-4D97-AF65-F5344CB8AC3E}">
        <p14:creationId xmlns:p14="http://schemas.microsoft.com/office/powerpoint/2010/main" val="347153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https://cloud.google.com/docs/security/infrastructure/design#secure_boot_stack_and_machine_identity</a:t>
            </a:r>
          </a:p>
        </p:txBody>
      </p:sp>
      <p:sp>
        <p:nvSpPr>
          <p:cNvPr id="4" name="Slide Number Placeholder 3"/>
          <p:cNvSpPr>
            <a:spLocks noGrp="1"/>
          </p:cNvSpPr>
          <p:nvPr>
            <p:ph type="sldNum" sz="quarter" idx="5"/>
          </p:nvPr>
        </p:nvSpPr>
        <p:spPr/>
        <p:txBody>
          <a:bodyPr/>
          <a:lstStyle/>
          <a:p>
            <a:fld id="{E600EAF8-B809-4493-93F1-6BC97518788E}" type="slidenum">
              <a:rPr lang="en-US" smtClean="0"/>
              <a:t>28</a:t>
            </a:fld>
            <a:endParaRPr lang="en-US"/>
          </a:p>
        </p:txBody>
      </p:sp>
    </p:spTree>
    <p:extLst>
      <p:ext uri="{BB962C8B-B14F-4D97-AF65-F5344CB8AC3E}">
        <p14:creationId xmlns:p14="http://schemas.microsoft.com/office/powerpoint/2010/main" val="1443227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https://cloud.google.com/s/results?hl=en&amp;q=CLOUD%20FUNCTION%20EXECUTION%20ENVIRONMENTUSE%20CASES</a:t>
            </a:r>
          </a:p>
        </p:txBody>
      </p:sp>
      <p:sp>
        <p:nvSpPr>
          <p:cNvPr id="4" name="Slide Number Placeholder 3"/>
          <p:cNvSpPr>
            <a:spLocks noGrp="1"/>
          </p:cNvSpPr>
          <p:nvPr>
            <p:ph type="sldNum" sz="quarter" idx="5"/>
          </p:nvPr>
        </p:nvSpPr>
        <p:spPr/>
        <p:txBody>
          <a:bodyPr/>
          <a:lstStyle/>
          <a:p>
            <a:fld id="{E600EAF8-B809-4493-93F1-6BC97518788E}" type="slidenum">
              <a:rPr lang="en-US" smtClean="0"/>
              <a:t>29</a:t>
            </a:fld>
            <a:endParaRPr lang="en-US"/>
          </a:p>
        </p:txBody>
      </p:sp>
    </p:spTree>
    <p:extLst>
      <p:ext uri="{BB962C8B-B14F-4D97-AF65-F5344CB8AC3E}">
        <p14:creationId xmlns:p14="http://schemas.microsoft.com/office/powerpoint/2010/main" val="79085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https://en.wikipedia.org/wiki/Google_Cloud_Platform</a:t>
            </a:r>
          </a:p>
        </p:txBody>
      </p:sp>
      <p:sp>
        <p:nvSpPr>
          <p:cNvPr id="4" name="Slide Number Placeholder 3"/>
          <p:cNvSpPr>
            <a:spLocks noGrp="1"/>
          </p:cNvSpPr>
          <p:nvPr>
            <p:ph type="sldNum" sz="quarter" idx="5"/>
          </p:nvPr>
        </p:nvSpPr>
        <p:spPr/>
        <p:txBody>
          <a:bodyPr/>
          <a:lstStyle/>
          <a:p>
            <a:fld id="{E600EAF8-B809-4493-93F1-6BC97518788E}" type="slidenum">
              <a:rPr lang="en-US" smtClean="0"/>
              <a:t>3</a:t>
            </a:fld>
            <a:endParaRPr lang="en-US"/>
          </a:p>
        </p:txBody>
      </p:sp>
    </p:spTree>
    <p:extLst>
      <p:ext uri="{BB962C8B-B14F-4D97-AF65-F5344CB8AC3E}">
        <p14:creationId xmlns:p14="http://schemas.microsoft.com/office/powerpoint/2010/main" val="2330230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https://cloud.google.com/deployment-manager/runtime-configurator?hl=en</a:t>
            </a:r>
          </a:p>
        </p:txBody>
      </p:sp>
      <p:sp>
        <p:nvSpPr>
          <p:cNvPr id="4" name="Slide Number Placeholder 3"/>
          <p:cNvSpPr>
            <a:spLocks noGrp="1"/>
          </p:cNvSpPr>
          <p:nvPr>
            <p:ph type="sldNum" sz="quarter" idx="5"/>
          </p:nvPr>
        </p:nvSpPr>
        <p:spPr/>
        <p:txBody>
          <a:bodyPr/>
          <a:lstStyle/>
          <a:p>
            <a:fld id="{E600EAF8-B809-4493-93F1-6BC97518788E}" type="slidenum">
              <a:rPr lang="en-US" smtClean="0"/>
              <a:t>30</a:t>
            </a:fld>
            <a:endParaRPr lang="en-US"/>
          </a:p>
        </p:txBody>
      </p:sp>
    </p:spTree>
    <p:extLst>
      <p:ext uri="{BB962C8B-B14F-4D97-AF65-F5344CB8AC3E}">
        <p14:creationId xmlns:p14="http://schemas.microsoft.com/office/powerpoint/2010/main" val="331948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https://cloud.google.com/deployment-manager/runtime-configurator?hl=entegrity_and_isolation</a:t>
            </a:r>
          </a:p>
        </p:txBody>
      </p:sp>
      <p:sp>
        <p:nvSpPr>
          <p:cNvPr id="4" name="Slide Number Placeholder 3"/>
          <p:cNvSpPr>
            <a:spLocks noGrp="1"/>
          </p:cNvSpPr>
          <p:nvPr>
            <p:ph type="sldNum" sz="quarter" idx="5"/>
          </p:nvPr>
        </p:nvSpPr>
        <p:spPr/>
        <p:txBody>
          <a:bodyPr/>
          <a:lstStyle/>
          <a:p>
            <a:fld id="{E600EAF8-B809-4493-93F1-6BC97518788E}" type="slidenum">
              <a:rPr lang="en-US" smtClean="0"/>
              <a:t>32</a:t>
            </a:fld>
            <a:endParaRPr lang="en-US"/>
          </a:p>
        </p:txBody>
      </p:sp>
    </p:spTree>
    <p:extLst>
      <p:ext uri="{BB962C8B-B14F-4D97-AF65-F5344CB8AC3E}">
        <p14:creationId xmlns:p14="http://schemas.microsoft.com/office/powerpoint/2010/main" val="286873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0EAF8-B809-4493-93F1-6BC97518788E}" type="slidenum">
              <a:rPr lang="en-US" smtClean="0"/>
              <a:t>34</a:t>
            </a:fld>
            <a:endParaRPr lang="en-US"/>
          </a:p>
        </p:txBody>
      </p:sp>
    </p:spTree>
    <p:extLst>
      <p:ext uri="{BB962C8B-B14F-4D97-AF65-F5344CB8AC3E}">
        <p14:creationId xmlns:p14="http://schemas.microsoft.com/office/powerpoint/2010/main" val="85257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https://cloud.google.com/s/results/?q=auto%20scaling%20and%20concurrency&amp;hl=en</a:t>
            </a:r>
          </a:p>
        </p:txBody>
      </p:sp>
      <p:sp>
        <p:nvSpPr>
          <p:cNvPr id="4" name="Slide Number Placeholder 3"/>
          <p:cNvSpPr>
            <a:spLocks noGrp="1"/>
          </p:cNvSpPr>
          <p:nvPr>
            <p:ph type="sldNum" sz="quarter" idx="5"/>
          </p:nvPr>
        </p:nvSpPr>
        <p:spPr/>
        <p:txBody>
          <a:bodyPr/>
          <a:lstStyle/>
          <a:p>
            <a:fld id="{E600EAF8-B809-4493-93F1-6BC97518788E}" type="slidenum">
              <a:rPr lang="en-US" smtClean="0"/>
              <a:t>37</a:t>
            </a:fld>
            <a:endParaRPr lang="en-US"/>
          </a:p>
        </p:txBody>
      </p:sp>
    </p:spTree>
    <p:extLst>
      <p:ext uri="{BB962C8B-B14F-4D97-AF65-F5344CB8AC3E}">
        <p14:creationId xmlns:p14="http://schemas.microsoft.com/office/powerpoint/2010/main" val="242059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https://cloud.google.com/infrastructure</a:t>
            </a:r>
          </a:p>
        </p:txBody>
      </p:sp>
      <p:sp>
        <p:nvSpPr>
          <p:cNvPr id="4" name="Slide Number Placeholder 3"/>
          <p:cNvSpPr>
            <a:spLocks noGrp="1"/>
          </p:cNvSpPr>
          <p:nvPr>
            <p:ph type="sldNum" sz="quarter" idx="5"/>
          </p:nvPr>
        </p:nvSpPr>
        <p:spPr/>
        <p:txBody>
          <a:bodyPr/>
          <a:lstStyle/>
          <a:p>
            <a:fld id="{E600EAF8-B809-4493-93F1-6BC97518788E}" type="slidenum">
              <a:rPr lang="en-US" smtClean="0"/>
              <a:t>4</a:t>
            </a:fld>
            <a:endParaRPr lang="en-US"/>
          </a:p>
        </p:txBody>
      </p:sp>
    </p:spTree>
    <p:extLst>
      <p:ext uri="{BB962C8B-B14F-4D97-AF65-F5344CB8AC3E}">
        <p14:creationId xmlns:p14="http://schemas.microsoft.com/office/powerpoint/2010/main" val="264025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.microsoft.com/</a:t>
            </a:r>
            <a:r>
              <a:rPr lang="en-US" dirty="0" err="1"/>
              <a:t>en</a:t>
            </a:r>
            <a:r>
              <a:rPr lang="en-US" dirty="0"/>
              <a:t>-us/overview/what-is-</a:t>
            </a:r>
            <a:r>
              <a:rPr lang="en-US" dirty="0" err="1"/>
              <a:t>iaas</a:t>
            </a:r>
            <a:r>
              <a:rPr lang="en-US" dirty="0"/>
              <a:t>/</a:t>
            </a:r>
          </a:p>
        </p:txBody>
      </p:sp>
      <p:sp>
        <p:nvSpPr>
          <p:cNvPr id="4" name="Slide Number Placeholder 3"/>
          <p:cNvSpPr>
            <a:spLocks noGrp="1"/>
          </p:cNvSpPr>
          <p:nvPr>
            <p:ph type="sldNum" sz="quarter" idx="5"/>
          </p:nvPr>
        </p:nvSpPr>
        <p:spPr/>
        <p:txBody>
          <a:bodyPr/>
          <a:lstStyle/>
          <a:p>
            <a:fld id="{E600EAF8-B809-4493-93F1-6BC97518788E}" type="slidenum">
              <a:rPr lang="en-US" smtClean="0"/>
              <a:t>5</a:t>
            </a:fld>
            <a:endParaRPr lang="en-US"/>
          </a:p>
        </p:txBody>
      </p:sp>
    </p:spTree>
    <p:extLst>
      <p:ext uri="{BB962C8B-B14F-4D97-AF65-F5344CB8AC3E}">
        <p14:creationId xmlns:p14="http://schemas.microsoft.com/office/powerpoint/2010/main" val="172162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https://cloud.google.com/docs/security/infrastructure/design#:~:text=Google's%20infrastructure%20provides%20various%20storage,to%20protect%20data%20at%20rest.</a:t>
            </a:r>
          </a:p>
        </p:txBody>
      </p:sp>
      <p:sp>
        <p:nvSpPr>
          <p:cNvPr id="4" name="Slide Number Placeholder 3"/>
          <p:cNvSpPr>
            <a:spLocks noGrp="1"/>
          </p:cNvSpPr>
          <p:nvPr>
            <p:ph type="sldNum" sz="quarter" idx="5"/>
          </p:nvPr>
        </p:nvSpPr>
        <p:spPr/>
        <p:txBody>
          <a:bodyPr/>
          <a:lstStyle/>
          <a:p>
            <a:fld id="{E600EAF8-B809-4493-93F1-6BC97518788E}" type="slidenum">
              <a:rPr lang="en-US" smtClean="0"/>
              <a:t>6</a:t>
            </a:fld>
            <a:endParaRPr lang="en-US"/>
          </a:p>
        </p:txBody>
      </p:sp>
    </p:spTree>
    <p:extLst>
      <p:ext uri="{BB962C8B-B14F-4D97-AF65-F5344CB8AC3E}">
        <p14:creationId xmlns:p14="http://schemas.microsoft.com/office/powerpoint/2010/main" val="86371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0EAF8-B809-4493-93F1-6BC97518788E}" type="slidenum">
              <a:rPr lang="en-US" smtClean="0"/>
              <a:t>7</a:t>
            </a:fld>
            <a:endParaRPr lang="en-US"/>
          </a:p>
        </p:txBody>
      </p:sp>
    </p:spTree>
    <p:extLst>
      <p:ext uri="{BB962C8B-B14F-4D97-AF65-F5344CB8AC3E}">
        <p14:creationId xmlns:p14="http://schemas.microsoft.com/office/powerpoint/2010/main" val="404083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0EAF8-B809-4493-93F1-6BC97518788E}" type="slidenum">
              <a:rPr lang="en-US" smtClean="0"/>
              <a:t>8</a:t>
            </a:fld>
            <a:endParaRPr lang="en-US"/>
          </a:p>
        </p:txBody>
      </p:sp>
    </p:spTree>
    <p:extLst>
      <p:ext uri="{BB962C8B-B14F-4D97-AF65-F5344CB8AC3E}">
        <p14:creationId xmlns:p14="http://schemas.microsoft.com/office/powerpoint/2010/main" val="1288815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https://cloud.google.com/compute/docs/machine-types</a:t>
            </a:r>
          </a:p>
        </p:txBody>
      </p:sp>
      <p:sp>
        <p:nvSpPr>
          <p:cNvPr id="4" name="Slide Number Placeholder 3"/>
          <p:cNvSpPr>
            <a:spLocks noGrp="1"/>
          </p:cNvSpPr>
          <p:nvPr>
            <p:ph type="sldNum" sz="quarter" idx="5"/>
          </p:nvPr>
        </p:nvSpPr>
        <p:spPr/>
        <p:txBody>
          <a:bodyPr/>
          <a:lstStyle/>
          <a:p>
            <a:fld id="{E600EAF8-B809-4493-93F1-6BC97518788E}" type="slidenum">
              <a:rPr lang="en-US" smtClean="0"/>
              <a:t>11</a:t>
            </a:fld>
            <a:endParaRPr lang="en-US"/>
          </a:p>
        </p:txBody>
      </p:sp>
    </p:spTree>
    <p:extLst>
      <p:ext uri="{BB962C8B-B14F-4D97-AF65-F5344CB8AC3E}">
        <p14:creationId xmlns:p14="http://schemas.microsoft.com/office/powerpoint/2010/main" val="105543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https://cloud.google.com/s/results/?q=live%20migration</a:t>
            </a:r>
          </a:p>
        </p:txBody>
      </p:sp>
      <p:sp>
        <p:nvSpPr>
          <p:cNvPr id="4" name="Slide Number Placeholder 3"/>
          <p:cNvSpPr>
            <a:spLocks noGrp="1"/>
          </p:cNvSpPr>
          <p:nvPr>
            <p:ph type="sldNum" sz="quarter" idx="5"/>
          </p:nvPr>
        </p:nvSpPr>
        <p:spPr/>
        <p:txBody>
          <a:bodyPr/>
          <a:lstStyle/>
          <a:p>
            <a:fld id="{E600EAF8-B809-4493-93F1-6BC97518788E}" type="slidenum">
              <a:rPr lang="en-US" smtClean="0"/>
              <a:t>15</a:t>
            </a:fld>
            <a:endParaRPr lang="en-US"/>
          </a:p>
        </p:txBody>
      </p:sp>
    </p:spTree>
    <p:extLst>
      <p:ext uri="{BB962C8B-B14F-4D97-AF65-F5344CB8AC3E}">
        <p14:creationId xmlns:p14="http://schemas.microsoft.com/office/powerpoint/2010/main" val="219675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6FFE-DADD-3310-FEFD-123F242D4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8FCA0-7C08-5917-31DA-AC4814705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422F06-7F96-DB43-EA26-67AFE608F02A}"/>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5" name="Footer Placeholder 4">
            <a:extLst>
              <a:ext uri="{FF2B5EF4-FFF2-40B4-BE49-F238E27FC236}">
                <a16:creationId xmlns:a16="http://schemas.microsoft.com/office/drawing/2014/main" id="{D6F1E835-CF7A-5014-C3E4-A6663A087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61A54-E020-8DC4-ED38-02FFB65E48CD}"/>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390676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3AA6-4D9A-C379-5374-B8B404662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2387C-3539-2D17-002F-AD5401DF7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A2276-DBCE-ED83-8792-66FC59E5F2CC}"/>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5" name="Footer Placeholder 4">
            <a:extLst>
              <a:ext uri="{FF2B5EF4-FFF2-40B4-BE49-F238E27FC236}">
                <a16:creationId xmlns:a16="http://schemas.microsoft.com/office/drawing/2014/main" id="{2E463A53-2DF4-7D5B-C949-D770346B5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0CD24-6B86-FA77-E8C2-E5051B92F262}"/>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283639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16061-679F-72D4-ABDA-5BB14B52D1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B9D26-3949-5D33-7600-C45A2093C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5B383-82CA-E161-BF44-8351B069DF4A}"/>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5" name="Footer Placeholder 4">
            <a:extLst>
              <a:ext uri="{FF2B5EF4-FFF2-40B4-BE49-F238E27FC236}">
                <a16:creationId xmlns:a16="http://schemas.microsoft.com/office/drawing/2014/main" id="{62A67D5C-F293-D4EC-DEE6-9883A3BF6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801A4-90F9-CCCB-599D-00D5EED401E6}"/>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80151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418C-CB54-C0D3-1E0F-05B25CFC6F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FB51F-1200-8CAD-1CDB-92D75096FA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0B2CB-FCA4-420A-A468-602A33C93290}"/>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5" name="Footer Placeholder 4">
            <a:extLst>
              <a:ext uri="{FF2B5EF4-FFF2-40B4-BE49-F238E27FC236}">
                <a16:creationId xmlns:a16="http://schemas.microsoft.com/office/drawing/2014/main" id="{9526AB3D-0DFD-38A4-8BB9-770E1CDCB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379E0-8D01-27C1-49AF-D07B584D2BB9}"/>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243258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F6D7-C059-FA5D-948F-C2AE936F3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22D046-03B2-21BC-0533-7B5073FC3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7E6A6C-26FC-3E07-A3F7-4EBA7BDBDD70}"/>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5" name="Footer Placeholder 4">
            <a:extLst>
              <a:ext uri="{FF2B5EF4-FFF2-40B4-BE49-F238E27FC236}">
                <a16:creationId xmlns:a16="http://schemas.microsoft.com/office/drawing/2014/main" id="{BA516F5A-5400-BB43-C0AE-04BFB727C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2D149-63AB-7692-2B7B-F9E9FB1BC242}"/>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233195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B417-7428-105A-834F-50E8596291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5F41A-FFC7-2A77-EAB7-21CD1D041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472C1E-B36D-A452-903D-DCA981A0BD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7E2B3A-063D-784F-ED2D-DBC9BD55B47A}"/>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6" name="Footer Placeholder 5">
            <a:extLst>
              <a:ext uri="{FF2B5EF4-FFF2-40B4-BE49-F238E27FC236}">
                <a16:creationId xmlns:a16="http://schemas.microsoft.com/office/drawing/2014/main" id="{1E6EA962-74BC-B3CA-6571-0F686579A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A374A-883A-0715-297C-91AE3D7481D6}"/>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18745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BA82-9885-BC48-C477-BDB5EC44F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5CFB60-75D8-3B02-16B9-E296A7EAD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C9DF6-1504-C489-1A5F-5882860F68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F49AE5-2455-5AA0-357E-FD27533EC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82966B-B4B4-CEED-5F62-8E6606B45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1EC39A-8D3E-B34B-4D93-F208402E5DB2}"/>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8" name="Footer Placeholder 7">
            <a:extLst>
              <a:ext uri="{FF2B5EF4-FFF2-40B4-BE49-F238E27FC236}">
                <a16:creationId xmlns:a16="http://schemas.microsoft.com/office/drawing/2014/main" id="{D33DF064-0C13-49E0-F6C9-BF09CF0C2B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93202C-C3BC-7DF5-0A67-56857A5CC75D}"/>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41689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778F-86C7-D8D8-E302-A6A2F57CA8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4454B8-2E14-95F4-41FD-E7196015BFB3}"/>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4" name="Footer Placeholder 3">
            <a:extLst>
              <a:ext uri="{FF2B5EF4-FFF2-40B4-BE49-F238E27FC236}">
                <a16:creationId xmlns:a16="http://schemas.microsoft.com/office/drawing/2014/main" id="{130935F8-3A64-AF1E-3991-616AC8266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844427-042E-5C8F-E6DE-F9E7AFEC38BC}"/>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287207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D2244-B116-8B40-DD70-CEA84F8FAFFF}"/>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3" name="Footer Placeholder 2">
            <a:extLst>
              <a:ext uri="{FF2B5EF4-FFF2-40B4-BE49-F238E27FC236}">
                <a16:creationId xmlns:a16="http://schemas.microsoft.com/office/drawing/2014/main" id="{46DF3242-B316-79B6-A1FA-79055580B8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28DA9-936F-4022-8A64-5182FA489C5B}"/>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286685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6AF3-B07C-BECB-B406-E660064AA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2C25B3-98CA-4663-2F25-D82099096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27F0E7-96C5-9A0F-A4EE-B5BBA774B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17F84-8422-CEDC-4728-1681B4A58CE5}"/>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6" name="Footer Placeholder 5">
            <a:extLst>
              <a:ext uri="{FF2B5EF4-FFF2-40B4-BE49-F238E27FC236}">
                <a16:creationId xmlns:a16="http://schemas.microsoft.com/office/drawing/2014/main" id="{74457E42-00CD-D84E-5251-59D94E4B2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FA2E0-9D59-633B-E06A-A0880F71CE05}"/>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77129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C8E3-20F9-99D4-0E95-46B79A349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709EF8-CBEA-E136-6499-0A39DDCA9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7F4BAB-EC98-E9BD-D243-CFB6551FF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61198-A01B-6977-2A9F-B3810AB79381}"/>
              </a:ext>
            </a:extLst>
          </p:cNvPr>
          <p:cNvSpPr>
            <a:spLocks noGrp="1"/>
          </p:cNvSpPr>
          <p:nvPr>
            <p:ph type="dt" sz="half" idx="10"/>
          </p:nvPr>
        </p:nvSpPr>
        <p:spPr/>
        <p:txBody>
          <a:bodyPr/>
          <a:lstStyle/>
          <a:p>
            <a:fld id="{FBA2C24D-B507-4B45-8B4F-31438BF539A5}" type="datetimeFigureOut">
              <a:rPr lang="en-US" smtClean="0"/>
              <a:t>11/13/2022</a:t>
            </a:fld>
            <a:endParaRPr lang="en-US"/>
          </a:p>
        </p:txBody>
      </p:sp>
      <p:sp>
        <p:nvSpPr>
          <p:cNvPr id="6" name="Footer Placeholder 5">
            <a:extLst>
              <a:ext uri="{FF2B5EF4-FFF2-40B4-BE49-F238E27FC236}">
                <a16:creationId xmlns:a16="http://schemas.microsoft.com/office/drawing/2014/main" id="{0320D655-772F-1A7E-5A9C-1920B11BB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37AE7-7B91-B060-C946-002184C4F4D0}"/>
              </a:ext>
            </a:extLst>
          </p:cNvPr>
          <p:cNvSpPr>
            <a:spLocks noGrp="1"/>
          </p:cNvSpPr>
          <p:nvPr>
            <p:ph type="sldNum" sz="quarter" idx="12"/>
          </p:nvPr>
        </p:nvSpPr>
        <p:spPr/>
        <p:txBody>
          <a:bodyPr/>
          <a:lstStyle/>
          <a:p>
            <a:fld id="{985FEB76-0888-4D7D-BD61-02DC78B3ABFC}" type="slidenum">
              <a:rPr lang="en-US" smtClean="0"/>
              <a:t>‹#›</a:t>
            </a:fld>
            <a:endParaRPr lang="en-US"/>
          </a:p>
        </p:txBody>
      </p:sp>
    </p:spTree>
    <p:extLst>
      <p:ext uri="{BB962C8B-B14F-4D97-AF65-F5344CB8AC3E}">
        <p14:creationId xmlns:p14="http://schemas.microsoft.com/office/powerpoint/2010/main" val="278716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357A08-C594-CC4D-8B84-DFBA19CFB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16D70B-7CDE-A91D-3D35-A6E89340C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BC491-4DB5-61AB-AA31-107618D84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2C24D-B507-4B45-8B4F-31438BF539A5}" type="datetimeFigureOut">
              <a:rPr lang="en-US" smtClean="0"/>
              <a:t>11/13/2022</a:t>
            </a:fld>
            <a:endParaRPr lang="en-US"/>
          </a:p>
        </p:txBody>
      </p:sp>
      <p:sp>
        <p:nvSpPr>
          <p:cNvPr id="5" name="Footer Placeholder 4">
            <a:extLst>
              <a:ext uri="{FF2B5EF4-FFF2-40B4-BE49-F238E27FC236}">
                <a16:creationId xmlns:a16="http://schemas.microsoft.com/office/drawing/2014/main" id="{21B4651F-B27F-E8D4-4114-50EA7BEA7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F677E9-BDC3-9A5D-84CE-E1B86969D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FEB76-0888-4D7D-BD61-02DC78B3ABFC}" type="slidenum">
              <a:rPr lang="en-US" smtClean="0"/>
              <a:t>‹#›</a:t>
            </a:fld>
            <a:endParaRPr lang="en-US"/>
          </a:p>
        </p:txBody>
      </p:sp>
    </p:spTree>
    <p:extLst>
      <p:ext uri="{BB962C8B-B14F-4D97-AF65-F5344CB8AC3E}">
        <p14:creationId xmlns:p14="http://schemas.microsoft.com/office/powerpoint/2010/main" val="221517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cloud.google.com/apis/docs/cloud-client-librarie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cloud.google.com/functions/docs/concepts/events-trigger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cloud.google.com/functions/docs/calling/http" TargetMode="External"/><Relationship Id="rId2" Type="http://schemas.openxmlformats.org/officeDocument/2006/relationships/hyperlink" Target="https://cloud.google.com/storag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firebase.google.com/docs/functions/"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google.com/functions/docs/deploying/filesyste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s://registry.terraform.io/providers/hashicorp/google/latest/docs/resources/cloudfunctions_func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cloud.google.com/functions/docs/bestpractices/tips#use_global_variables_to_reuse_objects_in_future_invocations"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firebase.google.com/products/firestore/" TargetMode="External"/><Relationship Id="rId2" Type="http://schemas.openxmlformats.org/officeDocument/2006/relationships/hyperlink" Target="https://cloud.google.com/datastore" TargetMode="External"/><Relationship Id="rId1" Type="http://schemas.openxmlformats.org/officeDocument/2006/relationships/slideLayout" Target="../slideLayouts/slideLayout6.xml"/><Relationship Id="rId5" Type="http://schemas.openxmlformats.org/officeDocument/2006/relationships/hyperlink" Target="https://cloud.google.com/storage-options" TargetMode="External"/><Relationship Id="rId4" Type="http://schemas.openxmlformats.org/officeDocument/2006/relationships/hyperlink" Target="https://cloud.google.com/storag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cloud.google.com/functions/docs/concepts/exec#function_instance_lifespan"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D423B-E3C4-4CDC-98FC-D7AB7A4FC687}"/>
              </a:ext>
            </a:extLst>
          </p:cNvPr>
          <p:cNvSpPr txBox="1"/>
          <p:nvPr/>
        </p:nvSpPr>
        <p:spPr>
          <a:xfrm>
            <a:off x="1159727" y="2505670"/>
            <a:ext cx="8129239" cy="923330"/>
          </a:xfrm>
          <a:prstGeom prst="rect">
            <a:avLst/>
          </a:prstGeom>
          <a:noFill/>
        </p:spPr>
        <p:txBody>
          <a:bodyPr wrap="square" rtlCol="0">
            <a:spAutoFit/>
          </a:bodyPr>
          <a:lstStyle/>
          <a:p>
            <a:pPr algn="ctr"/>
            <a:r>
              <a:rPr lang="en-CA" sz="5400" dirty="0">
                <a:solidFill>
                  <a:srgbClr val="FF0000"/>
                </a:solidFill>
              </a:rPr>
              <a:t>Computing</a:t>
            </a:r>
          </a:p>
        </p:txBody>
      </p:sp>
    </p:spTree>
    <p:extLst>
      <p:ext uri="{BB962C8B-B14F-4D97-AF65-F5344CB8AC3E}">
        <p14:creationId xmlns:p14="http://schemas.microsoft.com/office/powerpoint/2010/main" val="409231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911EB-A281-41DD-B173-2E3923913593}"/>
              </a:ext>
            </a:extLst>
          </p:cNvPr>
          <p:cNvSpPr txBox="1"/>
          <p:nvPr/>
        </p:nvSpPr>
        <p:spPr>
          <a:xfrm>
            <a:off x="1006367" y="740704"/>
            <a:ext cx="8394808" cy="3354765"/>
          </a:xfrm>
          <a:prstGeom prst="rect">
            <a:avLst/>
          </a:prstGeom>
          <a:noFill/>
        </p:spPr>
        <p:txBody>
          <a:bodyPr wrap="square">
            <a:spAutoFit/>
          </a:bodyPr>
          <a:lstStyle/>
          <a:p>
            <a:r>
              <a:rPr lang="en-US" sz="3600" i="0" dirty="0">
                <a:solidFill>
                  <a:srgbClr val="FF0000"/>
                </a:solidFill>
                <a:effectLst/>
                <a:latin typeface="Times New Roman" panose="02020603050405020304" pitchFamily="18" charset="0"/>
                <a:cs typeface="Times New Roman" panose="02020603050405020304" pitchFamily="18" charset="0"/>
              </a:rPr>
              <a:t>Machine</a:t>
            </a:r>
            <a:r>
              <a:rPr lang="en-US" sz="3600" b="1" i="0" dirty="0">
                <a:solidFill>
                  <a:srgbClr val="FF0000"/>
                </a:solidFill>
                <a:effectLst/>
                <a:latin typeface="Times New Roman" panose="02020603050405020304" pitchFamily="18" charset="0"/>
                <a:cs typeface="Times New Roman" panose="02020603050405020304" pitchFamily="18" charset="0"/>
              </a:rPr>
              <a:t> </a:t>
            </a:r>
            <a:r>
              <a:rPr lang="en-US" sz="3600" i="0" dirty="0">
                <a:solidFill>
                  <a:srgbClr val="FF0000"/>
                </a:solidFill>
                <a:effectLst/>
                <a:latin typeface="Times New Roman" panose="02020603050405020304" pitchFamily="18" charset="0"/>
                <a:cs typeface="Times New Roman" panose="02020603050405020304" pitchFamily="18" charset="0"/>
              </a:rPr>
              <a:t>Types</a:t>
            </a:r>
            <a:r>
              <a:rPr lang="en-US" sz="3600" b="1" i="0" dirty="0">
                <a:solidFill>
                  <a:srgbClr val="FF0000"/>
                </a:solidFill>
                <a:effectLst/>
                <a:latin typeface="Times New Roman" panose="02020603050405020304" pitchFamily="18" charset="0"/>
                <a:cs typeface="Times New Roman" panose="02020603050405020304" pitchFamily="18" charset="0"/>
              </a:rPr>
              <a:t> (</a:t>
            </a:r>
            <a:r>
              <a:rPr lang="en-US" sz="3600" i="0" dirty="0">
                <a:solidFill>
                  <a:srgbClr val="FF0000"/>
                </a:solidFill>
                <a:effectLst/>
                <a:latin typeface="Times New Roman" panose="02020603050405020304" pitchFamily="18" charset="0"/>
                <a:cs typeface="Times New Roman" panose="02020603050405020304" pitchFamily="18" charset="0"/>
              </a:rPr>
              <a:t>Shared-Core</a:t>
            </a:r>
            <a:r>
              <a:rPr lang="en-US" sz="3600" b="1" i="0" dirty="0">
                <a:solidFill>
                  <a:srgbClr val="FF0000"/>
                </a:solidFill>
                <a:effectLst/>
                <a:latin typeface="Times New Roman" panose="02020603050405020304" pitchFamily="18" charset="0"/>
                <a:cs typeface="Times New Roman" panose="02020603050405020304" pitchFamily="18" charset="0"/>
              </a:rPr>
              <a:t>)</a:t>
            </a:r>
          </a:p>
          <a:p>
            <a:r>
              <a:rPr lang="en-US" sz="2200" b="0" i="0" dirty="0">
                <a:effectLst/>
                <a:latin typeface="Times New Roman" panose="02020603050405020304" pitchFamily="18" charset="0"/>
                <a:cs typeface="Times New Roman" panose="02020603050405020304" pitchFamily="18" charset="0"/>
              </a:rPr>
              <a:t>f 1 -micro </a:t>
            </a:r>
          </a:p>
          <a:p>
            <a:r>
              <a:rPr lang="en-US" sz="2200" b="0" i="0" dirty="0">
                <a:effectLst/>
                <a:latin typeface="Times New Roman" panose="02020603050405020304" pitchFamily="18" charset="0"/>
                <a:cs typeface="Times New Roman" panose="02020603050405020304" pitchFamily="18" charset="0"/>
              </a:rPr>
              <a:t>Shared Core</a:t>
            </a:r>
          </a:p>
          <a:p>
            <a:r>
              <a:rPr lang="en-US" sz="2200" b="0" i="0" dirty="0">
                <a:effectLst/>
                <a:latin typeface="Times New Roman" panose="02020603050405020304" pitchFamily="18" charset="0"/>
                <a:cs typeface="Times New Roman" panose="02020603050405020304" pitchFamily="18" charset="0"/>
              </a:rPr>
              <a:t> 0. 6 GB Memory </a:t>
            </a:r>
          </a:p>
          <a:p>
            <a:r>
              <a:rPr lang="en-US" sz="2200" b="0" i="0" dirty="0">
                <a:effectLst/>
                <a:latin typeface="Times New Roman" panose="02020603050405020304" pitchFamily="18" charset="0"/>
                <a:cs typeface="Times New Roman" panose="02020603050405020304" pitchFamily="18" charset="0"/>
              </a:rPr>
              <a:t>g 1 –small</a:t>
            </a:r>
          </a:p>
          <a:p>
            <a:r>
              <a:rPr lang="en-US" sz="2200" b="0" i="0" dirty="0">
                <a:effectLst/>
                <a:latin typeface="Times New Roman" panose="02020603050405020304" pitchFamily="18" charset="0"/>
                <a:cs typeface="Times New Roman" panose="02020603050405020304" pitchFamily="18" charset="0"/>
              </a:rPr>
              <a:t>1 Core </a:t>
            </a:r>
          </a:p>
          <a:p>
            <a:r>
              <a:rPr lang="en-US" sz="2200" b="0" i="0" dirty="0">
                <a:effectLst/>
                <a:latin typeface="Times New Roman" panose="02020603050405020304" pitchFamily="18" charset="0"/>
                <a:cs typeface="Times New Roman" panose="02020603050405020304" pitchFamily="18" charset="0"/>
              </a:rPr>
              <a:t>1.7 GB Memory </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1. 38 GCEUs</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B2C18D-D752-43F3-B44B-1E8A1D041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984" y="1631549"/>
            <a:ext cx="2298700" cy="2032000"/>
          </a:xfrm>
          <a:prstGeom prst="rect">
            <a:avLst/>
          </a:prstGeom>
        </p:spPr>
      </p:pic>
    </p:spTree>
    <p:extLst>
      <p:ext uri="{BB962C8B-B14F-4D97-AF65-F5344CB8AC3E}">
        <p14:creationId xmlns:p14="http://schemas.microsoft.com/office/powerpoint/2010/main" val="155106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00D76E-3348-46F8-90F1-0A1EB3355096}"/>
              </a:ext>
            </a:extLst>
          </p:cNvPr>
          <p:cNvSpPr txBox="1"/>
          <p:nvPr/>
        </p:nvSpPr>
        <p:spPr>
          <a:xfrm>
            <a:off x="896541" y="369778"/>
            <a:ext cx="7904560" cy="2154436"/>
          </a:xfrm>
          <a:prstGeom prst="rect">
            <a:avLst/>
          </a:prstGeom>
          <a:noFill/>
        </p:spPr>
        <p:txBody>
          <a:bodyPr wrap="square">
            <a:spAutoFit/>
          </a:bodyPr>
          <a:lstStyle/>
          <a:p>
            <a:r>
              <a:rPr lang="en-US" sz="3600" i="0" dirty="0">
                <a:solidFill>
                  <a:srgbClr val="FF0000"/>
                </a:solidFill>
                <a:effectLst/>
                <a:latin typeface="Roboto" panose="02000000000000000000" pitchFamily="2" charset="0"/>
              </a:rPr>
              <a:t>Machine </a:t>
            </a:r>
            <a:r>
              <a:rPr lang="en-US" sz="3600" dirty="0">
                <a:solidFill>
                  <a:srgbClr val="FF0000"/>
                </a:solidFill>
                <a:latin typeface="Roboto" panose="02000000000000000000" pitchFamily="2" charset="0"/>
              </a:rPr>
              <a:t>Types</a:t>
            </a:r>
            <a:r>
              <a:rPr lang="en-US" sz="3600" i="0" dirty="0">
                <a:solidFill>
                  <a:srgbClr val="FF0000"/>
                </a:solidFill>
                <a:effectLst/>
                <a:latin typeface="Roboto" panose="02000000000000000000" pitchFamily="2" charset="0"/>
              </a:rPr>
              <a:t> (Standard) </a:t>
            </a:r>
          </a:p>
          <a:p>
            <a:r>
              <a:rPr lang="en-US" sz="3600" b="0" i="0" dirty="0">
                <a:solidFill>
                  <a:srgbClr val="FF0000"/>
                </a:solidFill>
                <a:effectLst/>
                <a:latin typeface="Roboto" panose="02000000000000000000" pitchFamily="2" charset="0"/>
              </a:rPr>
              <a:t>n 1 -standard-n </a:t>
            </a:r>
          </a:p>
          <a:p>
            <a:endParaRPr lang="en-US" dirty="0">
              <a:solidFill>
                <a:schemeClr val="accent1">
                  <a:lumMod val="75000"/>
                </a:schemeClr>
              </a:solidFill>
              <a:latin typeface="Roboto" panose="02000000000000000000" pitchFamily="2" charset="0"/>
            </a:endParaRPr>
          </a:p>
          <a:p>
            <a:r>
              <a:rPr lang="en-US" sz="2200" b="0" i="0" dirty="0">
                <a:effectLst/>
                <a:latin typeface="Times New Roman" panose="02020603050405020304" pitchFamily="18" charset="0"/>
                <a:cs typeface="Times New Roman" panose="02020603050405020304" pitchFamily="18" charset="0"/>
              </a:rPr>
              <a:t>Starts from 1 Core</a:t>
            </a:r>
          </a:p>
          <a:p>
            <a:r>
              <a:rPr lang="en-US" sz="2200" b="0" i="0" dirty="0">
                <a:effectLst/>
                <a:latin typeface="Times New Roman" panose="02020603050405020304" pitchFamily="18" charset="0"/>
                <a:cs typeface="Times New Roman" panose="02020603050405020304" pitchFamily="18" charset="0"/>
              </a:rPr>
              <a:t> Start from 3. 75 GB Memory </a:t>
            </a:r>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41BF0A8A-085C-4BE1-B9AA-31F672C48BF6}"/>
              </a:ext>
            </a:extLst>
          </p:cNvPr>
          <p:cNvGraphicFramePr>
            <a:graphicFrameLocks noGrp="1"/>
          </p:cNvGraphicFramePr>
          <p:nvPr/>
        </p:nvGraphicFramePr>
        <p:xfrm>
          <a:off x="1135355" y="2619486"/>
          <a:ext cx="8448260" cy="2515224"/>
        </p:xfrm>
        <a:graphic>
          <a:graphicData uri="http://schemas.openxmlformats.org/drawingml/2006/table">
            <a:tbl>
              <a:tblPr firstRow="1" bandRow="1">
                <a:tableStyleId>{5C22544A-7EE6-4342-B048-85BDC9FD1C3A}</a:tableStyleId>
              </a:tblPr>
              <a:tblGrid>
                <a:gridCol w="2112065">
                  <a:extLst>
                    <a:ext uri="{9D8B030D-6E8A-4147-A177-3AD203B41FA5}">
                      <a16:colId xmlns:a16="http://schemas.microsoft.com/office/drawing/2014/main" val="3746222465"/>
                    </a:ext>
                  </a:extLst>
                </a:gridCol>
                <a:gridCol w="2112065">
                  <a:extLst>
                    <a:ext uri="{9D8B030D-6E8A-4147-A177-3AD203B41FA5}">
                      <a16:colId xmlns:a16="http://schemas.microsoft.com/office/drawing/2014/main" val="1195011376"/>
                    </a:ext>
                  </a:extLst>
                </a:gridCol>
                <a:gridCol w="2112065">
                  <a:extLst>
                    <a:ext uri="{9D8B030D-6E8A-4147-A177-3AD203B41FA5}">
                      <a16:colId xmlns:a16="http://schemas.microsoft.com/office/drawing/2014/main" val="4069770483"/>
                    </a:ext>
                  </a:extLst>
                </a:gridCol>
                <a:gridCol w="2112065">
                  <a:extLst>
                    <a:ext uri="{9D8B030D-6E8A-4147-A177-3AD203B41FA5}">
                      <a16:colId xmlns:a16="http://schemas.microsoft.com/office/drawing/2014/main" val="20257833"/>
                    </a:ext>
                  </a:extLst>
                </a:gridCol>
              </a:tblGrid>
              <a:tr h="419204">
                <a:tc>
                  <a:txBody>
                    <a:bodyPr/>
                    <a:lstStyle/>
                    <a:p>
                      <a:r>
                        <a:rPr lang="en-US" dirty="0"/>
                        <a:t>            n</a:t>
                      </a:r>
                    </a:p>
                  </a:txBody>
                  <a:tcPr/>
                </a:tc>
                <a:tc>
                  <a:txBody>
                    <a:bodyPr/>
                    <a:lstStyle/>
                    <a:p>
                      <a:r>
                        <a:rPr lang="en-US" dirty="0"/>
                        <a:t>Virtual CPUs</a:t>
                      </a:r>
                    </a:p>
                  </a:txBody>
                  <a:tcPr/>
                </a:tc>
                <a:tc>
                  <a:txBody>
                    <a:bodyPr/>
                    <a:lstStyle/>
                    <a:p>
                      <a:r>
                        <a:rPr lang="en-US" dirty="0"/>
                        <a:t>   Memory</a:t>
                      </a:r>
                    </a:p>
                  </a:txBody>
                  <a:tcPr/>
                </a:tc>
                <a:tc>
                  <a:txBody>
                    <a:bodyPr/>
                    <a:lstStyle/>
                    <a:p>
                      <a:r>
                        <a:rPr lang="en-US" dirty="0"/>
                        <a:t>    GCEUs</a:t>
                      </a:r>
                    </a:p>
                  </a:txBody>
                  <a:tcPr/>
                </a:tc>
                <a:extLst>
                  <a:ext uri="{0D108BD9-81ED-4DB2-BD59-A6C34878D82A}">
                    <a16:rowId xmlns:a16="http://schemas.microsoft.com/office/drawing/2014/main" val="1947242763"/>
                  </a:ext>
                </a:extLst>
              </a:tr>
              <a:tr h="419204">
                <a:tc>
                  <a:txBody>
                    <a:bodyPr/>
                    <a:lstStyle/>
                    <a:p>
                      <a:r>
                        <a:rPr lang="en-US" dirty="0"/>
                        <a:t>           1</a:t>
                      </a:r>
                    </a:p>
                  </a:txBody>
                  <a:tcPr/>
                </a:tc>
                <a:tc>
                  <a:txBody>
                    <a:bodyPr/>
                    <a:lstStyle/>
                    <a:p>
                      <a:r>
                        <a:rPr lang="en-US" dirty="0"/>
                        <a:t>            1</a:t>
                      </a:r>
                    </a:p>
                  </a:txBody>
                  <a:tcPr/>
                </a:tc>
                <a:tc>
                  <a:txBody>
                    <a:bodyPr/>
                    <a:lstStyle/>
                    <a:p>
                      <a:r>
                        <a:rPr lang="en-US" dirty="0"/>
                        <a:t>         3.75GB</a:t>
                      </a:r>
                    </a:p>
                  </a:txBody>
                  <a:tcPr/>
                </a:tc>
                <a:tc>
                  <a:txBody>
                    <a:bodyPr/>
                    <a:lstStyle/>
                    <a:p>
                      <a:r>
                        <a:rPr lang="en-US" dirty="0"/>
                        <a:t>        2.75</a:t>
                      </a:r>
                    </a:p>
                  </a:txBody>
                  <a:tcPr/>
                </a:tc>
                <a:extLst>
                  <a:ext uri="{0D108BD9-81ED-4DB2-BD59-A6C34878D82A}">
                    <a16:rowId xmlns:a16="http://schemas.microsoft.com/office/drawing/2014/main" val="2993002139"/>
                  </a:ext>
                </a:extLst>
              </a:tr>
              <a:tr h="419204">
                <a:tc>
                  <a:txBody>
                    <a:bodyPr/>
                    <a:lstStyle/>
                    <a:p>
                      <a:r>
                        <a:rPr lang="en-US" dirty="0"/>
                        <a:t>           2</a:t>
                      </a:r>
                    </a:p>
                  </a:txBody>
                  <a:tcPr/>
                </a:tc>
                <a:tc>
                  <a:txBody>
                    <a:bodyPr/>
                    <a:lstStyle/>
                    <a:p>
                      <a:r>
                        <a:rPr lang="en-US" dirty="0"/>
                        <a:t>            2</a:t>
                      </a:r>
                    </a:p>
                  </a:txBody>
                  <a:tcPr/>
                </a:tc>
                <a:tc>
                  <a:txBody>
                    <a:bodyPr/>
                    <a:lstStyle/>
                    <a:p>
                      <a:r>
                        <a:rPr lang="en-US" dirty="0"/>
                        <a:t>         7.50GB</a:t>
                      </a:r>
                    </a:p>
                  </a:txBody>
                  <a:tcPr/>
                </a:tc>
                <a:tc>
                  <a:txBody>
                    <a:bodyPr/>
                    <a:lstStyle/>
                    <a:p>
                      <a:r>
                        <a:rPr lang="en-US" dirty="0"/>
                        <a:t>        5.50</a:t>
                      </a:r>
                    </a:p>
                  </a:txBody>
                  <a:tcPr/>
                </a:tc>
                <a:extLst>
                  <a:ext uri="{0D108BD9-81ED-4DB2-BD59-A6C34878D82A}">
                    <a16:rowId xmlns:a16="http://schemas.microsoft.com/office/drawing/2014/main" val="3040189022"/>
                  </a:ext>
                </a:extLst>
              </a:tr>
              <a:tr h="419204">
                <a:tc>
                  <a:txBody>
                    <a:bodyPr/>
                    <a:lstStyle/>
                    <a:p>
                      <a:r>
                        <a:rPr lang="en-US" dirty="0"/>
                        <a:t>           4</a:t>
                      </a:r>
                    </a:p>
                  </a:txBody>
                  <a:tcPr/>
                </a:tc>
                <a:tc>
                  <a:txBody>
                    <a:bodyPr/>
                    <a:lstStyle/>
                    <a:p>
                      <a:r>
                        <a:rPr lang="en-US" dirty="0"/>
                        <a:t>            4</a:t>
                      </a:r>
                    </a:p>
                  </a:txBody>
                  <a:tcPr/>
                </a:tc>
                <a:tc>
                  <a:txBody>
                    <a:bodyPr/>
                    <a:lstStyle/>
                    <a:p>
                      <a:r>
                        <a:rPr lang="en-US" dirty="0"/>
                        <a:t>         15GB</a:t>
                      </a:r>
                    </a:p>
                  </a:txBody>
                  <a:tcPr/>
                </a:tc>
                <a:tc>
                  <a:txBody>
                    <a:bodyPr/>
                    <a:lstStyle/>
                    <a:p>
                      <a:r>
                        <a:rPr lang="en-US" dirty="0"/>
                        <a:t>          11</a:t>
                      </a:r>
                    </a:p>
                  </a:txBody>
                  <a:tcPr/>
                </a:tc>
                <a:extLst>
                  <a:ext uri="{0D108BD9-81ED-4DB2-BD59-A6C34878D82A}">
                    <a16:rowId xmlns:a16="http://schemas.microsoft.com/office/drawing/2014/main" val="1650059870"/>
                  </a:ext>
                </a:extLst>
              </a:tr>
              <a:tr h="419204">
                <a:tc>
                  <a:txBody>
                    <a:bodyPr/>
                    <a:lstStyle/>
                    <a:p>
                      <a:r>
                        <a:rPr lang="en-US" dirty="0"/>
                        <a:t>           8</a:t>
                      </a:r>
                    </a:p>
                  </a:txBody>
                  <a:tcPr/>
                </a:tc>
                <a:tc>
                  <a:txBody>
                    <a:bodyPr/>
                    <a:lstStyle/>
                    <a:p>
                      <a:r>
                        <a:rPr lang="en-US" dirty="0"/>
                        <a:t>            8</a:t>
                      </a:r>
                    </a:p>
                  </a:txBody>
                  <a:tcPr/>
                </a:tc>
                <a:tc>
                  <a:txBody>
                    <a:bodyPr/>
                    <a:lstStyle/>
                    <a:p>
                      <a:r>
                        <a:rPr lang="en-US" dirty="0"/>
                        <a:t>          30GB</a:t>
                      </a:r>
                    </a:p>
                  </a:txBody>
                  <a:tcPr/>
                </a:tc>
                <a:tc>
                  <a:txBody>
                    <a:bodyPr/>
                    <a:lstStyle/>
                    <a:p>
                      <a:r>
                        <a:rPr lang="en-US" dirty="0"/>
                        <a:t>          30</a:t>
                      </a:r>
                    </a:p>
                  </a:txBody>
                  <a:tcPr/>
                </a:tc>
                <a:extLst>
                  <a:ext uri="{0D108BD9-81ED-4DB2-BD59-A6C34878D82A}">
                    <a16:rowId xmlns:a16="http://schemas.microsoft.com/office/drawing/2014/main" val="4241375412"/>
                  </a:ext>
                </a:extLst>
              </a:tr>
              <a:tr h="419204">
                <a:tc>
                  <a:txBody>
                    <a:bodyPr/>
                    <a:lstStyle/>
                    <a:p>
                      <a:r>
                        <a:rPr lang="en-US" dirty="0"/>
                        <a:t>          16</a:t>
                      </a:r>
                    </a:p>
                  </a:txBody>
                  <a:tcPr/>
                </a:tc>
                <a:tc>
                  <a:txBody>
                    <a:bodyPr/>
                    <a:lstStyle/>
                    <a:p>
                      <a:r>
                        <a:rPr lang="en-US" dirty="0"/>
                        <a:t>           16</a:t>
                      </a:r>
                    </a:p>
                  </a:txBody>
                  <a:tcPr/>
                </a:tc>
                <a:tc>
                  <a:txBody>
                    <a:bodyPr/>
                    <a:lstStyle/>
                    <a:p>
                      <a:r>
                        <a:rPr lang="en-US" dirty="0"/>
                        <a:t>          60GB</a:t>
                      </a:r>
                    </a:p>
                  </a:txBody>
                  <a:tcPr/>
                </a:tc>
                <a:tc>
                  <a:txBody>
                    <a:bodyPr/>
                    <a:lstStyle/>
                    <a:p>
                      <a:r>
                        <a:rPr lang="en-US" dirty="0"/>
                        <a:t>          60</a:t>
                      </a:r>
                    </a:p>
                  </a:txBody>
                  <a:tcPr/>
                </a:tc>
                <a:extLst>
                  <a:ext uri="{0D108BD9-81ED-4DB2-BD59-A6C34878D82A}">
                    <a16:rowId xmlns:a16="http://schemas.microsoft.com/office/drawing/2014/main" val="3208766239"/>
                  </a:ext>
                </a:extLst>
              </a:tr>
            </a:tbl>
          </a:graphicData>
        </a:graphic>
      </p:graphicFrame>
    </p:spTree>
    <p:extLst>
      <p:ext uri="{BB962C8B-B14F-4D97-AF65-F5344CB8AC3E}">
        <p14:creationId xmlns:p14="http://schemas.microsoft.com/office/powerpoint/2010/main" val="10868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75206-E025-4102-94E5-64F56DF29C24}"/>
              </a:ext>
            </a:extLst>
          </p:cNvPr>
          <p:cNvSpPr txBox="1"/>
          <p:nvPr/>
        </p:nvSpPr>
        <p:spPr>
          <a:xfrm>
            <a:off x="125016" y="298341"/>
            <a:ext cx="7090172" cy="1661993"/>
          </a:xfrm>
          <a:prstGeom prst="rect">
            <a:avLst/>
          </a:prstGeom>
          <a:noFill/>
        </p:spPr>
        <p:txBody>
          <a:bodyPr wrap="square">
            <a:spAutoFit/>
          </a:bodyPr>
          <a:lstStyle/>
          <a:p>
            <a:r>
              <a:rPr lang="en-US" sz="3600" i="0" dirty="0">
                <a:solidFill>
                  <a:srgbClr val="FF0000"/>
                </a:solidFill>
                <a:effectLst/>
                <a:latin typeface="Times New Roman" panose="02020603050405020304" pitchFamily="18" charset="0"/>
                <a:cs typeface="Times New Roman" panose="02020603050405020304" pitchFamily="18" charset="0"/>
              </a:rPr>
              <a:t>Machine Types (High Memory) </a:t>
            </a:r>
          </a:p>
          <a:p>
            <a:r>
              <a:rPr lang="en-US" sz="2200" b="0" i="0" dirty="0">
                <a:effectLst/>
                <a:latin typeface="Times New Roman" panose="02020603050405020304" pitchFamily="18" charset="0"/>
                <a:cs typeface="Times New Roman" panose="02020603050405020304" pitchFamily="18" charset="0"/>
              </a:rPr>
              <a:t>n 1 -</a:t>
            </a:r>
            <a:r>
              <a:rPr lang="en-US" sz="2200" b="0" i="0" dirty="0" err="1">
                <a:effectLst/>
                <a:latin typeface="Times New Roman" panose="02020603050405020304" pitchFamily="18" charset="0"/>
                <a:cs typeface="Times New Roman" panose="02020603050405020304" pitchFamily="18" charset="0"/>
              </a:rPr>
              <a:t>highmem</a:t>
            </a:r>
            <a:r>
              <a:rPr lang="en-US" sz="2200" b="0" i="0" dirty="0">
                <a:effectLst/>
                <a:latin typeface="Times New Roman" panose="02020603050405020304" pitchFamily="18" charset="0"/>
                <a:cs typeface="Times New Roman" panose="02020603050405020304" pitchFamily="18" charset="0"/>
              </a:rPr>
              <a:t>-n </a:t>
            </a:r>
          </a:p>
          <a:p>
            <a:r>
              <a:rPr lang="en-US" sz="2200" b="0" i="0" dirty="0">
                <a:effectLst/>
                <a:latin typeface="Times New Roman" panose="02020603050405020304" pitchFamily="18" charset="0"/>
                <a:cs typeface="Times New Roman" panose="02020603050405020304" pitchFamily="18" charset="0"/>
              </a:rPr>
              <a:t>Starts from 2 Core</a:t>
            </a:r>
          </a:p>
          <a:p>
            <a:r>
              <a:rPr lang="en-US" sz="2200" b="0" i="0" dirty="0">
                <a:effectLst/>
                <a:latin typeface="Times New Roman" panose="02020603050405020304" pitchFamily="18" charset="0"/>
                <a:cs typeface="Times New Roman" panose="02020603050405020304" pitchFamily="18" charset="0"/>
              </a:rPr>
              <a:t> Start from 13 GB Memory </a:t>
            </a:r>
            <a:endParaRPr lang="en-US" sz="2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4029330-BB6E-4C9D-A961-261F3036AF4D}"/>
              </a:ext>
            </a:extLst>
          </p:cNvPr>
          <p:cNvGraphicFramePr>
            <a:graphicFrameLocks noGrp="1"/>
          </p:cNvGraphicFramePr>
          <p:nvPr/>
        </p:nvGraphicFramePr>
        <p:xfrm>
          <a:off x="615462" y="2620108"/>
          <a:ext cx="8550240" cy="2757078"/>
        </p:xfrm>
        <a:graphic>
          <a:graphicData uri="http://schemas.openxmlformats.org/drawingml/2006/table">
            <a:tbl>
              <a:tblPr firstRow="1" bandRow="1">
                <a:tableStyleId>{5C22544A-7EE6-4342-B048-85BDC9FD1C3A}</a:tableStyleId>
              </a:tblPr>
              <a:tblGrid>
                <a:gridCol w="2137560">
                  <a:extLst>
                    <a:ext uri="{9D8B030D-6E8A-4147-A177-3AD203B41FA5}">
                      <a16:colId xmlns:a16="http://schemas.microsoft.com/office/drawing/2014/main" val="1141674669"/>
                    </a:ext>
                  </a:extLst>
                </a:gridCol>
                <a:gridCol w="2137560">
                  <a:extLst>
                    <a:ext uri="{9D8B030D-6E8A-4147-A177-3AD203B41FA5}">
                      <a16:colId xmlns:a16="http://schemas.microsoft.com/office/drawing/2014/main" val="4055971334"/>
                    </a:ext>
                  </a:extLst>
                </a:gridCol>
                <a:gridCol w="2137560">
                  <a:extLst>
                    <a:ext uri="{9D8B030D-6E8A-4147-A177-3AD203B41FA5}">
                      <a16:colId xmlns:a16="http://schemas.microsoft.com/office/drawing/2014/main" val="3362278586"/>
                    </a:ext>
                  </a:extLst>
                </a:gridCol>
                <a:gridCol w="2137560">
                  <a:extLst>
                    <a:ext uri="{9D8B030D-6E8A-4147-A177-3AD203B41FA5}">
                      <a16:colId xmlns:a16="http://schemas.microsoft.com/office/drawing/2014/main" val="1815529652"/>
                    </a:ext>
                  </a:extLst>
                </a:gridCol>
              </a:tblGrid>
              <a:tr h="459513">
                <a:tc>
                  <a:txBody>
                    <a:bodyPr/>
                    <a:lstStyle/>
                    <a:p>
                      <a:r>
                        <a:rPr lang="en-US" dirty="0"/>
                        <a:t>            n</a:t>
                      </a:r>
                    </a:p>
                  </a:txBody>
                  <a:tcPr/>
                </a:tc>
                <a:tc>
                  <a:txBody>
                    <a:bodyPr/>
                    <a:lstStyle/>
                    <a:p>
                      <a:r>
                        <a:rPr lang="en-US" dirty="0"/>
                        <a:t>      virtual CPUs</a:t>
                      </a:r>
                    </a:p>
                  </a:txBody>
                  <a:tcPr/>
                </a:tc>
                <a:tc>
                  <a:txBody>
                    <a:bodyPr/>
                    <a:lstStyle/>
                    <a:p>
                      <a:r>
                        <a:rPr lang="en-US" dirty="0"/>
                        <a:t>      Memory</a:t>
                      </a:r>
                    </a:p>
                  </a:txBody>
                  <a:tcPr/>
                </a:tc>
                <a:tc>
                  <a:txBody>
                    <a:bodyPr/>
                    <a:lstStyle/>
                    <a:p>
                      <a:r>
                        <a:rPr lang="en-US" dirty="0"/>
                        <a:t>   GCEUs</a:t>
                      </a:r>
                    </a:p>
                  </a:txBody>
                  <a:tcPr/>
                </a:tc>
                <a:extLst>
                  <a:ext uri="{0D108BD9-81ED-4DB2-BD59-A6C34878D82A}">
                    <a16:rowId xmlns:a16="http://schemas.microsoft.com/office/drawing/2014/main" val="815420291"/>
                  </a:ext>
                </a:extLst>
              </a:tr>
              <a:tr h="459513">
                <a:tc>
                  <a:txBody>
                    <a:bodyPr/>
                    <a:lstStyle/>
                    <a:p>
                      <a:r>
                        <a:rPr lang="en-US" dirty="0"/>
                        <a:t>2</a:t>
                      </a:r>
                    </a:p>
                  </a:txBody>
                  <a:tcPr/>
                </a:tc>
                <a:tc>
                  <a:txBody>
                    <a:bodyPr/>
                    <a:lstStyle/>
                    <a:p>
                      <a:r>
                        <a:rPr lang="en-US" dirty="0"/>
                        <a:t>2</a:t>
                      </a:r>
                    </a:p>
                  </a:txBody>
                  <a:tcPr/>
                </a:tc>
                <a:tc>
                  <a:txBody>
                    <a:bodyPr/>
                    <a:lstStyle/>
                    <a:p>
                      <a:r>
                        <a:rPr lang="en-US" dirty="0"/>
                        <a:t>13GB</a:t>
                      </a:r>
                    </a:p>
                  </a:txBody>
                  <a:tcPr/>
                </a:tc>
                <a:tc>
                  <a:txBody>
                    <a:bodyPr/>
                    <a:lstStyle/>
                    <a:p>
                      <a:r>
                        <a:rPr lang="en-US" dirty="0"/>
                        <a:t>5.50</a:t>
                      </a:r>
                    </a:p>
                  </a:txBody>
                  <a:tcPr/>
                </a:tc>
                <a:extLst>
                  <a:ext uri="{0D108BD9-81ED-4DB2-BD59-A6C34878D82A}">
                    <a16:rowId xmlns:a16="http://schemas.microsoft.com/office/drawing/2014/main" val="3116231348"/>
                  </a:ext>
                </a:extLst>
              </a:tr>
              <a:tr h="459513">
                <a:tc>
                  <a:txBody>
                    <a:bodyPr/>
                    <a:lstStyle/>
                    <a:p>
                      <a:r>
                        <a:rPr lang="en-US" dirty="0"/>
                        <a:t>4</a:t>
                      </a:r>
                    </a:p>
                  </a:txBody>
                  <a:tcPr/>
                </a:tc>
                <a:tc>
                  <a:txBody>
                    <a:bodyPr/>
                    <a:lstStyle/>
                    <a:p>
                      <a:r>
                        <a:rPr lang="en-US" dirty="0"/>
                        <a:t>4</a:t>
                      </a:r>
                    </a:p>
                  </a:txBody>
                  <a:tcPr/>
                </a:tc>
                <a:tc>
                  <a:txBody>
                    <a:bodyPr/>
                    <a:lstStyle/>
                    <a:p>
                      <a:r>
                        <a:rPr lang="en-US" dirty="0"/>
                        <a:t>26GB</a:t>
                      </a:r>
                    </a:p>
                  </a:txBody>
                  <a:tcPr/>
                </a:tc>
                <a:tc>
                  <a:txBody>
                    <a:bodyPr/>
                    <a:lstStyle/>
                    <a:p>
                      <a:r>
                        <a:rPr lang="en-US" dirty="0"/>
                        <a:t>11</a:t>
                      </a:r>
                    </a:p>
                  </a:txBody>
                  <a:tcPr/>
                </a:tc>
                <a:extLst>
                  <a:ext uri="{0D108BD9-81ED-4DB2-BD59-A6C34878D82A}">
                    <a16:rowId xmlns:a16="http://schemas.microsoft.com/office/drawing/2014/main" val="3131711077"/>
                  </a:ext>
                </a:extLst>
              </a:tr>
              <a:tr h="459513">
                <a:tc>
                  <a:txBody>
                    <a:bodyPr/>
                    <a:lstStyle/>
                    <a:p>
                      <a:r>
                        <a:rPr lang="en-US" dirty="0"/>
                        <a:t>8</a:t>
                      </a:r>
                    </a:p>
                  </a:txBody>
                  <a:tcPr/>
                </a:tc>
                <a:tc>
                  <a:txBody>
                    <a:bodyPr/>
                    <a:lstStyle/>
                    <a:p>
                      <a:r>
                        <a:rPr lang="en-US" dirty="0"/>
                        <a:t>8</a:t>
                      </a:r>
                    </a:p>
                  </a:txBody>
                  <a:tcPr/>
                </a:tc>
                <a:tc>
                  <a:txBody>
                    <a:bodyPr/>
                    <a:lstStyle/>
                    <a:p>
                      <a:r>
                        <a:rPr lang="en-US" dirty="0"/>
                        <a:t>52GB</a:t>
                      </a:r>
                    </a:p>
                  </a:txBody>
                  <a:tcPr/>
                </a:tc>
                <a:tc>
                  <a:txBody>
                    <a:bodyPr/>
                    <a:lstStyle/>
                    <a:p>
                      <a:r>
                        <a:rPr lang="en-US" dirty="0"/>
                        <a:t>22</a:t>
                      </a:r>
                    </a:p>
                  </a:txBody>
                  <a:tcPr/>
                </a:tc>
                <a:extLst>
                  <a:ext uri="{0D108BD9-81ED-4DB2-BD59-A6C34878D82A}">
                    <a16:rowId xmlns:a16="http://schemas.microsoft.com/office/drawing/2014/main" val="3349989720"/>
                  </a:ext>
                </a:extLst>
              </a:tr>
              <a:tr h="459513">
                <a:tc>
                  <a:txBody>
                    <a:bodyPr/>
                    <a:lstStyle/>
                    <a:p>
                      <a:r>
                        <a:rPr lang="en-US" dirty="0"/>
                        <a:t>16</a:t>
                      </a:r>
                    </a:p>
                  </a:txBody>
                  <a:tcPr/>
                </a:tc>
                <a:tc>
                  <a:txBody>
                    <a:bodyPr/>
                    <a:lstStyle/>
                    <a:p>
                      <a:r>
                        <a:rPr lang="en-US" dirty="0"/>
                        <a:t>16</a:t>
                      </a:r>
                    </a:p>
                  </a:txBody>
                  <a:tcPr/>
                </a:tc>
                <a:tc>
                  <a:txBody>
                    <a:bodyPr/>
                    <a:lstStyle/>
                    <a:p>
                      <a:r>
                        <a:rPr lang="en-US" dirty="0"/>
                        <a:t>104GB</a:t>
                      </a:r>
                    </a:p>
                  </a:txBody>
                  <a:tcPr/>
                </a:tc>
                <a:tc>
                  <a:txBody>
                    <a:bodyPr/>
                    <a:lstStyle/>
                    <a:p>
                      <a:r>
                        <a:rPr lang="en-US" dirty="0"/>
                        <a:t>44</a:t>
                      </a:r>
                    </a:p>
                  </a:txBody>
                  <a:tcPr/>
                </a:tc>
                <a:extLst>
                  <a:ext uri="{0D108BD9-81ED-4DB2-BD59-A6C34878D82A}">
                    <a16:rowId xmlns:a16="http://schemas.microsoft.com/office/drawing/2014/main" val="4093523316"/>
                  </a:ext>
                </a:extLst>
              </a:tr>
              <a:tr h="45951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89741537"/>
                  </a:ext>
                </a:extLst>
              </a:tr>
            </a:tbl>
          </a:graphicData>
        </a:graphic>
      </p:graphicFrame>
    </p:spTree>
    <p:extLst>
      <p:ext uri="{BB962C8B-B14F-4D97-AF65-F5344CB8AC3E}">
        <p14:creationId xmlns:p14="http://schemas.microsoft.com/office/powerpoint/2010/main" val="348405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1F417-9D51-4C32-A22E-7D2A8A1A5E9E}"/>
              </a:ext>
            </a:extLst>
          </p:cNvPr>
          <p:cNvSpPr txBox="1"/>
          <p:nvPr/>
        </p:nvSpPr>
        <p:spPr>
          <a:xfrm>
            <a:off x="290145" y="230750"/>
            <a:ext cx="7341577" cy="1938992"/>
          </a:xfrm>
          <a:prstGeom prst="rect">
            <a:avLst/>
          </a:prstGeom>
          <a:noFill/>
        </p:spPr>
        <p:txBody>
          <a:bodyPr wrap="square">
            <a:spAutoFit/>
          </a:bodyPr>
          <a:lstStyle/>
          <a:p>
            <a:r>
              <a:rPr lang="en-US" sz="3600" i="0" dirty="0">
                <a:solidFill>
                  <a:srgbClr val="FF0000"/>
                </a:solidFill>
                <a:effectLst/>
                <a:latin typeface="Times New Roman" panose="02020603050405020304" pitchFamily="18" charset="0"/>
                <a:cs typeface="Times New Roman" panose="02020603050405020304" pitchFamily="18" charset="0"/>
              </a:rPr>
              <a:t>Machine Types (High CPU)</a:t>
            </a:r>
          </a:p>
          <a:p>
            <a:r>
              <a:rPr lang="en-US" sz="4000" b="0"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n 1 -</a:t>
            </a:r>
            <a:r>
              <a:rPr lang="en-US" sz="2200" b="0" i="0" dirty="0" err="1">
                <a:effectLst/>
                <a:latin typeface="Times New Roman" panose="02020603050405020304" pitchFamily="18" charset="0"/>
                <a:cs typeface="Times New Roman" panose="02020603050405020304" pitchFamily="18" charset="0"/>
              </a:rPr>
              <a:t>highcpu</a:t>
            </a:r>
            <a:r>
              <a:rPr lang="en-US" sz="2200" b="0" i="0" dirty="0">
                <a:effectLst/>
                <a:latin typeface="Times New Roman" panose="02020603050405020304" pitchFamily="18" charset="0"/>
                <a:cs typeface="Times New Roman" panose="02020603050405020304" pitchFamily="18" charset="0"/>
              </a:rPr>
              <a:t>-n</a:t>
            </a:r>
          </a:p>
          <a:p>
            <a:r>
              <a:rPr lang="en-US" sz="2200" b="0" i="0" dirty="0">
                <a:effectLst/>
                <a:latin typeface="Times New Roman" panose="02020603050405020304" pitchFamily="18" charset="0"/>
                <a:cs typeface="Times New Roman" panose="02020603050405020304" pitchFamily="18" charset="0"/>
              </a:rPr>
              <a:t> Starts from 2 Core </a:t>
            </a:r>
          </a:p>
          <a:p>
            <a:r>
              <a:rPr lang="en-US" sz="2200" b="0" i="0" dirty="0">
                <a:effectLst/>
                <a:latin typeface="Times New Roman" panose="02020603050405020304" pitchFamily="18" charset="0"/>
                <a:cs typeface="Times New Roman" panose="02020603050405020304" pitchFamily="18" charset="0"/>
              </a:rPr>
              <a:t>Start from 13 GB Memory</a:t>
            </a:r>
            <a:endParaRPr lang="en-US" sz="2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3155C52-D88A-4F1F-9307-2F1ABCE4A5A3}"/>
              </a:ext>
            </a:extLst>
          </p:cNvPr>
          <p:cNvGraphicFramePr>
            <a:graphicFrameLocks noGrp="1"/>
          </p:cNvGraphicFramePr>
          <p:nvPr/>
        </p:nvGraphicFramePr>
        <p:xfrm>
          <a:off x="612559" y="2868061"/>
          <a:ext cx="9055224" cy="2476295"/>
        </p:xfrm>
        <a:graphic>
          <a:graphicData uri="http://schemas.openxmlformats.org/drawingml/2006/table">
            <a:tbl>
              <a:tblPr firstRow="1" bandRow="1">
                <a:tableStyleId>{5C22544A-7EE6-4342-B048-85BDC9FD1C3A}</a:tableStyleId>
              </a:tblPr>
              <a:tblGrid>
                <a:gridCol w="2263806">
                  <a:extLst>
                    <a:ext uri="{9D8B030D-6E8A-4147-A177-3AD203B41FA5}">
                      <a16:colId xmlns:a16="http://schemas.microsoft.com/office/drawing/2014/main" val="3569497332"/>
                    </a:ext>
                  </a:extLst>
                </a:gridCol>
                <a:gridCol w="2263806">
                  <a:extLst>
                    <a:ext uri="{9D8B030D-6E8A-4147-A177-3AD203B41FA5}">
                      <a16:colId xmlns:a16="http://schemas.microsoft.com/office/drawing/2014/main" val="405391196"/>
                    </a:ext>
                  </a:extLst>
                </a:gridCol>
                <a:gridCol w="2263806">
                  <a:extLst>
                    <a:ext uri="{9D8B030D-6E8A-4147-A177-3AD203B41FA5}">
                      <a16:colId xmlns:a16="http://schemas.microsoft.com/office/drawing/2014/main" val="3701661852"/>
                    </a:ext>
                  </a:extLst>
                </a:gridCol>
                <a:gridCol w="2263806">
                  <a:extLst>
                    <a:ext uri="{9D8B030D-6E8A-4147-A177-3AD203B41FA5}">
                      <a16:colId xmlns:a16="http://schemas.microsoft.com/office/drawing/2014/main" val="1677136330"/>
                    </a:ext>
                  </a:extLst>
                </a:gridCol>
              </a:tblGrid>
              <a:tr h="495259">
                <a:tc>
                  <a:txBody>
                    <a:bodyPr/>
                    <a:lstStyle/>
                    <a:p>
                      <a:r>
                        <a:rPr lang="en-US" dirty="0"/>
                        <a:t>             n</a:t>
                      </a:r>
                    </a:p>
                  </a:txBody>
                  <a:tcPr/>
                </a:tc>
                <a:tc>
                  <a:txBody>
                    <a:bodyPr/>
                    <a:lstStyle/>
                    <a:p>
                      <a:r>
                        <a:rPr lang="en-US" dirty="0"/>
                        <a:t>Virtual CPUs</a:t>
                      </a:r>
                    </a:p>
                  </a:txBody>
                  <a:tcPr/>
                </a:tc>
                <a:tc>
                  <a:txBody>
                    <a:bodyPr/>
                    <a:lstStyle/>
                    <a:p>
                      <a:r>
                        <a:rPr lang="en-US" dirty="0"/>
                        <a:t>Memory </a:t>
                      </a:r>
                    </a:p>
                  </a:txBody>
                  <a:tcPr/>
                </a:tc>
                <a:tc>
                  <a:txBody>
                    <a:bodyPr/>
                    <a:lstStyle/>
                    <a:p>
                      <a:r>
                        <a:rPr lang="en-US" dirty="0"/>
                        <a:t>GECUs</a:t>
                      </a:r>
                    </a:p>
                  </a:txBody>
                  <a:tcPr/>
                </a:tc>
                <a:extLst>
                  <a:ext uri="{0D108BD9-81ED-4DB2-BD59-A6C34878D82A}">
                    <a16:rowId xmlns:a16="http://schemas.microsoft.com/office/drawing/2014/main" val="3937993341"/>
                  </a:ext>
                </a:extLst>
              </a:tr>
              <a:tr h="495259">
                <a:tc>
                  <a:txBody>
                    <a:bodyPr/>
                    <a:lstStyle/>
                    <a:p>
                      <a:r>
                        <a:rPr lang="en-US" dirty="0"/>
                        <a:t>2</a:t>
                      </a:r>
                    </a:p>
                  </a:txBody>
                  <a:tcPr/>
                </a:tc>
                <a:tc>
                  <a:txBody>
                    <a:bodyPr/>
                    <a:lstStyle/>
                    <a:p>
                      <a:r>
                        <a:rPr lang="en-US" dirty="0"/>
                        <a:t>2</a:t>
                      </a:r>
                    </a:p>
                  </a:txBody>
                  <a:tcPr/>
                </a:tc>
                <a:tc>
                  <a:txBody>
                    <a:bodyPr/>
                    <a:lstStyle/>
                    <a:p>
                      <a:r>
                        <a:rPr lang="en-US" dirty="0"/>
                        <a:t>1.8GB</a:t>
                      </a:r>
                    </a:p>
                  </a:txBody>
                  <a:tcPr/>
                </a:tc>
                <a:tc>
                  <a:txBody>
                    <a:bodyPr/>
                    <a:lstStyle/>
                    <a:p>
                      <a:r>
                        <a:rPr lang="en-US" dirty="0"/>
                        <a:t>5.50</a:t>
                      </a:r>
                    </a:p>
                  </a:txBody>
                  <a:tcPr/>
                </a:tc>
                <a:extLst>
                  <a:ext uri="{0D108BD9-81ED-4DB2-BD59-A6C34878D82A}">
                    <a16:rowId xmlns:a16="http://schemas.microsoft.com/office/drawing/2014/main" val="2536442540"/>
                  </a:ext>
                </a:extLst>
              </a:tr>
              <a:tr h="495259">
                <a:tc>
                  <a:txBody>
                    <a:bodyPr/>
                    <a:lstStyle/>
                    <a:p>
                      <a:r>
                        <a:rPr lang="en-US" dirty="0"/>
                        <a:t>4</a:t>
                      </a:r>
                    </a:p>
                  </a:txBody>
                  <a:tcPr/>
                </a:tc>
                <a:tc>
                  <a:txBody>
                    <a:bodyPr/>
                    <a:lstStyle/>
                    <a:p>
                      <a:r>
                        <a:rPr lang="en-US" dirty="0"/>
                        <a:t>4</a:t>
                      </a:r>
                    </a:p>
                  </a:txBody>
                  <a:tcPr/>
                </a:tc>
                <a:tc>
                  <a:txBody>
                    <a:bodyPr/>
                    <a:lstStyle/>
                    <a:p>
                      <a:r>
                        <a:rPr lang="en-US" dirty="0"/>
                        <a:t>3.6GB</a:t>
                      </a:r>
                    </a:p>
                  </a:txBody>
                  <a:tcPr/>
                </a:tc>
                <a:tc>
                  <a:txBody>
                    <a:bodyPr/>
                    <a:lstStyle/>
                    <a:p>
                      <a:r>
                        <a:rPr lang="en-US" dirty="0"/>
                        <a:t>1.1</a:t>
                      </a:r>
                    </a:p>
                  </a:txBody>
                  <a:tcPr/>
                </a:tc>
                <a:extLst>
                  <a:ext uri="{0D108BD9-81ED-4DB2-BD59-A6C34878D82A}">
                    <a16:rowId xmlns:a16="http://schemas.microsoft.com/office/drawing/2014/main" val="257462780"/>
                  </a:ext>
                </a:extLst>
              </a:tr>
              <a:tr h="495259">
                <a:tc>
                  <a:txBody>
                    <a:bodyPr/>
                    <a:lstStyle/>
                    <a:p>
                      <a:r>
                        <a:rPr lang="en-US" dirty="0"/>
                        <a:t>8</a:t>
                      </a:r>
                    </a:p>
                  </a:txBody>
                  <a:tcPr/>
                </a:tc>
                <a:tc>
                  <a:txBody>
                    <a:bodyPr/>
                    <a:lstStyle/>
                    <a:p>
                      <a:r>
                        <a:rPr lang="en-US" dirty="0"/>
                        <a:t>8</a:t>
                      </a:r>
                    </a:p>
                  </a:txBody>
                  <a:tcPr/>
                </a:tc>
                <a:tc>
                  <a:txBody>
                    <a:bodyPr/>
                    <a:lstStyle/>
                    <a:p>
                      <a:r>
                        <a:rPr lang="en-US" dirty="0"/>
                        <a:t>7.2GB</a:t>
                      </a:r>
                    </a:p>
                  </a:txBody>
                  <a:tcPr/>
                </a:tc>
                <a:tc>
                  <a:txBody>
                    <a:bodyPr/>
                    <a:lstStyle/>
                    <a:p>
                      <a:r>
                        <a:rPr lang="en-US" dirty="0"/>
                        <a:t>22</a:t>
                      </a:r>
                    </a:p>
                  </a:txBody>
                  <a:tcPr/>
                </a:tc>
                <a:extLst>
                  <a:ext uri="{0D108BD9-81ED-4DB2-BD59-A6C34878D82A}">
                    <a16:rowId xmlns:a16="http://schemas.microsoft.com/office/drawing/2014/main" val="831631006"/>
                  </a:ext>
                </a:extLst>
              </a:tr>
              <a:tr h="495259">
                <a:tc>
                  <a:txBody>
                    <a:bodyPr/>
                    <a:lstStyle/>
                    <a:p>
                      <a:r>
                        <a:rPr lang="en-US" dirty="0"/>
                        <a:t>16</a:t>
                      </a:r>
                    </a:p>
                  </a:txBody>
                  <a:tcPr/>
                </a:tc>
                <a:tc>
                  <a:txBody>
                    <a:bodyPr/>
                    <a:lstStyle/>
                    <a:p>
                      <a:r>
                        <a:rPr lang="en-US" dirty="0"/>
                        <a:t>16</a:t>
                      </a:r>
                    </a:p>
                  </a:txBody>
                  <a:tcPr/>
                </a:tc>
                <a:tc>
                  <a:txBody>
                    <a:bodyPr/>
                    <a:lstStyle/>
                    <a:p>
                      <a:r>
                        <a:rPr lang="en-US" dirty="0"/>
                        <a:t>14.4GB</a:t>
                      </a:r>
                    </a:p>
                  </a:txBody>
                  <a:tcPr/>
                </a:tc>
                <a:tc>
                  <a:txBody>
                    <a:bodyPr/>
                    <a:lstStyle/>
                    <a:p>
                      <a:r>
                        <a:rPr lang="en-US" dirty="0"/>
                        <a:t>44</a:t>
                      </a:r>
                    </a:p>
                  </a:txBody>
                  <a:tcPr/>
                </a:tc>
                <a:extLst>
                  <a:ext uri="{0D108BD9-81ED-4DB2-BD59-A6C34878D82A}">
                    <a16:rowId xmlns:a16="http://schemas.microsoft.com/office/drawing/2014/main" val="1282682831"/>
                  </a:ext>
                </a:extLst>
              </a:tr>
            </a:tbl>
          </a:graphicData>
        </a:graphic>
      </p:graphicFrame>
    </p:spTree>
    <p:extLst>
      <p:ext uri="{BB962C8B-B14F-4D97-AF65-F5344CB8AC3E}">
        <p14:creationId xmlns:p14="http://schemas.microsoft.com/office/powerpoint/2010/main" val="331644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9352-8F1F-4907-9E30-2D8AC70A6E48}"/>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Regions and Zones</a:t>
            </a:r>
          </a:p>
        </p:txBody>
      </p:sp>
      <p:pic>
        <p:nvPicPr>
          <p:cNvPr id="4" name="Picture 3">
            <a:extLst>
              <a:ext uri="{FF2B5EF4-FFF2-40B4-BE49-F238E27FC236}">
                <a16:creationId xmlns:a16="http://schemas.microsoft.com/office/drawing/2014/main" id="{59CCD879-63C7-4C88-ABDF-B66F47B2E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02" y="1361376"/>
            <a:ext cx="8812091" cy="4135248"/>
          </a:xfrm>
          <a:prstGeom prst="rect">
            <a:avLst/>
          </a:prstGeom>
        </p:spPr>
      </p:pic>
      <p:sp>
        <p:nvSpPr>
          <p:cNvPr id="6" name="TextBox 5">
            <a:extLst>
              <a:ext uri="{FF2B5EF4-FFF2-40B4-BE49-F238E27FC236}">
                <a16:creationId xmlns:a16="http://schemas.microsoft.com/office/drawing/2014/main" id="{184B4758-B9AC-4E1F-A45D-CBEA5C651B1E}"/>
              </a:ext>
            </a:extLst>
          </p:cNvPr>
          <p:cNvSpPr txBox="1"/>
          <p:nvPr/>
        </p:nvSpPr>
        <p:spPr>
          <a:xfrm>
            <a:off x="785675" y="5993297"/>
            <a:ext cx="6098958" cy="646331"/>
          </a:xfrm>
          <a:prstGeom prst="rect">
            <a:avLst/>
          </a:prstGeom>
          <a:noFill/>
        </p:spPr>
        <p:txBody>
          <a:bodyPr wrap="square">
            <a:spAutoFit/>
          </a:bodyPr>
          <a:lstStyle/>
          <a:p>
            <a:r>
              <a:rPr lang="en-US" dirty="0"/>
              <a:t>https://slidetodoc.com/syn-406-architecting-citrix-for-google-compute-cloud/</a:t>
            </a:r>
          </a:p>
        </p:txBody>
      </p:sp>
    </p:spTree>
    <p:extLst>
      <p:ext uri="{BB962C8B-B14F-4D97-AF65-F5344CB8AC3E}">
        <p14:creationId xmlns:p14="http://schemas.microsoft.com/office/powerpoint/2010/main" val="313585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7A4E-FE8B-4A9F-A54C-418618E546C7}"/>
              </a:ext>
            </a:extLst>
          </p:cNvPr>
          <p:cNvSpPr>
            <a:spLocks noGrp="1"/>
          </p:cNvSpPr>
          <p:nvPr>
            <p:ph type="title"/>
          </p:nvPr>
        </p:nvSpPr>
        <p:spPr>
          <a:xfrm>
            <a:off x="403860" y="1149985"/>
            <a:ext cx="10515600" cy="1325563"/>
          </a:xfrm>
        </p:spPr>
        <p:txBody>
          <a:bodyPr>
            <a:normAutofit fontScale="90000"/>
          </a:bodyPr>
          <a:lstStyle/>
          <a:p>
            <a:r>
              <a:rPr lang="en-US" sz="4000" i="0" dirty="0">
                <a:solidFill>
                  <a:srgbClr val="FF0000"/>
                </a:solidFill>
                <a:effectLst/>
                <a:latin typeface="Times New Roman" panose="02020603050405020304" pitchFamily="18" charset="0"/>
                <a:cs typeface="Times New Roman" panose="02020603050405020304" pitchFamily="18" charset="0"/>
              </a:rPr>
              <a:t>Live Migration </a:t>
            </a:r>
            <a:br>
              <a:rPr lang="en-US" b="0" i="0" dirty="0">
                <a:solidFill>
                  <a:srgbClr val="212529"/>
                </a:solidFill>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Transparent Maintenance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Auto-restart instances shutdown by system events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 During transparent maintenance, you could set GCE to your instances in two ways: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 Live Migrate</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Affect performance to some degree but your instances remain online (no downtime)</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 Terminate and reboot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17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E562-A13A-4306-AEEC-6CC8D9DBB576}"/>
              </a:ext>
            </a:extLst>
          </p:cNvPr>
          <p:cNvSpPr>
            <a:spLocks noGrp="1"/>
          </p:cNvSpPr>
          <p:nvPr>
            <p:ph type="title"/>
          </p:nvPr>
        </p:nvSpPr>
        <p:spPr>
          <a:xfrm>
            <a:off x="335280" y="1370965"/>
            <a:ext cx="10515600" cy="1325563"/>
          </a:xfrm>
        </p:spPr>
        <p:txBody>
          <a:bodyPr>
            <a:normAutofit fontScale="90000"/>
          </a:bodyPr>
          <a:lstStyle/>
          <a:p>
            <a:r>
              <a:rPr lang="en-US" sz="4000" i="0" dirty="0">
                <a:solidFill>
                  <a:srgbClr val="FF0000"/>
                </a:solidFill>
                <a:effectLst/>
                <a:latin typeface="Times New Roman" panose="02020603050405020304" pitchFamily="18" charset="0"/>
                <a:cs typeface="Times New Roman" panose="02020603050405020304" pitchFamily="18" charset="0"/>
              </a:rPr>
              <a:t>Persistent Disk</a:t>
            </a:r>
            <a:br>
              <a:rPr lang="en-US" b="0" i="0" dirty="0">
                <a:solidFill>
                  <a:srgbClr val="212529"/>
                </a:solidFill>
                <a:effectLst/>
                <a:latin typeface="Times New Roman" panose="02020603050405020304" pitchFamily="18" charset="0"/>
                <a:cs typeface="Times New Roman" panose="02020603050405020304" pitchFamily="18" charset="0"/>
              </a:rPr>
            </a:b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Virtual SCSI device</a:t>
            </a:r>
            <a:br>
              <a:rPr lang="en-US" sz="24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Block Storage</a:t>
            </a:r>
            <a:br>
              <a:rPr lang="en-US" sz="24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Persistent until deleted</a:t>
            </a:r>
            <a:br>
              <a:rPr lang="en-US" sz="24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Hot-Plug to GCE instances (attach/detach)</a:t>
            </a:r>
            <a:br>
              <a:rPr lang="en-US" sz="2400" b="0" i="0" dirty="0">
                <a:effectLst/>
                <a:latin typeface="Roboto" panose="02000000000000000000" pitchFamily="2" charset="0"/>
              </a:rPr>
            </a:br>
            <a:br>
              <a:rPr lang="en-US" sz="2400" b="0" i="0" dirty="0">
                <a:effectLst/>
                <a:latin typeface="Roboto" panose="02000000000000000000" pitchFamily="2" charset="0"/>
              </a:rPr>
            </a:br>
            <a:endParaRPr lang="en-US" sz="2400" dirty="0"/>
          </a:p>
        </p:txBody>
      </p:sp>
      <p:pic>
        <p:nvPicPr>
          <p:cNvPr id="4" name="Picture 3">
            <a:extLst>
              <a:ext uri="{FF2B5EF4-FFF2-40B4-BE49-F238E27FC236}">
                <a16:creationId xmlns:a16="http://schemas.microsoft.com/office/drawing/2014/main" id="{D29C08B4-4694-4C31-A7D6-F22E56756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019" y="3429000"/>
            <a:ext cx="2298700" cy="2032000"/>
          </a:xfrm>
          <a:prstGeom prst="rect">
            <a:avLst/>
          </a:prstGeom>
        </p:spPr>
      </p:pic>
    </p:spTree>
    <p:extLst>
      <p:ext uri="{BB962C8B-B14F-4D97-AF65-F5344CB8AC3E}">
        <p14:creationId xmlns:p14="http://schemas.microsoft.com/office/powerpoint/2010/main" val="396746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ACC7-4CBD-46EA-9BC5-8A59831A762C}"/>
              </a:ext>
            </a:extLst>
          </p:cNvPr>
          <p:cNvSpPr>
            <a:spLocks noGrp="1"/>
          </p:cNvSpPr>
          <p:nvPr>
            <p:ph type="title"/>
          </p:nvPr>
        </p:nvSpPr>
        <p:spPr>
          <a:xfrm>
            <a:off x="386179" y="289912"/>
            <a:ext cx="9474794" cy="1320800"/>
          </a:xfrm>
        </p:spPr>
        <p:txBody>
          <a:bodyPr>
            <a:noAutofit/>
          </a:bodyPr>
          <a:lstStyle/>
          <a:p>
            <a:r>
              <a:rPr lang="en-US" sz="2200" b="0" i="0" dirty="0">
                <a:effectLst/>
                <a:latin typeface="Times New Roman" panose="02020603050405020304" pitchFamily="18" charset="0"/>
                <a:cs typeface="Times New Roman" panose="02020603050405020304" pitchFamily="18" charset="0"/>
              </a:rPr>
              <a:t>Simple Citrix deployment on GCE Connect Via go. </a:t>
            </a:r>
            <a:r>
              <a:rPr lang="en-US" sz="2200" b="0" i="0" dirty="0" err="1">
                <a:effectLst/>
                <a:latin typeface="Times New Roman" panose="02020603050405020304" pitchFamily="18" charset="0"/>
                <a:cs typeface="Times New Roman" panose="02020603050405020304" pitchFamily="18" charset="0"/>
              </a:rPr>
              <a:t>gcexencloud</a:t>
            </a:r>
            <a:r>
              <a:rPr lang="en-US" sz="2200" b="0" i="0" dirty="0">
                <a:effectLst/>
                <a:latin typeface="Times New Roman" panose="02020603050405020304" pitchFamily="18" charset="0"/>
                <a:cs typeface="Times New Roman" panose="02020603050405020304" pitchFamily="18" charset="0"/>
              </a:rPr>
              <a:t>. net port 443 endpoints on Secure Gateway User Access via Internet Secure Gateway Delivery Controller XA Session Host AD Controller SQL Server Web Interface License Server XD VDI Host Single Subnet Virtual Network </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513838-AB56-470B-8DF1-8F038C931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12" y="1397739"/>
            <a:ext cx="8791575" cy="5170349"/>
          </a:xfrm>
          <a:prstGeom prst="rect">
            <a:avLst/>
          </a:prstGeom>
        </p:spPr>
      </p:pic>
      <p:sp>
        <p:nvSpPr>
          <p:cNvPr id="8" name="TextBox 7">
            <a:extLst>
              <a:ext uri="{FF2B5EF4-FFF2-40B4-BE49-F238E27FC236}">
                <a16:creationId xmlns:a16="http://schemas.microsoft.com/office/drawing/2014/main" id="{C0EDF9CC-0119-4DB0-940D-5D5582E306BC}"/>
              </a:ext>
            </a:extLst>
          </p:cNvPr>
          <p:cNvSpPr txBox="1"/>
          <p:nvPr/>
        </p:nvSpPr>
        <p:spPr>
          <a:xfrm>
            <a:off x="386179" y="6198756"/>
            <a:ext cx="10897339" cy="369332"/>
          </a:xfrm>
          <a:prstGeom prst="rect">
            <a:avLst/>
          </a:prstGeom>
          <a:noFill/>
        </p:spPr>
        <p:txBody>
          <a:bodyPr wrap="square">
            <a:spAutoFit/>
          </a:bodyPr>
          <a:lstStyle/>
          <a:p>
            <a:r>
              <a:rPr lang="en-US" dirty="0"/>
              <a:t>https://slidetodoc.com/presentation_image/bc3599d10108419441536c242ac2fba6/image-34.jpg</a:t>
            </a:r>
          </a:p>
        </p:txBody>
      </p:sp>
    </p:spTree>
    <p:extLst>
      <p:ext uri="{BB962C8B-B14F-4D97-AF65-F5344CB8AC3E}">
        <p14:creationId xmlns:p14="http://schemas.microsoft.com/office/powerpoint/2010/main" val="177362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7229-1B1F-4EE0-B9BB-0C5D7AB15144}"/>
              </a:ext>
            </a:extLst>
          </p:cNvPr>
          <p:cNvSpPr>
            <a:spLocks noGrp="1"/>
          </p:cNvSpPr>
          <p:nvPr>
            <p:ph type="title"/>
          </p:nvPr>
        </p:nvSpPr>
        <p:spPr>
          <a:xfrm>
            <a:off x="230819" y="142043"/>
            <a:ext cx="10476167" cy="1788357"/>
          </a:xfrm>
        </p:spPr>
        <p:txBody>
          <a:bodyPr>
            <a:noAutofit/>
          </a:bodyPr>
          <a:lstStyle/>
          <a:p>
            <a:r>
              <a:rPr lang="en-US" sz="2200" b="0" i="0" dirty="0">
                <a:effectLst/>
                <a:latin typeface="Times New Roman" panose="02020603050405020304" pitchFamily="18" charset="0"/>
                <a:cs typeface="Times New Roman" panose="02020603050405020304" pitchFamily="18" charset="0"/>
              </a:rPr>
              <a:t>Simple hybrid deployment AD Controller Secure Gateway Delivery Controller AD Controller SQL Server Web Interface License Server Site-to-Site VPN XA Session Host XD VDI Host Company resources and Applications Data Single Subnet Virtual Network On-Premise Network</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373867-3F7D-4516-A6DB-A19895189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25" y="1611612"/>
            <a:ext cx="8734425" cy="4514850"/>
          </a:xfrm>
          <a:prstGeom prst="rect">
            <a:avLst/>
          </a:prstGeom>
        </p:spPr>
      </p:pic>
      <p:sp>
        <p:nvSpPr>
          <p:cNvPr id="6" name="TextBox 5">
            <a:extLst>
              <a:ext uri="{FF2B5EF4-FFF2-40B4-BE49-F238E27FC236}">
                <a16:creationId xmlns:a16="http://schemas.microsoft.com/office/drawing/2014/main" id="{77575172-C20F-44AD-BE7A-710A09788725}"/>
              </a:ext>
            </a:extLst>
          </p:cNvPr>
          <p:cNvSpPr txBox="1"/>
          <p:nvPr/>
        </p:nvSpPr>
        <p:spPr>
          <a:xfrm>
            <a:off x="441525" y="6126462"/>
            <a:ext cx="11221374" cy="369332"/>
          </a:xfrm>
          <a:prstGeom prst="rect">
            <a:avLst/>
          </a:prstGeom>
          <a:noFill/>
        </p:spPr>
        <p:txBody>
          <a:bodyPr wrap="square">
            <a:spAutoFit/>
          </a:bodyPr>
          <a:lstStyle/>
          <a:p>
            <a:r>
              <a:rPr lang="en-US" dirty="0"/>
              <a:t>https://slidetodoc.com/presentation_image/bc3599d10108419441536c242ac2fba6/image-35.jpg</a:t>
            </a:r>
          </a:p>
        </p:txBody>
      </p:sp>
    </p:spTree>
    <p:extLst>
      <p:ext uri="{BB962C8B-B14F-4D97-AF65-F5344CB8AC3E}">
        <p14:creationId xmlns:p14="http://schemas.microsoft.com/office/powerpoint/2010/main" val="186505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1226-F488-48A9-872D-FB2714109A76}"/>
              </a:ext>
            </a:extLst>
          </p:cNvPr>
          <p:cNvSpPr>
            <a:spLocks noGrp="1"/>
          </p:cNvSpPr>
          <p:nvPr>
            <p:ph type="title"/>
          </p:nvPr>
        </p:nvSpPr>
        <p:spPr>
          <a:xfrm>
            <a:off x="162429" y="130205"/>
            <a:ext cx="10331906" cy="1320800"/>
          </a:xfrm>
        </p:spPr>
        <p:txBody>
          <a:bodyPr>
            <a:noAutofit/>
          </a:bodyPr>
          <a:lstStyle/>
          <a:p>
            <a:r>
              <a:rPr lang="en-US" sz="2200" b="0" i="0" dirty="0">
                <a:effectLst/>
                <a:latin typeface="Times New Roman" panose="02020603050405020304" pitchFamily="18" charset="0"/>
                <a:cs typeface="Times New Roman" panose="02020603050405020304" pitchFamily="18" charset="0"/>
              </a:rPr>
              <a:t>Single Zone Delivery Controller. SQL Server AD Controller Delivery Controller. SQL Server License Server XD VDI Host XA Session Host Delivery Controller. SQL Server AD Controller Site-to-Site VPN Delivery Controller. SQL Server License Server XD VDI Host XA Session Host Virtual Network Single Zone</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860419-9FA7-4364-96E1-417CA2B5B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8" y="1587499"/>
            <a:ext cx="8651675" cy="4866567"/>
          </a:xfrm>
          <a:prstGeom prst="rect">
            <a:avLst/>
          </a:prstGeom>
        </p:spPr>
      </p:pic>
      <p:sp>
        <p:nvSpPr>
          <p:cNvPr id="8" name="TextBox 7">
            <a:extLst>
              <a:ext uri="{FF2B5EF4-FFF2-40B4-BE49-F238E27FC236}">
                <a16:creationId xmlns:a16="http://schemas.microsoft.com/office/drawing/2014/main" id="{16561201-99DF-4C6A-8FA1-C28C182CCC36}"/>
              </a:ext>
            </a:extLst>
          </p:cNvPr>
          <p:cNvSpPr txBox="1"/>
          <p:nvPr/>
        </p:nvSpPr>
        <p:spPr>
          <a:xfrm>
            <a:off x="692458" y="6454066"/>
            <a:ext cx="12162407" cy="369332"/>
          </a:xfrm>
          <a:prstGeom prst="rect">
            <a:avLst/>
          </a:prstGeom>
          <a:noFill/>
        </p:spPr>
        <p:txBody>
          <a:bodyPr wrap="square">
            <a:spAutoFit/>
          </a:bodyPr>
          <a:lstStyle/>
          <a:p>
            <a:r>
              <a:rPr lang="en-US" dirty="0"/>
              <a:t>https://slidetodoc.com/presentation_image/bc3599d10108419441536c242ac2fba6/image-36.jpg</a:t>
            </a:r>
          </a:p>
        </p:txBody>
      </p:sp>
    </p:spTree>
    <p:extLst>
      <p:ext uri="{BB962C8B-B14F-4D97-AF65-F5344CB8AC3E}">
        <p14:creationId xmlns:p14="http://schemas.microsoft.com/office/powerpoint/2010/main" val="202008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68E43-ADBF-4A4C-A541-8F291DAA8821}"/>
              </a:ext>
            </a:extLst>
          </p:cNvPr>
          <p:cNvSpPr txBox="1"/>
          <p:nvPr/>
        </p:nvSpPr>
        <p:spPr>
          <a:xfrm>
            <a:off x="1777711" y="2921168"/>
            <a:ext cx="9067800" cy="1015663"/>
          </a:xfrm>
          <a:prstGeom prst="rect">
            <a:avLst/>
          </a:prstGeom>
          <a:noFill/>
        </p:spPr>
        <p:txBody>
          <a:bodyPr wrap="square">
            <a:spAutoFit/>
          </a:bodyPr>
          <a:lstStyle/>
          <a:p>
            <a:r>
              <a:rPr lang="en-US" sz="6000" dirty="0">
                <a:solidFill>
                  <a:srgbClr val="FF0000"/>
                </a:solidFill>
                <a:latin typeface="Times New Roman" panose="02020603050405020304" pitchFamily="18" charset="0"/>
                <a:cs typeface="Times New Roman" panose="02020603050405020304" pitchFamily="18" charset="0"/>
              </a:rPr>
              <a:t>Google Compute Engine</a:t>
            </a:r>
            <a:endParaRPr lang="en-US" sz="6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E96091-17B0-41F5-B9D2-D922380BE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753" y="97393"/>
            <a:ext cx="7540101" cy="2600325"/>
          </a:xfrm>
          <a:prstGeom prst="rect">
            <a:avLst/>
          </a:prstGeom>
        </p:spPr>
      </p:pic>
    </p:spTree>
    <p:extLst>
      <p:ext uri="{BB962C8B-B14F-4D97-AF65-F5344CB8AC3E}">
        <p14:creationId xmlns:p14="http://schemas.microsoft.com/office/powerpoint/2010/main" val="3802565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9061-55F2-4907-9D85-662B0C803808}"/>
              </a:ext>
            </a:extLst>
          </p:cNvPr>
          <p:cNvSpPr>
            <a:spLocks noGrp="1"/>
          </p:cNvSpPr>
          <p:nvPr>
            <p:ph type="title"/>
          </p:nvPr>
        </p:nvSpPr>
        <p:spPr>
          <a:xfrm>
            <a:off x="670560" y="1172845"/>
            <a:ext cx="10515600" cy="1325563"/>
          </a:xfrm>
        </p:spPr>
        <p:txBody>
          <a:bodyPr>
            <a:normAutofit fontScale="90000"/>
          </a:bodyPr>
          <a:lstStyle/>
          <a:p>
            <a:r>
              <a:rPr lang="en-US" sz="4000" i="0" dirty="0">
                <a:solidFill>
                  <a:srgbClr val="FF0000"/>
                </a:solidFill>
                <a:effectLst/>
                <a:latin typeface="Times New Roman" panose="02020603050405020304" pitchFamily="18" charset="0"/>
                <a:cs typeface="Times New Roman" panose="02020603050405020304" pitchFamily="18" charset="0"/>
              </a:rPr>
              <a:t>Load Balancing</a:t>
            </a:r>
            <a:br>
              <a:rPr lang="en-US" b="0" i="0" dirty="0">
                <a:solidFill>
                  <a:srgbClr val="212529"/>
                </a:solidFill>
                <a:effectLst/>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Target Pools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 Health Checking</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 Forwarding Rules</a:t>
            </a:r>
            <a:br>
              <a:rPr lang="en-US" sz="2400" dirty="0">
                <a:solidFill>
                  <a:schemeClr val="accent1">
                    <a:lumMod val="50000"/>
                  </a:schemeClr>
                </a:solidFill>
                <a:latin typeface="Times New Roman" panose="02020603050405020304" pitchFamily="18" charset="0"/>
                <a:cs typeface="Times New Roman" panose="02020603050405020304" pitchFamily="18" charset="0"/>
              </a:rPr>
            </a:br>
            <a:r>
              <a:rPr lang="en-US" sz="4000" b="0" i="0" dirty="0">
                <a:solidFill>
                  <a:srgbClr val="FF0000"/>
                </a:solidFill>
                <a:effectLst/>
                <a:latin typeface="Times New Roman" panose="02020603050405020304" pitchFamily="18" charset="0"/>
                <a:cs typeface="Times New Roman" panose="02020603050405020304" pitchFamily="18" charset="0"/>
              </a:rPr>
              <a:t>Persistent IP Addresses </a:t>
            </a:r>
            <a:br>
              <a:rPr lang="en-US" sz="2400" b="0" i="0" dirty="0">
                <a:solidFill>
                  <a:srgbClr val="FF0000"/>
                </a:solidFill>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GCE reserved IP for instance, won’t change with the reboot of VMs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You can promote ephemeral IP to persistent IP</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No DNS changing anymore</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7545270-A8DC-4EEA-B0AE-7648C08D915B}"/>
              </a:ext>
            </a:extLst>
          </p:cNvPr>
          <p:cNvSpPr txBox="1"/>
          <p:nvPr/>
        </p:nvSpPr>
        <p:spPr>
          <a:xfrm>
            <a:off x="545426" y="3158073"/>
            <a:ext cx="7676553" cy="2708434"/>
          </a:xfrm>
          <a:prstGeom prst="rect">
            <a:avLst/>
          </a:prstGeom>
          <a:noFill/>
        </p:spPr>
        <p:txBody>
          <a:bodyPr wrap="square">
            <a:spAutoFit/>
          </a:bodyPr>
          <a:lstStyle/>
          <a:p>
            <a:r>
              <a:rPr lang="en-US" sz="2400" i="0" dirty="0">
                <a:solidFill>
                  <a:schemeClr val="accent2">
                    <a:lumMod val="50000"/>
                  </a:schemeClr>
                </a:solidFill>
                <a:effectLst/>
                <a:latin typeface="Roboto" panose="02000000000000000000" pitchFamily="2" charset="0"/>
              </a:rPr>
              <a:t>  </a:t>
            </a:r>
            <a:r>
              <a:rPr lang="en-US" sz="3600" i="0" dirty="0">
                <a:solidFill>
                  <a:srgbClr val="FF0000"/>
                </a:solidFill>
                <a:effectLst/>
                <a:latin typeface="Times New Roman" panose="02020603050405020304" pitchFamily="18" charset="0"/>
                <a:cs typeface="Times New Roman" panose="02020603050405020304" pitchFamily="18" charset="0"/>
              </a:rPr>
              <a:t>Architecture </a:t>
            </a:r>
          </a:p>
          <a:p>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 Basic architecture (quick jumpstart topology) </a:t>
            </a:r>
          </a:p>
          <a:p>
            <a:r>
              <a:rPr lang="en-US" sz="2200" b="0" i="0" dirty="0">
                <a:effectLst/>
                <a:latin typeface="Times New Roman" panose="02020603050405020304" pitchFamily="18" charset="0"/>
                <a:cs typeface="Times New Roman" panose="02020603050405020304" pitchFamily="18" charset="0"/>
              </a:rPr>
              <a:t> • Simple GCE only</a:t>
            </a:r>
          </a:p>
          <a:p>
            <a:r>
              <a:rPr lang="en-US" sz="2200" b="0" i="0" dirty="0">
                <a:effectLst/>
                <a:latin typeface="Times New Roman" panose="02020603050405020304" pitchFamily="18" charset="0"/>
                <a:cs typeface="Times New Roman" panose="02020603050405020304" pitchFamily="18" charset="0"/>
              </a:rPr>
              <a:t> • Simple Hybrid</a:t>
            </a:r>
          </a:p>
          <a:p>
            <a:r>
              <a:rPr lang="en-US" sz="2200" b="0" i="0" dirty="0">
                <a:effectLst/>
                <a:latin typeface="Times New Roman" panose="02020603050405020304" pitchFamily="18" charset="0"/>
                <a:cs typeface="Times New Roman" panose="02020603050405020304" pitchFamily="18" charset="0"/>
              </a:rPr>
              <a:t> • Extended architecture </a:t>
            </a:r>
          </a:p>
          <a:p>
            <a:r>
              <a:rPr lang="en-US" sz="2200" b="0" i="0" dirty="0">
                <a:effectLst/>
                <a:latin typeface="Times New Roman" panose="02020603050405020304" pitchFamily="18" charset="0"/>
                <a:cs typeface="Times New Roman" panose="02020603050405020304" pitchFamily="18" charset="0"/>
              </a:rPr>
              <a:t> • Scale </a:t>
            </a:r>
          </a:p>
          <a:p>
            <a:r>
              <a:rPr lang="en-US" sz="2200" b="0" i="0" dirty="0">
                <a:effectLst/>
                <a:latin typeface="Times New Roman" panose="02020603050405020304" pitchFamily="18" charset="0"/>
                <a:cs typeface="Times New Roman" panose="02020603050405020304" pitchFamily="18" charset="0"/>
              </a:rPr>
              <a:t> • Availability © 2015 Citrix</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074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2D56-4AC8-42F5-87D6-1858B63B4E06}"/>
              </a:ext>
            </a:extLst>
          </p:cNvPr>
          <p:cNvSpPr>
            <a:spLocks noGrp="1"/>
          </p:cNvSpPr>
          <p:nvPr>
            <p:ph type="title"/>
          </p:nvPr>
        </p:nvSpPr>
        <p:spPr>
          <a:xfrm>
            <a:off x="296333" y="2339340"/>
            <a:ext cx="11023436" cy="1320800"/>
          </a:xfrm>
        </p:spPr>
        <p:txBody>
          <a:bodyPr>
            <a:normAutofit fontScale="90000"/>
          </a:bodyPr>
          <a:lstStyle/>
          <a:p>
            <a:r>
              <a:rPr lang="en-US" sz="4000" b="0" i="0" dirty="0">
                <a:solidFill>
                  <a:srgbClr val="FF0000"/>
                </a:solidFill>
                <a:effectLst/>
                <a:latin typeface="Times New Roman" panose="02020603050405020304" pitchFamily="18" charset="0"/>
                <a:cs typeface="Times New Roman" panose="02020603050405020304" pitchFamily="18" charset="0"/>
              </a:rPr>
              <a:t>Recipe for success </a:t>
            </a:r>
            <a:br>
              <a:rPr lang="en-US" b="0" i="0" dirty="0">
                <a:solidFill>
                  <a:srgbClr val="212529"/>
                </a:solidFill>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Deploy your Google Cloud Engine (GCE) components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Install and configure the Citrix components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Prepare your golden image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Clone the golden image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Add newly created VMs to Machine Catalog</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Setup your Delivery Group</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Roboto" panose="02000000000000000000" pitchFamily="2" charset="0"/>
              </a:rPr>
            </a:br>
            <a:r>
              <a:rPr lang="en-US" sz="4000" dirty="0">
                <a:solidFill>
                  <a:srgbClr val="FF0000"/>
                </a:solidFill>
                <a:latin typeface="Times New Roman" panose="02020603050405020304" pitchFamily="18" charset="0"/>
                <a:cs typeface="Times New Roman" panose="02020603050405020304" pitchFamily="18" charset="0"/>
              </a:rPr>
              <a:t>I</a:t>
            </a:r>
            <a:r>
              <a:rPr lang="en-US" sz="4000" b="0" i="0" dirty="0">
                <a:solidFill>
                  <a:srgbClr val="FF0000"/>
                </a:solidFill>
                <a:effectLst/>
                <a:latin typeface="Times New Roman" panose="02020603050405020304" pitchFamily="18" charset="0"/>
                <a:cs typeface="Times New Roman" panose="02020603050405020304" pitchFamily="18" charset="0"/>
              </a:rPr>
              <a:t>ntegrated networking </a:t>
            </a:r>
            <a:br>
              <a:rPr lang="en-US" sz="2200" b="0" i="0" dirty="0">
                <a:solidFill>
                  <a:schemeClr val="accent1">
                    <a:lumMod val="75000"/>
                  </a:schemeClr>
                </a:solidFill>
                <a:effectLst/>
                <a:latin typeface="Times New Roman" panose="02020603050405020304" pitchFamily="18" charset="0"/>
                <a:cs typeface="Times New Roman" panose="02020603050405020304" pitchFamily="18" charset="0"/>
              </a:rPr>
            </a:br>
            <a:r>
              <a:rPr lang="en-US" sz="2400" b="0" i="0" dirty="0" err="1">
                <a:effectLst/>
                <a:latin typeface="Times New Roman" panose="02020603050405020304" pitchFamily="18" charset="0"/>
                <a:cs typeface="Times New Roman" panose="02020603050405020304" pitchFamily="18" charset="0"/>
              </a:rPr>
              <a:t>Networking</a:t>
            </a:r>
            <a:r>
              <a:rPr lang="en-US" sz="2400" b="0" i="0" dirty="0">
                <a:effectLst/>
                <a:latin typeface="Times New Roman" panose="02020603050405020304" pitchFamily="18" charset="0"/>
                <a:cs typeface="Times New Roman" panose="02020603050405020304" pitchFamily="18" charset="0"/>
              </a:rPr>
              <a:t> is a first-class object on GCE</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This means you could apply/unhappy it anytime easily</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pre-defined networks before the first instance started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55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8A5D-03E0-4900-8C29-975E6921BBAB}"/>
              </a:ext>
            </a:extLst>
          </p:cNvPr>
          <p:cNvSpPr>
            <a:spLocks noGrp="1"/>
          </p:cNvSpPr>
          <p:nvPr>
            <p:ph type="title"/>
          </p:nvPr>
        </p:nvSpPr>
        <p:spPr>
          <a:xfrm>
            <a:off x="320040" y="2286000"/>
            <a:ext cx="10515600" cy="1325563"/>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Multi-Region Resources</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Those resources are global resources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1.Images(OS Images)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Snapshots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Network</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Firewalls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Routes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they are also first-class objects in GCE</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D9EA12-9427-44C4-A795-BADA007D6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56" y="1932781"/>
            <a:ext cx="2298700" cy="2032000"/>
          </a:xfrm>
          <a:prstGeom prst="rect">
            <a:avLst/>
          </a:prstGeom>
        </p:spPr>
      </p:pic>
    </p:spTree>
    <p:extLst>
      <p:ext uri="{BB962C8B-B14F-4D97-AF65-F5344CB8AC3E}">
        <p14:creationId xmlns:p14="http://schemas.microsoft.com/office/powerpoint/2010/main" val="122781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32B5FC-81DA-47E2-A72E-0C02C70A8B47}"/>
              </a:ext>
            </a:extLst>
          </p:cNvPr>
          <p:cNvSpPr>
            <a:spLocks noGrp="1" noChangeArrowheads="1"/>
          </p:cNvSpPr>
          <p:nvPr>
            <p:ph type="title"/>
          </p:nvPr>
        </p:nvSpPr>
        <p:spPr bwMode="auto">
          <a:xfrm>
            <a:off x="310718" y="588704"/>
            <a:ext cx="1065169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What are Google Cloud Functions?</a:t>
            </a:r>
            <a:b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Google Cloud Functions is a serverless platform for developing and integrating cloud applications. Cloud Functions allows you to create simple, single-purpose functions that are linked to events generated by your cloud infrastructure and services. When an event that is being monitored is fired, your function is called. Your code runs in a completely controlled environment. There's no need to bother about setting up infrastructure or managing servers. On the Google Cloud Platform, Cloud Functions may be developed in JavaScript, Python 3, Go, or Java. You may execute your function in any Node.js (Node.js 10 or 12), Python 3 (Python 3.7 or 3.8), Go (Go 1.11 or 1.13), or Java (Java 11) environment, making portability and local testing a snap.</a:t>
            </a:r>
          </a:p>
        </p:txBody>
      </p:sp>
    </p:spTree>
    <p:extLst>
      <p:ext uri="{BB962C8B-B14F-4D97-AF65-F5344CB8AC3E}">
        <p14:creationId xmlns:p14="http://schemas.microsoft.com/office/powerpoint/2010/main" val="152798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D699680-DC63-41B4-B490-FF5CE5C398E7}"/>
              </a:ext>
            </a:extLst>
          </p:cNvPr>
          <p:cNvSpPr>
            <a:spLocks noGrp="1" noChangeArrowheads="1"/>
          </p:cNvSpPr>
          <p:nvPr>
            <p:ph type="title"/>
          </p:nvPr>
        </p:nvSpPr>
        <p:spPr bwMode="auto">
          <a:xfrm>
            <a:off x="501591" y="649034"/>
            <a:ext cx="10097136"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Connect and extend cloud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Functions provides a connective layer of logic that lets you write code to connect and extend cloud services.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Listen and respond to a file upload to Cloud Storage, a log change, or an incoming message on a Pub/Sub topic.</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Cloud Functions augments existing cloud services and allows you to address an increasing number of use cases with arbitrary programming logic.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Functions have access to the Google Service Account credential and are thus seamlessly authenticated with the majority of Google Cloud services,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including Cloud Vision, as well as many others. In addition, Cloud Functions are supported by numerous </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Cloud client libraries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which further simplify these integrations.</a:t>
            </a:r>
          </a:p>
        </p:txBody>
      </p:sp>
    </p:spTree>
    <p:extLst>
      <p:ext uri="{BB962C8B-B14F-4D97-AF65-F5344CB8AC3E}">
        <p14:creationId xmlns:p14="http://schemas.microsoft.com/office/powerpoint/2010/main" val="368185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5E61AB0-8789-4878-8313-9E2B97ED6772}"/>
              </a:ext>
            </a:extLst>
          </p:cNvPr>
          <p:cNvSpPr>
            <a:spLocks noGrp="1" noChangeArrowheads="1"/>
          </p:cNvSpPr>
          <p:nvPr>
            <p:ph type="title"/>
          </p:nvPr>
        </p:nvSpPr>
        <p:spPr bwMode="auto">
          <a:xfrm>
            <a:off x="146744" y="385178"/>
            <a:ext cx="1098192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Events and triggers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events are </a:t>
            </a:r>
            <a:r>
              <a:rPr kumimoji="0" lang="en-US" altLang="en-US" sz="2200" b="0" i="1" u="none" strike="noStrike" cap="none" normalizeH="0" baseline="0" dirty="0">
                <a:ln>
                  <a:noFill/>
                </a:ln>
                <a:effectLst/>
                <a:latin typeface="Times New Roman" panose="02020603050405020304" pitchFamily="18" charset="0"/>
                <a:cs typeface="Times New Roman" panose="02020603050405020304" pitchFamily="18" charset="0"/>
              </a:rPr>
              <a:t>things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that happen in your cloud environment. These might be things like changes to data in a database, files added to a storage system, or a new virtual machine instance is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Events occur whether or not you choose to respond to them. You create a response to an event with a </a:t>
            </a:r>
            <a:r>
              <a:rPr kumimoji="0" lang="en-US" altLang="en-US" sz="2200" b="0" i="1" u="none" strike="noStrike" cap="none" normalizeH="0" baseline="0" dirty="0">
                <a:ln>
                  <a:noFill/>
                </a:ln>
                <a:effectLst/>
                <a:latin typeface="Times New Roman" panose="02020603050405020304" pitchFamily="18" charset="0"/>
                <a:cs typeface="Times New Roman" panose="02020603050405020304" pitchFamily="18" charset="0"/>
              </a:rPr>
              <a:t>trigger</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 trigger is a declaration that you are interested in a certain event or set of events. Binding a function to a trigger allows you to capture and act on events. For more information on creating triggers and associating them with your functions, see </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Events and Triggers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2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Serverless</a:t>
            </a:r>
            <a:br>
              <a:rPr kumimoji="0" lang="en-US" altLang="en-US" sz="40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Functions removes the work of managing servers, configuring software, updating frameworks, and patching operating systems. The software and infrastructure are fully managed by Google so you just add code. Furthermore, the provisioning of resources happens automatically in response to events. This means that a function can scale from a few invocations a day to many millions of invocations without any work from you.</a:t>
            </a: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2619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44496B2-747B-4CB7-9556-DC7409B0BC98}"/>
              </a:ext>
            </a:extLst>
          </p:cNvPr>
          <p:cNvSpPr>
            <a:spLocks noGrp="1" noChangeArrowheads="1"/>
          </p:cNvSpPr>
          <p:nvPr>
            <p:ph type="title"/>
          </p:nvPr>
        </p:nvSpPr>
        <p:spPr bwMode="auto">
          <a:xfrm>
            <a:off x="553045" y="1219610"/>
            <a:ext cx="10076855"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Use cases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Asynchronous workloads like lightweight ETL or cloud automation such as triggering application builds now no longer need their own server and a developer to wire it up. You simply deploy a function bound to the event you want and you're done.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The fine-grained, on-demand nature of Cloud Functions also makes it a perfect candidate for lightweight APIs and webhooks. In addition, the automatic provisioning of HTTP endpoints when you deploy an HTTP function means there is no complicated configuration required as there is with some other services. See the following table for additional common Cloud Functions use cases:</a:t>
            </a:r>
          </a:p>
        </p:txBody>
      </p:sp>
    </p:spTree>
    <p:extLst>
      <p:ext uri="{BB962C8B-B14F-4D97-AF65-F5344CB8AC3E}">
        <p14:creationId xmlns:p14="http://schemas.microsoft.com/office/powerpoint/2010/main" val="131727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AE85-ECE2-4DD1-BD8D-8058376D4D0B}"/>
              </a:ext>
            </a:extLst>
          </p:cNvPr>
          <p:cNvSpPr>
            <a:spLocks noGrp="1"/>
          </p:cNvSpPr>
          <p:nvPr>
            <p:ph type="title"/>
          </p:nvPr>
        </p:nvSpPr>
        <p:spPr>
          <a:xfrm>
            <a:off x="231909" y="1535501"/>
            <a:ext cx="9203513" cy="5675790"/>
          </a:xfrm>
        </p:spPr>
        <p:txBody>
          <a:bodyPr>
            <a:normAutofit fontScale="90000"/>
          </a:bodyPr>
          <a:lstStyle/>
          <a:p>
            <a:pPr marL="0" algn="l" rtl="0" eaLnBrk="1" fontAlgn="t" latinLnBrk="0" hangingPunct="1">
              <a:spcBef>
                <a:spcPts val="0"/>
              </a:spcBef>
              <a:spcAft>
                <a:spcPts val="0"/>
              </a:spcAft>
            </a:pPr>
            <a: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t>Use case</a:t>
            </a:r>
            <a:br>
              <a:rPr lang="en-US" sz="1800" b="0" i="0" u="none" strike="noStrike" dirty="0">
                <a:effectLst/>
                <a:latin typeface="Times New Roman" panose="02020603050405020304" pitchFamily="18" charset="0"/>
                <a:cs typeface="Times New Roman" panose="02020603050405020304" pitchFamily="18" charset="0"/>
              </a:rPr>
            </a:br>
            <a:r>
              <a:rPr lang="en-US" sz="3600" b="0" i="0" u="none" strike="noStrike" kern="1200" dirty="0">
                <a:effectLst/>
                <a:latin typeface="Times New Roman" panose="02020603050405020304" pitchFamily="18" charset="0"/>
                <a:cs typeface="Times New Roman" panose="02020603050405020304" pitchFamily="18" charset="0"/>
              </a:rPr>
              <a:t>Data processing / ETL</a:t>
            </a:r>
            <a:br>
              <a:rPr lang="en-US" sz="18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2400" b="1" i="0" u="none" strike="noStrike" kern="1200" dirty="0">
                <a:effectLst/>
                <a:latin typeface="Times New Roman" panose="02020603050405020304" pitchFamily="18" charset="0"/>
                <a:cs typeface="Times New Roman" panose="02020603050405020304" pitchFamily="18" charset="0"/>
              </a:rPr>
              <a:t>Description</a:t>
            </a:r>
            <a:br>
              <a:rPr lang="en-US" sz="1800" b="0" i="0" u="none" strike="noStrike" dirty="0">
                <a:solidFill>
                  <a:srgbClr val="FF0000"/>
                </a:solidFill>
                <a:effectLst/>
                <a:latin typeface="Times New Roman" panose="02020603050405020304" pitchFamily="18" charset="0"/>
                <a:cs typeface="Times New Roman" panose="02020603050405020304" pitchFamily="18" charset="0"/>
              </a:rPr>
            </a:br>
            <a:r>
              <a:rPr lang="en-US" sz="2400" b="0" i="0" u="none" strike="noStrike" kern="1200" dirty="0">
                <a:effectLst/>
                <a:latin typeface="Times New Roman" panose="02020603050405020304" pitchFamily="18" charset="0"/>
                <a:cs typeface="Times New Roman" panose="02020603050405020304" pitchFamily="18" charset="0"/>
              </a:rPr>
              <a:t>Listen and respond to </a:t>
            </a:r>
            <a:r>
              <a:rPr lang="en-US" sz="2400" b="0" i="0" u="none" strike="noStrike" kern="120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Cloud Storage</a:t>
            </a:r>
            <a:r>
              <a:rPr lang="en-US" sz="2400" b="0" i="0" u="none" strike="noStrike" kern="1200" dirty="0">
                <a:effectLst/>
                <a:latin typeface="Times New Roman" panose="02020603050405020304" pitchFamily="18" charset="0"/>
                <a:cs typeface="Times New Roman" panose="02020603050405020304" pitchFamily="18" charset="0"/>
              </a:rPr>
              <a:t> events such as when a file is created, changed, or removed. Process images, perform video transcoding, validate and transform data, and invoke any service on the internet from your Cloud Functions</a:t>
            </a:r>
            <a:r>
              <a:rPr lang="en-US" sz="1800" b="0" i="0" u="none" strike="noStrike" kern="1200" dirty="0">
                <a:effectLst/>
                <a:latin typeface="Times New Roman" panose="02020603050405020304" pitchFamily="18" charset="0"/>
                <a:cs typeface="Times New Roman" panose="02020603050405020304" pitchFamily="18" charset="0"/>
              </a:rPr>
              <a:t>.</a:t>
            </a:r>
            <a:br>
              <a:rPr lang="en-US" sz="1800" b="0" i="0" u="none" strike="noStrike" kern="1200" dirty="0">
                <a:effectLst/>
                <a:latin typeface="Times New Roman" panose="02020603050405020304" pitchFamily="18" charset="0"/>
                <a:cs typeface="Times New Roman" panose="02020603050405020304" pitchFamily="18" charset="0"/>
              </a:rPr>
            </a:br>
            <a: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t>Use case</a:t>
            </a:r>
            <a:br>
              <a:rPr lang="en-US" sz="18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3600" b="0" i="0" u="none" strike="noStrike" kern="1200" dirty="0">
                <a:effectLst/>
                <a:latin typeface="Times New Roman" panose="02020603050405020304" pitchFamily="18" charset="0"/>
                <a:cs typeface="Times New Roman" panose="02020603050405020304" pitchFamily="18" charset="0"/>
              </a:rPr>
              <a:t>Webhooks</a:t>
            </a:r>
            <a:br>
              <a:rPr lang="en-US" sz="18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2400" b="1" i="0" u="none" strike="noStrike" kern="1200" dirty="0">
                <a:effectLst/>
                <a:latin typeface="Times New Roman" panose="02020603050405020304" pitchFamily="18" charset="0"/>
                <a:cs typeface="Times New Roman" panose="02020603050405020304" pitchFamily="18" charset="0"/>
              </a:rPr>
              <a:t>Description</a:t>
            </a:r>
            <a:br>
              <a:rPr lang="en-US" sz="2400" b="0" i="0" u="none" strike="noStrike" dirty="0">
                <a:effectLst/>
                <a:latin typeface="Times New Roman" panose="02020603050405020304" pitchFamily="18" charset="0"/>
                <a:cs typeface="Times New Roman" panose="02020603050405020304" pitchFamily="18" charset="0"/>
              </a:rPr>
            </a:br>
            <a:r>
              <a:rPr lang="en-US" sz="2400" b="0" i="0" u="none" strike="noStrike" kern="1200" dirty="0">
                <a:effectLst/>
                <a:latin typeface="Times New Roman" panose="02020603050405020304" pitchFamily="18" charset="0"/>
                <a:cs typeface="Times New Roman" panose="02020603050405020304" pitchFamily="18" charset="0"/>
              </a:rPr>
              <a:t>Via a simple </a:t>
            </a:r>
            <a:r>
              <a:rPr lang="en-US" sz="2400" b="0" i="0" u="none" strike="noStrike" kern="120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 trigger</a:t>
            </a:r>
            <a:r>
              <a:rPr lang="en-US" sz="2400" b="0" i="0" u="none" strike="noStrike" kern="1200" dirty="0">
                <a:effectLst/>
                <a:latin typeface="Times New Roman" panose="02020603050405020304" pitchFamily="18" charset="0"/>
                <a:cs typeface="Times New Roman" panose="02020603050405020304" pitchFamily="18" charset="0"/>
              </a:rPr>
              <a:t>, respond to events originating from 3rd party systems like GitHub, Slack, Stripe, or from anywhere that can send HTTP requests.</a:t>
            </a:r>
            <a:br>
              <a:rPr lang="en-US" sz="24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br>
            <a: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t>Use case</a:t>
            </a:r>
            <a:br>
              <a:rPr lang="en-US" sz="22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3600" b="0" i="0" u="none" strike="noStrike" kern="1200" dirty="0">
                <a:effectLst/>
                <a:latin typeface="Times New Roman" panose="02020603050405020304" pitchFamily="18" charset="0"/>
                <a:cs typeface="Times New Roman" panose="02020603050405020304" pitchFamily="18" charset="0"/>
              </a:rPr>
              <a:t>Lightweight APIs</a:t>
            </a:r>
            <a:br>
              <a:rPr lang="en-US" sz="1800" b="0" i="0" u="none" strike="noStrike" kern="1200" dirty="0">
                <a:solidFill>
                  <a:srgbClr val="FF0000"/>
                </a:solidFill>
                <a:effectLst/>
                <a:latin typeface="Trebuchet MS" panose="020B0603020202020204" pitchFamily="34" charset="0"/>
              </a:rPr>
            </a:br>
            <a:r>
              <a:rPr lang="en-US" sz="2400" b="1" i="0" u="none" strike="noStrike" kern="1200" dirty="0">
                <a:effectLst/>
                <a:latin typeface="Times New Roman" panose="02020603050405020304" pitchFamily="18" charset="0"/>
                <a:cs typeface="Times New Roman" panose="02020603050405020304" pitchFamily="18" charset="0"/>
              </a:rPr>
              <a:t>Description</a:t>
            </a:r>
            <a:br>
              <a:rPr lang="en-US" sz="2400" b="0" i="0" u="none" strike="noStrike" dirty="0">
                <a:effectLst/>
                <a:latin typeface="Arial" panose="020B0604020202020204" pitchFamily="34" charset="0"/>
              </a:rPr>
            </a:br>
            <a:r>
              <a:rPr lang="en-US" sz="2400" b="0" i="0" u="none" strike="noStrike" kern="1200" dirty="0">
                <a:effectLst/>
                <a:latin typeface="Trebuchet MS" panose="020B0603020202020204" pitchFamily="34" charset="0"/>
              </a:rPr>
              <a:t>Compose applications from lightweight, loosely coupled bits of logic that are quick to build and that scale instantly. Your functions can be event-driven or invoked directly over HTTP/S.</a:t>
            </a:r>
            <a:br>
              <a:rPr lang="en-US" sz="2400" b="0" i="0" u="none" strike="noStrike" dirty="0">
                <a:effectLst/>
                <a:latin typeface="Arial" panose="020B0604020202020204" pitchFamily="34" charset="0"/>
              </a:rPr>
            </a:br>
            <a:br>
              <a:rPr lang="en-US" sz="1800" b="0" i="0" u="none" strike="noStrike" kern="1200" dirty="0">
                <a:effectLst/>
                <a:latin typeface="Times New Roman" panose="02020603050405020304" pitchFamily="18" charset="0"/>
                <a:cs typeface="Times New Roman" panose="02020603050405020304" pitchFamily="18" charset="0"/>
              </a:rPr>
            </a:br>
            <a:br>
              <a:rPr lang="en-US" sz="18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br>
            <a:br>
              <a:rPr lang="en-US" sz="18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br>
            <a:br>
              <a:rPr lang="en-US" sz="18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br>
            <a:br>
              <a:rPr lang="en-US" sz="18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br>
            <a:br>
              <a:rPr lang="en-US" sz="18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br>
            <a:br>
              <a:rPr lang="en-US" sz="18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b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982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DB20-E697-4639-9C41-4C82B8908CAF}"/>
              </a:ext>
            </a:extLst>
          </p:cNvPr>
          <p:cNvSpPr>
            <a:spLocks noGrp="1"/>
          </p:cNvSpPr>
          <p:nvPr>
            <p:ph type="title"/>
          </p:nvPr>
        </p:nvSpPr>
        <p:spPr>
          <a:xfrm>
            <a:off x="234142" y="3280122"/>
            <a:ext cx="10515600" cy="1325563"/>
          </a:xfrm>
        </p:spPr>
        <p:txBody>
          <a:bodyPr>
            <a:normAutofit fontScale="90000"/>
          </a:bodyPr>
          <a:lstStyle/>
          <a:p>
            <a:pPr marL="0" algn="l" rtl="0" eaLnBrk="1" fontAlgn="t" latinLnBrk="0" hangingPunct="1">
              <a:spcBef>
                <a:spcPts val="0"/>
              </a:spcBef>
              <a:spcAft>
                <a:spcPts val="0"/>
              </a:spcAft>
            </a:pPr>
            <a: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t>Use case</a:t>
            </a:r>
            <a:br>
              <a:rPr lang="en-US" sz="27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3600" b="0" i="0" u="none" strike="noStrike" kern="1200" dirty="0">
                <a:effectLst/>
                <a:latin typeface="Times New Roman" panose="02020603050405020304" pitchFamily="18" charset="0"/>
                <a:cs typeface="Times New Roman" panose="02020603050405020304" pitchFamily="18" charset="0"/>
              </a:rPr>
              <a:t>Lightweight APIs</a:t>
            </a:r>
            <a:br>
              <a:rPr lang="en-US" sz="27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2400" b="1" i="0" u="none" strike="noStrike" kern="1200" dirty="0">
                <a:effectLst/>
                <a:latin typeface="Times New Roman" panose="02020603050405020304" pitchFamily="18" charset="0"/>
                <a:cs typeface="Times New Roman" panose="02020603050405020304" pitchFamily="18" charset="0"/>
              </a:rPr>
              <a:t>Description</a:t>
            </a:r>
            <a:br>
              <a:rPr lang="en-US" sz="2400" b="1" i="0" u="none" strike="noStrike" dirty="0">
                <a:effectLst/>
                <a:latin typeface="Times New Roman" panose="02020603050405020304" pitchFamily="18" charset="0"/>
                <a:cs typeface="Times New Roman" panose="02020603050405020304" pitchFamily="18" charset="0"/>
              </a:rPr>
            </a:br>
            <a:r>
              <a:rPr lang="en-US" sz="2400" b="0" i="0" u="none" strike="noStrike" kern="1200" dirty="0">
                <a:effectLst/>
                <a:latin typeface="Times New Roman" panose="02020603050405020304" pitchFamily="18" charset="0"/>
                <a:cs typeface="Times New Roman" panose="02020603050405020304" pitchFamily="18" charset="0"/>
              </a:rPr>
              <a:t>Compose applications from lightweight, loosely coupled bits of logic that are quick to build and that scale instantly. Your functions can be event-driven or invoked directly over HTTP/S.</a:t>
            </a:r>
            <a:br>
              <a:rPr lang="en-US" sz="2400" b="0" i="0" u="none" strike="noStrike" kern="1200" dirty="0">
                <a:effectLst/>
                <a:latin typeface="Times New Roman" panose="02020603050405020304" pitchFamily="18" charset="0"/>
                <a:cs typeface="Times New Roman" panose="02020603050405020304" pitchFamily="18" charset="0"/>
              </a:rPr>
            </a:br>
            <a: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t>Use case</a:t>
            </a:r>
            <a:b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3600" b="0" i="0" u="none" strike="noStrike" kern="1200" dirty="0">
                <a:effectLst/>
                <a:latin typeface="Times New Roman" panose="02020603050405020304" pitchFamily="18" charset="0"/>
                <a:cs typeface="Times New Roman" panose="02020603050405020304" pitchFamily="18" charset="0"/>
              </a:rPr>
              <a:t>Mobile backend</a:t>
            </a:r>
            <a:br>
              <a:rPr lang="en-US" sz="18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2400" b="1" i="0" u="none" strike="noStrike" kern="1200" dirty="0">
                <a:effectLst/>
                <a:latin typeface="Times New Roman" panose="02020603050405020304" pitchFamily="18" charset="0"/>
                <a:cs typeface="Times New Roman" panose="02020603050405020304" pitchFamily="18" charset="0"/>
              </a:rPr>
              <a:t>Description</a:t>
            </a:r>
            <a:br>
              <a:rPr lang="en-US" sz="1800" b="0" i="0" u="none" strike="noStrike" dirty="0">
                <a:effectLst/>
                <a:latin typeface="Times New Roman" panose="02020603050405020304" pitchFamily="18" charset="0"/>
                <a:cs typeface="Times New Roman" panose="02020603050405020304" pitchFamily="18" charset="0"/>
              </a:rPr>
            </a:br>
            <a:r>
              <a:rPr lang="en-US" sz="2400" b="0" i="0" u="none" strike="noStrike" kern="1200" dirty="0">
                <a:effectLst/>
                <a:latin typeface="Times New Roman" panose="02020603050405020304" pitchFamily="18" charset="0"/>
                <a:cs typeface="Times New Roman" panose="02020603050405020304" pitchFamily="18" charset="0"/>
              </a:rPr>
              <a:t>Use Google’s mobile platform for app developers, </a:t>
            </a:r>
            <a:r>
              <a:rPr lang="en-US" sz="2400" b="0" i="0" u="none" strike="noStrike" kern="120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Firebase</a:t>
            </a:r>
            <a:r>
              <a:rPr lang="en-US" sz="2400" b="0" i="0" u="none" strike="noStrike" kern="1200" dirty="0">
                <a:effectLst/>
                <a:latin typeface="Times New Roman" panose="02020603050405020304" pitchFamily="18" charset="0"/>
                <a:cs typeface="Times New Roman" panose="02020603050405020304" pitchFamily="18" charset="0"/>
              </a:rPr>
              <a:t>, and write your mobile backend in Cloud Functions. Listen and respond to events from Firebase Analytics, Realtime Database, Authentication, and Storage.</a:t>
            </a:r>
            <a:br>
              <a:rPr lang="en-US" sz="2400" b="0" i="0" u="none" strike="noStrike" kern="1200" dirty="0">
                <a:effectLst/>
                <a:latin typeface="Times New Roman" panose="02020603050405020304" pitchFamily="18" charset="0"/>
                <a:cs typeface="Times New Roman" panose="02020603050405020304" pitchFamily="18" charset="0"/>
              </a:rPr>
            </a:br>
            <a:r>
              <a:rPr lang="en-US" sz="4000" b="0" i="0" u="none" strike="noStrike" kern="1200" dirty="0">
                <a:solidFill>
                  <a:srgbClr val="FF0000"/>
                </a:solidFill>
                <a:effectLst/>
                <a:latin typeface="Times New Roman" panose="02020603050405020304" pitchFamily="18" charset="0"/>
                <a:cs typeface="Times New Roman" panose="02020603050405020304" pitchFamily="18" charset="0"/>
              </a:rPr>
              <a:t>Use case</a:t>
            </a:r>
            <a:br>
              <a:rPr lang="en-US" sz="24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3600" b="0" i="0" u="none" strike="noStrike" kern="1200" dirty="0">
                <a:effectLst/>
                <a:latin typeface="Times New Roman" panose="02020603050405020304" pitchFamily="18" charset="0"/>
                <a:cs typeface="Times New Roman" panose="02020603050405020304" pitchFamily="18" charset="0"/>
              </a:rPr>
              <a:t>IoT</a:t>
            </a:r>
            <a:br>
              <a:rPr lang="en-US" sz="1800" b="0" i="0" u="none" strike="noStrike" kern="1200" dirty="0">
                <a:solidFill>
                  <a:srgbClr val="FF0000"/>
                </a:solidFill>
                <a:effectLst/>
                <a:latin typeface="Times New Roman" panose="02020603050405020304" pitchFamily="18" charset="0"/>
                <a:cs typeface="Times New Roman" panose="02020603050405020304" pitchFamily="18" charset="0"/>
              </a:rPr>
            </a:br>
            <a:r>
              <a:rPr lang="en-US" sz="2400" b="1" i="0" u="none" strike="noStrike" kern="1200" dirty="0">
                <a:effectLst/>
                <a:latin typeface="Times New Roman" panose="02020603050405020304" pitchFamily="18" charset="0"/>
                <a:cs typeface="Times New Roman" panose="02020603050405020304" pitchFamily="18" charset="0"/>
              </a:rPr>
              <a:t>Description</a:t>
            </a:r>
            <a:br>
              <a:rPr lang="en-US" sz="1800" b="0" i="0" u="none" strike="noStrike" dirty="0">
                <a:effectLst/>
                <a:latin typeface="Times New Roman" panose="02020603050405020304" pitchFamily="18" charset="0"/>
                <a:cs typeface="Times New Roman" panose="02020603050405020304" pitchFamily="18" charset="0"/>
              </a:rPr>
            </a:br>
            <a:r>
              <a:rPr lang="en-US" sz="2400" b="0" i="0" u="none" strike="noStrike" kern="1200" dirty="0">
                <a:effectLst/>
                <a:latin typeface="Times New Roman" panose="02020603050405020304" pitchFamily="18" charset="0"/>
                <a:cs typeface="Times New Roman" panose="02020603050405020304" pitchFamily="18" charset="0"/>
              </a:rPr>
              <a:t>Imagine tens or hundreds of thousands of devices streaming data into Pub/Sub, thereby launching Cloud Functions to process, transform and store data. Cloud Functions lets you do it in a way that’s completely serverless.</a:t>
            </a:r>
            <a:br>
              <a:rPr lang="en-US" sz="2400" b="0" i="0" u="none" strike="noStrike" dirty="0">
                <a:effectLst/>
                <a:latin typeface="Times New Roman" panose="02020603050405020304" pitchFamily="18" charset="0"/>
                <a:cs typeface="Times New Roman" panose="02020603050405020304" pitchFamily="18" charset="0"/>
              </a:rPr>
            </a:br>
            <a:br>
              <a:rPr lang="en-US" sz="1800" b="0" i="0" u="none" strike="noStrike" dirty="0">
                <a:effectLst/>
                <a:latin typeface="Arial" panose="020B0604020202020204" pitchFamily="34" charset="0"/>
              </a:rPr>
            </a:br>
            <a:br>
              <a:rPr lang="en-US" sz="1800" b="0" i="0" u="none" strike="noStrike" kern="1200" dirty="0">
                <a:solidFill>
                  <a:srgbClr val="000000"/>
                </a:solidFill>
                <a:effectLst/>
                <a:latin typeface="Trebuchet MS" panose="020B0603020202020204" pitchFamily="34" charset="0"/>
              </a:rPr>
            </a:br>
            <a:br>
              <a:rPr lang="en-US" sz="1800" b="0" i="0" u="none" strike="noStrike" dirty="0">
                <a:effectLst/>
                <a:latin typeface="Arial" panose="020B0604020202020204" pitchFamily="34" charset="0"/>
              </a:rPr>
            </a:br>
            <a:endParaRPr lang="en-US" sz="2000" dirty="0"/>
          </a:p>
        </p:txBody>
      </p:sp>
    </p:spTree>
    <p:extLst>
      <p:ext uri="{BB962C8B-B14F-4D97-AF65-F5344CB8AC3E}">
        <p14:creationId xmlns:p14="http://schemas.microsoft.com/office/powerpoint/2010/main" val="2144224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E59F-55EE-4030-A40B-2A612EF4915E}"/>
              </a:ext>
            </a:extLst>
          </p:cNvPr>
          <p:cNvSpPr>
            <a:spLocks noGrp="1"/>
          </p:cNvSpPr>
          <p:nvPr>
            <p:ph type="title"/>
          </p:nvPr>
        </p:nvSpPr>
        <p:spPr>
          <a:xfrm>
            <a:off x="449580" y="2277745"/>
            <a:ext cx="10515600" cy="1577282"/>
          </a:xfrm>
        </p:spPr>
        <p:txBody>
          <a:bodyPr>
            <a:normAutofit fontScale="90000"/>
          </a:bodyPr>
          <a:lstStyle/>
          <a:p>
            <a:pPr fontAlgn="ctr"/>
            <a:r>
              <a:rPr lang="en-US" sz="4000" i="0" dirty="0">
                <a:solidFill>
                  <a:srgbClr val="FF0000"/>
                </a:solidFill>
                <a:effectLst/>
                <a:latin typeface="Times New Roman" panose="02020603050405020304" pitchFamily="18" charset="0"/>
                <a:cs typeface="Times New Roman" panose="02020603050405020304" pitchFamily="18" charset="0"/>
              </a:rPr>
              <a:t>Cloud Functions Execution Environment</a:t>
            </a:r>
            <a:br>
              <a:rPr lang="en-US" b="1" i="0" dirty="0">
                <a:solidFill>
                  <a:srgbClr val="202124"/>
                </a:solidFill>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Cloud Functions run in a fully-managed, serverless environment where Google handles infrastructure, operating systems, and runtime environments completely on your behalf. Each Cloud Function runs in its own isolated secure execution context, scales automatically, and has a lifecycle independent from other functions.</a:t>
            </a:r>
            <a:br>
              <a:rPr lang="en-US" sz="2700" b="0" i="0" dirty="0">
                <a:effectLst/>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28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0EB72-9D13-4F9D-88C3-5BAA0CBFAE24}"/>
              </a:ext>
            </a:extLst>
          </p:cNvPr>
          <p:cNvSpPr txBox="1"/>
          <p:nvPr/>
        </p:nvSpPr>
        <p:spPr>
          <a:xfrm>
            <a:off x="313955" y="387256"/>
            <a:ext cx="9982939" cy="2000548"/>
          </a:xfrm>
          <a:prstGeom prst="rect">
            <a:avLst/>
          </a:prstGeom>
          <a:noFill/>
        </p:spPr>
        <p:txBody>
          <a:bodyPr wrap="square">
            <a:spAutoFit/>
          </a:bodyPr>
          <a:lstStyle/>
          <a:p>
            <a:r>
              <a:rPr lang="en-US" sz="3600" dirty="0">
                <a:solidFill>
                  <a:srgbClr val="FF0000"/>
                </a:solidFill>
                <a:latin typeface="Times New Roman" panose="02020603050405020304" pitchFamily="18" charset="0"/>
                <a:cs typeface="Times New Roman" panose="02020603050405020304" pitchFamily="18" charset="0"/>
              </a:rPr>
              <a:t>Google Compute Engine</a:t>
            </a:r>
          </a:p>
          <a:p>
            <a:r>
              <a:rPr lang="en-US" sz="2200" dirty="0">
                <a:latin typeface="Times New Roman" panose="02020603050405020304" pitchFamily="18" charset="0"/>
                <a:cs typeface="Times New Roman" panose="02020603050405020304" pitchFamily="18" charset="0"/>
              </a:rPr>
              <a:t> is the Infrastructure as a Service component of the Google Cloud Platform, and it is based on the same worldwide infrastructure that powers Google's search engine, Gmail, YouTube, and other services. Users may utilize Google Compute Engine to create virtual computers on demand.</a:t>
            </a:r>
          </a:p>
        </p:txBody>
      </p:sp>
      <p:pic>
        <p:nvPicPr>
          <p:cNvPr id="5" name="Picture 4">
            <a:extLst>
              <a:ext uri="{FF2B5EF4-FFF2-40B4-BE49-F238E27FC236}">
                <a16:creationId xmlns:a16="http://schemas.microsoft.com/office/drawing/2014/main" id="{F198911E-05F3-435A-8DBF-13551D4E7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 y="2720340"/>
            <a:ext cx="5018844" cy="2752480"/>
          </a:xfrm>
          <a:prstGeom prst="rect">
            <a:avLst/>
          </a:prstGeom>
        </p:spPr>
      </p:pic>
    </p:spTree>
    <p:extLst>
      <p:ext uri="{BB962C8B-B14F-4D97-AF65-F5344CB8AC3E}">
        <p14:creationId xmlns:p14="http://schemas.microsoft.com/office/powerpoint/2010/main" val="2469406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B1BC06C-C3F2-4B71-9579-D7BB6711C4A7}"/>
              </a:ext>
            </a:extLst>
          </p:cNvPr>
          <p:cNvSpPr>
            <a:spLocks noGrp="1" noChangeArrowheads="1"/>
          </p:cNvSpPr>
          <p:nvPr>
            <p:ph type="title"/>
          </p:nvPr>
        </p:nvSpPr>
        <p:spPr bwMode="auto">
          <a:xfrm>
            <a:off x="162355" y="-85686"/>
            <a:ext cx="897269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Runtimes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Functions supports multiple language runtimes. You'll need the </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Runtime ID</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value if you're deploying functions </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from the command line</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or through </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Terraform</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p:txBody>
      </p:sp>
      <p:graphicFrame>
        <p:nvGraphicFramePr>
          <p:cNvPr id="4" name="Table 3">
            <a:extLst>
              <a:ext uri="{FF2B5EF4-FFF2-40B4-BE49-F238E27FC236}">
                <a16:creationId xmlns:a16="http://schemas.microsoft.com/office/drawing/2014/main" id="{56D2515F-38BD-4E41-9DB4-1038C78C23DD}"/>
              </a:ext>
            </a:extLst>
          </p:cNvPr>
          <p:cNvGraphicFramePr>
            <a:graphicFrameLocks noGrp="1"/>
          </p:cNvGraphicFramePr>
          <p:nvPr/>
        </p:nvGraphicFramePr>
        <p:xfrm>
          <a:off x="440104" y="1576307"/>
          <a:ext cx="8904303" cy="5125726"/>
        </p:xfrm>
        <a:graphic>
          <a:graphicData uri="http://schemas.openxmlformats.org/drawingml/2006/table">
            <a:tbl>
              <a:tblPr/>
              <a:tblGrid>
                <a:gridCol w="2974019">
                  <a:extLst>
                    <a:ext uri="{9D8B030D-6E8A-4147-A177-3AD203B41FA5}">
                      <a16:colId xmlns:a16="http://schemas.microsoft.com/office/drawing/2014/main" val="3659527897"/>
                    </a:ext>
                  </a:extLst>
                </a:gridCol>
                <a:gridCol w="2965142">
                  <a:extLst>
                    <a:ext uri="{9D8B030D-6E8A-4147-A177-3AD203B41FA5}">
                      <a16:colId xmlns:a16="http://schemas.microsoft.com/office/drawing/2014/main" val="2654897289"/>
                    </a:ext>
                  </a:extLst>
                </a:gridCol>
                <a:gridCol w="2965142">
                  <a:extLst>
                    <a:ext uri="{9D8B030D-6E8A-4147-A177-3AD203B41FA5}">
                      <a16:colId xmlns:a16="http://schemas.microsoft.com/office/drawing/2014/main" val="2924846627"/>
                    </a:ext>
                  </a:extLst>
                </a:gridCol>
              </a:tblGrid>
              <a:tr h="572520">
                <a:tc>
                  <a:txBody>
                    <a:bodyPr/>
                    <a:lstStyle/>
                    <a:p>
                      <a:pPr algn="l" fontAlgn="ctr"/>
                      <a:r>
                        <a:rPr lang="en-US" sz="3200" dirty="0">
                          <a:solidFill>
                            <a:srgbClr val="FF0000"/>
                          </a:solidFill>
                          <a:effectLst/>
                          <a:latin typeface="Times New Roman" panose="02020603050405020304" pitchFamily="18" charset="0"/>
                          <a:cs typeface="Times New Roman" panose="02020603050405020304" pitchFamily="18" charset="0"/>
                        </a:rPr>
                        <a:t>Runtime</a:t>
                      </a:r>
                    </a:p>
                  </a:txBody>
                  <a:tcPr marL="36275" marR="36275" marT="18138" marB="18138" anchor="ctr">
                    <a:lnL>
                      <a:noFill/>
                    </a:lnL>
                    <a:lnR>
                      <a:noFill/>
                    </a:lnR>
                    <a:lnT>
                      <a:noFill/>
                    </a:lnT>
                    <a:lnB>
                      <a:noFill/>
                    </a:lnB>
                    <a:solidFill>
                      <a:srgbClr val="FFFFFF"/>
                    </a:solidFill>
                  </a:tcPr>
                </a:tc>
                <a:tc>
                  <a:txBody>
                    <a:bodyPr/>
                    <a:lstStyle/>
                    <a:p>
                      <a:pPr algn="l" fontAlgn="ctr"/>
                      <a:r>
                        <a:rPr lang="en-US" sz="3200" dirty="0">
                          <a:solidFill>
                            <a:srgbClr val="FF0000"/>
                          </a:solidFill>
                          <a:effectLst/>
                          <a:latin typeface="Times New Roman" panose="02020603050405020304" pitchFamily="18" charset="0"/>
                          <a:cs typeface="Times New Roman" panose="02020603050405020304" pitchFamily="18" charset="0"/>
                        </a:rPr>
                        <a:t>Base image</a:t>
                      </a:r>
                    </a:p>
                  </a:txBody>
                  <a:tcPr marL="36275" marR="36275" marT="18138" marB="18138" anchor="ctr">
                    <a:lnL>
                      <a:noFill/>
                    </a:lnL>
                    <a:lnR>
                      <a:noFill/>
                    </a:lnR>
                    <a:lnT>
                      <a:noFill/>
                    </a:lnT>
                    <a:lnB>
                      <a:noFill/>
                    </a:lnB>
                    <a:solidFill>
                      <a:srgbClr val="FFFFFF"/>
                    </a:solidFill>
                  </a:tcPr>
                </a:tc>
                <a:tc>
                  <a:txBody>
                    <a:bodyPr/>
                    <a:lstStyle/>
                    <a:p>
                      <a:pPr algn="l" fontAlgn="ctr"/>
                      <a:r>
                        <a:rPr lang="en-US" sz="3200" dirty="0">
                          <a:solidFill>
                            <a:srgbClr val="FF0000"/>
                          </a:solidFill>
                          <a:effectLst/>
                          <a:latin typeface="Times New Roman" panose="02020603050405020304" pitchFamily="18" charset="0"/>
                          <a:cs typeface="Times New Roman" panose="02020603050405020304" pitchFamily="18" charset="0"/>
                        </a:rPr>
                        <a:t>Runtime ID</a:t>
                      </a:r>
                    </a:p>
                  </a:txBody>
                  <a:tcPr marL="36275" marR="36275" marT="18138" marB="18138" anchor="ctr">
                    <a:lnL>
                      <a:noFill/>
                    </a:lnL>
                    <a:lnR>
                      <a:noFill/>
                    </a:lnR>
                    <a:lnT>
                      <a:noFill/>
                    </a:lnT>
                    <a:lnB>
                      <a:noFill/>
                    </a:lnB>
                    <a:solidFill>
                      <a:srgbClr val="FFFFFF"/>
                    </a:solidFill>
                  </a:tcPr>
                </a:tc>
                <a:extLst>
                  <a:ext uri="{0D108BD9-81ED-4DB2-BD59-A6C34878D82A}">
                    <a16:rowId xmlns:a16="http://schemas.microsoft.com/office/drawing/2014/main" val="2153559851"/>
                  </a:ext>
                </a:extLst>
              </a:tr>
              <a:tr h="398899">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Node.js 16 (recommended)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nodejs16</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4275025109"/>
                  </a:ext>
                </a:extLst>
              </a:tr>
              <a:tr h="398899">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 14</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nodejs14</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662020712"/>
                  </a:ext>
                </a:extLst>
              </a:tr>
              <a:tr h="398899">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Node.js 12</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nodejs12</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923795130"/>
                  </a:ext>
                </a:extLst>
              </a:tr>
              <a:tr h="398899">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 10</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nodejs10</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560316043"/>
                  </a:ext>
                </a:extLst>
              </a:tr>
              <a:tr h="398899">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 8 (deprecated)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nodejs8</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1161676969"/>
                  </a:ext>
                </a:extLst>
              </a:tr>
              <a:tr h="746140">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Node.js 6 (decommissioned)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Debian 8</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Nodejs6</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4218934803"/>
                  </a:ext>
                </a:extLst>
              </a:tr>
              <a:tr h="398899">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Python 3.9 (recommended)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Python39</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715905845"/>
                  </a:ext>
                </a:extLst>
              </a:tr>
              <a:tr h="398899">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Python 3.8</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Python38</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043059188"/>
                  </a:ext>
                </a:extLst>
              </a:tr>
              <a:tr h="398899">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Python 3.7</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python37</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997276127"/>
                  </a:ext>
                </a:extLst>
              </a:tr>
            </a:tbl>
          </a:graphicData>
        </a:graphic>
      </p:graphicFrame>
    </p:spTree>
    <p:extLst>
      <p:ext uri="{BB962C8B-B14F-4D97-AF65-F5344CB8AC3E}">
        <p14:creationId xmlns:p14="http://schemas.microsoft.com/office/powerpoint/2010/main" val="1184810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DEF1-EE19-46B1-BF23-5E9278ABE3B3}"/>
              </a:ext>
            </a:extLst>
          </p:cNvPr>
          <p:cNvSpPr>
            <a:spLocks noGrp="1"/>
          </p:cNvSpPr>
          <p:nvPr>
            <p:ph type="title"/>
          </p:nvPr>
        </p:nvSpPr>
        <p:spPr/>
        <p:txBody>
          <a:bodyPr>
            <a:normAutofit/>
          </a:bodyPr>
          <a:lstStyle/>
          <a:p>
            <a:pPr marL="0" rtl="0" eaLnBrk="1" fontAlgn="ctr" latinLnBrk="0" hangingPunct="1">
              <a:spcBef>
                <a:spcPts val="0"/>
              </a:spcBef>
              <a:spcAft>
                <a:spcPts val="0"/>
              </a:spcAft>
            </a:pPr>
            <a:br>
              <a:rPr lang="en-US" sz="1800" b="0" i="0" u="none" strike="noStrike" dirty="0">
                <a:effectLst/>
                <a:latin typeface="Arial" panose="020B0604020202020204" pitchFamily="34" charset="0"/>
              </a:rPr>
            </a:br>
            <a:endParaRPr lang="en-US" dirty="0"/>
          </a:p>
        </p:txBody>
      </p:sp>
      <p:graphicFrame>
        <p:nvGraphicFramePr>
          <p:cNvPr id="3" name="Table 2">
            <a:extLst>
              <a:ext uri="{FF2B5EF4-FFF2-40B4-BE49-F238E27FC236}">
                <a16:creationId xmlns:a16="http://schemas.microsoft.com/office/drawing/2014/main" id="{EBF45B71-6948-44FA-B194-26320365AECD}"/>
              </a:ext>
            </a:extLst>
          </p:cNvPr>
          <p:cNvGraphicFramePr>
            <a:graphicFrameLocks noGrp="1"/>
          </p:cNvGraphicFramePr>
          <p:nvPr/>
        </p:nvGraphicFramePr>
        <p:xfrm>
          <a:off x="501588" y="0"/>
          <a:ext cx="8596668" cy="4950678"/>
        </p:xfrm>
        <a:graphic>
          <a:graphicData uri="http://schemas.openxmlformats.org/drawingml/2006/table">
            <a:tbl>
              <a:tblPr/>
              <a:tblGrid>
                <a:gridCol w="2865556">
                  <a:extLst>
                    <a:ext uri="{9D8B030D-6E8A-4147-A177-3AD203B41FA5}">
                      <a16:colId xmlns:a16="http://schemas.microsoft.com/office/drawing/2014/main" val="3324247347"/>
                    </a:ext>
                  </a:extLst>
                </a:gridCol>
                <a:gridCol w="2865556">
                  <a:extLst>
                    <a:ext uri="{9D8B030D-6E8A-4147-A177-3AD203B41FA5}">
                      <a16:colId xmlns:a16="http://schemas.microsoft.com/office/drawing/2014/main" val="548509014"/>
                    </a:ext>
                  </a:extLst>
                </a:gridCol>
                <a:gridCol w="2865556">
                  <a:extLst>
                    <a:ext uri="{9D8B030D-6E8A-4147-A177-3AD203B41FA5}">
                      <a16:colId xmlns:a16="http://schemas.microsoft.com/office/drawing/2014/main" val="4021925449"/>
                    </a:ext>
                  </a:extLst>
                </a:gridCol>
              </a:tblGrid>
              <a:tr h="365663">
                <a:tc>
                  <a:txBody>
                    <a:bodyPr/>
                    <a:lstStyle/>
                    <a:p>
                      <a:pPr algn="l" fontAlgn="ctr"/>
                      <a:r>
                        <a:rPr lang="en-US" sz="3200" dirty="0">
                          <a:solidFill>
                            <a:srgbClr val="FF0000"/>
                          </a:solidFill>
                          <a:effectLst/>
                          <a:latin typeface="Times New Roman" panose="02020603050405020304" pitchFamily="18" charset="0"/>
                          <a:cs typeface="Times New Roman" panose="02020603050405020304" pitchFamily="18" charset="0"/>
                        </a:rPr>
                        <a:t>Runtime</a:t>
                      </a:r>
                    </a:p>
                  </a:txBody>
                  <a:tcPr marL="36275" marR="36275" marT="18138" marB="18138" anchor="ctr">
                    <a:lnL>
                      <a:noFill/>
                    </a:lnL>
                    <a:lnR>
                      <a:noFill/>
                    </a:lnR>
                    <a:lnT>
                      <a:noFill/>
                    </a:lnT>
                    <a:lnB>
                      <a:noFill/>
                    </a:lnB>
                    <a:solidFill>
                      <a:srgbClr val="FFFFFF"/>
                    </a:solidFill>
                  </a:tcPr>
                </a:tc>
                <a:tc>
                  <a:txBody>
                    <a:bodyPr/>
                    <a:lstStyle/>
                    <a:p>
                      <a:pPr algn="l" fontAlgn="ctr"/>
                      <a:r>
                        <a:rPr lang="en-US" sz="3200" dirty="0">
                          <a:solidFill>
                            <a:srgbClr val="FF0000"/>
                          </a:solidFill>
                          <a:effectLst/>
                          <a:latin typeface="Times New Roman" panose="02020603050405020304" pitchFamily="18" charset="0"/>
                          <a:cs typeface="Times New Roman" panose="02020603050405020304" pitchFamily="18" charset="0"/>
                        </a:rPr>
                        <a:t>Base image</a:t>
                      </a:r>
                    </a:p>
                  </a:txBody>
                  <a:tcPr marL="36275" marR="36275" marT="18138" marB="18138" anchor="ctr">
                    <a:lnL>
                      <a:noFill/>
                    </a:lnL>
                    <a:lnR>
                      <a:noFill/>
                    </a:lnR>
                    <a:lnT>
                      <a:noFill/>
                    </a:lnT>
                    <a:lnB>
                      <a:noFill/>
                    </a:lnB>
                    <a:solidFill>
                      <a:srgbClr val="FFFFFF"/>
                    </a:solidFill>
                  </a:tcPr>
                </a:tc>
                <a:tc>
                  <a:txBody>
                    <a:bodyPr/>
                    <a:lstStyle/>
                    <a:p>
                      <a:pPr algn="l" fontAlgn="ctr"/>
                      <a:r>
                        <a:rPr lang="en-US" sz="3200" dirty="0">
                          <a:solidFill>
                            <a:srgbClr val="FF0000"/>
                          </a:solidFill>
                          <a:effectLst/>
                          <a:latin typeface="Times New Roman" panose="02020603050405020304" pitchFamily="18" charset="0"/>
                          <a:cs typeface="Times New Roman" panose="02020603050405020304" pitchFamily="18" charset="0"/>
                        </a:rPr>
                        <a:t>Runtime ID</a:t>
                      </a:r>
                    </a:p>
                  </a:txBody>
                  <a:tcPr marL="36275" marR="36275" marT="18138" marB="18138" anchor="ctr">
                    <a:lnL>
                      <a:noFill/>
                    </a:lnL>
                    <a:lnR>
                      <a:noFill/>
                    </a:lnR>
                    <a:lnT>
                      <a:noFill/>
                    </a:lnT>
                    <a:lnB>
                      <a:noFill/>
                    </a:lnB>
                    <a:solidFill>
                      <a:srgbClr val="FFFFFF"/>
                    </a:solidFill>
                  </a:tcPr>
                </a:tc>
                <a:extLst>
                  <a:ext uri="{0D108BD9-81ED-4DB2-BD59-A6C34878D82A}">
                    <a16:rowId xmlns:a16="http://schemas.microsoft.com/office/drawing/2014/main" val="1749276075"/>
                  </a:ext>
                </a:extLst>
              </a:tr>
              <a:tr h="385090">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Go 1.16 (recommended)</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go116</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1403338997"/>
                  </a:ext>
                </a:extLst>
              </a:tr>
              <a:tr h="269373">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Go 1.13</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go113</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4095383226"/>
                  </a:ext>
                </a:extLst>
              </a:tr>
              <a:tr h="269373">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Go 1.11</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go111</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2018468021"/>
                  </a:ext>
                </a:extLst>
              </a:tr>
              <a:tr h="355144">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Java 17 (preview)</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java17</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424934338"/>
                  </a:ext>
                </a:extLst>
              </a:tr>
              <a:tr h="385090">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Java 11 (recommended)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java11</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2378322965"/>
                  </a:ext>
                </a:extLst>
              </a:tr>
              <a:tr h="385090">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.NET Core 3.1 (recommended)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dotnet3</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692771186"/>
                  </a:ext>
                </a:extLst>
              </a:tr>
              <a:tr h="355144">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Ruby 3.0 (preview)</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ruby30</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1831544652"/>
                  </a:ext>
                </a:extLst>
              </a:tr>
              <a:tr h="385090">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Ruby 2.7 (recommended)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ruby27</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53734509"/>
                  </a:ext>
                </a:extLst>
              </a:tr>
              <a:tr h="269373">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Ruby 2.6</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ruby26</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91881702"/>
                  </a:ext>
                </a:extLst>
              </a:tr>
              <a:tr h="385090">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PHP 7.4 (recommended)</a:t>
                      </a:r>
                    </a:p>
                  </a:txBody>
                  <a:tcPr marL="36275" marR="36275" marT="18138" marB="18138">
                    <a:lnL>
                      <a:noFill/>
                    </a:lnL>
                    <a:lnR>
                      <a:noFill/>
                    </a:lnR>
                    <a:lnT>
                      <a:noFill/>
                    </a:lnT>
                    <a:lnB>
                      <a:noFill/>
                    </a:lnB>
                    <a:solidFill>
                      <a:srgbClr val="FFFFFF"/>
                    </a:solidFill>
                  </a:tcPr>
                </a:tc>
                <a:tc>
                  <a:txBody>
                    <a:bodyPr/>
                    <a:lstStyle/>
                    <a:p>
                      <a:pPr algn="l" fontAlgn="t"/>
                      <a:r>
                        <a:rPr lang="en-US" sz="2200">
                          <a:solidFill>
                            <a:schemeClr val="tx1"/>
                          </a:solidFill>
                          <a:effectLst/>
                          <a:latin typeface="Times New Roman" panose="02020603050405020304" pitchFamily="18" charset="0"/>
                          <a:cs typeface="Times New Roman" panose="02020603050405020304" pitchFamily="18" charset="0"/>
                        </a:rPr>
                        <a:t>Ubuntu 18.04</a:t>
                      </a:r>
                    </a:p>
                  </a:txBody>
                  <a:tcPr marL="36275" marR="36275" marT="18138" marB="18138">
                    <a:lnL>
                      <a:noFill/>
                    </a:lnL>
                    <a:lnR>
                      <a:noFill/>
                    </a:lnR>
                    <a:lnT>
                      <a:noFill/>
                    </a:lnT>
                    <a:lnB>
                      <a:noFill/>
                    </a:lnB>
                    <a:solidFill>
                      <a:srgbClr val="FFFFFF"/>
                    </a:solidFill>
                  </a:tcPr>
                </a:tc>
                <a:tc>
                  <a:txBody>
                    <a:bodyPr/>
                    <a:lstStyle/>
                    <a:p>
                      <a:pPr algn="l" fontAlgn="t"/>
                      <a:r>
                        <a:rPr lang="en-US" sz="2200" dirty="0">
                          <a:solidFill>
                            <a:schemeClr val="tx1"/>
                          </a:solidFill>
                          <a:effectLst/>
                          <a:latin typeface="Times New Roman" panose="02020603050405020304" pitchFamily="18" charset="0"/>
                          <a:cs typeface="Times New Roman" panose="02020603050405020304" pitchFamily="18" charset="0"/>
                        </a:rPr>
                        <a:t>php74</a:t>
                      </a:r>
                    </a:p>
                  </a:txBody>
                  <a:tcPr marL="36275" marR="36275" marT="18138" marB="18138">
                    <a:lnL>
                      <a:noFill/>
                    </a:lnL>
                    <a:lnR>
                      <a:noFill/>
                    </a:lnR>
                    <a:lnT>
                      <a:noFill/>
                    </a:lnT>
                    <a:lnB>
                      <a:noFill/>
                    </a:lnB>
                    <a:solidFill>
                      <a:srgbClr val="FFFFFF"/>
                    </a:solidFill>
                  </a:tcPr>
                </a:tc>
                <a:extLst>
                  <a:ext uri="{0D108BD9-81ED-4DB2-BD59-A6C34878D82A}">
                    <a16:rowId xmlns:a16="http://schemas.microsoft.com/office/drawing/2014/main" val="3867713053"/>
                  </a:ext>
                </a:extLst>
              </a:tr>
            </a:tbl>
          </a:graphicData>
        </a:graphic>
      </p:graphicFrame>
      <p:sp>
        <p:nvSpPr>
          <p:cNvPr id="5" name="TextBox 4">
            <a:extLst>
              <a:ext uri="{FF2B5EF4-FFF2-40B4-BE49-F238E27FC236}">
                <a16:creationId xmlns:a16="http://schemas.microsoft.com/office/drawing/2014/main" id="{DB114BF2-E207-42A8-A685-EE75750A3CC4}"/>
              </a:ext>
            </a:extLst>
          </p:cNvPr>
          <p:cNvSpPr txBox="1"/>
          <p:nvPr/>
        </p:nvSpPr>
        <p:spPr>
          <a:xfrm>
            <a:off x="418461" y="4559504"/>
            <a:ext cx="11115447" cy="2123658"/>
          </a:xfrm>
          <a:prstGeom prst="rect">
            <a:avLst/>
          </a:prstGeom>
          <a:noFill/>
        </p:spPr>
        <p:txBody>
          <a:bodyPr wrap="square">
            <a:spAutoFit/>
          </a:bodyPr>
          <a:lstStyle/>
          <a:p>
            <a:pPr algn="just"/>
            <a:endParaRPr lang="en-US" sz="22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Updates to the runtimes are generally done automatically unless otherwise notified. All runtimes receive automatic updates to the language version as they are made available to the language community. Similarly, Cloud Functions might apply updates to other aspects of the execution environment, such as the operating system or included packages. These updates help keep your function secure.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610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FBF5C5A-D016-4102-8963-C7FEE834A89F}"/>
              </a:ext>
            </a:extLst>
          </p:cNvPr>
          <p:cNvSpPr>
            <a:spLocks noGrp="1" noChangeArrowheads="1"/>
          </p:cNvSpPr>
          <p:nvPr>
            <p:ph type="title"/>
          </p:nvPr>
        </p:nvSpPr>
        <p:spPr bwMode="auto">
          <a:xfrm>
            <a:off x="254976" y="998896"/>
            <a:ext cx="8599831"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Stateless functions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Functions implements the serverless paradigm, in which you just run your code without worrying about the underlying infrastructure, such as servers or virtual machines. To allow Google to automatically manage and scale the functions, they must be stateless—one function invocation should not rely on an in-memory state set by a previous invocation. However, the existing state can often be reused as a performance optimization; see the recommendation in </a:t>
            </a:r>
            <a:r>
              <a:rPr lang="en-US" altLang="en-US" sz="2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Tips and </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Tricks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for details.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For example, the counter value returned by the following function does not correspond to the total function invocation count because invocations might be handled by different function instances, which don’t share global variables, memory, file systems, or another state:</a:t>
            </a:r>
          </a:p>
        </p:txBody>
      </p:sp>
    </p:spTree>
    <p:extLst>
      <p:ext uri="{BB962C8B-B14F-4D97-AF65-F5344CB8AC3E}">
        <p14:creationId xmlns:p14="http://schemas.microsoft.com/office/powerpoint/2010/main" val="4229646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DADC-F3C7-416E-83B5-5EF0C109D075}"/>
              </a:ext>
            </a:extLst>
          </p:cNvPr>
          <p:cNvSpPr>
            <a:spLocks noGrp="1"/>
          </p:cNvSpPr>
          <p:nvPr>
            <p:ph type="title"/>
          </p:nvPr>
        </p:nvSpPr>
        <p:spPr>
          <a:xfrm>
            <a:off x="411004" y="209200"/>
            <a:ext cx="8596668" cy="295922"/>
          </a:xfrm>
        </p:spPr>
        <p:txBody>
          <a:bodyPr>
            <a:noAutofit/>
          </a:bodyPr>
          <a:lstStyle/>
          <a:p>
            <a:r>
              <a:rPr lang="en-US" sz="3600" dirty="0">
                <a:solidFill>
                  <a:srgbClr val="FF0000"/>
                </a:solidFill>
              </a:rPr>
              <a:t>Node.js</a:t>
            </a:r>
          </a:p>
        </p:txBody>
      </p:sp>
      <p:sp>
        <p:nvSpPr>
          <p:cNvPr id="4" name="TextBox 3">
            <a:extLst>
              <a:ext uri="{FF2B5EF4-FFF2-40B4-BE49-F238E27FC236}">
                <a16:creationId xmlns:a16="http://schemas.microsoft.com/office/drawing/2014/main" id="{D9CA92E3-C15E-4BE1-890C-51A84CC9F613}"/>
              </a:ext>
            </a:extLst>
          </p:cNvPr>
          <p:cNvSpPr txBox="1"/>
          <p:nvPr/>
        </p:nvSpPr>
        <p:spPr>
          <a:xfrm>
            <a:off x="411004" y="827692"/>
            <a:ext cx="8047196" cy="584775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Global variable, but only shared within function instance.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let count = 0;</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HTTP Cloud Function that counts how many times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it is executed within a specific instance.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@param {Object} req Cloud Function request context.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@param {Object} res Cloud Function response context.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exports.executionCount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(req, res) =&gt;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count++;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Note: the total function invocation count across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all instances may not be equal to this value!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res.send</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(`Instance execution count: ${count}`);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5225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62AD-E8D8-4D7D-A570-8C99A4665479}"/>
              </a:ext>
            </a:extLst>
          </p:cNvPr>
          <p:cNvSpPr>
            <a:spLocks noGrp="1"/>
          </p:cNvSpPr>
          <p:nvPr>
            <p:ph type="title"/>
          </p:nvPr>
        </p:nvSpPr>
        <p:spPr>
          <a:xfrm>
            <a:off x="233451" y="94642"/>
            <a:ext cx="8596668" cy="411332"/>
          </a:xfrm>
        </p:spPr>
        <p:txBody>
          <a:bodyPr>
            <a:noAutofit/>
          </a:bodyPr>
          <a:lstStyle/>
          <a:p>
            <a:r>
              <a:rPr lang="en-US" sz="3600" dirty="0">
                <a:solidFill>
                  <a:srgbClr val="FF0000"/>
                </a:solidFill>
              </a:rPr>
              <a:t>Python</a:t>
            </a:r>
          </a:p>
        </p:txBody>
      </p:sp>
      <p:sp>
        <p:nvSpPr>
          <p:cNvPr id="4" name="TextBox 3">
            <a:extLst>
              <a:ext uri="{FF2B5EF4-FFF2-40B4-BE49-F238E27FC236}">
                <a16:creationId xmlns:a16="http://schemas.microsoft.com/office/drawing/2014/main" id="{B5905557-E684-4472-9415-7D82261F25B5}"/>
              </a:ext>
            </a:extLst>
          </p:cNvPr>
          <p:cNvSpPr txBox="1"/>
          <p:nvPr/>
        </p:nvSpPr>
        <p:spPr>
          <a:xfrm>
            <a:off x="233451" y="505975"/>
            <a:ext cx="9141368" cy="68634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Global variable, modified within the function by using the global keyword.</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count = 0</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def statelessness(request):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HTTP Cloud Function that counts how many times it is executed</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within a specific instance.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request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flask.Request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The request object.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&lt;http://flask.pocoo.org/docs/1.0/api/#flask.Request&gt;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Returns: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The response text, or any set of values that can be turned into a</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Response object using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make_response</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&lt;http://flask.pocoo.org/docs/1.0/api/#flask.Flask.make_response&gt;.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global count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count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1</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Note: the total function invocation count across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all instances may not be equal to this value!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return 'Instance execution count: {}'.format(count) </a:t>
            </a:r>
          </a:p>
        </p:txBody>
      </p:sp>
    </p:spTree>
    <p:extLst>
      <p:ext uri="{BB962C8B-B14F-4D97-AF65-F5344CB8AC3E}">
        <p14:creationId xmlns:p14="http://schemas.microsoft.com/office/powerpoint/2010/main" val="17219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8C81-DEE3-4658-B6E4-E878B0E0FB37}"/>
              </a:ext>
            </a:extLst>
          </p:cNvPr>
          <p:cNvSpPr>
            <a:spLocks noGrp="1"/>
          </p:cNvSpPr>
          <p:nvPr>
            <p:ph type="title"/>
          </p:nvPr>
        </p:nvSpPr>
        <p:spPr>
          <a:xfrm>
            <a:off x="73652" y="94695"/>
            <a:ext cx="8596668" cy="455721"/>
          </a:xfrm>
        </p:spPr>
        <p:txBody>
          <a:bodyPr>
            <a:noAutofit/>
          </a:bodyPr>
          <a:lstStyle/>
          <a:p>
            <a:r>
              <a:rPr lang="en-US" sz="3600" dirty="0">
                <a:solidFill>
                  <a:srgbClr val="FF0000"/>
                </a:solidFill>
              </a:rPr>
              <a:t>Go</a:t>
            </a:r>
          </a:p>
        </p:txBody>
      </p:sp>
      <p:sp>
        <p:nvSpPr>
          <p:cNvPr id="3" name="Rectangle 1">
            <a:extLst>
              <a:ext uri="{FF2B5EF4-FFF2-40B4-BE49-F238E27FC236}">
                <a16:creationId xmlns:a16="http://schemas.microsoft.com/office/drawing/2014/main" id="{1E2E85EC-A2EA-49DF-B20A-DC25D47390E2}"/>
              </a:ext>
            </a:extLst>
          </p:cNvPr>
          <p:cNvSpPr>
            <a:spLocks noChangeArrowheads="1"/>
          </p:cNvSpPr>
          <p:nvPr/>
        </p:nvSpPr>
        <p:spPr bwMode="auto">
          <a:xfrm>
            <a:off x="186357" y="242640"/>
            <a:ext cx="9143999"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var(--devsite-code-font-family)"/>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Package http provides a set of HTTP Cloud Functions samples.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package http</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import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fmt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"net/http"</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count is a global variable, but only shared within a function instance.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var count = 0</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ExecutionCount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is an HTTP Cloud Function that counts how many times it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is executed within a specific instance.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ExecutionCount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(w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http.ResponseWriter</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r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http.Request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count++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Note: the total function invocation count across</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 all instances may not be equal to this value!</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fmt.Fprintf</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(w, "Instance execution count: %d", count)</a:t>
            </a:r>
            <a:b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248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9B27-D31F-4D2A-B0AE-1082CA4E3479}"/>
              </a:ext>
            </a:extLst>
          </p:cNvPr>
          <p:cNvSpPr>
            <a:spLocks noGrp="1"/>
          </p:cNvSpPr>
          <p:nvPr>
            <p:ph type="title"/>
          </p:nvPr>
        </p:nvSpPr>
        <p:spPr>
          <a:xfrm>
            <a:off x="100286" y="103572"/>
            <a:ext cx="8596668" cy="384700"/>
          </a:xfrm>
        </p:spPr>
        <p:txBody>
          <a:bodyPr>
            <a:noAutofit/>
          </a:bodyPr>
          <a:lstStyle/>
          <a:p>
            <a:r>
              <a:rPr lang="en-US" sz="3600" dirty="0">
                <a:solidFill>
                  <a:srgbClr val="FF0000"/>
                </a:solidFill>
              </a:rPr>
              <a:t>Java</a:t>
            </a:r>
          </a:p>
        </p:txBody>
      </p:sp>
      <p:sp>
        <p:nvSpPr>
          <p:cNvPr id="3" name="Rectangle 1">
            <a:extLst>
              <a:ext uri="{FF2B5EF4-FFF2-40B4-BE49-F238E27FC236}">
                <a16:creationId xmlns:a16="http://schemas.microsoft.com/office/drawing/2014/main" id="{5F5C2305-29A1-4BF7-88F2-B8DA413E9AF2}"/>
              </a:ext>
            </a:extLst>
          </p:cNvPr>
          <p:cNvSpPr>
            <a:spLocks noChangeArrowheads="1"/>
          </p:cNvSpPr>
          <p:nvPr/>
        </p:nvSpPr>
        <p:spPr bwMode="auto">
          <a:xfrm>
            <a:off x="21898" y="0"/>
            <a:ext cx="948135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import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com.google.cloud.functions.HttpFunction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import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com.google.cloud.functions.HttpRequest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import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com.google.cloud.functions.HttpResponse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import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java.io.BufferedWriter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import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java.io.IOException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import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java.util.concurrent.atomic.AtomicInteger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public class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ExecutionCount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implements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HttpFunction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private final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AtomicInteger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count = new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AtomicInteger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(0);</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@Override</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service(</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HttpRequest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request,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HttpResponse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response)</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throws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IOException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count.getAndIncrement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Note: the total function invocation count across</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all instances may not be equal to this value!</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BufferedWriter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writer =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response.getWriter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writer.write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("Instance execution count: " + count);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F27222EE-1808-4C75-B1A4-F3804B2B1ECF}"/>
              </a:ext>
            </a:extLst>
          </p:cNvPr>
          <p:cNvSpPr txBox="1"/>
          <p:nvPr/>
        </p:nvSpPr>
        <p:spPr>
          <a:xfrm>
            <a:off x="510463" y="5666574"/>
            <a:ext cx="8855479" cy="1446550"/>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If you need to share state across function invocations, your function should use a service such as </a:t>
            </a:r>
            <a:r>
              <a:rPr lang="en-US" sz="22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Datastore</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Firestore</a:t>
            </a:r>
            <a:r>
              <a:rPr lang="en-US" sz="2200" b="0" i="0" dirty="0">
                <a:effectLst/>
                <a:latin typeface="Times New Roman" panose="02020603050405020304" pitchFamily="18" charset="0"/>
                <a:cs typeface="Times New Roman" panose="02020603050405020304" pitchFamily="18" charset="0"/>
              </a:rPr>
              <a:t> or </a:t>
            </a:r>
            <a:r>
              <a:rPr lang="en-US" sz="22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Cloud Storage</a:t>
            </a:r>
            <a:r>
              <a:rPr lang="en-US" sz="2200" b="0" i="0" dirty="0">
                <a:effectLst/>
                <a:latin typeface="Times New Roman" panose="02020603050405020304" pitchFamily="18" charset="0"/>
                <a:cs typeface="Times New Roman" panose="02020603050405020304" pitchFamily="18" charset="0"/>
              </a:rPr>
              <a:t> to persist data. For a complete list of available storage options, see </a:t>
            </a:r>
            <a:r>
              <a:rPr lang="en-US" sz="2200" b="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Choosing a storage option</a:t>
            </a:r>
            <a:r>
              <a:rPr lang="en-US" sz="2200" b="0" i="0" dirty="0">
                <a:effectLst/>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696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372CE51-7819-4FF2-92F9-168963F94055}"/>
              </a:ext>
            </a:extLst>
          </p:cNvPr>
          <p:cNvSpPr>
            <a:spLocks noGrp="1" noChangeArrowheads="1"/>
          </p:cNvSpPr>
          <p:nvPr>
            <p:ph type="title"/>
          </p:nvPr>
        </p:nvSpPr>
        <p:spPr bwMode="auto">
          <a:xfrm>
            <a:off x="129135" y="131655"/>
            <a:ext cx="9221269"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Auto-scaling and Concurrency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Cloud Functions handles incoming requests by assigning them to instances of your function. Depending on the volume of requests, as well as the number of existing function instances, Cloud Functions may assign a request to an existing instance or create a new one.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Each instance of a function handles only one concurrent request at a time. This means that while your code is processing one request, there is no possibility of a second request being routed to the same instance. Thus the original request can use the full amount of resources (CPU and memory) that you requested.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In cases where inbound request volume exceeds the number of existing instances, Cloud Functions may start multiple new instances to handle requests. This automatic scaling behavior allows Cloud Functions to handle many requests in parallel, each using a different instance of your function.</a:t>
            </a:r>
          </a:p>
        </p:txBody>
      </p:sp>
      <p:sp>
        <p:nvSpPr>
          <p:cNvPr id="5" name="TextBox 4">
            <a:extLst>
              <a:ext uri="{FF2B5EF4-FFF2-40B4-BE49-F238E27FC236}">
                <a16:creationId xmlns:a16="http://schemas.microsoft.com/office/drawing/2014/main" id="{BFFB1F62-7ED2-4FD6-8AD3-A7851293CA86}"/>
              </a:ext>
            </a:extLst>
          </p:cNvPr>
          <p:cNvSpPr txBox="1"/>
          <p:nvPr/>
        </p:nvSpPr>
        <p:spPr>
          <a:xfrm>
            <a:off x="96953" y="4840636"/>
            <a:ext cx="9285631" cy="1107996"/>
          </a:xfrm>
          <a:prstGeom prst="rect">
            <a:avLst/>
          </a:prstGeom>
          <a:noFill/>
        </p:spPr>
        <p:txBody>
          <a:bodyPr wrap="square">
            <a:spAutoFit/>
          </a:bodyPr>
          <a:lstStyle/>
          <a:p>
            <a:r>
              <a:rPr lang="en-US" sz="2200" b="0" i="0" dirty="0">
                <a:effectLst/>
                <a:latin typeface="Times New Roman" panose="02020603050405020304" pitchFamily="18" charset="0"/>
                <a:cs typeface="Times New Roman" panose="02020603050405020304" pitchFamily="18" charset="0"/>
              </a:rPr>
              <a:t>Because concurrent requests are processed by different function instances, they do not share variables or local memory. This is discussed in detail </a:t>
            </a:r>
            <a:r>
              <a:rPr lang="en-US" sz="22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later in this document</a:t>
            </a:r>
            <a:r>
              <a:rPr lang="en-US" sz="2200" b="0" i="0" dirty="0">
                <a:effectLst/>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66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6B4D-B4ED-4618-BB76-D139119C7677}"/>
              </a:ext>
            </a:extLst>
          </p:cNvPr>
          <p:cNvSpPr>
            <a:spLocks noGrp="1"/>
          </p:cNvSpPr>
          <p:nvPr>
            <p:ph type="title"/>
          </p:nvPr>
        </p:nvSpPr>
        <p:spPr>
          <a:xfrm>
            <a:off x="197892" y="1645285"/>
            <a:ext cx="10515600" cy="1325563"/>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You will be using Google's infrastructure</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Virtual machines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networking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storage</a:t>
            </a:r>
            <a:br>
              <a:rPr lang="en-US" sz="2400" dirty="0">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And be placed in a safe place</a:t>
            </a:r>
            <a:br>
              <a:rPr lang="en-US" sz="2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Google’s Data Center</a:t>
            </a:r>
            <a:br>
              <a:rPr lang="en-US" dirty="0">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And Google will do those for you</a:t>
            </a:r>
            <a:br>
              <a:rPr lang="en-US" sz="4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Scaling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migrating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maintenance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Take over anything you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don’t want to do.</a:t>
            </a:r>
          </a:p>
        </p:txBody>
      </p:sp>
      <p:pic>
        <p:nvPicPr>
          <p:cNvPr id="7" name="Content Placeholder 6">
            <a:extLst>
              <a:ext uri="{FF2B5EF4-FFF2-40B4-BE49-F238E27FC236}">
                <a16:creationId xmlns:a16="http://schemas.microsoft.com/office/drawing/2014/main" id="{0E428638-8E0C-4434-A1F7-60248B9530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9854" y="2613659"/>
            <a:ext cx="5317573" cy="3186113"/>
          </a:xfrm>
        </p:spPr>
      </p:pic>
    </p:spTree>
    <p:extLst>
      <p:ext uri="{BB962C8B-B14F-4D97-AF65-F5344CB8AC3E}">
        <p14:creationId xmlns:p14="http://schemas.microsoft.com/office/powerpoint/2010/main" val="236326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8BDD-E62E-41C0-8348-C6F93723FB39}"/>
              </a:ext>
            </a:extLst>
          </p:cNvPr>
          <p:cNvSpPr>
            <a:spLocks noGrp="1"/>
          </p:cNvSpPr>
          <p:nvPr>
            <p:ph type="title"/>
          </p:nvPr>
        </p:nvSpPr>
        <p:spPr>
          <a:xfrm>
            <a:off x="677334" y="609599"/>
            <a:ext cx="10081154" cy="589121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Infrastructure-as-a-service</a:t>
            </a:r>
            <a:br>
              <a:rPr lang="en-US" sz="3600" dirty="0">
                <a:solidFill>
                  <a:srgbClr val="FF000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Google has resources</a:t>
            </a:r>
            <a:br>
              <a:rPr lang="en-US" sz="3100" dirty="0">
                <a:solidFill>
                  <a:schemeClr val="accent2">
                    <a:lumMod val="75000"/>
                  </a:schemeClr>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1. CPU</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2. Memory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3. Networking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4. Persistency(Disks, Snapshot, Cloud Storage…)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5. Well-Trained engineering monkeys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You  have a business and be busy</a:t>
            </a:r>
            <a:br>
              <a:rPr lang="en-US" sz="2200" b="1" dirty="0"/>
            </a:br>
            <a:br>
              <a:rPr lang="en-US" sz="2200" b="1" dirty="0"/>
            </a:br>
            <a:endParaRPr lang="en-US" sz="2200" b="1" dirty="0"/>
          </a:p>
        </p:txBody>
      </p:sp>
      <p:pic>
        <p:nvPicPr>
          <p:cNvPr id="4" name="Picture 3">
            <a:extLst>
              <a:ext uri="{FF2B5EF4-FFF2-40B4-BE49-F238E27FC236}">
                <a16:creationId xmlns:a16="http://schemas.microsoft.com/office/drawing/2014/main" id="{B1F1EDCD-5FB5-43A0-9A95-54E3C9E2F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373" y="609599"/>
            <a:ext cx="2298700" cy="2032000"/>
          </a:xfrm>
          <a:prstGeom prst="rect">
            <a:avLst/>
          </a:prstGeom>
        </p:spPr>
      </p:pic>
    </p:spTree>
    <p:extLst>
      <p:ext uri="{BB962C8B-B14F-4D97-AF65-F5344CB8AC3E}">
        <p14:creationId xmlns:p14="http://schemas.microsoft.com/office/powerpoint/2010/main" val="374359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A08-EEB1-4222-947D-F9925B9EEC41}"/>
              </a:ext>
            </a:extLst>
          </p:cNvPr>
          <p:cNvSpPr>
            <a:spLocks noGrp="1"/>
          </p:cNvSpPr>
          <p:nvPr>
            <p:ph type="title"/>
          </p:nvPr>
        </p:nvSpPr>
        <p:spPr>
          <a:xfrm>
            <a:off x="214053" y="2257656"/>
            <a:ext cx="10515600" cy="1325563"/>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Google Compute Engine</a:t>
            </a:r>
            <a:br>
              <a:rPr lang="en-US" sz="4000" dirty="0">
                <a:solidFill>
                  <a:srgbClr val="FF0000"/>
                </a:solidFill>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High-Performance Virtual Machines</a:t>
            </a:r>
            <a:br>
              <a:rPr lang="en-US" sz="2200" b="1" dirty="0">
                <a:solidFill>
                  <a:srgbClr val="FF000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From micro-VM to a large instance</a:t>
            </a:r>
            <a:br>
              <a:rPr lang="en-US" sz="22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Powered by Google’s Global network</a:t>
            </a:r>
            <a:br>
              <a:rPr lang="en-US" sz="36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You could build a large cluster with strong and consistent bandwidth, provided by Google</a:t>
            </a:r>
            <a:br>
              <a:rPr lang="en-US" sz="24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Load Balancing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Spread incoming traffic across instances</a:t>
            </a:r>
            <a:br>
              <a:rPr lang="en-US" sz="24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Fast Bullet Reloading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Quick deployment of large VMs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command-line interface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web-based console</a:t>
            </a:r>
            <a:br>
              <a:rPr lang="en-US" sz="24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Highly Secured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All data written to disk in compute engine will be encrypted by the high-class encryption algorithm</a:t>
            </a:r>
          </a:p>
        </p:txBody>
      </p:sp>
    </p:spTree>
    <p:extLst>
      <p:ext uri="{BB962C8B-B14F-4D97-AF65-F5344CB8AC3E}">
        <p14:creationId xmlns:p14="http://schemas.microsoft.com/office/powerpoint/2010/main" val="133486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781D-8160-4B61-A46E-2B654D0B78B7}"/>
              </a:ext>
            </a:extLst>
          </p:cNvPr>
          <p:cNvSpPr>
            <a:spLocks noGrp="1"/>
          </p:cNvSpPr>
          <p:nvPr>
            <p:ph type="title"/>
          </p:nvPr>
        </p:nvSpPr>
        <p:spPr>
          <a:xfrm>
            <a:off x="297286" y="910441"/>
            <a:ext cx="3854528" cy="1278466"/>
          </a:xfrm>
        </p:spPr>
        <p:txBody>
          <a:bodyPr>
            <a:normAutofit/>
          </a:bodyPr>
          <a:lstStyle/>
          <a:p>
            <a:r>
              <a:rPr lang="en-US" sz="3600" u="sng" dirty="0">
                <a:solidFill>
                  <a:srgbClr val="FF0000"/>
                </a:solidFill>
                <a:latin typeface="Times New Roman" panose="02020603050405020304" pitchFamily="18" charset="0"/>
                <a:cs typeface="Times New Roman" panose="02020603050405020304" pitchFamily="18" charset="0"/>
              </a:rPr>
              <a:t>Instances</a:t>
            </a:r>
            <a:r>
              <a:rPr lang="en-US" sz="3600" b="1" u="sng" dirty="0">
                <a:solidFill>
                  <a:srgbClr val="FF0000"/>
                </a:solidFill>
                <a:latin typeface="Times New Roman" panose="02020603050405020304" pitchFamily="18" charset="0"/>
                <a:cs typeface="Times New Roman" panose="02020603050405020304" pitchFamily="18" charset="0"/>
              </a:rPr>
              <a:t> </a:t>
            </a:r>
            <a:r>
              <a:rPr lang="en-US" sz="3600" u="sng" dirty="0">
                <a:solidFill>
                  <a:srgbClr val="FF0000"/>
                </a:solidFill>
                <a:latin typeface="Times New Roman" panose="02020603050405020304" pitchFamily="18" charset="0"/>
                <a:cs typeface="Times New Roman" panose="02020603050405020304" pitchFamily="18" charset="0"/>
              </a:rPr>
              <a:t>on</a:t>
            </a:r>
            <a:r>
              <a:rPr lang="en-US" sz="3600" b="1" u="sng" dirty="0">
                <a:solidFill>
                  <a:srgbClr val="FF0000"/>
                </a:solidFill>
                <a:latin typeface="Times New Roman" panose="02020603050405020304" pitchFamily="18" charset="0"/>
                <a:cs typeface="Times New Roman" panose="02020603050405020304" pitchFamily="18" charset="0"/>
              </a:rPr>
              <a:t> </a:t>
            </a:r>
            <a:r>
              <a:rPr lang="en-US" sz="3600" u="sng" dirty="0">
                <a:solidFill>
                  <a:srgbClr val="FF0000"/>
                </a:solidFill>
                <a:latin typeface="Times New Roman" panose="02020603050405020304" pitchFamily="18" charset="0"/>
                <a:cs typeface="Times New Roman" panose="02020603050405020304" pitchFamily="18" charset="0"/>
              </a:rPr>
              <a:t>GCE</a:t>
            </a:r>
          </a:p>
        </p:txBody>
      </p:sp>
      <p:pic>
        <p:nvPicPr>
          <p:cNvPr id="6" name="Content Placeholder 5">
            <a:extLst>
              <a:ext uri="{FF2B5EF4-FFF2-40B4-BE49-F238E27FC236}">
                <a16:creationId xmlns:a16="http://schemas.microsoft.com/office/drawing/2014/main" id="{C8D02231-3A04-4B04-AE81-F1987F6D9D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3305" y="1550397"/>
            <a:ext cx="4513262" cy="2900516"/>
          </a:xfrm>
        </p:spPr>
      </p:pic>
      <p:sp>
        <p:nvSpPr>
          <p:cNvPr id="4" name="Text Placeholder 3">
            <a:extLst>
              <a:ext uri="{FF2B5EF4-FFF2-40B4-BE49-F238E27FC236}">
                <a16:creationId xmlns:a16="http://schemas.microsoft.com/office/drawing/2014/main" id="{76436E2E-D49D-4FC4-8DB7-D7CF8C08B7FC}"/>
              </a:ext>
            </a:extLst>
          </p:cNvPr>
          <p:cNvSpPr>
            <a:spLocks noGrp="1"/>
          </p:cNvSpPr>
          <p:nvPr>
            <p:ph type="body" sz="half" idx="2"/>
          </p:nvPr>
        </p:nvSpPr>
        <p:spPr>
          <a:xfrm>
            <a:off x="297286" y="2494430"/>
            <a:ext cx="3854528" cy="2584449"/>
          </a:xfrm>
        </p:spPr>
        <p:txBody>
          <a:bodyPr>
            <a:noAutofit/>
          </a:bodyPr>
          <a:lstStyle/>
          <a:p>
            <a:r>
              <a:rPr lang="en-US" sz="2200" dirty="0">
                <a:latin typeface="Times New Roman" panose="02020603050405020304" pitchFamily="18" charset="0"/>
                <a:cs typeface="Times New Roman" panose="02020603050405020304" pitchFamily="18" charset="0"/>
              </a:rPr>
              <a:t>KVM-Based virtual machines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Fast booting time</a:t>
            </a:r>
          </a:p>
          <a:p>
            <a:r>
              <a:rPr lang="en-US" sz="2200" dirty="0">
                <a:latin typeface="Times New Roman" panose="02020603050405020304" pitchFamily="18" charset="0"/>
                <a:cs typeface="Times New Roman" panose="02020603050405020304" pitchFamily="18" charset="0"/>
              </a:rPr>
              <a:t>Routinely takes less than 30 secs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Various OS support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Various machine types</a:t>
            </a:r>
          </a:p>
        </p:txBody>
      </p:sp>
      <p:sp>
        <p:nvSpPr>
          <p:cNvPr id="10" name="TextBox 9">
            <a:extLst>
              <a:ext uri="{FF2B5EF4-FFF2-40B4-BE49-F238E27FC236}">
                <a16:creationId xmlns:a16="http://schemas.microsoft.com/office/drawing/2014/main" id="{F010AE93-8519-482E-BD3F-168D6951BC35}"/>
              </a:ext>
            </a:extLst>
          </p:cNvPr>
          <p:cNvSpPr txBox="1"/>
          <p:nvPr/>
        </p:nvSpPr>
        <p:spPr>
          <a:xfrm>
            <a:off x="4288974" y="3711773"/>
            <a:ext cx="6107906" cy="646331"/>
          </a:xfrm>
          <a:prstGeom prst="rect">
            <a:avLst/>
          </a:prstGeom>
          <a:noFill/>
        </p:spPr>
        <p:txBody>
          <a:bodyPr wrap="square">
            <a:spAutoFit/>
          </a:bodyPr>
          <a:lstStyle/>
          <a:p>
            <a:r>
              <a:rPr lang="en-US" dirty="0"/>
              <a:t>https://slidetodoc.com/syn-406-architecting-citrix-for-google-compute-cloud/</a:t>
            </a:r>
          </a:p>
        </p:txBody>
      </p:sp>
    </p:spTree>
    <p:extLst>
      <p:ext uri="{BB962C8B-B14F-4D97-AF65-F5344CB8AC3E}">
        <p14:creationId xmlns:p14="http://schemas.microsoft.com/office/powerpoint/2010/main" val="8340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99772-1F83-45AC-BEEC-30E8F14A2AB9}"/>
              </a:ext>
            </a:extLst>
          </p:cNvPr>
          <p:cNvSpPr txBox="1"/>
          <p:nvPr/>
        </p:nvSpPr>
        <p:spPr>
          <a:xfrm>
            <a:off x="391120" y="835821"/>
            <a:ext cx="5047059" cy="4339650"/>
          </a:xfrm>
          <a:prstGeom prst="rect">
            <a:avLst/>
          </a:prstGeom>
          <a:noFill/>
        </p:spPr>
        <p:txBody>
          <a:bodyPr wrap="square">
            <a:spAutoFit/>
          </a:bodyPr>
          <a:lstStyle/>
          <a:p>
            <a:r>
              <a:rPr lang="en-US" sz="3600" i="0" dirty="0">
                <a:solidFill>
                  <a:srgbClr val="FF0000"/>
                </a:solidFill>
                <a:effectLst/>
                <a:latin typeface="Times New Roman" panose="02020603050405020304" pitchFamily="18" charset="0"/>
                <a:cs typeface="Times New Roman" panose="02020603050405020304" pitchFamily="18" charset="0"/>
              </a:rPr>
              <a:t>Operating Systems </a:t>
            </a:r>
          </a:p>
          <a:p>
            <a:r>
              <a:rPr lang="en-US" sz="3200" dirty="0">
                <a:solidFill>
                  <a:srgbClr val="FF0000"/>
                </a:solidFill>
                <a:latin typeface="Times New Roman" panose="02020603050405020304" pitchFamily="18" charset="0"/>
                <a:cs typeface="Times New Roman" panose="02020603050405020304" pitchFamily="18" charset="0"/>
              </a:rPr>
              <a:t>*   </a:t>
            </a:r>
            <a:r>
              <a:rPr lang="en-US" sz="3200" i="0" dirty="0">
                <a:solidFill>
                  <a:srgbClr val="FF0000"/>
                </a:solidFill>
                <a:effectLst/>
                <a:latin typeface="Times New Roman" panose="02020603050405020304" pitchFamily="18" charset="0"/>
                <a:cs typeface="Times New Roman" panose="02020603050405020304" pitchFamily="18" charset="0"/>
              </a:rPr>
              <a:t>Windows</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Windows 2008 R2 SP 1</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 Windows 2012 R 2</a:t>
            </a:r>
          </a:p>
          <a:p>
            <a:r>
              <a:rPr lang="en-US" b="0" i="0" dirty="0">
                <a:solidFill>
                  <a:srgbClr val="FF0000"/>
                </a:solidFill>
                <a:effectLst/>
                <a:latin typeface="Times New Roman" panose="02020603050405020304" pitchFamily="18" charset="0"/>
                <a:cs typeface="Times New Roman" panose="02020603050405020304" pitchFamily="18" charset="0"/>
              </a:rPr>
              <a:t> </a:t>
            </a:r>
            <a:r>
              <a:rPr lang="en-US" sz="3200" dirty="0">
                <a:solidFill>
                  <a:srgbClr val="FF0000"/>
                </a:solidFill>
                <a:effectLst/>
                <a:latin typeface="Times New Roman" panose="02020603050405020304" pitchFamily="18" charset="0"/>
                <a:cs typeface="Times New Roman" panose="02020603050405020304" pitchFamily="18" charset="0"/>
              </a:rPr>
              <a:t>*  Linux </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 Open. </a:t>
            </a:r>
            <a:r>
              <a:rPr lang="en-US" sz="2200" b="0" i="0" dirty="0" err="1">
                <a:solidFill>
                  <a:srgbClr val="212529"/>
                </a:solidFill>
                <a:effectLst/>
                <a:latin typeface="Times New Roman" panose="02020603050405020304" pitchFamily="18" charset="0"/>
                <a:cs typeface="Times New Roman" panose="02020603050405020304" pitchFamily="18" charset="0"/>
              </a:rPr>
              <a:t>Suse</a:t>
            </a:r>
            <a:r>
              <a:rPr lang="en-US" sz="2200" b="0" i="0" dirty="0">
                <a:solidFill>
                  <a:srgbClr val="212529"/>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SLES</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 RHEL </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Cent. OS </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Debian </a:t>
            </a:r>
          </a:p>
          <a:p>
            <a:pPr marL="285750" indent="-285750">
              <a:buFont typeface="Arial" panose="020B0604020202020204" pitchFamily="34" charset="0"/>
              <a:buChar char="•"/>
            </a:pPr>
            <a:r>
              <a:rPr lang="en-US" sz="2200" b="0" i="0" dirty="0">
                <a:solidFill>
                  <a:srgbClr val="212529"/>
                </a:solidFill>
                <a:effectLst/>
                <a:latin typeface="Times New Roman" panose="02020603050405020304" pitchFamily="18" charset="0"/>
                <a:cs typeface="Times New Roman" panose="02020603050405020304" pitchFamily="18" charset="0"/>
              </a:rPr>
              <a:t>Ubuntu</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4D88F4-DE8B-4AFA-9C8B-36EE5C8A4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987" y="1766887"/>
            <a:ext cx="3076575" cy="1485900"/>
          </a:xfrm>
          <a:prstGeom prst="rect">
            <a:avLst/>
          </a:prstGeom>
        </p:spPr>
      </p:pic>
      <p:pic>
        <p:nvPicPr>
          <p:cNvPr id="7" name="Picture 6">
            <a:extLst>
              <a:ext uri="{FF2B5EF4-FFF2-40B4-BE49-F238E27FC236}">
                <a16:creationId xmlns:a16="http://schemas.microsoft.com/office/drawing/2014/main" id="{9E77CA1B-829E-4373-8FA3-E96CA1DF0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584" y="545603"/>
            <a:ext cx="3686175" cy="1238250"/>
          </a:xfrm>
          <a:prstGeom prst="rect">
            <a:avLst/>
          </a:prstGeom>
        </p:spPr>
      </p:pic>
      <p:pic>
        <p:nvPicPr>
          <p:cNvPr id="9" name="Picture 8">
            <a:extLst>
              <a:ext uri="{FF2B5EF4-FFF2-40B4-BE49-F238E27FC236}">
                <a16:creationId xmlns:a16="http://schemas.microsoft.com/office/drawing/2014/main" id="{18A6171F-C726-4801-8D33-E4F8DD4E7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053" y="4683028"/>
            <a:ext cx="2857500" cy="1600200"/>
          </a:xfrm>
          <a:prstGeom prst="rect">
            <a:avLst/>
          </a:prstGeom>
        </p:spPr>
      </p:pic>
      <p:pic>
        <p:nvPicPr>
          <p:cNvPr id="11" name="Picture 10">
            <a:extLst>
              <a:ext uri="{FF2B5EF4-FFF2-40B4-BE49-F238E27FC236}">
                <a16:creationId xmlns:a16="http://schemas.microsoft.com/office/drawing/2014/main" id="{4B753F89-C67C-48F2-91BE-25E5510A24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0906" y="4788990"/>
            <a:ext cx="2705100" cy="1685925"/>
          </a:xfrm>
          <a:prstGeom prst="rect">
            <a:avLst/>
          </a:prstGeom>
        </p:spPr>
      </p:pic>
      <p:pic>
        <p:nvPicPr>
          <p:cNvPr id="13" name="Picture 12">
            <a:extLst>
              <a:ext uri="{FF2B5EF4-FFF2-40B4-BE49-F238E27FC236}">
                <a16:creationId xmlns:a16="http://schemas.microsoft.com/office/drawing/2014/main" id="{9E113923-6026-46D7-B050-BA0071FB0D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7584" y="2107702"/>
            <a:ext cx="2162175" cy="2114550"/>
          </a:xfrm>
          <a:prstGeom prst="rect">
            <a:avLst/>
          </a:prstGeom>
        </p:spPr>
      </p:pic>
      <p:pic>
        <p:nvPicPr>
          <p:cNvPr id="15" name="Picture 14">
            <a:extLst>
              <a:ext uri="{FF2B5EF4-FFF2-40B4-BE49-F238E27FC236}">
                <a16:creationId xmlns:a16="http://schemas.microsoft.com/office/drawing/2014/main" id="{39DD1776-5C56-4FB2-85FE-43B4B8F76B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4650" y="2647950"/>
            <a:ext cx="3757613" cy="2205037"/>
          </a:xfrm>
          <a:prstGeom prst="rect">
            <a:avLst/>
          </a:prstGeom>
        </p:spPr>
      </p:pic>
      <p:pic>
        <p:nvPicPr>
          <p:cNvPr id="17" name="Picture 16">
            <a:extLst>
              <a:ext uri="{FF2B5EF4-FFF2-40B4-BE49-F238E27FC236}">
                <a16:creationId xmlns:a16="http://schemas.microsoft.com/office/drawing/2014/main" id="{C599BF5D-98D8-4094-95AF-7EBE9125D1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19850" y="4513064"/>
            <a:ext cx="2857500" cy="1600200"/>
          </a:xfrm>
          <a:prstGeom prst="rect">
            <a:avLst/>
          </a:prstGeom>
        </p:spPr>
      </p:pic>
    </p:spTree>
    <p:extLst>
      <p:ext uri="{BB962C8B-B14F-4D97-AF65-F5344CB8AC3E}">
        <p14:creationId xmlns:p14="http://schemas.microsoft.com/office/powerpoint/2010/main" val="269799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8F17B-B769-4FB6-8280-B40AC62B2484}"/>
              </a:ext>
            </a:extLst>
          </p:cNvPr>
          <p:cNvSpPr txBox="1"/>
          <p:nvPr/>
        </p:nvSpPr>
        <p:spPr>
          <a:xfrm>
            <a:off x="342900" y="514351"/>
            <a:ext cx="8818959" cy="2339102"/>
          </a:xfrm>
          <a:prstGeom prst="rect">
            <a:avLst/>
          </a:prstGeom>
          <a:noFill/>
        </p:spPr>
        <p:txBody>
          <a:bodyPr wrap="square">
            <a:spAutoFit/>
          </a:bodyPr>
          <a:lstStyle/>
          <a:p>
            <a:r>
              <a:rPr lang="en-US" sz="3600" i="0" dirty="0">
                <a:solidFill>
                  <a:srgbClr val="FF0000"/>
                </a:solidFill>
                <a:effectLst/>
                <a:latin typeface="Times New Roman" panose="02020603050405020304" pitchFamily="18" charset="0"/>
                <a:cs typeface="Times New Roman" panose="02020603050405020304" pitchFamily="18" charset="0"/>
              </a:rPr>
              <a:t>Google Compute Engine Units (GCEUs) </a:t>
            </a:r>
          </a:p>
          <a:p>
            <a:r>
              <a:rPr lang="en-US" sz="2200" b="0" i="0" dirty="0">
                <a:effectLst/>
                <a:latin typeface="Times New Roman" panose="02020603050405020304" pitchFamily="18" charset="0"/>
                <a:cs typeface="Times New Roman" panose="02020603050405020304" pitchFamily="18" charset="0"/>
              </a:rPr>
              <a:t>• A unit of CPU capacity used to describe the compute power of instance types</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 2. 75 GCEUs = 1 minimum power of 1 logical core on the Sandy Bridge platform </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BC8FE6-AC30-416D-800F-F74E74498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3429000"/>
            <a:ext cx="8558419" cy="2346096"/>
          </a:xfrm>
          <a:prstGeom prst="rect">
            <a:avLst/>
          </a:prstGeom>
        </p:spPr>
      </p:pic>
    </p:spTree>
    <p:extLst>
      <p:ext uri="{BB962C8B-B14F-4D97-AF65-F5344CB8AC3E}">
        <p14:creationId xmlns:p14="http://schemas.microsoft.com/office/powerpoint/2010/main" val="57748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3556</Words>
  <Application>Microsoft Office PowerPoint</Application>
  <PresentationFormat>Widescreen</PresentationFormat>
  <Paragraphs>279</Paragraphs>
  <Slides>37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Roboto</vt:lpstr>
      <vt:lpstr>Times New Roman</vt:lpstr>
      <vt:lpstr>Trebuchet MS</vt:lpstr>
      <vt:lpstr>var(--devsite-code-font-family)</vt:lpstr>
      <vt:lpstr>Office Theme</vt:lpstr>
      <vt:lpstr>PowerPoint Presentation</vt:lpstr>
      <vt:lpstr>PowerPoint Presentation</vt:lpstr>
      <vt:lpstr>PowerPoint Presentation</vt:lpstr>
      <vt:lpstr>You will be using Google's infrastructure Virtual machines networking storage And be placed in a safe place Google’s Data Center And Google will do those for you Scaling migrating maintenance Take over anything you  don’t want to do.</vt:lpstr>
      <vt:lpstr>Infrastructure-as-a-service Google has resources 1. CPU 2. Memory 3. Networking 4. Persistency(Disks, Snapshot, Cloud Storage…) 5. Well-Trained engineering monkeys You  have a business and be busy  </vt:lpstr>
      <vt:lpstr>Google Compute Engine High-Performance Virtual Machines From micro-VM to a large instance Powered by Google’s Global network You could build a large cluster with strong and consistent bandwidth, provided by Google Load Balancing Spread incoming traffic across instances Fast Bullet Reloading  Quick deployment of large VMs command-line interface web-based console Highly Secured All data written to disk in compute engine will be encrypted by the high-class encryption algorithm</vt:lpstr>
      <vt:lpstr>Instances on GCE</vt:lpstr>
      <vt:lpstr>PowerPoint Presentation</vt:lpstr>
      <vt:lpstr>PowerPoint Presentation</vt:lpstr>
      <vt:lpstr>PowerPoint Presentation</vt:lpstr>
      <vt:lpstr>PowerPoint Presentation</vt:lpstr>
      <vt:lpstr>PowerPoint Presentation</vt:lpstr>
      <vt:lpstr>PowerPoint Presentation</vt:lpstr>
      <vt:lpstr>Regions and Zones</vt:lpstr>
      <vt:lpstr>Live Migration  • Transparent Maintenance  • Auto-restart instances shutdown by system events  • During transparent maintenance, you could set GCE to your instances in two ways:  • Live Migrate  Affect performance to some degree but your instances remain online (no downtime)  • Terminate and reboot</vt:lpstr>
      <vt:lpstr>Persistent Disk  • Virtual SCSI device  • Block Storage  • Persistent until deleted  • Hot-Plug to GCE instances (attach/detach)  </vt:lpstr>
      <vt:lpstr>Simple Citrix deployment on GCE Connect Via go. gcexencloud. net port 443 endpoints on Secure Gateway User Access via Internet Secure Gateway Delivery Controller XA Session Host AD Controller SQL Server Web Interface License Server XD VDI Host Single Subnet Virtual Network </vt:lpstr>
      <vt:lpstr>Simple hybrid deployment AD Controller Secure Gateway Delivery Controller AD Controller SQL Server Web Interface License Server Site-to-Site VPN XA Session Host XD VDI Host Company resources and Applications Data Single Subnet Virtual Network On-Premise Network</vt:lpstr>
      <vt:lpstr>Single Zone Delivery Controller. SQL Server AD Controller Delivery Controller. SQL Server License Server XD VDI Host XA Session Host Delivery Controller. SQL Server AD Controller Site-to-Site VPN Delivery Controller. SQL Server License Server XD VDI Host XA Session Host Virtual Network Single Zone</vt:lpstr>
      <vt:lpstr>Load Balancing • Target Pools  • Health Checking  • Forwarding Rules Persistent IP Addresses  • GCE reserved IP for instance, won’t change with the reboot of VMs  • You can promote ephemeral IP to persistent IP • No DNS changing anymore</vt:lpstr>
      <vt:lpstr>Recipe for success  • Deploy your Google Cloud Engine (GCE) components • Install and configure the Citrix components  • Prepare your golden image  • Clone the golden image  • Add newly created VMs to Machine Catalog • Setup your Delivery Group  Integrated networking  Networking is a first-class object on GCE This means you could apply/unhappy it anytime easily  pre-defined networks before the first instance started</vt:lpstr>
      <vt:lpstr>Multi-Region Resources Those resources are global resources  1.Images(OS Images) 2. Snapshots 3. Network 4. Firewalls 5. Routes And they are also first-class objects in GCE </vt:lpstr>
      <vt:lpstr>What are Google Cloud Functions? Google Cloud Functions is a serverless platform for developing and integrating cloud applications. Cloud Functions allows you to create simple, single-purpose functions that are linked to events generated by your cloud infrastructure and services. When an event that is being monitored is fired, your function is called. Your code runs in a completely controlled environment. There's no need to bother about setting up infrastructure or managing servers. On the Google Cloud Platform, Cloud Functions may be developed in JavaScript, Python 3, Go, or Java. You may execute your function in any Node.js (Node.js 10 or 12), Python 3 (Python 3.7 or 3.8), Go (Go 1.11 or 1.13), or Java (Java 11) environment, making portability and local testing a snap.</vt:lpstr>
      <vt:lpstr>Connect and extend cloud services Cloud Functions provides a connective layer of logic that lets you write code to connect and extend cloud services.  Listen and respond to a file upload to Cloud Storage, a log change, or an incoming message on a Pub/Sub topic.  Cloud Functions augments existing cloud services and allows you to address an increasing number of use cases with arbitrary programming logic.  Cloud Functions have access to the Google Service Account credential and are thus seamlessly authenticated with the majority of Google Cloud services,  including Cloud Vision, as well as many others. In addition, Cloud Functions are supported by numerous Google Cloud client libraries, which further simplify these integrations.</vt:lpstr>
      <vt:lpstr>Events and triggers Cloud events are things that happen in your cloud environment. These might be things like changes to data in a database, files added to a storage system, or a new virtual machine instance is created. Events occur whether or not you choose to respond to them. You create a response to an event with a trigger. A trigger is a declaration that you are interested in a certain event or set of events. Binding a function to a trigger allows you to capture and act on events. For more information on creating triggers and associating them with your functions, see Events and Triggers. Serverless Cloud Functions removes the work of managing servers, configuring software, updating frameworks, and patching operating systems. The software and infrastructure are fully managed by Google so you just add code. Furthermore, the provisioning of resources happens automatically in response to events. This means that a function can scale from a few invocations a day to many millions of invocations without any work from you.</vt:lpstr>
      <vt:lpstr>Use cases Asynchronous workloads like lightweight ETL or cloud automation such as triggering application builds now no longer need their own server and a developer to wire it up. You simply deploy a function bound to the event you want and you're done. The fine-grained, on-demand nature of Cloud Functions also makes it a perfect candidate for lightweight APIs and webhooks. In addition, the automatic provisioning of HTTP endpoints when you deploy an HTTP function means there is no complicated configuration required as there is with some other services. See the following table for additional common Cloud Functions use cases:</vt:lpstr>
      <vt:lpstr>Use case Data processing / ETL Description Listen and respond to Cloud Storage events such as when a file is created, changed, or removed. Process images, perform video transcoding, validate and transform data, and invoke any service on the internet from your Cloud Functions. Use case Webhooks Description Via a simple HTTP trigger, respond to events originating from 3rd party systems like GitHub, Slack, Stripe, or from anywhere that can send HTTP requests. Use case Lightweight APIs Description Compose applications from lightweight, loosely coupled bits of logic that are quick to build and that scale instantly. Your functions can be event-driven or invoked directly over HTTP/S.        </vt:lpstr>
      <vt:lpstr>Use case Lightweight APIs Description Compose applications from lightweight, loosely coupled bits of logic that are quick to build and that scale instantly. Your functions can be event-driven or invoked directly over HTTP/S. Use case Mobile backend Description Use Google’s mobile platform for app developers, Firebase, and write your mobile backend in Cloud Functions. Listen and respond to events from Firebase Analytics, Realtime Database, Authentication, and Storage. Use case IoT Description Imagine tens or hundreds of thousands of devices streaming data into Pub/Sub, thereby launching Cloud Functions to process, transform and store data. Cloud Functions lets you do it in a way that’s completely serverless.    </vt:lpstr>
      <vt:lpstr>Cloud Functions Execution Environment Cloud Functions run in a fully-managed, serverless environment where Google handles infrastructure, operating systems, and runtime environments completely on your behalf. Each Cloud Function runs in its own isolated secure execution context, scales automatically, and has a lifecycle independent from other functions. </vt:lpstr>
      <vt:lpstr>Runtimes Cloud Functions supports multiple language runtimes. You'll need the Runtime ID value if you're deploying functions from the command line or through Terraform.</vt:lpstr>
      <vt:lpstr> </vt:lpstr>
      <vt:lpstr>Stateless functions Cloud Functions implements the serverless paradigm, in which you just run your code without worrying about the underlying infrastructure, such as servers or virtual machines. To allow Google to automatically manage and scale the functions, they must be stateless—one function invocation should not rely on an in-memory state set by a previous invocation. However, the existing state can often be reused as a performance optimization; see the recommendation in Tips and Tricks for details.  For example, the counter value returned by the following function does not correspond to the total function invocation count because invocations might be handled by different function instances, which don’t share global variables, memory, file systems, or another state:</vt:lpstr>
      <vt:lpstr>Node.js</vt:lpstr>
      <vt:lpstr>Python</vt:lpstr>
      <vt:lpstr>Go</vt:lpstr>
      <vt:lpstr>Java</vt:lpstr>
      <vt:lpstr>Auto-scaling and Concurrency Cloud Functions handles incoming requests by assigning them to instances of your function. Depending on the volume of requests, as well as the number of existing function instances, Cloud Functions may assign a request to an existing instance or create a new one. Each instance of a function handles only one concurrent request at a time. This means that while your code is processing one request, there is no possibility of a second request being routed to the same instance. Thus the original request can use the full amount of resources (CPU and memory) that you requested. In cases where inbound request volume exceeds the number of existing instances, Cloud Functions may start multiple new instances to handle requests. This automatic scaling behavior allows Cloud Functions to handle many requests in parallel, each using a different instance of your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Habibi</dc:creator>
  <cp:lastModifiedBy>Pedram Habibi</cp:lastModifiedBy>
  <cp:revision>2</cp:revision>
  <dcterms:created xsi:type="dcterms:W3CDTF">2022-11-13T13:54:30Z</dcterms:created>
  <dcterms:modified xsi:type="dcterms:W3CDTF">2022-11-13T14:37:36Z</dcterms:modified>
</cp:coreProperties>
</file>