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482" r:id="rId3"/>
    <p:sldId id="483" r:id="rId4"/>
    <p:sldId id="484" r:id="rId5"/>
    <p:sldId id="485" r:id="rId6"/>
    <p:sldId id="486" r:id="rId7"/>
    <p:sldId id="487" r:id="rId8"/>
    <p:sldId id="488" r:id="rId9"/>
    <p:sldId id="489" r:id="rId10"/>
    <p:sldId id="490" r:id="rId11"/>
    <p:sldId id="491" r:id="rId12"/>
    <p:sldId id="492" r:id="rId13"/>
    <p:sldId id="493" r:id="rId14"/>
    <p:sldId id="494" r:id="rId15"/>
    <p:sldId id="495" r:id="rId16"/>
    <p:sldId id="496" r:id="rId17"/>
    <p:sldId id="497" r:id="rId18"/>
    <p:sldId id="498" r:id="rId19"/>
    <p:sldId id="501" r:id="rId20"/>
    <p:sldId id="502" r:id="rId21"/>
    <p:sldId id="503" r:id="rId22"/>
    <p:sldId id="504" r:id="rId23"/>
    <p:sldId id="505" r:id="rId24"/>
    <p:sldId id="300" r:id="rId25"/>
    <p:sldId id="301" r:id="rId26"/>
    <p:sldId id="304" r:id="rId27"/>
    <p:sldId id="305" r:id="rId28"/>
    <p:sldId id="302" r:id="rId29"/>
    <p:sldId id="306" r:id="rId30"/>
    <p:sldId id="307" r:id="rId31"/>
    <p:sldId id="308" r:id="rId32"/>
    <p:sldId id="303" r:id="rId33"/>
    <p:sldId id="309" r:id="rId34"/>
    <p:sldId id="31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40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AE993-B8C2-4B1D-B1E2-F76DA84413DD}" type="datetimeFigureOut">
              <a:rPr lang="en-US" smtClean="0"/>
              <a:t>9/10/2022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E74362-D83F-4C48-9589-8E2C81655A0F}" type="slidenum">
              <a:rPr lang="en-US" smtClean="0"/>
              <a:t>‹#›</a:t>
            </a:fld>
            <a:endParaRPr lang="en-US"/>
          </a:p>
        </p:txBody>
      </p:sp>
    </p:spTree>
    <p:extLst>
      <p:ext uri="{BB962C8B-B14F-4D97-AF65-F5344CB8AC3E}">
        <p14:creationId xmlns:p14="http://schemas.microsoft.com/office/powerpoint/2010/main" val="1005217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docs.aws.amazon.com/cloudfront/latest/APIReference/Welcome.html"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a:t>
            </a:r>
            <a:r>
              <a:rPr lang="en-IN" sz="1200" u="none" dirty="0">
                <a:solidFill>
                  <a:srgbClr val="0070C0"/>
                </a:solidFill>
              </a:rPr>
              <a:t>https://aws.amazon.com/directconnect/</a:t>
            </a:r>
            <a:endParaRPr lang="en-US" u="none" dirty="0"/>
          </a:p>
          <a:p>
            <a:endParaRPr lang="en-US" dirty="0"/>
          </a:p>
          <a:p>
            <a:r>
              <a:rPr lang="en-US" dirty="0"/>
              <a:t>More explanation: </a:t>
            </a:r>
            <a:endParaRPr lang="en-IN" dirty="0"/>
          </a:p>
          <a:p>
            <a:endParaRPr lang="en-IN" dirty="0"/>
          </a:p>
        </p:txBody>
      </p:sp>
      <p:sp>
        <p:nvSpPr>
          <p:cNvPr id="4" name="Slide Number Placeholder 3"/>
          <p:cNvSpPr>
            <a:spLocks noGrp="1"/>
          </p:cNvSpPr>
          <p:nvPr>
            <p:ph type="sldNum" sz="quarter" idx="5"/>
          </p:nvPr>
        </p:nvSpPr>
        <p:spPr/>
        <p:txBody>
          <a:bodyPr/>
          <a:lstStyle/>
          <a:p>
            <a:fld id="{773BA2C8-D77C-4BFF-9105-B636E7AF50FC}" type="slidenum">
              <a:rPr lang="en-IN" smtClean="0"/>
              <a:t>3</a:t>
            </a:fld>
            <a:endParaRPr lang="en-IN"/>
          </a:p>
        </p:txBody>
      </p:sp>
    </p:spTree>
    <p:extLst>
      <p:ext uri="{BB962C8B-B14F-4D97-AF65-F5344CB8AC3E}">
        <p14:creationId xmlns:p14="http://schemas.microsoft.com/office/powerpoint/2010/main" val="155524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a:t>
            </a:r>
            <a:r>
              <a:rPr lang="en-IN" sz="1200" dirty="0">
                <a:solidFill>
                  <a:srgbClr val="0070C0"/>
                </a:solidFill>
              </a:rPr>
              <a:t>https://aws.amazon.com/snowmobile/</a:t>
            </a:r>
            <a:endParaRPr lang="en-IN" sz="1200" u="none" dirty="0">
              <a:solidFill>
                <a:srgbClr val="0070C0"/>
              </a:solidFill>
            </a:endParaRPr>
          </a:p>
          <a:p>
            <a:endParaRPr lang="en-IN" sz="1200" u="sng" dirty="0">
              <a:solidFill>
                <a:srgbClr val="0070C0"/>
              </a:solidFill>
            </a:endParaRPr>
          </a:p>
          <a:p>
            <a:r>
              <a:rPr lang="en-IN" sz="1200" u="none" dirty="0">
                <a:solidFill>
                  <a:srgbClr val="0070C0"/>
                </a:solidFill>
              </a:rPr>
              <a:t>More Explanation:</a:t>
            </a:r>
            <a:endParaRPr lang="en-IN" u="none" dirty="0"/>
          </a:p>
          <a:p>
            <a:endParaRPr lang="en-IN" dirty="0"/>
          </a:p>
        </p:txBody>
      </p:sp>
      <p:sp>
        <p:nvSpPr>
          <p:cNvPr id="4" name="Slide Number Placeholder 3"/>
          <p:cNvSpPr>
            <a:spLocks noGrp="1"/>
          </p:cNvSpPr>
          <p:nvPr>
            <p:ph type="sldNum" sz="quarter" idx="5"/>
          </p:nvPr>
        </p:nvSpPr>
        <p:spPr/>
        <p:txBody>
          <a:bodyPr/>
          <a:lstStyle/>
          <a:p>
            <a:fld id="{773BA2C8-D77C-4BFF-9105-B636E7AF50FC}" type="slidenum">
              <a:rPr lang="en-IN" smtClean="0"/>
              <a:t>12</a:t>
            </a:fld>
            <a:endParaRPr lang="en-IN"/>
          </a:p>
        </p:txBody>
      </p:sp>
    </p:spTree>
    <p:extLst>
      <p:ext uri="{BB962C8B-B14F-4D97-AF65-F5344CB8AC3E}">
        <p14:creationId xmlns:p14="http://schemas.microsoft.com/office/powerpoint/2010/main" val="3738136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a:t>
            </a:r>
            <a:r>
              <a:rPr lang="en-IN" sz="1200" dirty="0">
                <a:solidFill>
                  <a:srgbClr val="0070C0"/>
                </a:solidFill>
              </a:rPr>
              <a:t>https://aws.amazon.com/snowmobile/</a:t>
            </a:r>
            <a:endParaRPr lang="en-IN" sz="1200" u="none" dirty="0">
              <a:solidFill>
                <a:srgbClr val="0070C0"/>
              </a:solidFill>
            </a:endParaRPr>
          </a:p>
          <a:p>
            <a:endParaRPr lang="en-IN" sz="1200" u="sng" dirty="0">
              <a:solidFill>
                <a:srgbClr val="0070C0"/>
              </a:solidFill>
            </a:endParaRPr>
          </a:p>
          <a:p>
            <a:r>
              <a:rPr lang="en-IN" sz="1200" u="none" dirty="0">
                <a:solidFill>
                  <a:srgbClr val="0070C0"/>
                </a:solidFill>
              </a:rPr>
              <a:t>More Explanation:</a:t>
            </a:r>
            <a:endParaRPr lang="en-IN" u="none" dirty="0"/>
          </a:p>
          <a:p>
            <a:endParaRPr lang="en-IN" dirty="0"/>
          </a:p>
        </p:txBody>
      </p:sp>
      <p:sp>
        <p:nvSpPr>
          <p:cNvPr id="4" name="Slide Number Placeholder 3"/>
          <p:cNvSpPr>
            <a:spLocks noGrp="1"/>
          </p:cNvSpPr>
          <p:nvPr>
            <p:ph type="sldNum" sz="quarter" idx="5"/>
          </p:nvPr>
        </p:nvSpPr>
        <p:spPr/>
        <p:txBody>
          <a:bodyPr/>
          <a:lstStyle/>
          <a:p>
            <a:fld id="{773BA2C8-D77C-4BFF-9105-B636E7AF50FC}" type="slidenum">
              <a:rPr lang="en-IN" smtClean="0"/>
              <a:t>13</a:t>
            </a:fld>
            <a:endParaRPr lang="en-IN"/>
          </a:p>
        </p:txBody>
      </p:sp>
    </p:spTree>
    <p:extLst>
      <p:ext uri="{BB962C8B-B14F-4D97-AF65-F5344CB8AC3E}">
        <p14:creationId xmlns:p14="http://schemas.microsoft.com/office/powerpoint/2010/main" val="15467973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a:t>
            </a:r>
            <a:r>
              <a:rPr lang="en-IN" sz="1200" dirty="0">
                <a:solidFill>
                  <a:srgbClr val="0070C0"/>
                </a:solidFill>
              </a:rPr>
              <a:t>https://aws.amazon.com/snowmobile/</a:t>
            </a:r>
            <a:endParaRPr lang="en-IN" sz="1200" u="none" dirty="0">
              <a:solidFill>
                <a:srgbClr val="0070C0"/>
              </a:solidFill>
            </a:endParaRPr>
          </a:p>
          <a:p>
            <a:endParaRPr lang="en-IN" sz="1200" u="sng" dirty="0">
              <a:solidFill>
                <a:srgbClr val="0070C0"/>
              </a:solidFill>
            </a:endParaRPr>
          </a:p>
          <a:p>
            <a:r>
              <a:rPr lang="en-IN" sz="1200" u="none" dirty="0">
                <a:solidFill>
                  <a:srgbClr val="0070C0"/>
                </a:solidFill>
              </a:rPr>
              <a:t>More Explanation:</a:t>
            </a:r>
            <a:endParaRPr lang="en-IN" u="none" dirty="0"/>
          </a:p>
          <a:p>
            <a:endParaRPr lang="en-IN" dirty="0"/>
          </a:p>
        </p:txBody>
      </p:sp>
      <p:sp>
        <p:nvSpPr>
          <p:cNvPr id="4" name="Slide Number Placeholder 3"/>
          <p:cNvSpPr>
            <a:spLocks noGrp="1"/>
          </p:cNvSpPr>
          <p:nvPr>
            <p:ph type="sldNum" sz="quarter" idx="5"/>
          </p:nvPr>
        </p:nvSpPr>
        <p:spPr/>
        <p:txBody>
          <a:bodyPr/>
          <a:lstStyle/>
          <a:p>
            <a:fld id="{773BA2C8-D77C-4BFF-9105-B636E7AF50FC}" type="slidenum">
              <a:rPr lang="en-IN" smtClean="0"/>
              <a:t>14</a:t>
            </a:fld>
            <a:endParaRPr lang="en-IN"/>
          </a:p>
        </p:txBody>
      </p:sp>
    </p:spTree>
    <p:extLst>
      <p:ext uri="{BB962C8B-B14F-4D97-AF65-F5344CB8AC3E}">
        <p14:creationId xmlns:p14="http://schemas.microsoft.com/office/powerpoint/2010/main" val="28712989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a:t>
            </a:r>
            <a:r>
              <a:rPr lang="en-IN" sz="1200" dirty="0">
                <a:solidFill>
                  <a:srgbClr val="0070C0"/>
                </a:solidFill>
              </a:rPr>
              <a:t>https://aws.amazon.com/dms/</a:t>
            </a:r>
          </a:p>
          <a:p>
            <a:endParaRPr lang="en-IN" sz="1200" dirty="0">
              <a:solidFill>
                <a:srgbClr val="0070C0"/>
              </a:solidFill>
            </a:endParaRPr>
          </a:p>
          <a:p>
            <a:r>
              <a:rPr lang="en-US" dirty="0"/>
              <a:t> </a:t>
            </a:r>
            <a:r>
              <a:rPr lang="en-IN" sz="1200" u="none" dirty="0">
                <a:solidFill>
                  <a:srgbClr val="0070C0"/>
                </a:solidFill>
              </a:rPr>
              <a:t>More Explanation:</a:t>
            </a:r>
            <a:endParaRPr lang="en-IN" u="none" dirty="0"/>
          </a:p>
          <a:p>
            <a:endParaRPr lang="en-IN" dirty="0"/>
          </a:p>
        </p:txBody>
      </p:sp>
      <p:sp>
        <p:nvSpPr>
          <p:cNvPr id="4" name="Slide Number Placeholder 3"/>
          <p:cNvSpPr>
            <a:spLocks noGrp="1"/>
          </p:cNvSpPr>
          <p:nvPr>
            <p:ph type="sldNum" sz="quarter" idx="5"/>
          </p:nvPr>
        </p:nvSpPr>
        <p:spPr/>
        <p:txBody>
          <a:bodyPr/>
          <a:lstStyle/>
          <a:p>
            <a:fld id="{773BA2C8-D77C-4BFF-9105-B636E7AF50FC}" type="slidenum">
              <a:rPr lang="en-IN" smtClean="0"/>
              <a:t>15</a:t>
            </a:fld>
            <a:endParaRPr lang="en-IN"/>
          </a:p>
        </p:txBody>
      </p:sp>
    </p:spTree>
    <p:extLst>
      <p:ext uri="{BB962C8B-B14F-4D97-AF65-F5344CB8AC3E}">
        <p14:creationId xmlns:p14="http://schemas.microsoft.com/office/powerpoint/2010/main" val="12579445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a:t>
            </a:r>
            <a:r>
              <a:rPr lang="en-IN" sz="1200" dirty="0">
                <a:solidFill>
                  <a:srgbClr val="0070C0"/>
                </a:solidFill>
              </a:rPr>
              <a:t>https://aws.amazon.com/dms/</a:t>
            </a:r>
          </a:p>
          <a:p>
            <a:endParaRPr lang="en-IN" sz="1200" dirty="0">
              <a:solidFill>
                <a:srgbClr val="0070C0"/>
              </a:solidFill>
            </a:endParaRPr>
          </a:p>
          <a:p>
            <a:r>
              <a:rPr lang="en-US" dirty="0"/>
              <a:t> </a:t>
            </a:r>
            <a:r>
              <a:rPr lang="en-IN" sz="1200" u="none" dirty="0">
                <a:solidFill>
                  <a:srgbClr val="0070C0"/>
                </a:solidFill>
              </a:rPr>
              <a:t>More Explanation:</a:t>
            </a:r>
            <a:endParaRPr lang="en-IN" u="none" dirty="0"/>
          </a:p>
          <a:p>
            <a:endParaRPr lang="en-IN" dirty="0"/>
          </a:p>
        </p:txBody>
      </p:sp>
      <p:sp>
        <p:nvSpPr>
          <p:cNvPr id="4" name="Slide Number Placeholder 3"/>
          <p:cNvSpPr>
            <a:spLocks noGrp="1"/>
          </p:cNvSpPr>
          <p:nvPr>
            <p:ph type="sldNum" sz="quarter" idx="5"/>
          </p:nvPr>
        </p:nvSpPr>
        <p:spPr/>
        <p:txBody>
          <a:bodyPr/>
          <a:lstStyle/>
          <a:p>
            <a:fld id="{773BA2C8-D77C-4BFF-9105-B636E7AF50FC}" type="slidenum">
              <a:rPr lang="en-IN" smtClean="0"/>
              <a:t>16</a:t>
            </a:fld>
            <a:endParaRPr lang="en-IN"/>
          </a:p>
        </p:txBody>
      </p:sp>
    </p:spTree>
    <p:extLst>
      <p:ext uri="{BB962C8B-B14F-4D97-AF65-F5344CB8AC3E}">
        <p14:creationId xmlns:p14="http://schemas.microsoft.com/office/powerpoint/2010/main" val="31824320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a:t>
            </a:r>
            <a:r>
              <a:rPr lang="en-IN" sz="1200" dirty="0">
                <a:solidFill>
                  <a:srgbClr val="0070C0"/>
                </a:solidFill>
              </a:rPr>
              <a:t>https://aws.amazon.com/dms/</a:t>
            </a:r>
          </a:p>
          <a:p>
            <a:endParaRPr lang="en-IN" sz="1200" dirty="0">
              <a:solidFill>
                <a:srgbClr val="0070C0"/>
              </a:solidFill>
            </a:endParaRPr>
          </a:p>
          <a:p>
            <a:r>
              <a:rPr lang="en-US" dirty="0"/>
              <a:t> </a:t>
            </a:r>
            <a:r>
              <a:rPr lang="en-IN" sz="1200" u="none" dirty="0">
                <a:solidFill>
                  <a:srgbClr val="0070C0"/>
                </a:solidFill>
              </a:rPr>
              <a:t>More Explanation:</a:t>
            </a:r>
            <a:endParaRPr lang="en-IN" u="none" dirty="0"/>
          </a:p>
          <a:p>
            <a:endParaRPr lang="en-IN" dirty="0"/>
          </a:p>
        </p:txBody>
      </p:sp>
      <p:sp>
        <p:nvSpPr>
          <p:cNvPr id="4" name="Slide Number Placeholder 3"/>
          <p:cNvSpPr>
            <a:spLocks noGrp="1"/>
          </p:cNvSpPr>
          <p:nvPr>
            <p:ph type="sldNum" sz="quarter" idx="5"/>
          </p:nvPr>
        </p:nvSpPr>
        <p:spPr/>
        <p:txBody>
          <a:bodyPr/>
          <a:lstStyle/>
          <a:p>
            <a:fld id="{773BA2C8-D77C-4BFF-9105-B636E7AF50FC}" type="slidenum">
              <a:rPr lang="en-IN" smtClean="0"/>
              <a:t>17</a:t>
            </a:fld>
            <a:endParaRPr lang="en-IN"/>
          </a:p>
        </p:txBody>
      </p:sp>
    </p:spTree>
    <p:extLst>
      <p:ext uri="{BB962C8B-B14F-4D97-AF65-F5344CB8AC3E}">
        <p14:creationId xmlns:p14="http://schemas.microsoft.com/office/powerpoint/2010/main" val="36498096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a:t>
            </a:r>
            <a:r>
              <a:rPr lang="en-IN" sz="1200" dirty="0">
                <a:solidFill>
                  <a:srgbClr val="0070C0"/>
                </a:solidFill>
              </a:rPr>
              <a:t>https://aws.amazon.com/dms/</a:t>
            </a:r>
          </a:p>
          <a:p>
            <a:endParaRPr lang="en-IN" sz="1200" dirty="0">
              <a:solidFill>
                <a:srgbClr val="0070C0"/>
              </a:solidFill>
            </a:endParaRPr>
          </a:p>
          <a:p>
            <a:r>
              <a:rPr lang="en-US" dirty="0"/>
              <a:t> </a:t>
            </a:r>
            <a:r>
              <a:rPr lang="en-IN" sz="1200" u="none" dirty="0">
                <a:solidFill>
                  <a:srgbClr val="0070C0"/>
                </a:solidFill>
              </a:rPr>
              <a:t>More Explanation:</a:t>
            </a:r>
            <a:endParaRPr lang="en-IN" u="none" dirty="0"/>
          </a:p>
          <a:p>
            <a:endParaRPr lang="en-IN" dirty="0"/>
          </a:p>
        </p:txBody>
      </p:sp>
      <p:sp>
        <p:nvSpPr>
          <p:cNvPr id="4" name="Slide Number Placeholder 3"/>
          <p:cNvSpPr>
            <a:spLocks noGrp="1"/>
          </p:cNvSpPr>
          <p:nvPr>
            <p:ph type="sldNum" sz="quarter" idx="5"/>
          </p:nvPr>
        </p:nvSpPr>
        <p:spPr/>
        <p:txBody>
          <a:bodyPr/>
          <a:lstStyle/>
          <a:p>
            <a:fld id="{773BA2C8-D77C-4BFF-9105-B636E7AF50FC}" type="slidenum">
              <a:rPr lang="en-IN" smtClean="0"/>
              <a:t>18</a:t>
            </a:fld>
            <a:endParaRPr lang="en-IN"/>
          </a:p>
        </p:txBody>
      </p:sp>
    </p:spTree>
    <p:extLst>
      <p:ext uri="{BB962C8B-B14F-4D97-AF65-F5344CB8AC3E}">
        <p14:creationId xmlns:p14="http://schemas.microsoft.com/office/powerpoint/2010/main" val="32256581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Reference for contents: </a:t>
            </a:r>
            <a:endParaRPr lang="en-US" dirty="0"/>
          </a:p>
          <a:p>
            <a:r>
              <a:rPr lang="en-US" dirty="0"/>
              <a:t>https://docs.aws.amazon.com/datapipeline/latest/DeveloperGuide/what-is-datapipeline.html</a:t>
            </a:r>
          </a:p>
          <a:p>
            <a:r>
              <a:rPr lang="en-US" b="1" dirty="0"/>
              <a:t>More Explanation: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effectLst/>
                <a:latin typeface="Times New Roman" panose="02020603050405020304" pitchFamily="18" charset="0"/>
                <a:ea typeface="Times New Roman" panose="02020603050405020304" pitchFamily="18" charset="0"/>
              </a:rPr>
              <a:t>AWS Data Pipeline provides two distinct sets of features. Create a pipeline using the first set by defining data sources, schedules, dependencies, and the data transforms to be executed.</a:t>
            </a:r>
          </a:p>
          <a:p>
            <a:endParaRPr lang="en-US" b="1" dirty="0"/>
          </a:p>
          <a:p>
            <a:r>
              <a:rPr lang="en-US" dirty="0"/>
              <a:t>AWS Data Pipeline creates and manages a pipeline, which is a data-driven operation. AWS Data Pipeline takes care of the scheduling and ensuring that data dependencies are met, allowing your application to focus on data processing.</a:t>
            </a:r>
          </a:p>
          <a:p>
            <a:endParaRPr lang="en-US" dirty="0"/>
          </a:p>
          <a:p>
            <a:r>
              <a:rPr lang="en-US" dirty="0"/>
              <a:t>AWS Data Pipeline Task Runner is a JAR implementation of a task runner provided by AWS Data Pipeline. The AWS Data Pipeline Task Runner provides logic for common data management scenarios like database queries and Amazon Elastic MapReduce data analysis (Amazon EMR). You have the option of using AWS Data Pipeline Task Runner or writing your own task runner to provide bespoke data management.</a:t>
            </a:r>
          </a:p>
          <a:p>
            <a:endParaRPr lang="en-US" dirty="0"/>
          </a:p>
          <a:p>
            <a:r>
              <a:rPr lang="en-US" dirty="0"/>
              <a:t>AWS Data Pipeline provides two distinct sets of features. Create a pipeline using the first set by defining data sources, schedules, dependencies, and the data transforms to be executed. To obtain the next task ready for processing, use the second set in your task runner </a:t>
            </a:r>
            <a:r>
              <a:rPr lang="en-US" dirty="0" err="1"/>
              <a:t>programme</a:t>
            </a:r>
            <a:r>
              <a:rPr lang="en-US" dirty="0"/>
              <a:t>. The task runner contains the logic for doing the task, such as querying the data, running data analysis, or transforming data from one format to another. The task runner completes the task that the web service has assigned to it, while also reporting its progress to the web service. When the task is completed, the task runner informs the web service of the task's final success or failure.</a:t>
            </a:r>
          </a:p>
        </p:txBody>
      </p:sp>
      <p:sp>
        <p:nvSpPr>
          <p:cNvPr id="4" name="Slide Number Placeholder 3"/>
          <p:cNvSpPr>
            <a:spLocks noGrp="1"/>
          </p:cNvSpPr>
          <p:nvPr>
            <p:ph type="sldNum" sz="quarter" idx="5"/>
          </p:nvPr>
        </p:nvSpPr>
        <p:spPr/>
        <p:txBody>
          <a:bodyPr/>
          <a:lstStyle/>
          <a:p>
            <a:fld id="{5797BE99-4A28-464A-B21B-FD416C4DDDC5}" type="slidenum">
              <a:rPr lang="en-US" smtClean="0"/>
              <a:t>19</a:t>
            </a:fld>
            <a:endParaRPr lang="en-US"/>
          </a:p>
        </p:txBody>
      </p:sp>
    </p:spTree>
    <p:extLst>
      <p:ext uri="{BB962C8B-B14F-4D97-AF65-F5344CB8AC3E}">
        <p14:creationId xmlns:p14="http://schemas.microsoft.com/office/powerpoint/2010/main" val="20585229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Reference for contents: </a:t>
            </a:r>
            <a:endParaRPr lang="en-US" dirty="0"/>
          </a:p>
          <a:p>
            <a:r>
              <a:rPr lang="en-US" dirty="0"/>
              <a:t>https://aws.amazon.com/datapipeline/</a:t>
            </a:r>
          </a:p>
          <a:p>
            <a:r>
              <a:rPr lang="en-US" b="1" dirty="0"/>
              <a:t>More Explanation:</a:t>
            </a:r>
          </a:p>
          <a:p>
            <a:pPr marL="171450" indent="-171450" algn="just">
              <a:lnSpc>
                <a:spcPct val="200000"/>
              </a:lnSpc>
              <a:buFont typeface="Arial" panose="020B0604020202020204" pitchFamily="34" charset="0"/>
              <a:buChar char="•"/>
            </a:pPr>
            <a:r>
              <a:rPr lang="en-US" sz="1200" b="1" dirty="0">
                <a:solidFill>
                  <a:srgbClr val="000000"/>
                </a:solidFill>
                <a:effectLst/>
                <a:latin typeface="Times New Roman" panose="02020603050405020304" pitchFamily="18" charset="0"/>
                <a:ea typeface="Times New Roman" panose="02020603050405020304" pitchFamily="18" charset="0"/>
              </a:rPr>
              <a:t>Reliable</a:t>
            </a:r>
            <a:r>
              <a:rPr lang="en-US" sz="1200" dirty="0">
                <a:solidFill>
                  <a:srgbClr val="000000"/>
                </a:solidFill>
                <a:effectLst/>
                <a:latin typeface="Times New Roman" panose="02020603050405020304" pitchFamily="18" charset="0"/>
                <a:ea typeface="Times New Roman" panose="02020603050405020304" pitchFamily="18" charset="0"/>
              </a:rPr>
              <a:t>: AWS Data Pipeline is built on a distributed, highly available infrastructure that ensures your actions are executed in a fault-tolerant manner. If your activity logic or data sources fail, AWS Data Pipeline retries the activity automatically.</a:t>
            </a:r>
          </a:p>
          <a:p>
            <a:pPr marL="171450" indent="-171450" algn="just">
              <a:lnSpc>
                <a:spcPct val="200000"/>
              </a:lnSpc>
              <a:buFont typeface="Arial" panose="020B0604020202020204" pitchFamily="34" charset="0"/>
              <a:buChar char="•"/>
            </a:pPr>
            <a:r>
              <a:rPr lang="en-US" sz="1200" b="1" dirty="0">
                <a:solidFill>
                  <a:srgbClr val="000000"/>
                </a:solidFill>
                <a:effectLst/>
                <a:latin typeface="Times New Roman" panose="02020603050405020304" pitchFamily="18" charset="0"/>
                <a:ea typeface="Times New Roman" panose="02020603050405020304" pitchFamily="18" charset="0"/>
              </a:rPr>
              <a:t>Easy to Use</a:t>
            </a:r>
            <a:r>
              <a:rPr lang="en-US" sz="1200" dirty="0">
                <a:solidFill>
                  <a:srgbClr val="000000"/>
                </a:solidFill>
                <a:effectLst/>
                <a:latin typeface="Times New Roman" panose="02020603050405020304" pitchFamily="18" charset="0"/>
                <a:ea typeface="Times New Roman" panose="02020603050405020304" pitchFamily="18" charset="0"/>
              </a:rPr>
              <a:t>: Using our drag-and-drop console, you can quickly and easily create a pipeline. You don't need to add any extra logic to use common preconditions because they're integrated into the service.</a:t>
            </a:r>
          </a:p>
          <a:p>
            <a:pPr marL="171450" indent="-171450" algn="just">
              <a:lnSpc>
                <a:spcPct val="200000"/>
              </a:lnSpc>
              <a:buFont typeface="Arial" panose="020B0604020202020204" pitchFamily="34" charset="0"/>
              <a:buChar char="•"/>
            </a:pPr>
            <a:r>
              <a:rPr lang="en-US" sz="1200" b="1" dirty="0">
                <a:solidFill>
                  <a:srgbClr val="000000"/>
                </a:solidFill>
                <a:effectLst/>
                <a:latin typeface="Times New Roman" panose="02020603050405020304" pitchFamily="18" charset="0"/>
                <a:ea typeface="Times New Roman" panose="02020603050405020304" pitchFamily="18" charset="0"/>
              </a:rPr>
              <a:t>Flexible</a:t>
            </a:r>
            <a:r>
              <a:rPr lang="en-US" sz="1200" dirty="0">
                <a:solidFill>
                  <a:srgbClr val="000000"/>
                </a:solidFill>
                <a:effectLst/>
                <a:latin typeface="Times New Roman" panose="02020603050405020304" pitchFamily="18" charset="0"/>
                <a:ea typeface="Times New Roman" panose="02020603050405020304" pitchFamily="18" charset="0"/>
              </a:rPr>
              <a:t>: You may use AWS Data Pipeline to take advantage of capabilities like scheduling, dependency tracking, and error handling. You can use AWS-provided activities and preconditions or create your own custom ones.</a:t>
            </a:r>
          </a:p>
          <a:p>
            <a:pPr marL="171450" indent="-171450" algn="just">
              <a:lnSpc>
                <a:spcPct val="200000"/>
              </a:lnSpc>
              <a:buFont typeface="Arial" panose="020B0604020202020204" pitchFamily="34" charset="0"/>
              <a:buChar char="•"/>
            </a:pPr>
            <a:r>
              <a:rPr lang="en-US" sz="1200" b="1" dirty="0">
                <a:solidFill>
                  <a:srgbClr val="000000"/>
                </a:solidFill>
                <a:effectLst/>
                <a:latin typeface="Times New Roman" panose="02020603050405020304" pitchFamily="18" charset="0"/>
                <a:ea typeface="Times New Roman" panose="02020603050405020304" pitchFamily="18" charset="0"/>
              </a:rPr>
              <a:t>Scalable</a:t>
            </a:r>
            <a:r>
              <a:rPr lang="en-US" sz="1200" dirty="0">
                <a:solidFill>
                  <a:srgbClr val="000000"/>
                </a:solidFill>
                <a:effectLst/>
                <a:latin typeface="Times New Roman" panose="02020603050405020304" pitchFamily="18" charset="0"/>
                <a:ea typeface="Times New Roman" panose="02020603050405020304" pitchFamily="18" charset="0"/>
              </a:rPr>
              <a:t>: AWS Data Pipeline makes it simple to distribute work to a single machine or a group of machines, either serial or parallel. Processing a million files is as simple as processing a single file using AWS Data Pipeline's flexible design.</a:t>
            </a:r>
          </a:p>
          <a:p>
            <a:pPr marL="171450" indent="-171450" algn="just">
              <a:lnSpc>
                <a:spcPct val="200000"/>
              </a:lnSpc>
              <a:buFont typeface="Arial" panose="020B0604020202020204" pitchFamily="34" charset="0"/>
              <a:buChar char="•"/>
            </a:pPr>
            <a:r>
              <a:rPr lang="en-US" sz="1200" b="1" dirty="0">
                <a:solidFill>
                  <a:srgbClr val="000000"/>
                </a:solidFill>
                <a:effectLst/>
                <a:latin typeface="Times New Roman" panose="02020603050405020304" pitchFamily="18" charset="0"/>
                <a:ea typeface="Times New Roman" panose="02020603050405020304" pitchFamily="18" charset="0"/>
              </a:rPr>
              <a:t>Low Cost</a:t>
            </a:r>
            <a:r>
              <a:rPr lang="en-US" sz="1200" dirty="0">
                <a:solidFill>
                  <a:srgbClr val="000000"/>
                </a:solidFill>
                <a:effectLst/>
                <a:latin typeface="Times New Roman" panose="02020603050405020304" pitchFamily="18" charset="0"/>
                <a:ea typeface="Times New Roman" panose="02020603050405020304" pitchFamily="18" charset="0"/>
              </a:rPr>
              <a:t>: AWS Data Pipeline is a low-cost service that is invoiced on a monthly basis. You can use it for free as part of the AWS Free Usage </a:t>
            </a:r>
            <a:r>
              <a:rPr lang="en-US" sz="1200" dirty="0" err="1">
                <a:solidFill>
                  <a:srgbClr val="000000"/>
                </a:solidFill>
                <a:effectLst/>
                <a:latin typeface="Times New Roman" panose="02020603050405020304" pitchFamily="18" charset="0"/>
                <a:ea typeface="Times New Roman" panose="02020603050405020304" pitchFamily="18" charset="0"/>
              </a:rPr>
              <a:t>programme</a:t>
            </a:r>
            <a:r>
              <a:rPr lang="en-US" sz="1200" dirty="0">
                <a:solidFill>
                  <a:srgbClr val="000000"/>
                </a:solidFill>
                <a:effectLst/>
                <a:latin typeface="Times New Roman" panose="02020603050405020304" pitchFamily="18" charset="0"/>
                <a:ea typeface="Times New Roman" panose="02020603050405020304" pitchFamily="18" charset="0"/>
              </a:rPr>
              <a:t>.</a:t>
            </a:r>
          </a:p>
          <a:p>
            <a:pPr marL="171450" indent="-171450" algn="just">
              <a:lnSpc>
                <a:spcPct val="200000"/>
              </a:lnSpc>
              <a:buFont typeface="Arial" panose="020B0604020202020204" pitchFamily="34" charset="0"/>
              <a:buChar char="•"/>
            </a:pPr>
            <a:r>
              <a:rPr lang="en-US" sz="1200" b="1" dirty="0">
                <a:solidFill>
                  <a:srgbClr val="000000"/>
                </a:solidFill>
                <a:effectLst/>
                <a:latin typeface="Times New Roman" panose="02020603050405020304" pitchFamily="18" charset="0"/>
                <a:ea typeface="Times New Roman" panose="02020603050405020304" pitchFamily="18" charset="0"/>
              </a:rPr>
              <a:t>Transparent</a:t>
            </a:r>
            <a:r>
              <a:rPr lang="en-US" sz="1200" dirty="0">
                <a:solidFill>
                  <a:srgbClr val="000000"/>
                </a:solidFill>
                <a:effectLst/>
                <a:latin typeface="Times New Roman" panose="02020603050405020304" pitchFamily="18" charset="0"/>
                <a:ea typeface="Times New Roman" panose="02020603050405020304" pitchFamily="18" charset="0"/>
              </a:rPr>
              <a:t>: You have complete control over the computing resources used to run your business logic, making it simple to improve and troubleshoot it. Additionally, full execution logs are sent to Amazon S3, providing you with a permanent, detailed record of what happened in your pipeline.</a:t>
            </a:r>
          </a:p>
        </p:txBody>
      </p:sp>
      <p:sp>
        <p:nvSpPr>
          <p:cNvPr id="4" name="Slide Number Placeholder 3"/>
          <p:cNvSpPr>
            <a:spLocks noGrp="1"/>
          </p:cNvSpPr>
          <p:nvPr>
            <p:ph type="sldNum" sz="quarter" idx="5"/>
          </p:nvPr>
        </p:nvSpPr>
        <p:spPr/>
        <p:txBody>
          <a:bodyPr/>
          <a:lstStyle/>
          <a:p>
            <a:fld id="{5797BE99-4A28-464A-B21B-FD416C4DDDC5}" type="slidenum">
              <a:rPr lang="en-US" smtClean="0"/>
              <a:t>20</a:t>
            </a:fld>
            <a:endParaRPr lang="en-US"/>
          </a:p>
        </p:txBody>
      </p:sp>
    </p:spTree>
    <p:extLst>
      <p:ext uri="{BB962C8B-B14F-4D97-AF65-F5344CB8AC3E}">
        <p14:creationId xmlns:p14="http://schemas.microsoft.com/office/powerpoint/2010/main" val="28293507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Reference for contents: </a:t>
            </a:r>
            <a:endParaRPr lang="en-US" dirty="0"/>
          </a:p>
          <a:p>
            <a:r>
              <a:rPr lang="en-US" dirty="0"/>
              <a:t>https://aws.amazon.com/datapipeline/details/</a:t>
            </a:r>
          </a:p>
          <a:p>
            <a:r>
              <a:rPr lang="en-US" b="1" dirty="0"/>
              <a:t>More Explanation:</a:t>
            </a:r>
          </a:p>
          <a:p>
            <a:endParaRPr lang="en-US" b="1" dirty="0"/>
          </a:p>
        </p:txBody>
      </p:sp>
      <p:sp>
        <p:nvSpPr>
          <p:cNvPr id="4" name="Slide Number Placeholder 3"/>
          <p:cNvSpPr>
            <a:spLocks noGrp="1"/>
          </p:cNvSpPr>
          <p:nvPr>
            <p:ph type="sldNum" sz="quarter" idx="5"/>
          </p:nvPr>
        </p:nvSpPr>
        <p:spPr/>
        <p:txBody>
          <a:bodyPr/>
          <a:lstStyle/>
          <a:p>
            <a:fld id="{5797BE99-4A28-464A-B21B-FD416C4DDDC5}" type="slidenum">
              <a:rPr lang="en-US" smtClean="0"/>
              <a:t>21</a:t>
            </a:fld>
            <a:endParaRPr lang="en-US"/>
          </a:p>
        </p:txBody>
      </p:sp>
    </p:spTree>
    <p:extLst>
      <p:ext uri="{BB962C8B-B14F-4D97-AF65-F5344CB8AC3E}">
        <p14:creationId xmlns:p14="http://schemas.microsoft.com/office/powerpoint/2010/main" val="2146551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a:t>
            </a:r>
            <a:r>
              <a:rPr lang="en-IN" sz="1200" u="none" dirty="0">
                <a:solidFill>
                  <a:srgbClr val="0070C0"/>
                </a:solidFill>
              </a:rPr>
              <a:t>https://aws.amazon.com/directconnect/</a:t>
            </a:r>
            <a:endParaRPr lang="en-US" u="none" dirty="0"/>
          </a:p>
          <a:p>
            <a:endParaRPr lang="en-US" dirty="0"/>
          </a:p>
          <a:p>
            <a:r>
              <a:rPr lang="en-US" dirty="0"/>
              <a:t>More explanation: </a:t>
            </a:r>
            <a:endParaRPr lang="en-IN" dirty="0"/>
          </a:p>
          <a:p>
            <a:endParaRPr lang="en-IN" dirty="0"/>
          </a:p>
        </p:txBody>
      </p:sp>
      <p:sp>
        <p:nvSpPr>
          <p:cNvPr id="4" name="Slide Number Placeholder 3"/>
          <p:cNvSpPr>
            <a:spLocks noGrp="1"/>
          </p:cNvSpPr>
          <p:nvPr>
            <p:ph type="sldNum" sz="quarter" idx="5"/>
          </p:nvPr>
        </p:nvSpPr>
        <p:spPr/>
        <p:txBody>
          <a:bodyPr/>
          <a:lstStyle/>
          <a:p>
            <a:fld id="{773BA2C8-D77C-4BFF-9105-B636E7AF50FC}" type="slidenum">
              <a:rPr lang="en-IN" smtClean="0"/>
              <a:t>4</a:t>
            </a:fld>
            <a:endParaRPr lang="en-IN"/>
          </a:p>
        </p:txBody>
      </p:sp>
    </p:spTree>
    <p:extLst>
      <p:ext uri="{BB962C8B-B14F-4D97-AF65-F5344CB8AC3E}">
        <p14:creationId xmlns:p14="http://schemas.microsoft.com/office/powerpoint/2010/main" val="31275617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Reference for contents: </a:t>
            </a:r>
            <a:endParaRPr lang="en-US" dirty="0"/>
          </a:p>
          <a:p>
            <a:r>
              <a:rPr lang="en-US" dirty="0"/>
              <a:t>https://aws.amazon.com/datapipeline/details/</a:t>
            </a:r>
          </a:p>
          <a:p>
            <a:r>
              <a:rPr lang="en-US" b="1" dirty="0"/>
              <a:t>More Explanation:</a:t>
            </a:r>
          </a:p>
          <a:p>
            <a:pPr marL="171450" indent="-171450" algn="just">
              <a:lnSpc>
                <a:spcPct val="200000"/>
              </a:lnSpc>
              <a:buFont typeface="Arial" panose="020B0604020202020204" pitchFamily="34" charset="0"/>
              <a:buChar char="•"/>
            </a:pPr>
            <a:r>
              <a:rPr lang="en-US" sz="1200" dirty="0">
                <a:solidFill>
                  <a:srgbClr val="000000"/>
                </a:solidFill>
                <a:effectLst/>
                <a:latin typeface="Times New Roman" panose="02020603050405020304" pitchFamily="18" charset="0"/>
                <a:ea typeface="Times New Roman" panose="02020603050405020304" pitchFamily="18" charset="0"/>
              </a:rPr>
              <a:t>ETL Data to Amazon Redshift: Copy RDS or DynamoDB tables to S3, alter the data format, execute SQL queries for analytics, and then put it into Redshift.</a:t>
            </a:r>
          </a:p>
          <a:p>
            <a:pPr marL="171450" indent="-171450" algn="just">
              <a:lnSpc>
                <a:spcPct val="200000"/>
              </a:lnSpc>
              <a:buFont typeface="Arial" panose="020B0604020202020204" pitchFamily="34" charset="0"/>
              <a:buChar char="•"/>
            </a:pPr>
            <a:r>
              <a:rPr lang="en-US" sz="1200" dirty="0">
                <a:solidFill>
                  <a:srgbClr val="000000"/>
                </a:solidFill>
                <a:effectLst/>
                <a:latin typeface="Times New Roman" panose="02020603050405020304" pitchFamily="18" charset="0"/>
                <a:ea typeface="Times New Roman" panose="02020603050405020304" pitchFamily="18" charset="0"/>
              </a:rPr>
              <a:t>ETL Unstructured Data: Use Hive or Pig on EMR to </a:t>
            </a:r>
            <a:r>
              <a:rPr lang="en-US" sz="1200" dirty="0" err="1">
                <a:solidFill>
                  <a:srgbClr val="000000"/>
                </a:solidFill>
                <a:effectLst/>
                <a:latin typeface="Times New Roman" panose="02020603050405020304" pitchFamily="18" charset="0"/>
                <a:ea typeface="Times New Roman" panose="02020603050405020304" pitchFamily="18" charset="0"/>
              </a:rPr>
              <a:t>analyse</a:t>
            </a:r>
            <a:r>
              <a:rPr lang="en-US" sz="1200" dirty="0">
                <a:solidFill>
                  <a:srgbClr val="000000"/>
                </a:solidFill>
                <a:effectLst/>
                <a:latin typeface="Times New Roman" panose="02020603050405020304" pitchFamily="18" charset="0"/>
                <a:ea typeface="Times New Roman" panose="02020603050405020304" pitchFamily="18" charset="0"/>
              </a:rPr>
              <a:t> unstructured data such as clickstream logs, then combine it with structured data from RDS and send it to Redshift for easy querying.</a:t>
            </a:r>
          </a:p>
          <a:p>
            <a:pPr marL="171450" indent="-171450" algn="just">
              <a:lnSpc>
                <a:spcPct val="200000"/>
              </a:lnSpc>
              <a:buFont typeface="Arial" panose="020B0604020202020204" pitchFamily="34" charset="0"/>
              <a:buChar char="•"/>
            </a:pPr>
            <a:r>
              <a:rPr lang="en-US" sz="1200" dirty="0">
                <a:solidFill>
                  <a:srgbClr val="000000"/>
                </a:solidFill>
                <a:effectLst/>
                <a:latin typeface="Times New Roman" panose="02020603050405020304" pitchFamily="18" charset="0"/>
                <a:ea typeface="Times New Roman" panose="02020603050405020304" pitchFamily="18" charset="0"/>
              </a:rPr>
              <a:t>Load AWS Log Data to Amazon Redshift: Load log files from Amazon S3 to Redshift, such as AWS billing logs, AWS CloudTrail, Amazon CloudFront, and Amazon CloudWatch logs.</a:t>
            </a:r>
          </a:p>
          <a:p>
            <a:pPr marL="171450" indent="-171450" algn="just">
              <a:lnSpc>
                <a:spcPct val="200000"/>
              </a:lnSpc>
              <a:buFont typeface="Arial" panose="020B0604020202020204" pitchFamily="34" charset="0"/>
              <a:buChar char="•"/>
            </a:pPr>
            <a:r>
              <a:rPr lang="en-US" sz="1200" dirty="0">
                <a:solidFill>
                  <a:srgbClr val="000000"/>
                </a:solidFill>
                <a:effectLst/>
                <a:latin typeface="Times New Roman" panose="02020603050405020304" pitchFamily="18" charset="0"/>
                <a:ea typeface="Times New Roman" panose="02020603050405020304" pitchFamily="18" charset="0"/>
              </a:rPr>
              <a:t>Data Loads and Extracts: </a:t>
            </a:r>
            <a:r>
              <a:rPr lang="en-US" dirty="0"/>
              <a:t>Copy data from your RDS or Redshift table to S3 and vice-versa. </a:t>
            </a:r>
            <a:endParaRPr lang="en-US" sz="1200" dirty="0">
              <a:solidFill>
                <a:srgbClr val="000000"/>
              </a:solidFill>
              <a:effectLst/>
              <a:latin typeface="Times New Roman" panose="02020603050405020304" pitchFamily="18" charset="0"/>
              <a:ea typeface="Times New Roman" panose="02020603050405020304" pitchFamily="18" charset="0"/>
            </a:endParaRPr>
          </a:p>
          <a:p>
            <a:pPr marL="171450" indent="-171450" algn="just">
              <a:lnSpc>
                <a:spcPct val="200000"/>
              </a:lnSpc>
              <a:buFont typeface="Arial" panose="020B0604020202020204" pitchFamily="34" charset="0"/>
              <a:buChar char="•"/>
            </a:pPr>
            <a:r>
              <a:rPr lang="en-US" sz="1200" dirty="0">
                <a:solidFill>
                  <a:srgbClr val="000000"/>
                </a:solidFill>
                <a:effectLst/>
                <a:latin typeface="Times New Roman" panose="02020603050405020304" pitchFamily="18" charset="0"/>
                <a:ea typeface="Times New Roman" panose="02020603050405020304" pitchFamily="18" charset="0"/>
              </a:rPr>
              <a:t>Move to Cloud: Copy data from an on-premises data storage, such as a MySQL database, to an AWS data store, such as S3, to make it available to AWS services like Amazon EMR, Amazon Redshift, and Amazon RDS.</a:t>
            </a:r>
          </a:p>
          <a:p>
            <a:pPr marL="171450" indent="-171450" algn="just">
              <a:lnSpc>
                <a:spcPct val="200000"/>
              </a:lnSpc>
              <a:buFont typeface="Arial" panose="020B0604020202020204" pitchFamily="34" charset="0"/>
              <a:buChar char="•"/>
            </a:pPr>
            <a:r>
              <a:rPr lang="en-US" sz="1200" dirty="0">
                <a:solidFill>
                  <a:srgbClr val="000000"/>
                </a:solidFill>
                <a:effectLst/>
                <a:latin typeface="Times New Roman" panose="02020603050405020304" pitchFamily="18" charset="0"/>
                <a:ea typeface="Times New Roman" panose="02020603050405020304" pitchFamily="18" charset="0"/>
              </a:rPr>
              <a:t>Amazon DynamoDB Backup and Recovery: </a:t>
            </a:r>
            <a:r>
              <a:rPr lang="en-US" dirty="0"/>
              <a:t>Periodically backup your Dynamo DB table to S3 for disaster recovery purposes.</a:t>
            </a:r>
            <a:endParaRPr lang="en-US" sz="1200" dirty="0">
              <a:solidFill>
                <a:srgbClr val="000000"/>
              </a:solidFill>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797BE99-4A28-464A-B21B-FD416C4DDDC5}" type="slidenum">
              <a:rPr lang="en-US" smtClean="0"/>
              <a:t>22</a:t>
            </a:fld>
            <a:endParaRPr lang="en-US"/>
          </a:p>
        </p:txBody>
      </p:sp>
    </p:spTree>
    <p:extLst>
      <p:ext uri="{BB962C8B-B14F-4D97-AF65-F5344CB8AC3E}">
        <p14:creationId xmlns:p14="http://schemas.microsoft.com/office/powerpoint/2010/main" val="23975882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Reference for contents: </a:t>
            </a:r>
            <a:endParaRPr lang="en-US" dirty="0"/>
          </a:p>
          <a:p>
            <a:r>
              <a:rPr lang="en-US" dirty="0"/>
              <a:t>https://docs.aws.amazon.com/datapipeline/latest/DeveloperGuide/what-is-datapipeline.html</a:t>
            </a:r>
          </a:p>
          <a:p>
            <a:r>
              <a:rPr lang="en-US" b="1" dirty="0"/>
              <a:t>More Explanation:</a:t>
            </a:r>
          </a:p>
          <a:p>
            <a:pPr marL="171450" indent="-171450" algn="just">
              <a:lnSpc>
                <a:spcPct val="200000"/>
              </a:lnSpc>
              <a:buFont typeface="Arial" panose="020B0604020202020204" pitchFamily="34" charset="0"/>
              <a:buChar char="•"/>
            </a:pPr>
            <a:r>
              <a:rPr lang="en-US" sz="1200" dirty="0">
                <a:solidFill>
                  <a:srgbClr val="000000"/>
                </a:solidFill>
                <a:effectLst/>
                <a:latin typeface="Times New Roman" panose="02020603050405020304" pitchFamily="18" charset="0"/>
                <a:ea typeface="Times New Roman" panose="02020603050405020304" pitchFamily="18" charset="0"/>
              </a:rPr>
              <a:t>AWS Management Console: </a:t>
            </a:r>
            <a:r>
              <a:rPr lang="en-US" dirty="0"/>
              <a:t>Provides a web interface that you can use to access AWS Data Pipeline.</a:t>
            </a:r>
            <a:endParaRPr lang="en-US" sz="1200" dirty="0">
              <a:solidFill>
                <a:srgbClr val="000000"/>
              </a:solidFill>
              <a:effectLst/>
              <a:latin typeface="Times New Roman" panose="02020603050405020304" pitchFamily="18" charset="0"/>
              <a:ea typeface="Times New Roman" panose="02020603050405020304" pitchFamily="18" charset="0"/>
            </a:endParaRPr>
          </a:p>
          <a:p>
            <a:pPr marL="171450" indent="-171450" algn="just">
              <a:lnSpc>
                <a:spcPct val="200000"/>
              </a:lnSpc>
              <a:buFont typeface="Arial" panose="020B0604020202020204" pitchFamily="34" charset="0"/>
              <a:buChar char="•"/>
            </a:pPr>
            <a:r>
              <a:rPr lang="en-US" sz="1200" dirty="0">
                <a:solidFill>
                  <a:srgbClr val="000000"/>
                </a:solidFill>
                <a:effectLst/>
                <a:latin typeface="Times New Roman" panose="02020603050405020304" pitchFamily="18" charset="0"/>
                <a:ea typeface="Times New Roman" panose="02020603050405020304" pitchFamily="18" charset="0"/>
              </a:rPr>
              <a:t>AWS Command Line Interface (AWS CLI): </a:t>
            </a:r>
            <a:r>
              <a:rPr lang="en-US" dirty="0"/>
              <a:t>Provides commands for a broad set of AWS services, including AWS Data Pipeline, and is supported on Windows, macOS, and Linux. </a:t>
            </a:r>
            <a:endParaRPr lang="en-US" sz="1200" dirty="0">
              <a:solidFill>
                <a:srgbClr val="000000"/>
              </a:solidFill>
              <a:effectLst/>
              <a:latin typeface="Times New Roman" panose="02020603050405020304" pitchFamily="18" charset="0"/>
              <a:ea typeface="Times New Roman" panose="02020603050405020304" pitchFamily="18" charset="0"/>
            </a:endParaRPr>
          </a:p>
          <a:p>
            <a:pPr marL="171450" indent="-171450" algn="just">
              <a:lnSpc>
                <a:spcPct val="200000"/>
              </a:lnSpc>
              <a:buFont typeface="Arial" panose="020B0604020202020204" pitchFamily="34" charset="0"/>
              <a:buChar char="•"/>
            </a:pPr>
            <a:r>
              <a:rPr lang="en-US" sz="1200" dirty="0">
                <a:solidFill>
                  <a:srgbClr val="000000"/>
                </a:solidFill>
                <a:effectLst/>
                <a:latin typeface="Times New Roman" panose="02020603050405020304" pitchFamily="18" charset="0"/>
                <a:ea typeface="Times New Roman" panose="02020603050405020304" pitchFamily="18" charset="0"/>
              </a:rPr>
              <a:t>AWS SDKs: </a:t>
            </a:r>
            <a:r>
              <a:rPr lang="en-US" dirty="0"/>
              <a:t>Provides language-specific APIs and takes care of many of the connection details, such as calculating signatures, handling request retries, and error handling. </a:t>
            </a:r>
            <a:endParaRPr lang="en-US" sz="1200" dirty="0">
              <a:solidFill>
                <a:srgbClr val="000000"/>
              </a:solidFill>
              <a:effectLst/>
              <a:latin typeface="Times New Roman" panose="02020603050405020304" pitchFamily="18" charset="0"/>
              <a:ea typeface="Times New Roman" panose="02020603050405020304" pitchFamily="18" charset="0"/>
            </a:endParaRPr>
          </a:p>
          <a:p>
            <a:pPr marL="171450" indent="-171450" algn="just">
              <a:lnSpc>
                <a:spcPct val="200000"/>
              </a:lnSpc>
              <a:buFont typeface="Arial" panose="020B0604020202020204" pitchFamily="34" charset="0"/>
              <a:buChar char="•"/>
            </a:pPr>
            <a:r>
              <a:rPr lang="en-US" sz="1200" dirty="0">
                <a:solidFill>
                  <a:srgbClr val="000000"/>
                </a:solidFill>
                <a:effectLst/>
                <a:latin typeface="Times New Roman" panose="02020603050405020304" pitchFamily="18" charset="0"/>
                <a:ea typeface="Times New Roman" panose="02020603050405020304" pitchFamily="18" charset="0"/>
              </a:rPr>
              <a:t>Query API: Provides language-specific APIs and handles many of the connection intricacies, such as calculating signatures, retrying requests, and resolving errors.</a:t>
            </a:r>
          </a:p>
        </p:txBody>
      </p:sp>
      <p:sp>
        <p:nvSpPr>
          <p:cNvPr id="4" name="Slide Number Placeholder 3"/>
          <p:cNvSpPr>
            <a:spLocks noGrp="1"/>
          </p:cNvSpPr>
          <p:nvPr>
            <p:ph type="sldNum" sz="quarter" idx="5"/>
          </p:nvPr>
        </p:nvSpPr>
        <p:spPr/>
        <p:txBody>
          <a:bodyPr/>
          <a:lstStyle/>
          <a:p>
            <a:fld id="{5797BE99-4A28-464A-B21B-FD416C4DDDC5}" type="slidenum">
              <a:rPr lang="en-US" smtClean="0"/>
              <a:t>23</a:t>
            </a:fld>
            <a:endParaRPr lang="en-US"/>
          </a:p>
        </p:txBody>
      </p:sp>
    </p:spTree>
    <p:extLst>
      <p:ext uri="{BB962C8B-B14F-4D97-AF65-F5344CB8AC3E}">
        <p14:creationId xmlns:p14="http://schemas.microsoft.com/office/powerpoint/2010/main" val="31707610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Reference for contents: </a:t>
            </a:r>
            <a:endParaRPr lang="en-US" dirty="0"/>
          </a:p>
          <a:p>
            <a:r>
              <a:rPr lang="en-US" dirty="0"/>
              <a:t>https://docs.aws.amazon.com/lambda/latest/dg/welcome.html</a:t>
            </a:r>
          </a:p>
          <a:p>
            <a:r>
              <a:rPr lang="en-US" b="1" dirty="0"/>
              <a:t>More Explanation:</a:t>
            </a:r>
          </a:p>
          <a:p>
            <a:r>
              <a:rPr lang="en-US" sz="1200" dirty="0">
                <a:latin typeface="Times New Roman" panose="02020603050405020304" pitchFamily="18" charset="0"/>
                <a:cs typeface="Times New Roman" panose="02020603050405020304" pitchFamily="18" charset="0"/>
              </a:rPr>
              <a:t>Lambda-based apps are event-driven designs with a lot of distributed system features.</a:t>
            </a:r>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24</a:t>
            </a:fld>
            <a:endParaRPr lang="en-US"/>
          </a:p>
        </p:txBody>
      </p:sp>
    </p:spTree>
    <p:extLst>
      <p:ext uri="{BB962C8B-B14F-4D97-AF65-F5344CB8AC3E}">
        <p14:creationId xmlns:p14="http://schemas.microsoft.com/office/powerpoint/2010/main" val="28623112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Reference for contents: </a:t>
            </a:r>
            <a:endParaRPr lang="en-US" dirty="0"/>
          </a:p>
          <a:p>
            <a:r>
              <a:rPr lang="en-US" dirty="0"/>
              <a:t>https://aws.amazon.com/lambda/features/</a:t>
            </a:r>
          </a:p>
          <a:p>
            <a:r>
              <a:rPr lang="en-US" b="1" dirty="0"/>
              <a:t>More Explanation:</a:t>
            </a:r>
          </a:p>
          <a:p>
            <a:pPr marL="171450" indent="-171450" algn="just">
              <a:lnSpc>
                <a:spcPct val="15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Extend other AWS services with custom logic: AWS Lambda lets you add custom logic to AWS resources like Amazon S3 buckets and Amazon DynamoDB tables, allowing you to quickly compute data as it enters or moves through the cloud.</a:t>
            </a:r>
          </a:p>
          <a:p>
            <a:pPr marL="171450" indent="-171450" algn="just">
              <a:lnSpc>
                <a:spcPct val="15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Build custom backend services: Using the Lambda application programming interface (API) or custom API endpoints established using Amazon API Gateway, you can create new backend application services that are activated on demand. Instead of serving custom events on the client, Lambda processes them, allowing you to eliminate platform variances, save battery drain, and make updates easier.</a:t>
            </a:r>
          </a:p>
          <a:p>
            <a:pPr marL="171450" indent="-171450" algn="just">
              <a:lnSpc>
                <a:spcPct val="15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Bring your own code: There are no new languages, tools, or frameworks to learn with AWS Lambda. Any third-party library, including native ones, can be used. You may also use Lambda Layers to package any code (frameworks, SDKs, libraries, and more) and manage and share it across many functions. Lambda supports Java, Go, PowerShell, Node.js, C#, Python, and Ruby code natively, as well as a Runtime API that allows you to write your functions in any other programming language.</a:t>
            </a:r>
          </a:p>
          <a:p>
            <a:pPr marL="171450" indent="-171450" algn="just">
              <a:lnSpc>
                <a:spcPct val="15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Completely automated administration: </a:t>
            </a:r>
            <a:r>
              <a:rPr lang="en-US" dirty="0"/>
              <a:t>AWS Lambda manages all the infrastructure to run your code on highly available, fault tolerant infrastructure, freeing you to focus on building differentiated backend services.</a:t>
            </a:r>
            <a:endParaRPr lang="en-US" sz="1200" dirty="0">
              <a:latin typeface="Times New Roman" panose="02020603050405020304" pitchFamily="18" charset="0"/>
              <a:cs typeface="Times New Roman" panose="02020603050405020304" pitchFamily="18" charset="0"/>
            </a:endParaRPr>
          </a:p>
          <a:p>
            <a:pPr marL="171450" indent="-171450" algn="just">
              <a:lnSpc>
                <a:spcPct val="15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Built-in fault tolerance: </a:t>
            </a:r>
            <a:r>
              <a:rPr lang="en-US" dirty="0"/>
              <a:t>AWS Lambda is designed to provide high availability for both the service itself and the functions it operates. There are no maintenance windows or scheduled downtimes.</a:t>
            </a:r>
            <a:endParaRPr lang="en-US" sz="1200" dirty="0">
              <a:latin typeface="Times New Roman" panose="02020603050405020304" pitchFamily="18" charset="0"/>
              <a:cs typeface="Times New Roman" panose="02020603050405020304" pitchFamily="18" charset="0"/>
            </a:endParaRPr>
          </a:p>
          <a:p>
            <a:pPr marL="171450" indent="-171450" algn="just">
              <a:lnSpc>
                <a:spcPct val="15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Automatic scaling: AWS Lambda runs your code just when it's needed, and it scales automatically to handle the volume of incoming requests without requiring any manual configuration.</a:t>
            </a:r>
          </a:p>
          <a:p>
            <a:pPr marL="171450" indent="-171450" algn="just">
              <a:lnSpc>
                <a:spcPct val="15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Only pay for what you use: You pay for execution time rather than server units using AWS Lambda. You only pay for requests served and the compute time required to run your code when you use Lambda functions.</a:t>
            </a:r>
          </a:p>
          <a:p>
            <a:pPr marL="171450" indent="-171450" algn="just">
              <a:lnSpc>
                <a:spcPct val="15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Integrated security model: The built-in SDK for AWS Lambda interfaces with AWS Identity and Access Management (IAM) to provide safe code access to other AWS services.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25</a:t>
            </a:fld>
            <a:endParaRPr lang="en-US"/>
          </a:p>
        </p:txBody>
      </p:sp>
    </p:spTree>
    <p:extLst>
      <p:ext uri="{BB962C8B-B14F-4D97-AF65-F5344CB8AC3E}">
        <p14:creationId xmlns:p14="http://schemas.microsoft.com/office/powerpoint/2010/main" val="21704532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Reference for contents: </a:t>
            </a:r>
            <a:endParaRPr lang="en-US" dirty="0"/>
          </a:p>
          <a:p>
            <a:r>
              <a:rPr lang="en-US" dirty="0"/>
              <a:t>https://docs.aws.amazon.com/lambda/latest/operatorguide/intro.html</a:t>
            </a:r>
          </a:p>
          <a:p>
            <a:r>
              <a:rPr lang="en-US" b="1" dirty="0"/>
              <a:t>More Explanation:</a:t>
            </a:r>
          </a:p>
          <a:p>
            <a:pPr>
              <a:buFont typeface="Arial" panose="020B0604020202020204" pitchFamily="34" charset="0"/>
              <a:buChar char="•"/>
            </a:pPr>
            <a:r>
              <a:rPr lang="en-US" b="1" dirty="0"/>
              <a:t>Web applications</a:t>
            </a:r>
            <a:r>
              <a:rPr lang="en-US" dirty="0"/>
              <a:t>: serve the front-end code via Amazon S3 and Amazon CloudFront, or automating the entire deployment and hosting with AWS Amplify Console.</a:t>
            </a:r>
          </a:p>
          <a:p>
            <a:pPr>
              <a:buFont typeface="Arial" panose="020B0604020202020204" pitchFamily="34" charset="0"/>
              <a:buChar char="•"/>
            </a:pPr>
            <a:r>
              <a:rPr lang="en-US" b="1" dirty="0"/>
              <a:t>Web and mobile backends</a:t>
            </a:r>
            <a:r>
              <a:rPr lang="en-US" dirty="0"/>
              <a:t>: the front-ends interact with the backend via API Gateway. Integrated authorization and authentication are provided by Amazon Cognito or APN Partners like Auth0.</a:t>
            </a:r>
          </a:p>
          <a:p>
            <a:pPr>
              <a:buFont typeface="Arial" panose="020B0604020202020204" pitchFamily="34" charset="0"/>
              <a:buChar char="•"/>
            </a:pPr>
            <a:r>
              <a:rPr lang="en-US" b="1" dirty="0"/>
              <a:t>Data processing</a:t>
            </a:r>
            <a:r>
              <a:rPr lang="en-US" dirty="0"/>
              <a:t>: event-based processing tasks triggered by data changes in data stores, or streaming data ETL tasks with Amazon Kinesis and Lambda.</a:t>
            </a:r>
          </a:p>
          <a:p>
            <a:pPr>
              <a:buFont typeface="Arial" panose="020B0604020202020204" pitchFamily="34" charset="0"/>
              <a:buChar char="•"/>
            </a:pPr>
            <a:r>
              <a:rPr lang="en-US" b="1" dirty="0"/>
              <a:t>Parallelized computing tasks</a:t>
            </a:r>
            <a:r>
              <a:rPr lang="en-US" dirty="0"/>
              <a:t>: splitting highly complex, long-lived computations to individual tasks across many Lambda function instances to process data more quickly in parallel.</a:t>
            </a:r>
          </a:p>
          <a:p>
            <a:pPr>
              <a:buFont typeface="Arial" panose="020B0604020202020204" pitchFamily="34" charset="0"/>
              <a:buChar char="•"/>
            </a:pPr>
            <a:r>
              <a:rPr lang="en-US" b="1" dirty="0"/>
              <a:t>Internet of Things (IoT) workloads</a:t>
            </a:r>
            <a:r>
              <a:rPr lang="en-US" dirty="0"/>
              <a:t>: processing data generated by physical IoT devices.</a:t>
            </a:r>
          </a:p>
        </p:txBody>
      </p:sp>
      <p:sp>
        <p:nvSpPr>
          <p:cNvPr id="4" name="Slide Number Placeholder 3"/>
          <p:cNvSpPr>
            <a:spLocks noGrp="1"/>
          </p:cNvSpPr>
          <p:nvPr>
            <p:ph type="sldNum" sz="quarter" idx="5"/>
          </p:nvPr>
        </p:nvSpPr>
        <p:spPr/>
        <p:txBody>
          <a:bodyPr/>
          <a:lstStyle/>
          <a:p>
            <a:fld id="{5797BE99-4A28-464A-B21B-FD416C4DDDC5}" type="slidenum">
              <a:rPr lang="en-US" smtClean="0"/>
              <a:t>26</a:t>
            </a:fld>
            <a:endParaRPr lang="en-US"/>
          </a:p>
        </p:txBody>
      </p:sp>
    </p:spTree>
    <p:extLst>
      <p:ext uri="{BB962C8B-B14F-4D97-AF65-F5344CB8AC3E}">
        <p14:creationId xmlns:p14="http://schemas.microsoft.com/office/powerpoint/2010/main" val="23833453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Reference for contents: </a:t>
            </a:r>
            <a:endParaRPr lang="en-US" dirty="0"/>
          </a:p>
          <a:p>
            <a:r>
              <a:rPr lang="en-US" dirty="0"/>
              <a:t>https://docs.aws.amazon.com/lambda/latest/dg/welcome.html</a:t>
            </a:r>
          </a:p>
          <a:p>
            <a:r>
              <a:rPr lang="en-US" b="1" dirty="0"/>
              <a:t>More Explanation:</a:t>
            </a:r>
          </a:p>
          <a:p>
            <a:pPr>
              <a:buFont typeface="Arial" panose="020B0604020202020204" pitchFamily="34" charset="0"/>
              <a:buChar char="•"/>
            </a:pPr>
            <a:r>
              <a:rPr lang="en-US" b="0" dirty="0"/>
              <a:t>AWS Management Console — Allows you to access your functions via a web interface.</a:t>
            </a:r>
          </a:p>
          <a:p>
            <a:pPr>
              <a:buFont typeface="Arial" panose="020B0604020202020204" pitchFamily="34" charset="0"/>
              <a:buChar char="•"/>
            </a:pPr>
            <a:r>
              <a:rPr lang="en-US" b="0" dirty="0"/>
              <a:t>AWS Command Line Interface (AWS CLI) — Supports Windows, macOS, and Linux and provides commands for a wide range of AWS services, including Lambda.</a:t>
            </a:r>
          </a:p>
          <a:p>
            <a:pPr>
              <a:buFont typeface="Arial" panose="020B0604020202020204" pitchFamily="34" charset="0"/>
              <a:buChar char="•"/>
            </a:pPr>
            <a:r>
              <a:rPr lang="en-US" b="0" dirty="0"/>
              <a:t>AWS SDKs — Provide language-specific APIs and handle numerous connection intricacies including signature computation, request retry handling, and error handling.</a:t>
            </a:r>
          </a:p>
          <a:p>
            <a:pPr>
              <a:buFont typeface="Arial" panose="020B0604020202020204" pitchFamily="34" charset="0"/>
              <a:buChar char="•"/>
            </a:pPr>
            <a:r>
              <a:rPr lang="en-US" b="0" dirty="0"/>
              <a:t>AWS CloudFormation — Allows you to define your Lambda apps using templates. The AWS Cloud Development Kit is also supported by AWS CloudFormation (CDK)</a:t>
            </a:r>
          </a:p>
          <a:p>
            <a:pPr>
              <a:buFont typeface="Arial" panose="020B0604020202020204" pitchFamily="34" charset="0"/>
              <a:buChar char="•"/>
            </a:pPr>
            <a:r>
              <a:rPr lang="en-US" b="0" dirty="0"/>
              <a:t>AWS Serverless Application Model (AWS SAM) — This model provides templates and a command line interface for configuring and managing AWS serverless applications.</a:t>
            </a:r>
          </a:p>
        </p:txBody>
      </p:sp>
      <p:sp>
        <p:nvSpPr>
          <p:cNvPr id="4" name="Slide Number Placeholder 3"/>
          <p:cNvSpPr>
            <a:spLocks noGrp="1"/>
          </p:cNvSpPr>
          <p:nvPr>
            <p:ph type="sldNum" sz="quarter" idx="5"/>
          </p:nvPr>
        </p:nvSpPr>
        <p:spPr/>
        <p:txBody>
          <a:bodyPr/>
          <a:lstStyle/>
          <a:p>
            <a:fld id="{5797BE99-4A28-464A-B21B-FD416C4DDDC5}" type="slidenum">
              <a:rPr lang="en-US" smtClean="0"/>
              <a:t>27</a:t>
            </a:fld>
            <a:endParaRPr lang="en-US"/>
          </a:p>
        </p:txBody>
      </p:sp>
    </p:spTree>
    <p:extLst>
      <p:ext uri="{BB962C8B-B14F-4D97-AF65-F5344CB8AC3E}">
        <p14:creationId xmlns:p14="http://schemas.microsoft.com/office/powerpoint/2010/main" val="7102628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Reference for contents: </a:t>
            </a:r>
            <a:endParaRPr lang="en-US" dirty="0"/>
          </a:p>
          <a:p>
            <a:r>
              <a:rPr lang="en-US" dirty="0"/>
              <a:t>https://docs.aws.amazon.com/apigateway/latest/developerguide/welcome.html</a:t>
            </a:r>
          </a:p>
          <a:p>
            <a:endParaRPr lang="en-US" b="1" dirty="0"/>
          </a:p>
          <a:p>
            <a:r>
              <a:rPr lang="en-US" b="1" dirty="0"/>
              <a:t>More Explanation:</a:t>
            </a:r>
          </a:p>
          <a:p>
            <a:pPr algn="just">
              <a:lnSpc>
                <a:spcPct val="150000"/>
              </a:lnSpc>
            </a:pPr>
            <a:r>
              <a:rPr lang="en-US" sz="1200" dirty="0">
                <a:latin typeface="Times New Roman" panose="02020603050405020304" pitchFamily="18" charset="0"/>
                <a:cs typeface="Times New Roman" panose="02020603050405020304" pitchFamily="18" charset="0"/>
              </a:rPr>
              <a:t>You can make your APIs available to third-party app developers.</a:t>
            </a:r>
          </a:p>
          <a:p>
            <a:pPr algn="just">
              <a:lnSpc>
                <a:spcPct val="150000"/>
              </a:lnSpc>
            </a:pPr>
            <a:r>
              <a:rPr lang="en-US" sz="1200" dirty="0">
                <a:latin typeface="Times New Roman" panose="02020603050405020304" pitchFamily="18" charset="0"/>
                <a:cs typeface="Times New Roman" panose="02020603050405020304" pitchFamily="18" charset="0"/>
              </a:rPr>
              <a:t>API Gateway serves as a "front door" for applications to access data, business logic, or functionality from your backend services, such as Amazon Elastic Compute Cloud (Amazon EC2) workloads, AWS Lambda code, any web site, or real-time communication applications.</a:t>
            </a:r>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28</a:t>
            </a:fld>
            <a:endParaRPr lang="en-US"/>
          </a:p>
        </p:txBody>
      </p:sp>
    </p:spTree>
    <p:extLst>
      <p:ext uri="{BB962C8B-B14F-4D97-AF65-F5344CB8AC3E}">
        <p14:creationId xmlns:p14="http://schemas.microsoft.com/office/powerpoint/2010/main" val="11644489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Reference for contents: </a:t>
            </a:r>
            <a:endParaRPr lang="en-US" dirty="0"/>
          </a:p>
          <a:p>
            <a:r>
              <a:rPr lang="en-US" dirty="0"/>
              <a:t>https://aws.amazon.com/api-gateway/features/</a:t>
            </a:r>
          </a:p>
          <a:p>
            <a:r>
              <a:rPr lang="en-US" b="1" dirty="0"/>
              <a:t>More Explanation:</a:t>
            </a:r>
          </a:p>
          <a:p>
            <a:pPr algn="just">
              <a:lnSpc>
                <a:spcPct val="150000"/>
              </a:lnSpc>
            </a:pPr>
            <a:r>
              <a:rPr lang="en-US" sz="1200" dirty="0">
                <a:latin typeface="Times New Roman" panose="02020603050405020304" pitchFamily="18" charset="0"/>
                <a:cs typeface="Times New Roman" panose="02020603050405020304" pitchFamily="18" charset="0"/>
              </a:rPr>
              <a:t> Support for RESTful APIs and WebSocket APIs: W</a:t>
            </a:r>
            <a:r>
              <a:rPr lang="en-US" dirty="0"/>
              <a:t>ith API Gateway, you can create RESTful APIs using either HTTP APIs or REST APIs.</a:t>
            </a:r>
            <a:endParaRPr lang="en-US" sz="1200" dirty="0">
              <a:latin typeface="Times New Roman" panose="02020603050405020304" pitchFamily="18" charset="0"/>
              <a:cs typeface="Times New Roman" panose="02020603050405020304" pitchFamily="18" charset="0"/>
            </a:endParaRPr>
          </a:p>
          <a:p>
            <a:pPr algn="just">
              <a:lnSpc>
                <a:spcPct val="150000"/>
              </a:lnSpc>
            </a:pPr>
            <a:r>
              <a:rPr lang="en-US" sz="1200" dirty="0">
                <a:latin typeface="Times New Roman" panose="02020603050405020304" pitchFamily="18" charset="0"/>
                <a:cs typeface="Times New Roman" panose="02020603050405020304" pitchFamily="18" charset="0"/>
              </a:rPr>
              <a:t> Private integrations with AWS ELB &amp; AWS Cloud Map: Requests can be routed to private resources in your VPC using API Gateway. APIs for services behind private ALBs, private NLBs, and IP-based services registered in AWS Cloud Map, such as ECS tasks, can be built using HTTP APIs.</a:t>
            </a:r>
          </a:p>
          <a:p>
            <a:pPr algn="just">
              <a:lnSpc>
                <a:spcPct val="150000"/>
              </a:lnSpc>
            </a:pPr>
            <a:r>
              <a:rPr lang="en-US" sz="1200" dirty="0">
                <a:latin typeface="Times New Roman" panose="02020603050405020304" pitchFamily="18" charset="0"/>
                <a:cs typeface="Times New Roman" panose="02020603050405020304" pitchFamily="18" charset="0"/>
              </a:rPr>
              <a:t> Resiliency: API Gateway allows you to create throttling rules depending on the number of requests per second for each HTTP method in your APIs, which helps you manage traffic to your backend services.</a:t>
            </a:r>
          </a:p>
          <a:p>
            <a:pPr algn="just">
              <a:lnSpc>
                <a:spcPct val="150000"/>
              </a:lnSpc>
            </a:pPr>
            <a:r>
              <a:rPr lang="en-US" sz="1200" dirty="0">
                <a:latin typeface="Times New Roman" panose="02020603050405020304" pitchFamily="18" charset="0"/>
                <a:cs typeface="Times New Roman" panose="02020603050405020304" pitchFamily="18" charset="0"/>
              </a:rPr>
              <a:t> Easy API Creation and Deployment: You may quickly and easily construct a custom API to your AWS Lambda code and then call the Lambda code from your API using API Gateway.</a:t>
            </a:r>
          </a:p>
          <a:p>
            <a:pPr algn="just">
              <a:lnSpc>
                <a:spcPct val="150000"/>
              </a:lnSpc>
            </a:pPr>
            <a:r>
              <a:rPr lang="en-US" sz="1200" dirty="0">
                <a:latin typeface="Times New Roman" panose="02020603050405020304" pitchFamily="18" charset="0"/>
                <a:cs typeface="Times New Roman" panose="02020603050405020304" pitchFamily="18" charset="0"/>
              </a:rPr>
              <a:t> API Operations Monitoring: API Gateway offers you with a dashboard to visually monitor calls to the services when an API is deployed and in use.</a:t>
            </a:r>
          </a:p>
          <a:p>
            <a:pPr algn="just">
              <a:lnSpc>
                <a:spcPct val="150000"/>
              </a:lnSpc>
            </a:pPr>
            <a:r>
              <a:rPr lang="en-US" sz="1200" dirty="0">
                <a:latin typeface="Times New Roman" panose="02020603050405020304" pitchFamily="18" charset="0"/>
                <a:cs typeface="Times New Roman" panose="02020603050405020304" pitchFamily="18" charset="0"/>
              </a:rPr>
              <a:t> AWS Authorization: API Gateway can enable you use signature version 4 for REST APIs and WebSocket APIs to </a:t>
            </a:r>
            <a:r>
              <a:rPr lang="en-US" sz="1200" dirty="0" err="1">
                <a:latin typeface="Times New Roman" panose="02020603050405020304" pitchFamily="18" charset="0"/>
                <a:cs typeface="Times New Roman" panose="02020603050405020304" pitchFamily="18" charset="0"/>
              </a:rPr>
              <a:t>authorise</a:t>
            </a:r>
            <a:r>
              <a:rPr lang="en-US" sz="1200" dirty="0">
                <a:latin typeface="Times New Roman" panose="02020603050405020304" pitchFamily="18" charset="0"/>
                <a:cs typeface="Times New Roman" panose="02020603050405020304" pitchFamily="18" charset="0"/>
              </a:rPr>
              <a:t> and validate API calls to AWS services.</a:t>
            </a:r>
          </a:p>
          <a:p>
            <a:pPr algn="just">
              <a:lnSpc>
                <a:spcPct val="150000"/>
              </a:lnSpc>
            </a:pPr>
            <a:r>
              <a:rPr lang="en-US" sz="1200" dirty="0">
                <a:latin typeface="Times New Roman" panose="02020603050405020304" pitchFamily="18" charset="0"/>
                <a:cs typeface="Times New Roman" panose="02020603050405020304" pitchFamily="18" charset="0"/>
              </a:rPr>
              <a:t> API Keys for Third-Party Developers: API Gateway helps you manage the ecosystem of third-party developers who access your REST APIs if you're using them.</a:t>
            </a:r>
          </a:p>
          <a:p>
            <a:pPr algn="just">
              <a:lnSpc>
                <a:spcPct val="150000"/>
              </a:lnSpc>
            </a:pPr>
            <a:r>
              <a:rPr lang="en-US" sz="1200" dirty="0">
                <a:latin typeface="Times New Roman" panose="02020603050405020304" pitchFamily="18" charset="0"/>
                <a:cs typeface="Times New Roman" panose="02020603050405020304" pitchFamily="18" charset="0"/>
              </a:rPr>
              <a:t> SDK Generation: API Gateway can build client SDKs for a variety of platforms that you may use to quickly test new APIs from your applications and distribute SDKs to third-party developers if you're </a:t>
            </a:r>
            <a:r>
              <a:rPr lang="en-US" sz="1200" dirty="0" err="1">
                <a:latin typeface="Times New Roman" panose="02020603050405020304" pitchFamily="18" charset="0"/>
                <a:cs typeface="Times New Roman" panose="02020603050405020304" pitchFamily="18" charset="0"/>
              </a:rPr>
              <a:t>utilising</a:t>
            </a:r>
            <a:r>
              <a:rPr lang="en-US" sz="1200" dirty="0">
                <a:latin typeface="Times New Roman" panose="02020603050405020304" pitchFamily="18" charset="0"/>
                <a:cs typeface="Times New Roman" panose="02020603050405020304" pitchFamily="18" charset="0"/>
              </a:rPr>
              <a:t> REST APIs.</a:t>
            </a:r>
          </a:p>
          <a:p>
            <a:pPr algn="just">
              <a:lnSpc>
                <a:spcPct val="150000"/>
              </a:lnSpc>
            </a:pPr>
            <a:r>
              <a:rPr lang="en-US" sz="1200" dirty="0">
                <a:latin typeface="Times New Roman" panose="02020603050405020304" pitchFamily="18" charset="0"/>
                <a:cs typeface="Times New Roman" panose="02020603050405020304" pitchFamily="18" charset="0"/>
              </a:rPr>
              <a:t> API Lifecycle Management: API Gateway allows you to operate many versions of the same REST API at the same time, allowing apps to call earlier API versions even after the latest versions are released.</a:t>
            </a:r>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29</a:t>
            </a:fld>
            <a:endParaRPr lang="en-US"/>
          </a:p>
        </p:txBody>
      </p:sp>
    </p:spTree>
    <p:extLst>
      <p:ext uri="{BB962C8B-B14F-4D97-AF65-F5344CB8AC3E}">
        <p14:creationId xmlns:p14="http://schemas.microsoft.com/office/powerpoint/2010/main" val="24982890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Reference for contents: </a:t>
            </a:r>
            <a:endParaRPr lang="en-US" dirty="0"/>
          </a:p>
          <a:p>
            <a:r>
              <a:rPr lang="en-US" dirty="0"/>
              <a:t>https://docs.aws.amazon.com/apigateway/latest/developerguide/api-gateway-overview-developer-experience.html</a:t>
            </a:r>
          </a:p>
          <a:p>
            <a:r>
              <a:rPr lang="en-US" b="1" dirty="0"/>
              <a:t>More Explanation:</a:t>
            </a:r>
          </a:p>
          <a:p>
            <a:pPr algn="just">
              <a:lnSpc>
                <a:spcPct val="150000"/>
              </a:lnSpc>
            </a:pPr>
            <a:r>
              <a:rPr lang="en-US" sz="1200" dirty="0">
                <a:latin typeface="Times New Roman" panose="02020603050405020304" pitchFamily="18" charset="0"/>
                <a:cs typeface="Times New Roman" panose="02020603050405020304" pitchFamily="18" charset="0"/>
              </a:rPr>
              <a:t>API Gateway to create HTTP APIs: </a:t>
            </a:r>
            <a:r>
              <a:rPr lang="en-US" dirty="0"/>
              <a:t>HTTP APIs enable you to create RESTful APIs with lower latency and lower cost than REST APIs.</a:t>
            </a:r>
            <a:endParaRPr lang="en-US" sz="1200" dirty="0">
              <a:latin typeface="Times New Roman" panose="02020603050405020304" pitchFamily="18" charset="0"/>
              <a:cs typeface="Times New Roman" panose="02020603050405020304" pitchFamily="18" charset="0"/>
            </a:endParaRPr>
          </a:p>
          <a:p>
            <a:pPr algn="just">
              <a:lnSpc>
                <a:spcPct val="150000"/>
              </a:lnSpc>
            </a:pPr>
            <a:r>
              <a:rPr lang="en-US" sz="1200" dirty="0">
                <a:latin typeface="Times New Roman" panose="02020603050405020304" pitchFamily="18" charset="0"/>
                <a:cs typeface="Times New Roman" panose="02020603050405020304" pitchFamily="18" charset="0"/>
              </a:rPr>
              <a:t>API Gateway to create REST APIs: Resources and methods make up an API Gateway REST API. A resource is a logical entity that a resource path allows an app to access. A method relates to a REST API request made by a user of your API and the response that is returned to the user.</a:t>
            </a:r>
          </a:p>
          <a:p>
            <a:pPr algn="just">
              <a:lnSpc>
                <a:spcPct val="150000"/>
              </a:lnSpc>
            </a:pPr>
            <a:r>
              <a:rPr lang="en-US" sz="1200" dirty="0">
                <a:latin typeface="Times New Roman" panose="02020603050405020304" pitchFamily="18" charset="0"/>
                <a:cs typeface="Times New Roman" panose="02020603050405020304" pitchFamily="18" charset="0"/>
              </a:rPr>
              <a:t>API Gateway to create WebSocket APIs: Both the client and the server can send messages to each other at any moment under a WebSocket API. Without the need for sophisticated polling systems, backend servers can easily transfer data to connected users and devices.</a:t>
            </a:r>
          </a:p>
        </p:txBody>
      </p:sp>
      <p:sp>
        <p:nvSpPr>
          <p:cNvPr id="4" name="Slide Number Placeholder 3"/>
          <p:cNvSpPr>
            <a:spLocks noGrp="1"/>
          </p:cNvSpPr>
          <p:nvPr>
            <p:ph type="sldNum" sz="quarter" idx="5"/>
          </p:nvPr>
        </p:nvSpPr>
        <p:spPr/>
        <p:txBody>
          <a:bodyPr/>
          <a:lstStyle/>
          <a:p>
            <a:fld id="{5797BE99-4A28-464A-B21B-FD416C4DDDC5}" type="slidenum">
              <a:rPr lang="en-US" smtClean="0"/>
              <a:t>30</a:t>
            </a:fld>
            <a:endParaRPr lang="en-US"/>
          </a:p>
        </p:txBody>
      </p:sp>
    </p:spTree>
    <p:extLst>
      <p:ext uri="{BB962C8B-B14F-4D97-AF65-F5344CB8AC3E}">
        <p14:creationId xmlns:p14="http://schemas.microsoft.com/office/powerpoint/2010/main" val="41910800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Reference for contents: </a:t>
            </a:r>
            <a:endParaRPr lang="en-US" dirty="0"/>
          </a:p>
          <a:p>
            <a:r>
              <a:rPr lang="en-US" dirty="0"/>
              <a:t>https://docs.aws.amazon.com/apigateway/latest/developerguide/api-gateway-overview-developer-experience.html</a:t>
            </a:r>
          </a:p>
          <a:p>
            <a:r>
              <a:rPr lang="en-US" b="1" dirty="0"/>
              <a:t>More Explanation:</a:t>
            </a:r>
          </a:p>
          <a:p>
            <a:pPr algn="just">
              <a:lnSpc>
                <a:spcPct val="150000"/>
              </a:lnSpc>
            </a:pPr>
            <a:r>
              <a:rPr lang="en-US" sz="1200" dirty="0">
                <a:latin typeface="Times New Roman" panose="02020603050405020304" pitchFamily="18" charset="0"/>
                <a:cs typeface="Times New Roman" panose="02020603050405020304" pitchFamily="18" charset="0"/>
              </a:rPr>
              <a:t>AWS Management Console: The AWS Management Console is a web interface that allows you to create and manage APIs.</a:t>
            </a:r>
          </a:p>
          <a:p>
            <a:pPr algn="just">
              <a:lnSpc>
                <a:spcPct val="150000"/>
              </a:lnSpc>
            </a:pPr>
            <a:r>
              <a:rPr lang="en-US" sz="1200" dirty="0">
                <a:latin typeface="Times New Roman" panose="02020603050405020304" pitchFamily="18" charset="0"/>
                <a:cs typeface="Times New Roman" panose="02020603050405020304" pitchFamily="18" charset="0"/>
              </a:rPr>
              <a:t>AWS SDKs: You can use an SDK to access API Gateway if you're using a programming language for which AWS has an SDK. SDKs make authentication easier, interact with your development environment more readily, and give you access to API Gateway operations.</a:t>
            </a:r>
          </a:p>
          <a:p>
            <a:pPr algn="just">
              <a:lnSpc>
                <a:spcPct val="150000"/>
              </a:lnSpc>
            </a:pPr>
            <a:endParaRPr lang="en-US" sz="1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797BE99-4A28-464A-B21B-FD416C4DDDC5}" type="slidenum">
              <a:rPr lang="en-US" smtClean="0"/>
              <a:t>31</a:t>
            </a:fld>
            <a:endParaRPr lang="en-US"/>
          </a:p>
        </p:txBody>
      </p:sp>
    </p:spTree>
    <p:extLst>
      <p:ext uri="{BB962C8B-B14F-4D97-AF65-F5344CB8AC3E}">
        <p14:creationId xmlns:p14="http://schemas.microsoft.com/office/powerpoint/2010/main" val="1380478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a:t>
            </a:r>
            <a:r>
              <a:rPr lang="en-IN" sz="1200" u="none" dirty="0">
                <a:solidFill>
                  <a:srgbClr val="0070C0"/>
                </a:solidFill>
              </a:rPr>
              <a:t>https://aws.amazon.com/directconnect/</a:t>
            </a:r>
            <a:endParaRPr lang="en-US" u="none" dirty="0"/>
          </a:p>
          <a:p>
            <a:endParaRPr lang="en-US" dirty="0"/>
          </a:p>
          <a:p>
            <a:r>
              <a:rPr lang="en-US" dirty="0"/>
              <a:t>More explanation: </a:t>
            </a:r>
            <a:endParaRPr lang="en-IN" dirty="0"/>
          </a:p>
          <a:p>
            <a:endParaRPr lang="en-IN" dirty="0"/>
          </a:p>
        </p:txBody>
      </p:sp>
      <p:sp>
        <p:nvSpPr>
          <p:cNvPr id="4" name="Slide Number Placeholder 3"/>
          <p:cNvSpPr>
            <a:spLocks noGrp="1"/>
          </p:cNvSpPr>
          <p:nvPr>
            <p:ph type="sldNum" sz="quarter" idx="5"/>
          </p:nvPr>
        </p:nvSpPr>
        <p:spPr/>
        <p:txBody>
          <a:bodyPr/>
          <a:lstStyle/>
          <a:p>
            <a:fld id="{773BA2C8-D77C-4BFF-9105-B636E7AF50FC}" type="slidenum">
              <a:rPr lang="en-IN" smtClean="0"/>
              <a:t>5</a:t>
            </a:fld>
            <a:endParaRPr lang="en-IN"/>
          </a:p>
        </p:txBody>
      </p:sp>
    </p:spTree>
    <p:extLst>
      <p:ext uri="{BB962C8B-B14F-4D97-AF65-F5344CB8AC3E}">
        <p14:creationId xmlns:p14="http://schemas.microsoft.com/office/powerpoint/2010/main" val="32856708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Reference for contents: </a:t>
            </a:r>
            <a:endParaRPr lang="en-US" dirty="0"/>
          </a:p>
          <a:p>
            <a:r>
              <a:rPr lang="en-US" dirty="0"/>
              <a:t>https://aws.amazon.com/cloudfront/</a:t>
            </a:r>
          </a:p>
          <a:p>
            <a:r>
              <a:rPr lang="en-US" b="1" dirty="0"/>
              <a:t>More Explanation:</a:t>
            </a:r>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32</a:t>
            </a:fld>
            <a:endParaRPr lang="en-US"/>
          </a:p>
        </p:txBody>
      </p:sp>
    </p:spTree>
    <p:extLst>
      <p:ext uri="{BB962C8B-B14F-4D97-AF65-F5344CB8AC3E}">
        <p14:creationId xmlns:p14="http://schemas.microsoft.com/office/powerpoint/2010/main" val="18084923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Reference for contents: </a:t>
            </a:r>
            <a:endParaRPr lang="en-US" dirty="0"/>
          </a:p>
          <a:p>
            <a:r>
              <a:rPr lang="en-US" dirty="0"/>
              <a:t>https://aws.amazon.com/cloudfront/features/?nc=sn&amp;loc=2&amp;whats-new-cloudfront.sort-by=item.additionalFields.postDateTime&amp;whats-new-cloudfront.sort-order=desc</a:t>
            </a:r>
          </a:p>
          <a:p>
            <a:r>
              <a:rPr lang="en-US" b="1" dirty="0"/>
              <a:t>More Explanation:</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latin typeface="Times New Roman" panose="02020603050405020304" pitchFamily="18" charset="0"/>
                <a:cs typeface="Times New Roman" panose="02020603050405020304" pitchFamily="18" charset="0"/>
              </a:rPr>
              <a:t>Global Edge Network: </a:t>
            </a:r>
            <a:r>
              <a:rPr lang="en-US" dirty="0"/>
              <a:t>To deliver content to end users with lower latency, Amazon CloudFront uses a global network of 310+ Points of Presence (300+ Edge locations and 13 regional mid-tier caches) in 90+ cities across 47 countries. </a:t>
            </a:r>
            <a:endParaRPr lang="en-CA"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CA" dirty="0">
                <a:latin typeface="Times New Roman" panose="02020603050405020304" pitchFamily="18" charset="0"/>
                <a:cs typeface="Times New Roman" panose="02020603050405020304" pitchFamily="18" charset="0"/>
              </a:rPr>
              <a:t>Security: </a:t>
            </a:r>
            <a:r>
              <a:rPr lang="en-US" dirty="0">
                <a:latin typeface="Times New Roman" panose="02020603050405020304" pitchFamily="18" charset="0"/>
                <a:cs typeface="Times New Roman" panose="02020603050405020304" pitchFamily="18" charset="0"/>
              </a:rPr>
              <a:t>Amazon CloudFront, AWS Shield, AWS Web Application Firewall (WAF), and Amazon Route 53 all work together to build a layered security perimeter that protects against a variety of threats, including network and application layer DDoS attacks.</a:t>
            </a:r>
            <a:endParaRPr lang="en-CA"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CA" dirty="0">
                <a:latin typeface="Times New Roman" panose="02020603050405020304" pitchFamily="18" charset="0"/>
                <a:cs typeface="Times New Roman" panose="02020603050405020304" pitchFamily="18" charset="0"/>
              </a:rPr>
              <a:t>Availability: </a:t>
            </a:r>
            <a:r>
              <a:rPr lang="en-US" dirty="0">
                <a:latin typeface="Times New Roman" panose="02020603050405020304" pitchFamily="18" charset="0"/>
                <a:cs typeface="Times New Roman" panose="02020603050405020304" pitchFamily="18" charset="0"/>
              </a:rPr>
              <a:t>During peak moments of activity, web applications are frequently subjected to traffic spikes. The volume of application origin requests is automatically lowered while using Amazon CloudFront. Content is cached in CloudFront's edge and regional caches, and it is only fetched from origins when it is required.</a:t>
            </a:r>
            <a:endParaRPr lang="en-CA"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CA" dirty="0">
                <a:latin typeface="Times New Roman" panose="02020603050405020304" pitchFamily="18" charset="0"/>
                <a:cs typeface="Times New Roman" panose="02020603050405020304" pitchFamily="18" charset="0"/>
              </a:rPr>
              <a:t> Edge Computing: </a:t>
            </a:r>
            <a:r>
              <a:rPr lang="en-US" dirty="0">
                <a:latin typeface="Times New Roman" panose="02020603050405020304" pitchFamily="18" charset="0"/>
                <a:cs typeface="Times New Roman" panose="02020603050405020304" pitchFamily="18" charset="0"/>
              </a:rPr>
              <a:t>Through CloudFront Functions and AWS </a:t>
            </a:r>
            <a:r>
              <a:rPr lang="en-US" dirty="0" err="1">
                <a:latin typeface="Times New Roman" panose="02020603050405020304" pitchFamily="18" charset="0"/>
                <a:cs typeface="Times New Roman" panose="02020603050405020304" pitchFamily="18" charset="0"/>
              </a:rPr>
              <a:t>Lambda@Edge</a:t>
            </a:r>
            <a:r>
              <a:rPr lang="en-US" dirty="0">
                <a:latin typeface="Times New Roman" panose="02020603050405020304" pitchFamily="18" charset="0"/>
                <a:cs typeface="Times New Roman" panose="02020603050405020304" pitchFamily="18" charset="0"/>
              </a:rPr>
              <a:t>, Amazon CloudFront provides programmable and secure edge CDN computing capabilities. CloudFront Functions is perfect for activities like HTTP header manipulations, URL rewrites/redirects, and cache-key normalizations that require high scalability and low latency.</a:t>
            </a:r>
            <a:endParaRPr lang="en-CA"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CA" dirty="0">
                <a:latin typeface="Times New Roman" panose="02020603050405020304" pitchFamily="18" charset="0"/>
                <a:cs typeface="Times New Roman" panose="02020603050405020304" pitchFamily="18" charset="0"/>
              </a:rPr>
              <a:t> Real-time Metrics and Logging: </a:t>
            </a:r>
            <a:r>
              <a:rPr lang="en-US" dirty="0">
                <a:latin typeface="Times New Roman" panose="02020603050405020304" pitchFamily="18" charset="0"/>
                <a:cs typeface="Times New Roman" panose="02020603050405020304" pitchFamily="18" charset="0"/>
              </a:rPr>
              <a:t>Amazon CloudFront is connected with Amazon CloudWatch, which automatically publishes six operational metrics per distribution in the CloudFront dashboard, which are displayed in a series of graphs.</a:t>
            </a:r>
            <a:endParaRPr lang="en-CA"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CA" dirty="0">
                <a:latin typeface="Times New Roman" panose="02020603050405020304" pitchFamily="18" charset="0"/>
                <a:cs typeface="Times New Roman" panose="02020603050405020304" pitchFamily="18" charset="0"/>
              </a:rPr>
              <a:t> DevOps Friendly: </a:t>
            </a:r>
            <a:r>
              <a:rPr lang="en-US" dirty="0"/>
              <a:t>Amazon CloudFront provides developers with a full-featured </a:t>
            </a:r>
            <a:r>
              <a:rPr lang="en-US" dirty="0">
                <a:hlinkClick r:id="rId3"/>
              </a:rPr>
              <a:t>API</a:t>
            </a:r>
            <a:r>
              <a:rPr lang="en-US" dirty="0"/>
              <a:t> to create, configure and maintain CloudFront distributions</a:t>
            </a:r>
            <a:endParaRPr lang="en-CA"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CA" dirty="0">
                <a:latin typeface="Times New Roman" panose="02020603050405020304" pitchFamily="18" charset="0"/>
                <a:cs typeface="Times New Roman" panose="02020603050405020304" pitchFamily="18" charset="0"/>
              </a:rPr>
              <a:t> Cost Effective</a:t>
            </a:r>
            <a:r>
              <a:rPr lang="en-US" dirty="0">
                <a:latin typeface="Times New Roman" panose="02020603050405020304" pitchFamily="18" charset="0"/>
                <a:cs typeface="Times New Roman" panose="02020603050405020304" pitchFamily="18" charset="0"/>
              </a:rPr>
              <a:t>: </a:t>
            </a:r>
            <a:r>
              <a:rPr lang="en-US" dirty="0"/>
              <a:t>CloudFront offers personalized pricing options including pay-as-you-go, the CloudFront Security Savings Bundle, and custom pricing. Pay-as-you-go pricing is simple with no upfront fees.</a:t>
            </a:r>
            <a:endParaRPr lang="en-CA"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797BE99-4A28-464A-B21B-FD416C4DDDC5}" type="slidenum">
              <a:rPr lang="en-US" smtClean="0"/>
              <a:t>33</a:t>
            </a:fld>
            <a:endParaRPr lang="en-US"/>
          </a:p>
        </p:txBody>
      </p:sp>
    </p:spTree>
    <p:extLst>
      <p:ext uri="{BB962C8B-B14F-4D97-AF65-F5344CB8AC3E}">
        <p14:creationId xmlns:p14="http://schemas.microsoft.com/office/powerpoint/2010/main" val="40253510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Reference for contents: </a:t>
            </a:r>
            <a:endParaRPr lang="en-US" dirty="0"/>
          </a:p>
          <a:p>
            <a:r>
              <a:rPr lang="en-US" dirty="0"/>
              <a:t>https://aws.amazon.com/cloudfront/</a:t>
            </a:r>
          </a:p>
          <a:p>
            <a:r>
              <a:rPr lang="en-US" b="1" dirty="0"/>
              <a:t>More Explanation:</a:t>
            </a:r>
          </a:p>
          <a:p>
            <a:pPr algn="just">
              <a:lnSpc>
                <a:spcPct val="150000"/>
              </a:lnSpc>
            </a:pPr>
            <a:r>
              <a:rPr lang="en-CA" dirty="0">
                <a:latin typeface="Times New Roman" panose="02020603050405020304" pitchFamily="18" charset="0"/>
                <a:cs typeface="Times New Roman" panose="02020603050405020304" pitchFamily="18" charset="0"/>
              </a:rPr>
              <a:t>Deliver fast, secure websites: </a:t>
            </a:r>
            <a:r>
              <a:rPr lang="en-US" dirty="0">
                <a:latin typeface="Times New Roman" panose="02020603050405020304" pitchFamily="18" charset="0"/>
                <a:cs typeface="Times New Roman" panose="02020603050405020304" pitchFamily="18" charset="0"/>
              </a:rPr>
              <a:t>With built-in data compression, edge computation capabilities, and field-level encryption, you can reach viewers all over the world in milliseconds.</a:t>
            </a:r>
            <a:endParaRPr lang="en-CA"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Accelerate dynamic content delivery and APIs:  With the purpose-built and feature-rich AWS global network infrastructure that supports edge termination and </a:t>
            </a:r>
            <a:r>
              <a:rPr lang="en-US" dirty="0" err="1">
                <a:latin typeface="Times New Roman" panose="02020603050405020304" pitchFamily="18" charset="0"/>
                <a:cs typeface="Times New Roman" panose="02020603050405020304" pitchFamily="18" charset="0"/>
              </a:rPr>
              <a:t>WebSockets</a:t>
            </a:r>
            <a:r>
              <a:rPr lang="en-US" dirty="0">
                <a:latin typeface="Times New Roman" panose="02020603050405020304" pitchFamily="18" charset="0"/>
                <a:cs typeface="Times New Roman" panose="02020603050405020304" pitchFamily="18" charset="0"/>
              </a:rPr>
              <a:t>, you can </a:t>
            </a:r>
            <a:r>
              <a:rPr lang="en-US" dirty="0" err="1">
                <a:latin typeface="Times New Roman" panose="02020603050405020304" pitchFamily="18" charset="0"/>
                <a:cs typeface="Times New Roman" panose="02020603050405020304" pitchFamily="18" charset="0"/>
              </a:rPr>
              <a:t>optimise</a:t>
            </a:r>
            <a:r>
              <a:rPr lang="en-US" dirty="0">
                <a:latin typeface="Times New Roman" panose="02020603050405020304" pitchFamily="18" charset="0"/>
                <a:cs typeface="Times New Roman" panose="02020603050405020304" pitchFamily="18" charset="0"/>
              </a:rPr>
              <a:t> dynamic online content delivery.	</a:t>
            </a:r>
          </a:p>
          <a:p>
            <a:pPr marL="0" marR="0" lvl="0" indent="0" algn="just" defTabSz="914400" rtl="0" eaLnBrk="1" fontAlgn="auto" latinLnBrk="0" hangingPunct="1">
              <a:lnSpc>
                <a:spcPct val="15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Stream live and on-demand video: With AWS Media Service and AWS Elemental integration, you can start streams quickly, play them consistently, and distribute high-quality video to any device.</a:t>
            </a:r>
          </a:p>
          <a:p>
            <a:pPr algn="just">
              <a:lnSpc>
                <a:spcPct val="150000"/>
              </a:lnSpc>
            </a:pPr>
            <a:r>
              <a:rPr lang="en-CA" dirty="0">
                <a:latin typeface="Times New Roman" panose="02020603050405020304" pitchFamily="18" charset="0"/>
                <a:cs typeface="Times New Roman" panose="02020603050405020304" pitchFamily="18" charset="0"/>
              </a:rPr>
              <a:t>Distribute patches and updates: </a:t>
            </a:r>
            <a:r>
              <a:rPr lang="en-US" dirty="0">
                <a:latin typeface="Times New Roman" panose="02020603050405020304" pitchFamily="18" charset="0"/>
                <a:cs typeface="Times New Roman" panose="02020603050405020304" pitchFamily="18" charset="0"/>
              </a:rPr>
              <a:t>Automate the delivery of software, game patches, and IoT over-the-air (OTA) updates at high transfer rates.</a:t>
            </a:r>
            <a:endParaRPr lang="en-CA"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797BE99-4A28-464A-B21B-FD416C4DDDC5}" type="slidenum">
              <a:rPr lang="en-US" smtClean="0"/>
              <a:t>34</a:t>
            </a:fld>
            <a:endParaRPr lang="en-US"/>
          </a:p>
        </p:txBody>
      </p:sp>
    </p:spTree>
    <p:extLst>
      <p:ext uri="{BB962C8B-B14F-4D97-AF65-F5344CB8AC3E}">
        <p14:creationId xmlns:p14="http://schemas.microsoft.com/office/powerpoint/2010/main" val="2261073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a:t>
            </a:r>
            <a:r>
              <a:rPr lang="en-IN" sz="1200" u="sng" dirty="0">
                <a:solidFill>
                  <a:srgbClr val="0070C0"/>
                </a:solidFill>
              </a:rPr>
              <a:t>: </a:t>
            </a:r>
            <a:r>
              <a:rPr lang="en-IN" sz="1200" u="none" dirty="0">
                <a:solidFill>
                  <a:srgbClr val="0070C0"/>
                </a:solidFill>
              </a:rPr>
              <a:t>https://aws.amazon.com/snowball/?whats-new-cards.sort-by=item.additionalFields.postDateTime&amp;whats-new-cards.sort-order=desc</a:t>
            </a:r>
            <a:endParaRPr lang="en-US" u="none" dirty="0"/>
          </a:p>
          <a:p>
            <a:endParaRPr lang="en-US" dirty="0"/>
          </a:p>
          <a:p>
            <a:r>
              <a:rPr lang="en-US" dirty="0"/>
              <a:t>More explanation: </a:t>
            </a:r>
            <a:endParaRPr lang="en-IN" dirty="0"/>
          </a:p>
          <a:p>
            <a:endParaRPr lang="en-IN" dirty="0"/>
          </a:p>
        </p:txBody>
      </p:sp>
      <p:sp>
        <p:nvSpPr>
          <p:cNvPr id="4" name="Slide Number Placeholder 3"/>
          <p:cNvSpPr>
            <a:spLocks noGrp="1"/>
          </p:cNvSpPr>
          <p:nvPr>
            <p:ph type="sldNum" sz="quarter" idx="5"/>
          </p:nvPr>
        </p:nvSpPr>
        <p:spPr/>
        <p:txBody>
          <a:bodyPr/>
          <a:lstStyle/>
          <a:p>
            <a:fld id="{773BA2C8-D77C-4BFF-9105-B636E7AF50FC}" type="slidenum">
              <a:rPr lang="en-IN" smtClean="0"/>
              <a:t>6</a:t>
            </a:fld>
            <a:endParaRPr lang="en-IN"/>
          </a:p>
        </p:txBody>
      </p:sp>
    </p:spTree>
    <p:extLst>
      <p:ext uri="{BB962C8B-B14F-4D97-AF65-F5344CB8AC3E}">
        <p14:creationId xmlns:p14="http://schemas.microsoft.com/office/powerpoint/2010/main" val="1958524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a:t>
            </a:r>
            <a:r>
              <a:rPr lang="en-IN" sz="1200" u="sng" dirty="0">
                <a:solidFill>
                  <a:srgbClr val="0070C0"/>
                </a:solidFill>
              </a:rPr>
              <a:t>: </a:t>
            </a:r>
            <a:r>
              <a:rPr lang="en-IN" sz="1200" u="none" dirty="0">
                <a:solidFill>
                  <a:srgbClr val="0070C0"/>
                </a:solidFill>
              </a:rPr>
              <a:t>https://aws.amazon.com/snowball/?whats-new-cards.sort-by=item.additionalFields.postDateTime&amp;whats-new-cards.sort-order=desc</a:t>
            </a:r>
            <a:endParaRPr lang="en-US" u="none" dirty="0"/>
          </a:p>
          <a:p>
            <a:endParaRPr lang="en-US" dirty="0"/>
          </a:p>
          <a:p>
            <a:r>
              <a:rPr lang="en-US" dirty="0"/>
              <a:t>More explanation: </a:t>
            </a:r>
            <a:endParaRPr lang="en-IN" dirty="0"/>
          </a:p>
          <a:p>
            <a:endParaRPr lang="en-IN" dirty="0"/>
          </a:p>
        </p:txBody>
      </p:sp>
      <p:sp>
        <p:nvSpPr>
          <p:cNvPr id="4" name="Slide Number Placeholder 3"/>
          <p:cNvSpPr>
            <a:spLocks noGrp="1"/>
          </p:cNvSpPr>
          <p:nvPr>
            <p:ph type="sldNum" sz="quarter" idx="5"/>
          </p:nvPr>
        </p:nvSpPr>
        <p:spPr/>
        <p:txBody>
          <a:bodyPr/>
          <a:lstStyle/>
          <a:p>
            <a:fld id="{773BA2C8-D77C-4BFF-9105-B636E7AF50FC}" type="slidenum">
              <a:rPr lang="en-IN" smtClean="0"/>
              <a:t>7</a:t>
            </a:fld>
            <a:endParaRPr lang="en-IN"/>
          </a:p>
        </p:txBody>
      </p:sp>
    </p:spTree>
    <p:extLst>
      <p:ext uri="{BB962C8B-B14F-4D97-AF65-F5344CB8AC3E}">
        <p14:creationId xmlns:p14="http://schemas.microsoft.com/office/powerpoint/2010/main" val="2653187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a:t>
            </a:r>
            <a:r>
              <a:rPr lang="en-IN" sz="1200" u="sng" dirty="0">
                <a:solidFill>
                  <a:srgbClr val="0070C0"/>
                </a:solidFill>
              </a:rPr>
              <a:t>: </a:t>
            </a:r>
            <a:r>
              <a:rPr lang="en-IN" sz="1200" u="none" dirty="0">
                <a:solidFill>
                  <a:srgbClr val="0070C0"/>
                </a:solidFill>
              </a:rPr>
              <a:t>https://aws.amazon.com/snowball/?whats-new-cards.sort-by=item.additionalFields.postDateTime&amp;whats-new-cards.sort-order=desc</a:t>
            </a:r>
            <a:endParaRPr lang="en-US" u="none" dirty="0"/>
          </a:p>
          <a:p>
            <a:endParaRPr lang="en-US" dirty="0"/>
          </a:p>
          <a:p>
            <a:r>
              <a:rPr lang="en-US" dirty="0"/>
              <a:t>More explanation: </a:t>
            </a:r>
            <a:endParaRPr lang="en-IN" dirty="0"/>
          </a:p>
          <a:p>
            <a:endParaRPr lang="en-IN" dirty="0"/>
          </a:p>
        </p:txBody>
      </p:sp>
      <p:sp>
        <p:nvSpPr>
          <p:cNvPr id="4" name="Slide Number Placeholder 3"/>
          <p:cNvSpPr>
            <a:spLocks noGrp="1"/>
          </p:cNvSpPr>
          <p:nvPr>
            <p:ph type="sldNum" sz="quarter" idx="5"/>
          </p:nvPr>
        </p:nvSpPr>
        <p:spPr/>
        <p:txBody>
          <a:bodyPr/>
          <a:lstStyle/>
          <a:p>
            <a:fld id="{773BA2C8-D77C-4BFF-9105-B636E7AF50FC}" type="slidenum">
              <a:rPr lang="en-IN" smtClean="0"/>
              <a:t>8</a:t>
            </a:fld>
            <a:endParaRPr lang="en-IN"/>
          </a:p>
        </p:txBody>
      </p:sp>
    </p:spTree>
    <p:extLst>
      <p:ext uri="{BB962C8B-B14F-4D97-AF65-F5344CB8AC3E}">
        <p14:creationId xmlns:p14="http://schemas.microsoft.com/office/powerpoint/2010/main" val="9673430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a:t>
            </a:r>
            <a:r>
              <a:rPr lang="en-IN" sz="1200" u="sng" dirty="0">
                <a:solidFill>
                  <a:srgbClr val="0070C0"/>
                </a:solidFill>
              </a:rPr>
              <a:t>: </a:t>
            </a:r>
            <a:r>
              <a:rPr lang="en-IN" sz="1200" u="none" dirty="0">
                <a:solidFill>
                  <a:srgbClr val="0070C0"/>
                </a:solidFill>
              </a:rPr>
              <a:t>https://aws.amazon.com/snowball/?whats-new-cards.sort-by=item.additionalFields.postDateTime&amp;whats-new-cards.sort-order=desc</a:t>
            </a:r>
            <a:endParaRPr lang="en-US" u="none" dirty="0"/>
          </a:p>
          <a:p>
            <a:endParaRPr lang="en-US" dirty="0"/>
          </a:p>
          <a:p>
            <a:r>
              <a:rPr lang="en-US" dirty="0"/>
              <a:t>More explanation: </a:t>
            </a:r>
            <a:endParaRPr lang="en-IN" dirty="0"/>
          </a:p>
          <a:p>
            <a:endParaRPr lang="en-IN" dirty="0"/>
          </a:p>
        </p:txBody>
      </p:sp>
      <p:sp>
        <p:nvSpPr>
          <p:cNvPr id="4" name="Slide Number Placeholder 3"/>
          <p:cNvSpPr>
            <a:spLocks noGrp="1"/>
          </p:cNvSpPr>
          <p:nvPr>
            <p:ph type="sldNum" sz="quarter" idx="5"/>
          </p:nvPr>
        </p:nvSpPr>
        <p:spPr/>
        <p:txBody>
          <a:bodyPr/>
          <a:lstStyle/>
          <a:p>
            <a:fld id="{773BA2C8-D77C-4BFF-9105-B636E7AF50FC}" type="slidenum">
              <a:rPr lang="en-IN" smtClean="0"/>
              <a:t>9</a:t>
            </a:fld>
            <a:endParaRPr lang="en-IN"/>
          </a:p>
        </p:txBody>
      </p:sp>
    </p:spTree>
    <p:extLst>
      <p:ext uri="{BB962C8B-B14F-4D97-AF65-F5344CB8AC3E}">
        <p14:creationId xmlns:p14="http://schemas.microsoft.com/office/powerpoint/2010/main" val="41420143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a:t>
            </a:r>
            <a:r>
              <a:rPr lang="en-IN" sz="1200" u="none" dirty="0">
                <a:solidFill>
                  <a:srgbClr val="0070C0"/>
                </a:solidFill>
              </a:rPr>
              <a:t>https://docs.aws.amazon.com/snowball/latest/developer-guide/whatisedge.html</a:t>
            </a:r>
          </a:p>
          <a:p>
            <a:endParaRPr lang="en-IN" sz="1200" u="sng" dirty="0">
              <a:solidFill>
                <a:srgbClr val="0070C0"/>
              </a:solidFill>
            </a:endParaRPr>
          </a:p>
          <a:p>
            <a:r>
              <a:rPr lang="en-IN" sz="1200" u="none" dirty="0">
                <a:solidFill>
                  <a:srgbClr val="0070C0"/>
                </a:solidFill>
              </a:rPr>
              <a:t>More Explanation:</a:t>
            </a:r>
            <a:endParaRPr lang="en-IN" u="none" dirty="0"/>
          </a:p>
        </p:txBody>
      </p:sp>
      <p:sp>
        <p:nvSpPr>
          <p:cNvPr id="4" name="Slide Number Placeholder 3"/>
          <p:cNvSpPr>
            <a:spLocks noGrp="1"/>
          </p:cNvSpPr>
          <p:nvPr>
            <p:ph type="sldNum" sz="quarter" idx="5"/>
          </p:nvPr>
        </p:nvSpPr>
        <p:spPr/>
        <p:txBody>
          <a:bodyPr/>
          <a:lstStyle/>
          <a:p>
            <a:fld id="{773BA2C8-D77C-4BFF-9105-B636E7AF50FC}" type="slidenum">
              <a:rPr lang="en-IN" smtClean="0"/>
              <a:t>10</a:t>
            </a:fld>
            <a:endParaRPr lang="en-IN"/>
          </a:p>
        </p:txBody>
      </p:sp>
    </p:spTree>
    <p:extLst>
      <p:ext uri="{BB962C8B-B14F-4D97-AF65-F5344CB8AC3E}">
        <p14:creationId xmlns:p14="http://schemas.microsoft.com/office/powerpoint/2010/main" val="34657759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a:t>
            </a:r>
            <a:r>
              <a:rPr lang="en-IN" sz="1200" u="none" dirty="0">
                <a:solidFill>
                  <a:srgbClr val="0070C0"/>
                </a:solidFill>
              </a:rPr>
              <a:t>https://docs.aws.amazon.com/snowball/latest/developer-guide/whatisedge.html</a:t>
            </a:r>
          </a:p>
          <a:p>
            <a:endParaRPr lang="en-IN" sz="1200" u="sng" dirty="0">
              <a:solidFill>
                <a:srgbClr val="0070C0"/>
              </a:solidFill>
            </a:endParaRPr>
          </a:p>
          <a:p>
            <a:r>
              <a:rPr lang="en-IN" sz="1200" u="none" dirty="0">
                <a:solidFill>
                  <a:srgbClr val="0070C0"/>
                </a:solidFill>
              </a:rPr>
              <a:t>More Explanation:</a:t>
            </a:r>
            <a:endParaRPr lang="en-IN" u="none" dirty="0"/>
          </a:p>
          <a:p>
            <a:endParaRPr lang="en-IN" dirty="0"/>
          </a:p>
        </p:txBody>
      </p:sp>
      <p:sp>
        <p:nvSpPr>
          <p:cNvPr id="4" name="Slide Number Placeholder 3"/>
          <p:cNvSpPr>
            <a:spLocks noGrp="1"/>
          </p:cNvSpPr>
          <p:nvPr>
            <p:ph type="sldNum" sz="quarter" idx="5"/>
          </p:nvPr>
        </p:nvSpPr>
        <p:spPr/>
        <p:txBody>
          <a:bodyPr/>
          <a:lstStyle/>
          <a:p>
            <a:fld id="{773BA2C8-D77C-4BFF-9105-B636E7AF50FC}" type="slidenum">
              <a:rPr lang="en-IN" smtClean="0"/>
              <a:t>11</a:t>
            </a:fld>
            <a:endParaRPr lang="en-IN"/>
          </a:p>
        </p:txBody>
      </p:sp>
    </p:spTree>
    <p:extLst>
      <p:ext uri="{BB962C8B-B14F-4D97-AF65-F5344CB8AC3E}">
        <p14:creationId xmlns:p14="http://schemas.microsoft.com/office/powerpoint/2010/main" val="3313334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761BE-2654-93E1-1748-7BA75D82B4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429C971-3C59-9E8C-2367-AD39F3E3B2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01B38EF-7A05-DF11-89F6-231099C9F5C5}"/>
              </a:ext>
            </a:extLst>
          </p:cNvPr>
          <p:cNvSpPr>
            <a:spLocks noGrp="1"/>
          </p:cNvSpPr>
          <p:nvPr>
            <p:ph type="dt" sz="half" idx="10"/>
          </p:nvPr>
        </p:nvSpPr>
        <p:spPr/>
        <p:txBody>
          <a:bodyPr/>
          <a:lstStyle/>
          <a:p>
            <a:fld id="{42E3C983-16B4-4AAC-8F45-D683A49C26F8}" type="datetimeFigureOut">
              <a:rPr lang="en-US" smtClean="0"/>
              <a:t>9/10/2022</a:t>
            </a:fld>
            <a:endParaRPr lang="en-US"/>
          </a:p>
        </p:txBody>
      </p:sp>
      <p:sp>
        <p:nvSpPr>
          <p:cNvPr id="5" name="Footer Placeholder 4">
            <a:extLst>
              <a:ext uri="{FF2B5EF4-FFF2-40B4-BE49-F238E27FC236}">
                <a16:creationId xmlns:a16="http://schemas.microsoft.com/office/drawing/2014/main" id="{1B286949-AC6A-F156-6AEC-4E84013C0E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B240F0-134F-8E73-EDD8-F477F9B1022B}"/>
              </a:ext>
            </a:extLst>
          </p:cNvPr>
          <p:cNvSpPr>
            <a:spLocks noGrp="1"/>
          </p:cNvSpPr>
          <p:nvPr>
            <p:ph type="sldNum" sz="quarter" idx="12"/>
          </p:nvPr>
        </p:nvSpPr>
        <p:spPr/>
        <p:txBody>
          <a:bodyPr/>
          <a:lstStyle/>
          <a:p>
            <a:fld id="{3AB880B6-A641-4554-84C4-2D20D8201F8B}" type="slidenum">
              <a:rPr lang="en-US" smtClean="0"/>
              <a:t>‹#›</a:t>
            </a:fld>
            <a:endParaRPr lang="en-US"/>
          </a:p>
        </p:txBody>
      </p:sp>
    </p:spTree>
    <p:extLst>
      <p:ext uri="{BB962C8B-B14F-4D97-AF65-F5344CB8AC3E}">
        <p14:creationId xmlns:p14="http://schemas.microsoft.com/office/powerpoint/2010/main" val="3864433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3338B-E57B-5FFC-9F10-FFCEA7AB9D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E39054-DAB6-03D9-F656-4A76282CCA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BA1F80-DBF5-C880-6974-0B6F02CDF868}"/>
              </a:ext>
            </a:extLst>
          </p:cNvPr>
          <p:cNvSpPr>
            <a:spLocks noGrp="1"/>
          </p:cNvSpPr>
          <p:nvPr>
            <p:ph type="dt" sz="half" idx="10"/>
          </p:nvPr>
        </p:nvSpPr>
        <p:spPr/>
        <p:txBody>
          <a:bodyPr/>
          <a:lstStyle/>
          <a:p>
            <a:fld id="{42E3C983-16B4-4AAC-8F45-D683A49C26F8}" type="datetimeFigureOut">
              <a:rPr lang="en-US" smtClean="0"/>
              <a:t>9/10/2022</a:t>
            </a:fld>
            <a:endParaRPr lang="en-US"/>
          </a:p>
        </p:txBody>
      </p:sp>
      <p:sp>
        <p:nvSpPr>
          <p:cNvPr id="5" name="Footer Placeholder 4">
            <a:extLst>
              <a:ext uri="{FF2B5EF4-FFF2-40B4-BE49-F238E27FC236}">
                <a16:creationId xmlns:a16="http://schemas.microsoft.com/office/drawing/2014/main" id="{FE0885B9-5BEB-1F80-01DF-0BC70211FD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1FDB6B-B676-C1AB-410D-7ED102B69F8C}"/>
              </a:ext>
            </a:extLst>
          </p:cNvPr>
          <p:cNvSpPr>
            <a:spLocks noGrp="1"/>
          </p:cNvSpPr>
          <p:nvPr>
            <p:ph type="sldNum" sz="quarter" idx="12"/>
          </p:nvPr>
        </p:nvSpPr>
        <p:spPr/>
        <p:txBody>
          <a:bodyPr/>
          <a:lstStyle/>
          <a:p>
            <a:fld id="{3AB880B6-A641-4554-84C4-2D20D8201F8B}" type="slidenum">
              <a:rPr lang="en-US" smtClean="0"/>
              <a:t>‹#›</a:t>
            </a:fld>
            <a:endParaRPr lang="en-US"/>
          </a:p>
        </p:txBody>
      </p:sp>
    </p:spTree>
    <p:extLst>
      <p:ext uri="{BB962C8B-B14F-4D97-AF65-F5344CB8AC3E}">
        <p14:creationId xmlns:p14="http://schemas.microsoft.com/office/powerpoint/2010/main" val="3481909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8DAA23-EF49-B959-74EF-A1A1921EAA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0B6ACA8-EC30-978C-7074-061273A037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CFFB37-16DD-68BF-2A1B-02A8729C778A}"/>
              </a:ext>
            </a:extLst>
          </p:cNvPr>
          <p:cNvSpPr>
            <a:spLocks noGrp="1"/>
          </p:cNvSpPr>
          <p:nvPr>
            <p:ph type="dt" sz="half" idx="10"/>
          </p:nvPr>
        </p:nvSpPr>
        <p:spPr/>
        <p:txBody>
          <a:bodyPr/>
          <a:lstStyle/>
          <a:p>
            <a:fld id="{42E3C983-16B4-4AAC-8F45-D683A49C26F8}" type="datetimeFigureOut">
              <a:rPr lang="en-US" smtClean="0"/>
              <a:t>9/10/2022</a:t>
            </a:fld>
            <a:endParaRPr lang="en-US"/>
          </a:p>
        </p:txBody>
      </p:sp>
      <p:sp>
        <p:nvSpPr>
          <p:cNvPr id="5" name="Footer Placeholder 4">
            <a:extLst>
              <a:ext uri="{FF2B5EF4-FFF2-40B4-BE49-F238E27FC236}">
                <a16:creationId xmlns:a16="http://schemas.microsoft.com/office/drawing/2014/main" id="{52E1F800-0A6F-E3C0-6AE4-0659B3015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53B24C-BD27-B171-D06C-BC1B8E8AE25C}"/>
              </a:ext>
            </a:extLst>
          </p:cNvPr>
          <p:cNvSpPr>
            <a:spLocks noGrp="1"/>
          </p:cNvSpPr>
          <p:nvPr>
            <p:ph type="sldNum" sz="quarter" idx="12"/>
          </p:nvPr>
        </p:nvSpPr>
        <p:spPr/>
        <p:txBody>
          <a:bodyPr/>
          <a:lstStyle/>
          <a:p>
            <a:fld id="{3AB880B6-A641-4554-84C4-2D20D8201F8B}" type="slidenum">
              <a:rPr lang="en-US" smtClean="0"/>
              <a:t>‹#›</a:t>
            </a:fld>
            <a:endParaRPr lang="en-US"/>
          </a:p>
        </p:txBody>
      </p:sp>
    </p:spTree>
    <p:extLst>
      <p:ext uri="{BB962C8B-B14F-4D97-AF65-F5344CB8AC3E}">
        <p14:creationId xmlns:p14="http://schemas.microsoft.com/office/powerpoint/2010/main" val="793017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E691C-F7EF-FA21-53A8-9F94FE88FE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B59A29-4B3D-4252-5C07-BC938E3E68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670059-CAED-A80C-8EE9-6EE8253AE34D}"/>
              </a:ext>
            </a:extLst>
          </p:cNvPr>
          <p:cNvSpPr>
            <a:spLocks noGrp="1"/>
          </p:cNvSpPr>
          <p:nvPr>
            <p:ph type="dt" sz="half" idx="10"/>
          </p:nvPr>
        </p:nvSpPr>
        <p:spPr/>
        <p:txBody>
          <a:bodyPr/>
          <a:lstStyle/>
          <a:p>
            <a:fld id="{42E3C983-16B4-4AAC-8F45-D683A49C26F8}" type="datetimeFigureOut">
              <a:rPr lang="en-US" smtClean="0"/>
              <a:t>9/10/2022</a:t>
            </a:fld>
            <a:endParaRPr lang="en-US"/>
          </a:p>
        </p:txBody>
      </p:sp>
      <p:sp>
        <p:nvSpPr>
          <p:cNvPr id="5" name="Footer Placeholder 4">
            <a:extLst>
              <a:ext uri="{FF2B5EF4-FFF2-40B4-BE49-F238E27FC236}">
                <a16:creationId xmlns:a16="http://schemas.microsoft.com/office/drawing/2014/main" id="{AD884FF1-C4FA-1939-6202-777FD8F7FD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366D19-0537-E4EF-9425-F282B5D580DD}"/>
              </a:ext>
            </a:extLst>
          </p:cNvPr>
          <p:cNvSpPr>
            <a:spLocks noGrp="1"/>
          </p:cNvSpPr>
          <p:nvPr>
            <p:ph type="sldNum" sz="quarter" idx="12"/>
          </p:nvPr>
        </p:nvSpPr>
        <p:spPr/>
        <p:txBody>
          <a:bodyPr/>
          <a:lstStyle/>
          <a:p>
            <a:fld id="{3AB880B6-A641-4554-84C4-2D20D8201F8B}" type="slidenum">
              <a:rPr lang="en-US" smtClean="0"/>
              <a:t>‹#›</a:t>
            </a:fld>
            <a:endParaRPr lang="en-US"/>
          </a:p>
        </p:txBody>
      </p:sp>
    </p:spTree>
    <p:extLst>
      <p:ext uri="{BB962C8B-B14F-4D97-AF65-F5344CB8AC3E}">
        <p14:creationId xmlns:p14="http://schemas.microsoft.com/office/powerpoint/2010/main" val="3551216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E39B6-5EF1-EF13-9392-472C0F2639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D9475B-A26F-8568-549E-FAD0EC0720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0FAB50-65F2-FE7E-226A-548DFCF0FCF2}"/>
              </a:ext>
            </a:extLst>
          </p:cNvPr>
          <p:cNvSpPr>
            <a:spLocks noGrp="1"/>
          </p:cNvSpPr>
          <p:nvPr>
            <p:ph type="dt" sz="half" idx="10"/>
          </p:nvPr>
        </p:nvSpPr>
        <p:spPr/>
        <p:txBody>
          <a:bodyPr/>
          <a:lstStyle/>
          <a:p>
            <a:fld id="{42E3C983-16B4-4AAC-8F45-D683A49C26F8}" type="datetimeFigureOut">
              <a:rPr lang="en-US" smtClean="0"/>
              <a:t>9/10/2022</a:t>
            </a:fld>
            <a:endParaRPr lang="en-US"/>
          </a:p>
        </p:txBody>
      </p:sp>
      <p:sp>
        <p:nvSpPr>
          <p:cNvPr id="5" name="Footer Placeholder 4">
            <a:extLst>
              <a:ext uri="{FF2B5EF4-FFF2-40B4-BE49-F238E27FC236}">
                <a16:creationId xmlns:a16="http://schemas.microsoft.com/office/drawing/2014/main" id="{6CD5C2BD-25D0-0853-7616-25F9DAA785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747A83-39B4-DCC3-2805-5C103527F416}"/>
              </a:ext>
            </a:extLst>
          </p:cNvPr>
          <p:cNvSpPr>
            <a:spLocks noGrp="1"/>
          </p:cNvSpPr>
          <p:nvPr>
            <p:ph type="sldNum" sz="quarter" idx="12"/>
          </p:nvPr>
        </p:nvSpPr>
        <p:spPr/>
        <p:txBody>
          <a:bodyPr/>
          <a:lstStyle/>
          <a:p>
            <a:fld id="{3AB880B6-A641-4554-84C4-2D20D8201F8B}" type="slidenum">
              <a:rPr lang="en-US" smtClean="0"/>
              <a:t>‹#›</a:t>
            </a:fld>
            <a:endParaRPr lang="en-US"/>
          </a:p>
        </p:txBody>
      </p:sp>
    </p:spTree>
    <p:extLst>
      <p:ext uri="{BB962C8B-B14F-4D97-AF65-F5344CB8AC3E}">
        <p14:creationId xmlns:p14="http://schemas.microsoft.com/office/powerpoint/2010/main" val="2561761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4C992-9E59-2AC9-528E-771E877707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23393C-9764-5A80-6251-6C6893135C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5B17A6-14F5-2FC7-F3FF-5C22CCA6F4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503A60-EF22-49FF-3897-6455DE1A6678}"/>
              </a:ext>
            </a:extLst>
          </p:cNvPr>
          <p:cNvSpPr>
            <a:spLocks noGrp="1"/>
          </p:cNvSpPr>
          <p:nvPr>
            <p:ph type="dt" sz="half" idx="10"/>
          </p:nvPr>
        </p:nvSpPr>
        <p:spPr/>
        <p:txBody>
          <a:bodyPr/>
          <a:lstStyle/>
          <a:p>
            <a:fld id="{42E3C983-16B4-4AAC-8F45-D683A49C26F8}" type="datetimeFigureOut">
              <a:rPr lang="en-US" smtClean="0"/>
              <a:t>9/10/2022</a:t>
            </a:fld>
            <a:endParaRPr lang="en-US"/>
          </a:p>
        </p:txBody>
      </p:sp>
      <p:sp>
        <p:nvSpPr>
          <p:cNvPr id="6" name="Footer Placeholder 5">
            <a:extLst>
              <a:ext uri="{FF2B5EF4-FFF2-40B4-BE49-F238E27FC236}">
                <a16:creationId xmlns:a16="http://schemas.microsoft.com/office/drawing/2014/main" id="{B458D0BC-9695-8AC7-CB3B-2FAD79F9F9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CECB01-F318-3BD9-80B8-D06E403E7456}"/>
              </a:ext>
            </a:extLst>
          </p:cNvPr>
          <p:cNvSpPr>
            <a:spLocks noGrp="1"/>
          </p:cNvSpPr>
          <p:nvPr>
            <p:ph type="sldNum" sz="quarter" idx="12"/>
          </p:nvPr>
        </p:nvSpPr>
        <p:spPr/>
        <p:txBody>
          <a:bodyPr/>
          <a:lstStyle/>
          <a:p>
            <a:fld id="{3AB880B6-A641-4554-84C4-2D20D8201F8B}" type="slidenum">
              <a:rPr lang="en-US" smtClean="0"/>
              <a:t>‹#›</a:t>
            </a:fld>
            <a:endParaRPr lang="en-US"/>
          </a:p>
        </p:txBody>
      </p:sp>
    </p:spTree>
    <p:extLst>
      <p:ext uri="{BB962C8B-B14F-4D97-AF65-F5344CB8AC3E}">
        <p14:creationId xmlns:p14="http://schemas.microsoft.com/office/powerpoint/2010/main" val="3308763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6A13D-F779-C4FC-BDDB-743EB4C798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758720A-0877-0EDB-8E8C-E59D1F2F66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B90FE4-52CA-0AFA-4ED2-1183856421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64C4B82-5E76-5A63-3E74-570A598EF5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C1FDAA-B661-D1CB-AA82-964521D74D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AC4D22E-1553-75CC-7A8C-3B0A0BAA1D8C}"/>
              </a:ext>
            </a:extLst>
          </p:cNvPr>
          <p:cNvSpPr>
            <a:spLocks noGrp="1"/>
          </p:cNvSpPr>
          <p:nvPr>
            <p:ph type="dt" sz="half" idx="10"/>
          </p:nvPr>
        </p:nvSpPr>
        <p:spPr/>
        <p:txBody>
          <a:bodyPr/>
          <a:lstStyle/>
          <a:p>
            <a:fld id="{42E3C983-16B4-4AAC-8F45-D683A49C26F8}" type="datetimeFigureOut">
              <a:rPr lang="en-US" smtClean="0"/>
              <a:t>9/10/2022</a:t>
            </a:fld>
            <a:endParaRPr lang="en-US"/>
          </a:p>
        </p:txBody>
      </p:sp>
      <p:sp>
        <p:nvSpPr>
          <p:cNvPr id="8" name="Footer Placeholder 7">
            <a:extLst>
              <a:ext uri="{FF2B5EF4-FFF2-40B4-BE49-F238E27FC236}">
                <a16:creationId xmlns:a16="http://schemas.microsoft.com/office/drawing/2014/main" id="{02CC3A29-245C-DF33-BAF5-0749617EA8D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3F5038B-A9BD-010D-97DE-BB90CA88BFAD}"/>
              </a:ext>
            </a:extLst>
          </p:cNvPr>
          <p:cNvSpPr>
            <a:spLocks noGrp="1"/>
          </p:cNvSpPr>
          <p:nvPr>
            <p:ph type="sldNum" sz="quarter" idx="12"/>
          </p:nvPr>
        </p:nvSpPr>
        <p:spPr/>
        <p:txBody>
          <a:bodyPr/>
          <a:lstStyle/>
          <a:p>
            <a:fld id="{3AB880B6-A641-4554-84C4-2D20D8201F8B}" type="slidenum">
              <a:rPr lang="en-US" smtClean="0"/>
              <a:t>‹#›</a:t>
            </a:fld>
            <a:endParaRPr lang="en-US"/>
          </a:p>
        </p:txBody>
      </p:sp>
    </p:spTree>
    <p:extLst>
      <p:ext uri="{BB962C8B-B14F-4D97-AF65-F5344CB8AC3E}">
        <p14:creationId xmlns:p14="http://schemas.microsoft.com/office/powerpoint/2010/main" val="3262281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1ABB4-6568-50BB-051B-68E4743AEB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79BF28-76FA-66D8-D461-73032C51133E}"/>
              </a:ext>
            </a:extLst>
          </p:cNvPr>
          <p:cNvSpPr>
            <a:spLocks noGrp="1"/>
          </p:cNvSpPr>
          <p:nvPr>
            <p:ph type="dt" sz="half" idx="10"/>
          </p:nvPr>
        </p:nvSpPr>
        <p:spPr/>
        <p:txBody>
          <a:bodyPr/>
          <a:lstStyle/>
          <a:p>
            <a:fld id="{42E3C983-16B4-4AAC-8F45-D683A49C26F8}" type="datetimeFigureOut">
              <a:rPr lang="en-US" smtClean="0"/>
              <a:t>9/10/2022</a:t>
            </a:fld>
            <a:endParaRPr lang="en-US"/>
          </a:p>
        </p:txBody>
      </p:sp>
      <p:sp>
        <p:nvSpPr>
          <p:cNvPr id="4" name="Footer Placeholder 3">
            <a:extLst>
              <a:ext uri="{FF2B5EF4-FFF2-40B4-BE49-F238E27FC236}">
                <a16:creationId xmlns:a16="http://schemas.microsoft.com/office/drawing/2014/main" id="{0B98F05C-19A3-7DC1-E0D6-BA1E1B3492D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32F43FB-C11F-E3F0-B60B-AF358D42D219}"/>
              </a:ext>
            </a:extLst>
          </p:cNvPr>
          <p:cNvSpPr>
            <a:spLocks noGrp="1"/>
          </p:cNvSpPr>
          <p:nvPr>
            <p:ph type="sldNum" sz="quarter" idx="12"/>
          </p:nvPr>
        </p:nvSpPr>
        <p:spPr/>
        <p:txBody>
          <a:bodyPr/>
          <a:lstStyle/>
          <a:p>
            <a:fld id="{3AB880B6-A641-4554-84C4-2D20D8201F8B}" type="slidenum">
              <a:rPr lang="en-US" smtClean="0"/>
              <a:t>‹#›</a:t>
            </a:fld>
            <a:endParaRPr lang="en-US"/>
          </a:p>
        </p:txBody>
      </p:sp>
    </p:spTree>
    <p:extLst>
      <p:ext uri="{BB962C8B-B14F-4D97-AF65-F5344CB8AC3E}">
        <p14:creationId xmlns:p14="http://schemas.microsoft.com/office/powerpoint/2010/main" val="1433083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8EC742-1919-3601-DFE3-E7999BCE330C}"/>
              </a:ext>
            </a:extLst>
          </p:cNvPr>
          <p:cNvSpPr>
            <a:spLocks noGrp="1"/>
          </p:cNvSpPr>
          <p:nvPr>
            <p:ph type="dt" sz="half" idx="10"/>
          </p:nvPr>
        </p:nvSpPr>
        <p:spPr/>
        <p:txBody>
          <a:bodyPr/>
          <a:lstStyle/>
          <a:p>
            <a:fld id="{42E3C983-16B4-4AAC-8F45-D683A49C26F8}" type="datetimeFigureOut">
              <a:rPr lang="en-US" smtClean="0"/>
              <a:t>9/10/2022</a:t>
            </a:fld>
            <a:endParaRPr lang="en-US"/>
          </a:p>
        </p:txBody>
      </p:sp>
      <p:sp>
        <p:nvSpPr>
          <p:cNvPr id="3" name="Footer Placeholder 2">
            <a:extLst>
              <a:ext uri="{FF2B5EF4-FFF2-40B4-BE49-F238E27FC236}">
                <a16:creationId xmlns:a16="http://schemas.microsoft.com/office/drawing/2014/main" id="{6EA4627C-1F2A-A79E-E2C3-56F0DF9E931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A0F4DA-C998-4F71-A9C7-E99E061D807F}"/>
              </a:ext>
            </a:extLst>
          </p:cNvPr>
          <p:cNvSpPr>
            <a:spLocks noGrp="1"/>
          </p:cNvSpPr>
          <p:nvPr>
            <p:ph type="sldNum" sz="quarter" idx="12"/>
          </p:nvPr>
        </p:nvSpPr>
        <p:spPr/>
        <p:txBody>
          <a:bodyPr/>
          <a:lstStyle/>
          <a:p>
            <a:fld id="{3AB880B6-A641-4554-84C4-2D20D8201F8B}" type="slidenum">
              <a:rPr lang="en-US" smtClean="0"/>
              <a:t>‹#›</a:t>
            </a:fld>
            <a:endParaRPr lang="en-US"/>
          </a:p>
        </p:txBody>
      </p:sp>
    </p:spTree>
    <p:extLst>
      <p:ext uri="{BB962C8B-B14F-4D97-AF65-F5344CB8AC3E}">
        <p14:creationId xmlns:p14="http://schemas.microsoft.com/office/powerpoint/2010/main" val="2625301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CA8CE-7B2C-8C4B-941E-80B3D1CDBF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E18CC05-DCE1-3BD9-843E-FBE3107188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09E163F-584C-0477-53C1-9E44E08E07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8B3D59-E47A-927A-310E-BAE5760217E7}"/>
              </a:ext>
            </a:extLst>
          </p:cNvPr>
          <p:cNvSpPr>
            <a:spLocks noGrp="1"/>
          </p:cNvSpPr>
          <p:nvPr>
            <p:ph type="dt" sz="half" idx="10"/>
          </p:nvPr>
        </p:nvSpPr>
        <p:spPr/>
        <p:txBody>
          <a:bodyPr/>
          <a:lstStyle/>
          <a:p>
            <a:fld id="{42E3C983-16B4-4AAC-8F45-D683A49C26F8}" type="datetimeFigureOut">
              <a:rPr lang="en-US" smtClean="0"/>
              <a:t>9/10/2022</a:t>
            </a:fld>
            <a:endParaRPr lang="en-US"/>
          </a:p>
        </p:txBody>
      </p:sp>
      <p:sp>
        <p:nvSpPr>
          <p:cNvPr id="6" name="Footer Placeholder 5">
            <a:extLst>
              <a:ext uri="{FF2B5EF4-FFF2-40B4-BE49-F238E27FC236}">
                <a16:creationId xmlns:a16="http://schemas.microsoft.com/office/drawing/2014/main" id="{B15A1C0D-E66C-6AFB-5F19-D5ECBE2298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5356F1-2815-BB25-B133-346AF5307A27}"/>
              </a:ext>
            </a:extLst>
          </p:cNvPr>
          <p:cNvSpPr>
            <a:spLocks noGrp="1"/>
          </p:cNvSpPr>
          <p:nvPr>
            <p:ph type="sldNum" sz="quarter" idx="12"/>
          </p:nvPr>
        </p:nvSpPr>
        <p:spPr/>
        <p:txBody>
          <a:bodyPr/>
          <a:lstStyle/>
          <a:p>
            <a:fld id="{3AB880B6-A641-4554-84C4-2D20D8201F8B}" type="slidenum">
              <a:rPr lang="en-US" smtClean="0"/>
              <a:t>‹#›</a:t>
            </a:fld>
            <a:endParaRPr lang="en-US"/>
          </a:p>
        </p:txBody>
      </p:sp>
    </p:spTree>
    <p:extLst>
      <p:ext uri="{BB962C8B-B14F-4D97-AF65-F5344CB8AC3E}">
        <p14:creationId xmlns:p14="http://schemas.microsoft.com/office/powerpoint/2010/main" val="292435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D3164-7F32-2510-2D9A-97374FEEBF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087EB1B-6428-5F30-E9D5-65A1D9B65D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603B18-B46B-D52C-3E67-F06CFD1282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E2F290-93B7-0113-CA61-2C147C72AAB9}"/>
              </a:ext>
            </a:extLst>
          </p:cNvPr>
          <p:cNvSpPr>
            <a:spLocks noGrp="1"/>
          </p:cNvSpPr>
          <p:nvPr>
            <p:ph type="dt" sz="half" idx="10"/>
          </p:nvPr>
        </p:nvSpPr>
        <p:spPr/>
        <p:txBody>
          <a:bodyPr/>
          <a:lstStyle/>
          <a:p>
            <a:fld id="{42E3C983-16B4-4AAC-8F45-D683A49C26F8}" type="datetimeFigureOut">
              <a:rPr lang="en-US" smtClean="0"/>
              <a:t>9/10/2022</a:t>
            </a:fld>
            <a:endParaRPr lang="en-US"/>
          </a:p>
        </p:txBody>
      </p:sp>
      <p:sp>
        <p:nvSpPr>
          <p:cNvPr id="6" name="Footer Placeholder 5">
            <a:extLst>
              <a:ext uri="{FF2B5EF4-FFF2-40B4-BE49-F238E27FC236}">
                <a16:creationId xmlns:a16="http://schemas.microsoft.com/office/drawing/2014/main" id="{6C54E0E1-8C8A-A0CA-5639-7DB194CFD9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0FF9ED-7503-4F3D-A4CA-F77D3C15A51A}"/>
              </a:ext>
            </a:extLst>
          </p:cNvPr>
          <p:cNvSpPr>
            <a:spLocks noGrp="1"/>
          </p:cNvSpPr>
          <p:nvPr>
            <p:ph type="sldNum" sz="quarter" idx="12"/>
          </p:nvPr>
        </p:nvSpPr>
        <p:spPr/>
        <p:txBody>
          <a:bodyPr/>
          <a:lstStyle/>
          <a:p>
            <a:fld id="{3AB880B6-A641-4554-84C4-2D20D8201F8B}" type="slidenum">
              <a:rPr lang="en-US" smtClean="0"/>
              <a:t>‹#›</a:t>
            </a:fld>
            <a:endParaRPr lang="en-US"/>
          </a:p>
        </p:txBody>
      </p:sp>
    </p:spTree>
    <p:extLst>
      <p:ext uri="{BB962C8B-B14F-4D97-AF65-F5344CB8AC3E}">
        <p14:creationId xmlns:p14="http://schemas.microsoft.com/office/powerpoint/2010/main" val="2930284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390791-D559-BACB-AB83-7D0E294930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D48615E-092C-C182-B53A-1EC3660477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9814C9-AF2A-C62C-EB99-EFB8D99E10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E3C983-16B4-4AAC-8F45-D683A49C26F8}" type="datetimeFigureOut">
              <a:rPr lang="en-US" smtClean="0"/>
              <a:t>9/10/2022</a:t>
            </a:fld>
            <a:endParaRPr lang="en-US"/>
          </a:p>
        </p:txBody>
      </p:sp>
      <p:sp>
        <p:nvSpPr>
          <p:cNvPr id="5" name="Footer Placeholder 4">
            <a:extLst>
              <a:ext uri="{FF2B5EF4-FFF2-40B4-BE49-F238E27FC236}">
                <a16:creationId xmlns:a16="http://schemas.microsoft.com/office/drawing/2014/main" id="{5F6AE707-98CB-6A66-C973-7A6B858FEF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C9F99E9-C321-D4A6-2D03-1F304AF8E6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B880B6-A641-4554-84C4-2D20D8201F8B}" type="slidenum">
              <a:rPr lang="en-US" smtClean="0"/>
              <a:t>‹#›</a:t>
            </a:fld>
            <a:endParaRPr lang="en-US"/>
          </a:p>
        </p:txBody>
      </p:sp>
    </p:spTree>
    <p:extLst>
      <p:ext uri="{BB962C8B-B14F-4D97-AF65-F5344CB8AC3E}">
        <p14:creationId xmlns:p14="http://schemas.microsoft.com/office/powerpoint/2010/main" val="27941027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s://aws.amazon.com/lambda/"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05551-F9A6-4F00-B67A-27DA93E03602}"/>
              </a:ext>
            </a:extLst>
          </p:cNvPr>
          <p:cNvSpPr>
            <a:spLocks noGrp="1"/>
          </p:cNvSpPr>
          <p:nvPr>
            <p:ph type="ctrTitle"/>
          </p:nvPr>
        </p:nvSpPr>
        <p:spPr/>
        <p:txBody>
          <a:bodyPr>
            <a:normAutofit/>
          </a:bodyPr>
          <a:lstStyle/>
          <a:p>
            <a:r>
              <a:rPr lang="en-US" sz="5400" b="1" dirty="0">
                <a:solidFill>
                  <a:srgbClr val="FF0000"/>
                </a:solidFill>
                <a:effectLst/>
                <a:latin typeface="Times New Roman" panose="02020603050405020304" pitchFamily="18" charset="0"/>
                <a:ea typeface="Times New Roman" panose="02020603050405020304" pitchFamily="18" charset="0"/>
              </a:rPr>
              <a:t>Data Collection and Getting Data into AWS</a:t>
            </a:r>
            <a:endParaRPr lang="en-IN" sz="5400" dirty="0"/>
          </a:p>
        </p:txBody>
      </p:sp>
    </p:spTree>
    <p:extLst>
      <p:ext uri="{BB962C8B-B14F-4D97-AF65-F5344CB8AC3E}">
        <p14:creationId xmlns:p14="http://schemas.microsoft.com/office/powerpoint/2010/main" val="4009835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75127-070D-49E0-AC50-43CCAA85CA61}"/>
              </a:ext>
            </a:extLst>
          </p:cNvPr>
          <p:cNvSpPr>
            <a:spLocks noGrp="1"/>
          </p:cNvSpPr>
          <p:nvPr>
            <p:ph type="title"/>
          </p:nvPr>
        </p:nvSpPr>
        <p:spPr>
          <a:xfrm>
            <a:off x="567159" y="374002"/>
            <a:ext cx="10786641" cy="1325563"/>
          </a:xfrm>
        </p:spPr>
        <p:txBody>
          <a:bodyPr>
            <a:normAutofit/>
          </a:bodyPr>
          <a:lstStyle/>
          <a:p>
            <a:r>
              <a:rPr lang="en-IN" sz="3600" dirty="0">
                <a:solidFill>
                  <a:srgbClr val="FF0000"/>
                </a:solidFill>
                <a:latin typeface="Times New Roman" panose="02020603050405020304" pitchFamily="18" charset="0"/>
                <a:cs typeface="Times New Roman" panose="02020603050405020304" pitchFamily="18" charset="0"/>
              </a:rPr>
              <a:t>Snowball Edge</a:t>
            </a:r>
          </a:p>
        </p:txBody>
      </p:sp>
      <p:sp>
        <p:nvSpPr>
          <p:cNvPr id="3" name="Content Placeholder 2">
            <a:extLst>
              <a:ext uri="{FF2B5EF4-FFF2-40B4-BE49-F238E27FC236}">
                <a16:creationId xmlns:a16="http://schemas.microsoft.com/office/drawing/2014/main" id="{5B3D299E-9D9D-4353-BF62-24B32A230F88}"/>
              </a:ext>
            </a:extLst>
          </p:cNvPr>
          <p:cNvSpPr>
            <a:spLocks noGrp="1"/>
          </p:cNvSpPr>
          <p:nvPr>
            <p:ph idx="1"/>
          </p:nvPr>
        </p:nvSpPr>
        <p:spPr>
          <a:xfrm>
            <a:off x="567158" y="1547832"/>
            <a:ext cx="10786641" cy="5032375"/>
          </a:xfrm>
        </p:spPr>
        <p:txBody>
          <a:bodyPr>
            <a:noAutofit/>
          </a:bodyPr>
          <a:lstStyle/>
          <a:p>
            <a:pPr algn="just"/>
            <a:r>
              <a:rPr lang="en-US" sz="2200" i="0" dirty="0">
                <a:effectLst/>
                <a:latin typeface="Times New Roman" panose="02020603050405020304" pitchFamily="18" charset="0"/>
                <a:cs typeface="Times New Roman" panose="02020603050405020304" pitchFamily="18" charset="0"/>
              </a:rPr>
              <a:t>AWS Snowball Edge is a type of Snowball appliance with built-in compute and storage for certain AWS features. </a:t>
            </a:r>
          </a:p>
          <a:p>
            <a:pPr algn="just"/>
            <a:r>
              <a:rPr lang="en-US" sz="2200" i="0" dirty="0">
                <a:effectLst/>
                <a:latin typeface="Times New Roman" panose="02020603050405020304" pitchFamily="18" charset="0"/>
                <a:cs typeface="Times New Roman" panose="02020603050405020304" pitchFamily="18" charset="0"/>
              </a:rPr>
              <a:t>Snowball Edge can perform local processing and edge computing workloads in addition to transferring data between your local environment and the AWS cloud. </a:t>
            </a:r>
            <a:endParaRPr lang="en-US" sz="2200" dirty="0">
              <a:latin typeface="Times New Roman" panose="02020603050405020304" pitchFamily="18" charset="0"/>
              <a:cs typeface="Times New Roman" panose="02020603050405020304" pitchFamily="18" charset="0"/>
            </a:endParaRPr>
          </a:p>
          <a:p>
            <a:pPr algn="just"/>
            <a:r>
              <a:rPr lang="en-US" sz="2200" i="0" dirty="0">
                <a:effectLst/>
                <a:latin typeface="Times New Roman" panose="02020603050405020304" pitchFamily="18" charset="0"/>
                <a:cs typeface="Times New Roman" panose="02020603050405020304" pitchFamily="18" charset="0"/>
              </a:rPr>
              <a:t>Any Snowball Edge device can transfer data at faster speeds than the Internet.</a:t>
            </a:r>
          </a:p>
          <a:p>
            <a:pPr algn="just"/>
            <a:r>
              <a:rPr lang="en-US" sz="2200" i="0" dirty="0">
                <a:effectLst/>
                <a:latin typeface="Times New Roman" panose="02020603050405020304" pitchFamily="18" charset="0"/>
                <a:cs typeface="Times New Roman" panose="02020603050405020304" pitchFamily="18" charset="0"/>
              </a:rPr>
              <a:t>This transport is done by transporting the data to the devices through a service provider in the area. </a:t>
            </a:r>
            <a:endParaRPr lang="en-US" sz="2200" dirty="0">
              <a:latin typeface="Times New Roman" panose="02020603050405020304" pitchFamily="18" charset="0"/>
              <a:cs typeface="Times New Roman" panose="02020603050405020304" pitchFamily="18" charset="0"/>
            </a:endParaRPr>
          </a:p>
          <a:p>
            <a:pPr algn="just"/>
            <a:r>
              <a:rPr lang="en-US" sz="2200" i="0" dirty="0">
                <a:effectLst/>
                <a:latin typeface="Times New Roman" panose="02020603050405020304" pitchFamily="18" charset="0"/>
                <a:cs typeface="Times New Roman" panose="02020603050405020304" pitchFamily="18" charset="0"/>
              </a:rPr>
              <a:t>The devices are designed to be sturdy, with the E Ink shipping label.</a:t>
            </a:r>
          </a:p>
          <a:p>
            <a:pPr algn="just"/>
            <a:r>
              <a:rPr lang="en-US" sz="2200" i="0" dirty="0">
                <a:effectLst/>
                <a:latin typeface="Times New Roman" panose="02020603050405020304" pitchFamily="18" charset="0"/>
                <a:cs typeface="Times New Roman" panose="02020603050405020304" pitchFamily="18" charset="0"/>
              </a:rPr>
              <a:t>The device next to Snowball has three options for optimized device storage configurations, optimization calculations and optimization calculations with GPUs. </a:t>
            </a:r>
          </a:p>
          <a:p>
            <a:pPr algn="just"/>
            <a:r>
              <a:rPr lang="en-US" sz="2200" i="0" dirty="0">
                <a:effectLst/>
                <a:latin typeface="Times New Roman" panose="02020603050405020304" pitchFamily="18" charset="0"/>
                <a:cs typeface="Times New Roman" panose="02020603050405020304" pitchFamily="18" charset="0"/>
              </a:rPr>
              <a:t>When this tutorial refers to the device next to Snowball, it is about the introduction of all the device's options.</a:t>
            </a:r>
          </a:p>
          <a:p>
            <a:pPr algn="just"/>
            <a:r>
              <a:rPr lang="en-US" sz="2200" i="0" dirty="0">
                <a:effectLst/>
                <a:latin typeface="Times New Roman" panose="02020603050405020304" pitchFamily="18" charset="0"/>
                <a:cs typeface="Times New Roman" panose="02020603050405020304" pitchFamily="18" charset="0"/>
              </a:rPr>
              <a:t>When specific information only applies to one or more optional device configuration (such as snowball with GPU with GPU on board), it is specially called.</a:t>
            </a:r>
          </a:p>
          <a:p>
            <a:pPr marL="0" indent="0" algn="l">
              <a:buNone/>
            </a:pPr>
            <a:br>
              <a:rPr lang="en-US" sz="2200" i="0" dirty="0">
                <a:effectLst/>
                <a:latin typeface="Times New Roman" panose="02020603050405020304" pitchFamily="18" charset="0"/>
                <a:cs typeface="Times New Roman" panose="02020603050405020304" pitchFamily="18" charset="0"/>
              </a:rPr>
            </a:b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4751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86C58-DF3F-44FC-82C0-254E8C9BB1B0}"/>
              </a:ext>
            </a:extLst>
          </p:cNvPr>
          <p:cNvSpPr>
            <a:spLocks noGrp="1"/>
          </p:cNvSpPr>
          <p:nvPr>
            <p:ph type="title"/>
          </p:nvPr>
        </p:nvSpPr>
        <p:spPr/>
        <p:txBody>
          <a:bodyPr>
            <a:normAutofit/>
          </a:bodyPr>
          <a:lstStyle/>
          <a:p>
            <a:r>
              <a:rPr lang="en-IN" sz="3600" dirty="0">
                <a:solidFill>
                  <a:srgbClr val="FF0000"/>
                </a:solidFill>
                <a:latin typeface="Times New Roman" panose="02020603050405020304" pitchFamily="18" charset="0"/>
                <a:cs typeface="Times New Roman" panose="02020603050405020304" pitchFamily="18" charset="0"/>
              </a:rPr>
              <a:t>Features of Snowball Edge</a:t>
            </a:r>
          </a:p>
        </p:txBody>
      </p:sp>
      <p:sp>
        <p:nvSpPr>
          <p:cNvPr id="3" name="Content Placeholder 2">
            <a:extLst>
              <a:ext uri="{FF2B5EF4-FFF2-40B4-BE49-F238E27FC236}">
                <a16:creationId xmlns:a16="http://schemas.microsoft.com/office/drawing/2014/main" id="{F6F13B00-E6B0-4340-8266-1777DFF1B391}"/>
              </a:ext>
            </a:extLst>
          </p:cNvPr>
          <p:cNvSpPr>
            <a:spLocks noGrp="1"/>
          </p:cNvSpPr>
          <p:nvPr>
            <p:ph idx="1"/>
          </p:nvPr>
        </p:nvSpPr>
        <p:spPr>
          <a:xfrm>
            <a:off x="838200" y="1811168"/>
            <a:ext cx="10515600" cy="4681707"/>
          </a:xfrm>
        </p:spPr>
        <p:txBody>
          <a:bodyPr>
            <a:noAutofit/>
          </a:bodyPr>
          <a:lstStyle/>
          <a:p>
            <a:pPr algn="just"/>
            <a:r>
              <a:rPr lang="en-US" sz="2200" i="0" dirty="0">
                <a:effectLst/>
                <a:latin typeface="Times New Roman" panose="02020603050405020304" pitchFamily="18" charset="0"/>
                <a:cs typeface="Times New Roman" panose="02020603050405020304" pitchFamily="18" charset="0"/>
              </a:rPr>
              <a:t>Massive amount of storage or compute functionality for devices.</a:t>
            </a:r>
          </a:p>
          <a:p>
            <a:pPr algn="just"/>
            <a:r>
              <a:rPr lang="en-US" sz="2200" i="0" dirty="0">
                <a:effectLst/>
                <a:latin typeface="Times New Roman" panose="02020603050405020304" pitchFamily="18" charset="0"/>
                <a:cs typeface="Times New Roman" panose="02020603050405020304" pitchFamily="18" charset="0"/>
              </a:rPr>
              <a:t>Network adapter with transfer rates up to 100 Gbps. Encryption is enforced, protecting your data at rest and in transit.</a:t>
            </a:r>
          </a:p>
          <a:p>
            <a:pPr algn="just"/>
            <a:r>
              <a:rPr lang="en-US" sz="2200" i="0" dirty="0">
                <a:effectLst/>
                <a:latin typeface="Times New Roman" panose="02020603050405020304" pitchFamily="18" charset="0"/>
                <a:cs typeface="Times New Roman" panose="02020603050405020304" pitchFamily="18" charset="0"/>
              </a:rPr>
              <a:t> You can import or export data between your on-premises environment and Amazon S3, and physically transport the data to one or more devices without using the Internet.</a:t>
            </a:r>
          </a:p>
          <a:p>
            <a:pPr algn="just"/>
            <a:r>
              <a:rPr lang="en-US" sz="2200" i="0" dirty="0">
                <a:effectLst/>
                <a:latin typeface="Times New Roman" panose="02020603050405020304" pitchFamily="18" charset="0"/>
                <a:cs typeface="Times New Roman" panose="02020603050405020304" pitchFamily="18" charset="0"/>
              </a:rPr>
              <a:t> Snowball Edge devices have their own rugged exterior. The built-in E Ink display changes to show your shipping labels when the device is ready to ship. </a:t>
            </a:r>
            <a:endParaRPr lang="en-US" sz="2200" dirty="0">
              <a:latin typeface="Times New Roman" panose="02020603050405020304" pitchFamily="18" charset="0"/>
              <a:cs typeface="Times New Roman" panose="02020603050405020304" pitchFamily="18" charset="0"/>
            </a:endParaRPr>
          </a:p>
          <a:p>
            <a:pPr algn="just"/>
            <a:r>
              <a:rPr lang="en-US" sz="2200" i="0" dirty="0">
                <a:effectLst/>
                <a:latin typeface="Times New Roman" panose="02020603050405020304" pitchFamily="18" charset="0"/>
                <a:cs typeface="Times New Roman" panose="02020603050405020304" pitchFamily="18" charset="0"/>
              </a:rPr>
              <a:t>The Snowball Edge device has a built-in LCD display that can be used to manage network connections and receive service status information.</a:t>
            </a:r>
          </a:p>
          <a:p>
            <a:pPr algn="just"/>
            <a:r>
              <a:rPr lang="en-US" sz="2200" i="0" dirty="0">
                <a:effectLst/>
                <a:latin typeface="Times New Roman" panose="02020603050405020304" pitchFamily="18" charset="0"/>
                <a:cs typeface="Times New Roman" panose="02020603050405020304" pitchFamily="18" charset="0"/>
              </a:rPr>
              <a:t>You can group Snowball Edge devices for local storage and compute tasks to provide data endurance across 5-10 devices and scale local storage as required. </a:t>
            </a:r>
          </a:p>
        </p:txBody>
      </p:sp>
    </p:spTree>
    <p:extLst>
      <p:ext uri="{BB962C8B-B14F-4D97-AF65-F5344CB8AC3E}">
        <p14:creationId xmlns:p14="http://schemas.microsoft.com/office/powerpoint/2010/main" val="2874708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767A6-69D0-4751-9E10-488203B605FE}"/>
              </a:ext>
            </a:extLst>
          </p:cNvPr>
          <p:cNvSpPr>
            <a:spLocks noGrp="1"/>
          </p:cNvSpPr>
          <p:nvPr>
            <p:ph type="title"/>
          </p:nvPr>
        </p:nvSpPr>
        <p:spPr>
          <a:xfrm>
            <a:off x="838200" y="365126"/>
            <a:ext cx="10515600" cy="537700"/>
          </a:xfrm>
        </p:spPr>
        <p:txBody>
          <a:bodyPr>
            <a:normAutofit fontScale="90000"/>
          </a:bodyPr>
          <a:lstStyle/>
          <a:p>
            <a:r>
              <a:rPr lang="en-IN" sz="3600" dirty="0">
                <a:solidFill>
                  <a:srgbClr val="FF0000"/>
                </a:solidFill>
                <a:latin typeface="Times New Roman" panose="02020603050405020304" pitchFamily="18" charset="0"/>
                <a:cs typeface="Times New Roman" panose="02020603050405020304" pitchFamily="18" charset="0"/>
              </a:rPr>
              <a:t>AWS Snowmobile</a:t>
            </a:r>
          </a:p>
        </p:txBody>
      </p:sp>
      <p:sp>
        <p:nvSpPr>
          <p:cNvPr id="3" name="Content Placeholder 2">
            <a:extLst>
              <a:ext uri="{FF2B5EF4-FFF2-40B4-BE49-F238E27FC236}">
                <a16:creationId xmlns:a16="http://schemas.microsoft.com/office/drawing/2014/main" id="{74A4A7D9-F8D3-4924-BCF0-8331FDAD0DB3}"/>
              </a:ext>
            </a:extLst>
          </p:cNvPr>
          <p:cNvSpPr>
            <a:spLocks noGrp="1"/>
          </p:cNvSpPr>
          <p:nvPr>
            <p:ph idx="1"/>
          </p:nvPr>
        </p:nvSpPr>
        <p:spPr>
          <a:xfrm>
            <a:off x="838200" y="1145895"/>
            <a:ext cx="10515600" cy="4351338"/>
          </a:xfrm>
        </p:spPr>
        <p:txBody>
          <a:bodyPr>
            <a:noAutofit/>
          </a:bodyPr>
          <a:lstStyle/>
          <a:p>
            <a:pPr algn="just"/>
            <a:r>
              <a:rPr lang="en-US" sz="2200" dirty="0">
                <a:latin typeface="Times New Roman" panose="02020603050405020304" pitchFamily="18" charset="0"/>
                <a:cs typeface="Times New Roman" panose="02020603050405020304" pitchFamily="18" charset="0"/>
              </a:rPr>
              <a:t>AWS Snowmobile is an Exabyte-scale facts switch carrier used to transport extraordinarily huge quantities of facts to AWS.</a:t>
            </a:r>
          </a:p>
          <a:p>
            <a:pPr algn="just"/>
            <a:r>
              <a:rPr lang="en-US" sz="2200" dirty="0">
                <a:latin typeface="Times New Roman" panose="02020603050405020304" pitchFamily="18" charset="0"/>
                <a:cs typeface="Times New Roman" panose="02020603050405020304" pitchFamily="18" charset="0"/>
              </a:rPr>
              <a:t>You can switch as much as 100PB consistent with Snowmobile, a 45-foot lengthy ruggedized delivery container, pulled via way of means of a semi-trailer truck.</a:t>
            </a:r>
          </a:p>
          <a:p>
            <a:pPr algn="just"/>
            <a:r>
              <a:rPr lang="en-US" sz="2200" dirty="0">
                <a:latin typeface="Times New Roman" panose="02020603050405020304" pitchFamily="18" charset="0"/>
                <a:cs typeface="Times New Roman" panose="02020603050405020304" pitchFamily="18" charset="0"/>
              </a:rPr>
              <a:t>Snowmobile makes it clean to transport huge volumes of facts to the cloud, along with video libraries, photo repositories, or maybe a whole facts middle migration.</a:t>
            </a:r>
          </a:p>
          <a:p>
            <a:pPr algn="just"/>
            <a:r>
              <a:rPr lang="en-US" sz="2200" dirty="0">
                <a:latin typeface="Times New Roman" panose="02020603050405020304" pitchFamily="18" charset="0"/>
                <a:cs typeface="Times New Roman" panose="02020603050405020304" pitchFamily="18" charset="0"/>
              </a:rPr>
              <a:t>Transferring facts with Snowmobile is extra secure, rapid and fee effective.</a:t>
            </a:r>
          </a:p>
          <a:p>
            <a:pPr algn="just"/>
            <a:r>
              <a:rPr lang="en-US" sz="2200" i="0" dirty="0">
                <a:effectLst/>
                <a:latin typeface="Times New Roman" panose="02020603050405020304" pitchFamily="18" charset="0"/>
                <a:cs typeface="Times New Roman" panose="02020603050405020304" pitchFamily="18" charset="0"/>
              </a:rPr>
              <a:t>After the initial assessment, It will be shipped to your data center and AWS staff will configure it for you to access as a network storage target.</a:t>
            </a:r>
          </a:p>
          <a:p>
            <a:pPr algn="just"/>
            <a:r>
              <a:rPr lang="en-US" sz="2200" i="0" dirty="0">
                <a:effectLst/>
                <a:latin typeface="Times New Roman" panose="02020603050405020304" pitchFamily="18" charset="0"/>
                <a:cs typeface="Times New Roman" panose="02020603050405020304" pitchFamily="18" charset="0"/>
              </a:rPr>
              <a:t>Once your Snowmobile is onsite, AWS staff will work with your team to connect the Snowmobile's detachable high-speed switch to your local network and you're good to go high-speed data transfer from any source in your data center to Snowmobile.</a:t>
            </a:r>
          </a:p>
          <a:p>
            <a:pPr algn="just"/>
            <a:r>
              <a:rPr lang="en-US" sz="2200" i="0" dirty="0">
                <a:effectLst/>
                <a:latin typeface="Times New Roman" panose="02020603050405020304" pitchFamily="18" charset="0"/>
                <a:cs typeface="Times New Roman" panose="02020603050405020304" pitchFamily="18" charset="0"/>
              </a:rPr>
              <a:t>Once your data is uploaded, Snowmobile is sent back to AWS, where your data is imported into Amazon S3</a:t>
            </a:r>
            <a:r>
              <a:rPr lang="en-US" sz="2200" b="0" i="0" dirty="0">
                <a:solidFill>
                  <a:srgbClr val="000000"/>
                </a:solidFill>
                <a:effectLst/>
                <a:latin typeface="Poppins" panose="00000500000000000000" pitchFamily="2" charset="0"/>
              </a:rPr>
              <a:t>.</a:t>
            </a:r>
          </a:p>
          <a:p>
            <a:pPr algn="just"/>
            <a:r>
              <a:rPr lang="en-US" sz="2200" dirty="0">
                <a:latin typeface="Times New Roman" panose="02020603050405020304" pitchFamily="18" charset="0"/>
                <a:cs typeface="Times New Roman" panose="02020603050405020304" pitchFamily="18" charset="0"/>
              </a:rPr>
              <a:t>It helps to protect data. </a:t>
            </a:r>
          </a:p>
        </p:txBody>
      </p:sp>
    </p:spTree>
    <p:extLst>
      <p:ext uri="{BB962C8B-B14F-4D97-AF65-F5344CB8AC3E}">
        <p14:creationId xmlns:p14="http://schemas.microsoft.com/office/powerpoint/2010/main" val="3442183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11458-9C40-46CD-973F-A5EF616B48B8}"/>
              </a:ext>
            </a:extLst>
          </p:cNvPr>
          <p:cNvSpPr>
            <a:spLocks noGrp="1"/>
          </p:cNvSpPr>
          <p:nvPr>
            <p:ph type="title"/>
          </p:nvPr>
        </p:nvSpPr>
        <p:spPr>
          <a:xfrm>
            <a:off x="838200" y="365125"/>
            <a:ext cx="10515600" cy="815493"/>
          </a:xfrm>
        </p:spPr>
        <p:txBody>
          <a:bodyPr>
            <a:normAutofit/>
          </a:bodyPr>
          <a:lstStyle/>
          <a:p>
            <a:r>
              <a:rPr lang="en-IN" sz="3600" dirty="0">
                <a:solidFill>
                  <a:srgbClr val="FF0000"/>
                </a:solidFill>
                <a:latin typeface="Times New Roman" panose="02020603050405020304" pitchFamily="18" charset="0"/>
                <a:cs typeface="Times New Roman" panose="02020603050405020304" pitchFamily="18" charset="0"/>
              </a:rPr>
              <a:t>Benefits of Snowmobile</a:t>
            </a:r>
          </a:p>
        </p:txBody>
      </p:sp>
      <p:sp>
        <p:nvSpPr>
          <p:cNvPr id="3" name="Content Placeholder 2">
            <a:extLst>
              <a:ext uri="{FF2B5EF4-FFF2-40B4-BE49-F238E27FC236}">
                <a16:creationId xmlns:a16="http://schemas.microsoft.com/office/drawing/2014/main" id="{0780E779-A920-4CF0-8149-9D326A1F2F27}"/>
              </a:ext>
            </a:extLst>
          </p:cNvPr>
          <p:cNvSpPr>
            <a:spLocks noGrp="1"/>
          </p:cNvSpPr>
          <p:nvPr>
            <p:ph idx="1"/>
          </p:nvPr>
        </p:nvSpPr>
        <p:spPr>
          <a:xfrm>
            <a:off x="664580" y="1385786"/>
            <a:ext cx="10515600" cy="5472213"/>
          </a:xfrm>
        </p:spPr>
        <p:txBody>
          <a:bodyPr>
            <a:normAutofit fontScale="92500" lnSpcReduction="20000"/>
          </a:bodyPr>
          <a:lstStyle/>
          <a:p>
            <a:pPr algn="just"/>
            <a:r>
              <a:rPr lang="en-US" sz="2400" b="1" i="0" dirty="0">
                <a:effectLst/>
                <a:latin typeface="Times New Roman" panose="02020603050405020304" pitchFamily="18" charset="0"/>
                <a:cs typeface="Times New Roman" panose="02020603050405020304" pitchFamily="18" charset="0"/>
              </a:rPr>
              <a:t>Rapid large-scale transmission - </a:t>
            </a:r>
            <a:r>
              <a:rPr lang="en-US" sz="2400" i="0" dirty="0">
                <a:effectLst/>
                <a:latin typeface="Times New Roman" panose="02020603050405020304" pitchFamily="18" charset="0"/>
                <a:cs typeface="Times New Roman" panose="02020603050405020304" pitchFamily="18" charset="0"/>
              </a:rPr>
              <a:t>even a high-speed Internet connection can take decades to transfer huge volumes of data. A sled, on the other hand, can transfer up to 100 PB of data in a matter of weeks. The same data transfer, moved by a 1 Gbps connection, will take more than 20 years.</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r>
              <a:rPr lang="en-US" sz="2400" b="1" i="0" dirty="0">
                <a:effectLst/>
                <a:latin typeface="Times New Roman" panose="02020603050405020304" pitchFamily="18" charset="0"/>
                <a:cs typeface="Times New Roman" panose="02020603050405020304" pitchFamily="18" charset="0"/>
              </a:rPr>
              <a:t>Safe encryption - </a:t>
            </a:r>
            <a:r>
              <a:rPr lang="en-US" sz="2400" i="0" dirty="0">
                <a:effectLst/>
                <a:latin typeface="Times New Roman" panose="02020603050405020304" pitchFamily="18" charset="0"/>
                <a:cs typeface="Times New Roman" panose="02020603050405020304" pitchFamily="18" charset="0"/>
              </a:rPr>
              <a:t>All data is written on an encrypted sleigh with 256 bit encryption. You can handle encryption keys with AWS KMS. Remember that Snowmobile hardware never burns and securely cleaning buttons in case of power outages.</a:t>
            </a:r>
          </a:p>
          <a:p>
            <a:pPr marL="0" indent="0" algn="just">
              <a:buNone/>
            </a:pPr>
            <a:endParaRPr lang="en-US" sz="2400" b="1" dirty="0">
              <a:latin typeface="Times New Roman" panose="02020603050405020304" pitchFamily="18" charset="0"/>
              <a:cs typeface="Times New Roman" panose="02020603050405020304" pitchFamily="18" charset="0"/>
            </a:endParaRPr>
          </a:p>
          <a:p>
            <a:pPr algn="just"/>
            <a:r>
              <a:rPr lang="en-US" sz="2400" b="1" i="0" dirty="0">
                <a:effectLst/>
                <a:latin typeface="Times New Roman" panose="02020603050405020304" pitchFamily="18" charset="0"/>
                <a:cs typeface="Times New Roman" panose="02020603050405020304" pitchFamily="18" charset="0"/>
              </a:rPr>
              <a:t>Durable, Durable And High Security</a:t>
            </a:r>
            <a:r>
              <a:rPr lang="en-US" sz="2400" i="0" dirty="0">
                <a:effectLst/>
                <a:latin typeface="Times New Roman" panose="02020603050405020304" pitchFamily="18" charset="0"/>
                <a:cs typeface="Times New Roman" panose="02020603050405020304" pitchFamily="18" charset="0"/>
              </a:rPr>
              <a:t>: The snowmobile is designed to be temperature controlled, water resistant and tamper-proof. Only AWS employees can operate the device, and there are strict physical, hardware, and software access controls in place. The snowmobile is tracked by GPS and has 24-hour video surveillance. AWS offers an optional security vehicle escort service while the sled is in transit.</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r>
              <a:rPr lang="en-US" sz="2400" b="1" i="0" u="none" strike="noStrike" dirty="0">
                <a:solidFill>
                  <a:srgbClr val="101820"/>
                </a:solidFill>
                <a:effectLst/>
                <a:latin typeface="Times New Roman" panose="02020603050405020304" pitchFamily="18" charset="0"/>
                <a:cs typeface="Times New Roman" panose="02020603050405020304" pitchFamily="18" charset="0"/>
              </a:rPr>
              <a:t>Customization: </a:t>
            </a:r>
            <a:r>
              <a:rPr lang="en-US" sz="2400" i="0" u="none" strike="noStrike" dirty="0">
                <a:solidFill>
                  <a:srgbClr val="444444"/>
                </a:solidFill>
                <a:effectLst/>
                <a:latin typeface="Times New Roman" panose="02020603050405020304" pitchFamily="18" charset="0"/>
                <a:cs typeface="Times New Roman" panose="02020603050405020304" pitchFamily="18" charset="0"/>
              </a:rPr>
              <a:t>AWS is compatible with almost every physical data center facility. AWS is available to work with in-house teams to ensure that all requirements are met before any Snowmobile arrives.</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3198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D781D-D60F-4F57-8CDE-A114F4BFBC0C}"/>
              </a:ext>
            </a:extLst>
          </p:cNvPr>
          <p:cNvSpPr>
            <a:spLocks noGrp="1"/>
          </p:cNvSpPr>
          <p:nvPr>
            <p:ph type="title"/>
          </p:nvPr>
        </p:nvSpPr>
        <p:spPr>
          <a:xfrm>
            <a:off x="838200" y="225707"/>
            <a:ext cx="10515600" cy="537700"/>
          </a:xfrm>
        </p:spPr>
        <p:txBody>
          <a:bodyPr>
            <a:normAutofit fontScale="90000"/>
          </a:bodyPr>
          <a:lstStyle/>
          <a:p>
            <a:r>
              <a:rPr lang="en-IN" sz="3600" dirty="0">
                <a:solidFill>
                  <a:srgbClr val="FF0000"/>
                </a:solidFill>
                <a:latin typeface="Times New Roman" panose="02020603050405020304" pitchFamily="18" charset="0"/>
                <a:cs typeface="Times New Roman" panose="02020603050405020304" pitchFamily="18" charset="0"/>
              </a:rPr>
              <a:t>Snowmobile Jobs</a:t>
            </a:r>
          </a:p>
        </p:txBody>
      </p:sp>
      <p:sp>
        <p:nvSpPr>
          <p:cNvPr id="3" name="Content Placeholder 2">
            <a:extLst>
              <a:ext uri="{FF2B5EF4-FFF2-40B4-BE49-F238E27FC236}">
                <a16:creationId xmlns:a16="http://schemas.microsoft.com/office/drawing/2014/main" id="{2FCAC55F-E7A3-4A14-9C89-C183786373B2}"/>
              </a:ext>
            </a:extLst>
          </p:cNvPr>
          <p:cNvSpPr>
            <a:spLocks noGrp="1"/>
          </p:cNvSpPr>
          <p:nvPr>
            <p:ph idx="1"/>
          </p:nvPr>
        </p:nvSpPr>
        <p:spPr>
          <a:xfrm>
            <a:off x="838200" y="1169044"/>
            <a:ext cx="10515600" cy="5463250"/>
          </a:xfrm>
        </p:spPr>
        <p:txBody>
          <a:bodyPr>
            <a:normAutofit fontScale="92500" lnSpcReduction="10000"/>
          </a:bodyPr>
          <a:lstStyle/>
          <a:p>
            <a:pPr algn="just"/>
            <a:r>
              <a:rPr lang="en-US" sz="2400" b="1" i="0" dirty="0">
                <a:effectLst/>
                <a:latin typeface="Times New Roman" panose="02020603050405020304" pitchFamily="18" charset="0"/>
                <a:cs typeface="Times New Roman" panose="02020603050405020304" pitchFamily="18" charset="0"/>
              </a:rPr>
              <a:t>Site survey: </a:t>
            </a:r>
            <a:r>
              <a:rPr lang="en-US" sz="2400" i="0" dirty="0">
                <a:effectLst/>
                <a:latin typeface="Times New Roman" panose="02020603050405020304" pitchFamily="18" charset="0"/>
                <a:cs typeface="Times New Roman" panose="02020603050405020304" pitchFamily="18" charset="0"/>
              </a:rPr>
              <a:t>AWS personnel work with the organization to understand its migration goals. They evaluate many aspects, including your physical data center and available network configuration. The goal is to help Snowmobile customers determine a migration plan.</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r>
              <a:rPr lang="en-US" sz="2400" b="1" i="0" dirty="0">
                <a:effectLst/>
                <a:latin typeface="Times New Roman" panose="02020603050405020304" pitchFamily="18" charset="0"/>
                <a:cs typeface="Times New Roman" panose="02020603050405020304" pitchFamily="18" charset="0"/>
              </a:rPr>
              <a:t>Site preparation: </a:t>
            </a:r>
            <a:r>
              <a:rPr lang="en-US" sz="2400" i="0" dirty="0">
                <a:effectLst/>
                <a:latin typeface="Times New Roman" panose="02020603050405020304" pitchFamily="18" charset="0"/>
                <a:cs typeface="Times New Roman" panose="02020603050405020304" pitchFamily="18" charset="0"/>
              </a:rPr>
              <a:t>Snowmobile customers are encouraged to identify and prepare the local resources needed for the job. Your data center staff is responsible for preparing everything needed to accept Snowmobile vehicles, including parking, power, rack space, local security, gateways, and network addresses.</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r>
              <a:rPr lang="en-US" sz="2400" b="1" i="0" dirty="0">
                <a:effectLst/>
                <a:latin typeface="Times New Roman" panose="02020603050405020304" pitchFamily="18" charset="0"/>
                <a:cs typeface="Times New Roman" panose="02020603050405020304" pitchFamily="18" charset="0"/>
              </a:rPr>
              <a:t>Shipping and setup: </a:t>
            </a:r>
            <a:r>
              <a:rPr lang="en-US" sz="2400" i="0" dirty="0">
                <a:effectLst/>
                <a:latin typeface="Times New Roman" panose="02020603050405020304" pitchFamily="18" charset="0"/>
                <a:cs typeface="Times New Roman" panose="02020603050405020304" pitchFamily="18" charset="0"/>
              </a:rPr>
              <a:t>AWS staff send the sleds to the site. Upon arrival, AWS staff configure Snowmobiles in your data center so that local resources can safely transfer data there.</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r>
              <a:rPr lang="en-US" sz="2400" b="1" i="0" dirty="0">
                <a:effectLst/>
                <a:latin typeface="Times New Roman" panose="02020603050405020304" pitchFamily="18" charset="0"/>
                <a:cs typeface="Times New Roman" panose="02020603050405020304" pitchFamily="18" charset="0"/>
              </a:rPr>
              <a:t>Return and Download: </a:t>
            </a:r>
            <a:r>
              <a:rPr lang="en-US" sz="2400" i="0" dirty="0">
                <a:effectLst/>
                <a:latin typeface="Times New Roman" panose="02020603050405020304" pitchFamily="18" charset="0"/>
                <a:cs typeface="Times New Roman" panose="02020603050405020304" pitchFamily="18" charset="0"/>
              </a:rPr>
              <a:t>Once all data has been copied, the vehicle is returned to the AWS Region you specified in your snowmobile order. The data is then loaded into the requested AWS storage service.</a:t>
            </a:r>
          </a:p>
          <a:p>
            <a:pPr marL="0" indent="0" algn="just">
              <a:buNone/>
            </a:pPr>
            <a:endParaRPr lang="en-US" sz="2400" b="1" dirty="0">
              <a:solidFill>
                <a:srgbClr val="37AC8E"/>
              </a:solidFill>
              <a:latin typeface="Times New Roman" panose="02020603050405020304" pitchFamily="18" charset="0"/>
              <a:cs typeface="Times New Roman" panose="02020603050405020304" pitchFamily="18" charset="0"/>
            </a:endParaRPr>
          </a:p>
          <a:p>
            <a:pPr marL="0" indent="0">
              <a:buNone/>
            </a:pPr>
            <a:endParaRPr lang="en-US" sz="1600" b="1" i="0" dirty="0">
              <a:solidFill>
                <a:srgbClr val="37AC8E"/>
              </a:solidFill>
              <a:effectLst/>
              <a:latin typeface="Times New Roman" panose="02020603050405020304" pitchFamily="18" charset="0"/>
              <a:cs typeface="Times New Roman" panose="02020603050405020304" pitchFamily="18" charset="0"/>
            </a:endParaRPr>
          </a:p>
          <a:p>
            <a:pPr marL="0" indent="0">
              <a:buNone/>
            </a:pPr>
            <a:endParaRPr lang="en-US" sz="1600" b="1" dirty="0">
              <a:solidFill>
                <a:srgbClr val="37AC8E"/>
              </a:solidFill>
              <a:latin typeface="Times New Roman" panose="02020603050405020304" pitchFamily="18" charset="0"/>
              <a:cs typeface="Times New Roman" panose="02020603050405020304" pitchFamily="18" charset="0"/>
            </a:endParaRPr>
          </a:p>
          <a:p>
            <a:endParaRPr lang="en-US" sz="1600" b="1" i="0" dirty="0">
              <a:solidFill>
                <a:srgbClr val="37AC8E"/>
              </a:solidFill>
              <a:effectLst/>
              <a:latin typeface="Times New Roman" panose="02020603050405020304" pitchFamily="18" charset="0"/>
              <a:cs typeface="Times New Roman" panose="02020603050405020304" pitchFamily="18" charset="0"/>
            </a:endParaRPr>
          </a:p>
          <a:p>
            <a:pPr marL="0" indent="0">
              <a:buNone/>
            </a:pPr>
            <a:endParaRPr lang="en-US" sz="1600" b="1" dirty="0">
              <a:solidFill>
                <a:srgbClr val="37AC8E"/>
              </a:solidFill>
              <a:latin typeface="Times New Roman" panose="02020603050405020304" pitchFamily="18" charset="0"/>
              <a:cs typeface="Times New Roman" panose="02020603050405020304" pitchFamily="18" charset="0"/>
            </a:endParaRPr>
          </a:p>
          <a:p>
            <a:endParaRPr lang="en-US" sz="1600" dirty="0">
              <a:solidFill>
                <a:srgbClr val="000000"/>
              </a:solidFill>
              <a:latin typeface="Times New Roman" panose="02020603050405020304" pitchFamily="18" charset="0"/>
              <a:cs typeface="Times New Roman" panose="02020603050405020304" pitchFamily="18" charset="0"/>
            </a:endParaRPr>
          </a:p>
          <a:p>
            <a:pPr marL="0" indent="0">
              <a:buNone/>
            </a:pPr>
            <a:endParaRPr lang="en-IN" sz="1600" dirty="0"/>
          </a:p>
        </p:txBody>
      </p:sp>
    </p:spTree>
    <p:extLst>
      <p:ext uri="{BB962C8B-B14F-4D97-AF65-F5344CB8AC3E}">
        <p14:creationId xmlns:p14="http://schemas.microsoft.com/office/powerpoint/2010/main" val="1253696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95362-0584-49DF-902B-C2BBA4E257D4}"/>
              </a:ext>
            </a:extLst>
          </p:cNvPr>
          <p:cNvSpPr>
            <a:spLocks noGrp="1"/>
          </p:cNvSpPr>
          <p:nvPr>
            <p:ph type="title"/>
          </p:nvPr>
        </p:nvSpPr>
        <p:spPr/>
        <p:txBody>
          <a:bodyPr>
            <a:noAutofit/>
          </a:bodyPr>
          <a:lstStyle/>
          <a:p>
            <a:br>
              <a:rPr lang="en-US" sz="3600" dirty="0">
                <a:solidFill>
                  <a:srgbClr val="FF0000"/>
                </a:solidFill>
                <a:effectLst/>
                <a:latin typeface="Times New Roman" panose="02020603050405020304" pitchFamily="18" charset="0"/>
                <a:ea typeface="Times New Roman" panose="02020603050405020304" pitchFamily="18" charset="0"/>
              </a:rPr>
            </a:br>
            <a:r>
              <a:rPr lang="en-US" sz="3600" dirty="0">
                <a:solidFill>
                  <a:srgbClr val="FF0000"/>
                </a:solidFill>
                <a:effectLst/>
                <a:latin typeface="Times New Roman" panose="02020603050405020304" pitchFamily="18" charset="0"/>
                <a:ea typeface="Times New Roman" panose="02020603050405020304" pitchFamily="18" charset="0"/>
              </a:rPr>
              <a:t>Database Migration Service</a:t>
            </a:r>
            <a:br>
              <a:rPr lang="en-IN" sz="3600" dirty="0">
                <a:effectLst/>
                <a:latin typeface="Times New Roman" panose="02020603050405020304" pitchFamily="18" charset="0"/>
                <a:ea typeface="MS Mincho" panose="02020609040205080304" pitchFamily="49" charset="-128"/>
              </a:rPr>
            </a:br>
            <a:endParaRPr lang="en-IN" sz="3600" dirty="0"/>
          </a:p>
        </p:txBody>
      </p:sp>
      <p:sp>
        <p:nvSpPr>
          <p:cNvPr id="3" name="Content Placeholder 2">
            <a:extLst>
              <a:ext uri="{FF2B5EF4-FFF2-40B4-BE49-F238E27FC236}">
                <a16:creationId xmlns:a16="http://schemas.microsoft.com/office/drawing/2014/main" id="{28CD7919-2EAC-4013-84FA-E3948671D49A}"/>
              </a:ext>
            </a:extLst>
          </p:cNvPr>
          <p:cNvSpPr>
            <a:spLocks noGrp="1"/>
          </p:cNvSpPr>
          <p:nvPr>
            <p:ph idx="1"/>
          </p:nvPr>
        </p:nvSpPr>
        <p:spPr>
          <a:xfrm>
            <a:off x="722453" y="1455235"/>
            <a:ext cx="10515600" cy="5037640"/>
          </a:xfrm>
        </p:spPr>
        <p:txBody>
          <a:bodyPr>
            <a:normAutofit lnSpcReduction="10000"/>
          </a:bodyPr>
          <a:lstStyle/>
          <a:p>
            <a:pPr algn="just"/>
            <a:r>
              <a:rPr lang="en-US" sz="2200" i="0" dirty="0">
                <a:effectLst/>
                <a:latin typeface="Times New Roman" panose="02020603050405020304" pitchFamily="18" charset="0"/>
                <a:cs typeface="Times New Roman" panose="02020603050405020304" pitchFamily="18" charset="0"/>
              </a:rPr>
              <a:t>The AWS Database Migration Service (AWS DMS) helps you quickly and securely migrate your databases to AWS.</a:t>
            </a:r>
          </a:p>
          <a:p>
            <a:pPr marL="0" indent="0" algn="just">
              <a:buNone/>
            </a:pPr>
            <a:endParaRPr lang="en-US" sz="2200" i="0" dirty="0">
              <a:effectLst/>
              <a:latin typeface="Times New Roman" panose="02020603050405020304" pitchFamily="18" charset="0"/>
              <a:cs typeface="Times New Roman" panose="02020603050405020304" pitchFamily="18" charset="0"/>
            </a:endParaRPr>
          </a:p>
          <a:p>
            <a:pPr algn="just"/>
            <a:r>
              <a:rPr lang="en-US" sz="2200" i="0" dirty="0">
                <a:effectLst/>
                <a:latin typeface="Times New Roman" panose="02020603050405020304" pitchFamily="18" charset="0"/>
                <a:cs typeface="Times New Roman" panose="02020603050405020304" pitchFamily="18" charset="0"/>
              </a:rPr>
              <a:t> The source database remains fully operational during the migration, minimizing downtime for database-dependent applications.</a:t>
            </a:r>
          </a:p>
          <a:p>
            <a:pPr marL="0" indent="0" algn="just">
              <a:buNone/>
            </a:pPr>
            <a:endParaRPr lang="en-US" sz="2200" i="0" dirty="0">
              <a:effectLst/>
              <a:latin typeface="Times New Roman" panose="02020603050405020304" pitchFamily="18" charset="0"/>
              <a:cs typeface="Times New Roman" panose="02020603050405020304" pitchFamily="18" charset="0"/>
            </a:endParaRPr>
          </a:p>
          <a:p>
            <a:pPr algn="just"/>
            <a:r>
              <a:rPr lang="en-US" sz="2200" i="0" dirty="0">
                <a:effectLst/>
                <a:latin typeface="Times New Roman" panose="02020603050405020304" pitchFamily="18" charset="0"/>
                <a:cs typeface="Times New Roman" panose="02020603050405020304" pitchFamily="18" charset="0"/>
              </a:rPr>
              <a:t> The AWS Database Migration Service can migrate your data to and from the most widely used commercial and open source databases.</a:t>
            </a:r>
          </a:p>
          <a:p>
            <a:pPr marL="0" indent="0" algn="just">
              <a:buNone/>
            </a:pPr>
            <a:endParaRPr lang="en-US" sz="2200" i="0" dirty="0">
              <a:effectLst/>
              <a:latin typeface="Times New Roman" panose="02020603050405020304" pitchFamily="18" charset="0"/>
              <a:cs typeface="Times New Roman" panose="02020603050405020304" pitchFamily="18" charset="0"/>
            </a:endParaRPr>
          </a:p>
          <a:p>
            <a:pPr algn="just"/>
            <a:r>
              <a:rPr lang="en-US" sz="2200" i="0" dirty="0">
                <a:effectLst/>
                <a:latin typeface="Times New Roman" panose="02020603050405020304" pitchFamily="18" charset="0"/>
                <a:cs typeface="Times New Roman" panose="02020603050405020304" pitchFamily="18" charset="0"/>
              </a:rPr>
              <a:t>The AWS Database Migration Service supports uniform migrations such as Oracle to Oracle</a:t>
            </a:r>
            <a:r>
              <a:rPr lang="en-US" sz="2200" dirty="0">
                <a:latin typeface="Times New Roman" panose="02020603050405020304" pitchFamily="18" charset="0"/>
                <a:cs typeface="Times New Roman" panose="02020603050405020304" pitchFamily="18" charset="0"/>
              </a:rPr>
              <a:t>.</a:t>
            </a:r>
          </a:p>
          <a:p>
            <a:pPr marL="0" indent="0" algn="just">
              <a:buNone/>
            </a:pPr>
            <a:endParaRPr lang="en-US" sz="2200" dirty="0">
              <a:latin typeface="Times New Roman" panose="02020603050405020304" pitchFamily="18" charset="0"/>
              <a:cs typeface="Times New Roman" panose="02020603050405020304" pitchFamily="18" charset="0"/>
            </a:endParaRPr>
          </a:p>
          <a:p>
            <a:pPr algn="just"/>
            <a:r>
              <a:rPr lang="en-US" sz="2200" i="0" dirty="0">
                <a:effectLst/>
                <a:latin typeface="Times New Roman" panose="02020603050405020304" pitchFamily="18" charset="0"/>
                <a:cs typeface="Times New Roman" panose="02020603050405020304" pitchFamily="18" charset="0"/>
              </a:rPr>
              <a:t>With the AWS Database Migration Service, you can also seamlessly replicate data with low latency from any supported source to any supported target.</a:t>
            </a:r>
          </a:p>
          <a:p>
            <a:pPr marL="0" indent="0">
              <a:buNone/>
            </a:pPr>
            <a:endParaRPr lang="en-IN" sz="1600" dirty="0"/>
          </a:p>
        </p:txBody>
      </p:sp>
    </p:spTree>
    <p:extLst>
      <p:ext uri="{BB962C8B-B14F-4D97-AF65-F5344CB8AC3E}">
        <p14:creationId xmlns:p14="http://schemas.microsoft.com/office/powerpoint/2010/main" val="849506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254C3-08EF-4D5C-8D18-721865755D70}"/>
              </a:ext>
            </a:extLst>
          </p:cNvPr>
          <p:cNvSpPr>
            <a:spLocks noGrp="1"/>
          </p:cNvSpPr>
          <p:nvPr>
            <p:ph type="title"/>
          </p:nvPr>
        </p:nvSpPr>
        <p:spPr>
          <a:xfrm>
            <a:off x="838200" y="737988"/>
            <a:ext cx="10515600" cy="1325563"/>
          </a:xfrm>
        </p:spPr>
        <p:txBody>
          <a:bodyPr>
            <a:normAutofit/>
          </a:bodyPr>
          <a:lstStyle/>
          <a:p>
            <a:r>
              <a:rPr lang="en-IN" sz="3600" dirty="0">
                <a:solidFill>
                  <a:srgbClr val="FF0000"/>
                </a:solidFill>
                <a:latin typeface="Times New Roman" panose="02020603050405020304" pitchFamily="18" charset="0"/>
                <a:cs typeface="Times New Roman" panose="02020603050405020304" pitchFamily="18" charset="0"/>
              </a:rPr>
              <a:t>Benefits of Database Migration Service</a:t>
            </a:r>
          </a:p>
        </p:txBody>
      </p:sp>
      <p:sp>
        <p:nvSpPr>
          <p:cNvPr id="3" name="Content Placeholder 2">
            <a:extLst>
              <a:ext uri="{FF2B5EF4-FFF2-40B4-BE49-F238E27FC236}">
                <a16:creationId xmlns:a16="http://schemas.microsoft.com/office/drawing/2014/main" id="{6FF02CA8-E9D2-4E35-92DB-8DD672E5F0C2}"/>
              </a:ext>
            </a:extLst>
          </p:cNvPr>
          <p:cNvSpPr>
            <a:spLocks noGrp="1"/>
          </p:cNvSpPr>
          <p:nvPr>
            <p:ph idx="1"/>
          </p:nvPr>
        </p:nvSpPr>
        <p:spPr>
          <a:xfrm>
            <a:off x="838200" y="2141537"/>
            <a:ext cx="10515600" cy="4351338"/>
          </a:xfrm>
        </p:spPr>
        <p:txBody>
          <a:bodyPr>
            <a:normAutofit/>
          </a:bodyPr>
          <a:lstStyle/>
          <a:p>
            <a:r>
              <a:rPr lang="en-IN" sz="2200" dirty="0">
                <a:latin typeface="Times New Roman" panose="02020603050405020304" pitchFamily="18" charset="0"/>
                <a:cs typeface="Times New Roman" panose="02020603050405020304" pitchFamily="18" charset="0"/>
              </a:rPr>
              <a:t>Cost reduction</a:t>
            </a:r>
          </a:p>
          <a:p>
            <a:r>
              <a:rPr lang="en-IN" sz="2200" dirty="0">
                <a:latin typeface="Times New Roman" panose="02020603050405020304" pitchFamily="18" charset="0"/>
                <a:cs typeface="Times New Roman" panose="02020603050405020304" pitchFamily="18" charset="0"/>
              </a:rPr>
              <a:t>Agility and staff  productivity</a:t>
            </a:r>
          </a:p>
          <a:p>
            <a:r>
              <a:rPr lang="en-IN" sz="2200" dirty="0">
                <a:latin typeface="Times New Roman" panose="02020603050405020304" pitchFamily="18" charset="0"/>
                <a:cs typeface="Times New Roman" panose="02020603050405020304" pitchFamily="18" charset="0"/>
              </a:rPr>
              <a:t>Security and resilience</a:t>
            </a:r>
          </a:p>
          <a:p>
            <a:r>
              <a:rPr lang="en-IN" sz="2200" dirty="0">
                <a:latin typeface="Times New Roman" panose="02020603050405020304" pitchFamily="18" charset="0"/>
                <a:cs typeface="Times New Roman" panose="02020603050405020304" pitchFamily="18" charset="0"/>
              </a:rPr>
              <a:t>Data centre consolidation</a:t>
            </a:r>
          </a:p>
          <a:p>
            <a:r>
              <a:rPr lang="en-IN" sz="2200" dirty="0">
                <a:latin typeface="Times New Roman" panose="02020603050405020304" pitchFamily="18" charset="0"/>
                <a:cs typeface="Times New Roman" panose="02020603050405020304" pitchFamily="18" charset="0"/>
              </a:rPr>
              <a:t>Simple to use</a:t>
            </a:r>
          </a:p>
          <a:p>
            <a:r>
              <a:rPr lang="en-IN" sz="2200" dirty="0">
                <a:latin typeface="Times New Roman" panose="02020603050405020304" pitchFamily="18" charset="0"/>
                <a:cs typeface="Times New Roman" panose="02020603050405020304" pitchFamily="18" charset="0"/>
              </a:rPr>
              <a:t>Minimal downtime</a:t>
            </a:r>
          </a:p>
          <a:p>
            <a:r>
              <a:rPr lang="en-IN" sz="2200" dirty="0">
                <a:latin typeface="Times New Roman" panose="02020603050405020304" pitchFamily="18" charset="0"/>
                <a:cs typeface="Times New Roman" panose="02020603050405020304" pitchFamily="18" charset="0"/>
              </a:rPr>
              <a:t>Supports widely used database</a:t>
            </a:r>
          </a:p>
          <a:p>
            <a:r>
              <a:rPr lang="en-IN" sz="2200" dirty="0">
                <a:latin typeface="Times New Roman" panose="02020603050405020304" pitchFamily="18" charset="0"/>
                <a:cs typeface="Times New Roman" panose="02020603050405020304" pitchFamily="18" charset="0"/>
              </a:rPr>
              <a:t>On-going replication</a:t>
            </a:r>
          </a:p>
          <a:p>
            <a:r>
              <a:rPr lang="en-IN" sz="2200" dirty="0">
                <a:latin typeface="Times New Roman" panose="02020603050405020304" pitchFamily="18" charset="0"/>
                <a:cs typeface="Times New Roman" panose="02020603050405020304" pitchFamily="18" charset="0"/>
              </a:rPr>
              <a:t>Reliable</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0425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89AA1-A9CD-4FA2-A85B-C774B9903183}"/>
              </a:ext>
            </a:extLst>
          </p:cNvPr>
          <p:cNvSpPr>
            <a:spLocks noGrp="1"/>
          </p:cNvSpPr>
          <p:nvPr>
            <p:ph type="title"/>
          </p:nvPr>
        </p:nvSpPr>
        <p:spPr>
          <a:xfrm>
            <a:off x="838200" y="365126"/>
            <a:ext cx="10515600" cy="949584"/>
          </a:xfrm>
        </p:spPr>
        <p:txBody>
          <a:bodyPr>
            <a:normAutofit fontScale="90000"/>
          </a:bodyPr>
          <a:lstStyle/>
          <a:p>
            <a:br>
              <a:rPr lang="en-IN" sz="3600" b="0" i="0" dirty="0">
                <a:solidFill>
                  <a:srgbClr val="FF0000"/>
                </a:solidFill>
                <a:effectLst/>
                <a:latin typeface="Times New Roman" panose="02020603050405020304" pitchFamily="18" charset="0"/>
                <a:cs typeface="Times New Roman" panose="02020603050405020304" pitchFamily="18" charset="0"/>
              </a:rPr>
            </a:br>
            <a:r>
              <a:rPr lang="en-IN" sz="4000" b="0" i="0" dirty="0">
                <a:solidFill>
                  <a:srgbClr val="FF0000"/>
                </a:solidFill>
                <a:effectLst/>
                <a:latin typeface="Times New Roman" panose="02020603050405020304" pitchFamily="18" charset="0"/>
                <a:cs typeface="Times New Roman" panose="02020603050405020304" pitchFamily="18" charset="0"/>
              </a:rPr>
              <a:t>Homogeneous Database Migrations</a:t>
            </a:r>
            <a:br>
              <a:rPr lang="en-IN" b="0" i="0" dirty="0">
                <a:solidFill>
                  <a:srgbClr val="232F3E"/>
                </a:solidFill>
                <a:effectLst/>
                <a:latin typeface="AmazonEmberBold"/>
              </a:rPr>
            </a:br>
            <a:endParaRPr lang="en-IN" dirty="0"/>
          </a:p>
        </p:txBody>
      </p:sp>
      <p:sp>
        <p:nvSpPr>
          <p:cNvPr id="4" name="Content Placeholder 3">
            <a:extLst>
              <a:ext uri="{FF2B5EF4-FFF2-40B4-BE49-F238E27FC236}">
                <a16:creationId xmlns:a16="http://schemas.microsoft.com/office/drawing/2014/main" id="{81A4A816-4C1A-4CDA-9375-266408112D0E}"/>
              </a:ext>
            </a:extLst>
          </p:cNvPr>
          <p:cNvSpPr>
            <a:spLocks noGrp="1"/>
          </p:cNvSpPr>
          <p:nvPr>
            <p:ph sz="half" idx="1"/>
          </p:nvPr>
        </p:nvSpPr>
        <p:spPr>
          <a:xfrm>
            <a:off x="713913" y="1253331"/>
            <a:ext cx="6925378" cy="4351338"/>
          </a:xfrm>
        </p:spPr>
        <p:txBody>
          <a:bodyPr>
            <a:noAutofit/>
          </a:bodyPr>
          <a:lstStyle/>
          <a:p>
            <a:pPr algn="just"/>
            <a:r>
              <a:rPr lang="en-US" sz="2200" i="0" dirty="0">
                <a:effectLst/>
                <a:latin typeface="Times New Roman" panose="02020603050405020304" pitchFamily="18" charset="0"/>
                <a:cs typeface="Times New Roman" panose="02020603050405020304" pitchFamily="18" charset="0"/>
              </a:rPr>
              <a:t>In homogeneous database migration, the source database engine and the target database engine are from Amazon RDS for MySQL, or Microsoft SQL Server to Amazon RDS for SQL Server. </a:t>
            </a:r>
          </a:p>
          <a:p>
            <a:pPr algn="just"/>
            <a:r>
              <a:rPr lang="en-US" sz="2200" i="0" dirty="0">
                <a:effectLst/>
                <a:latin typeface="Times New Roman" panose="02020603050405020304" pitchFamily="18" charset="0"/>
                <a:cs typeface="Times New Roman" panose="02020603050405020304" pitchFamily="18" charset="0"/>
              </a:rPr>
              <a:t>Since the schema structure, data types, and database code are compatible between the source and target database.</a:t>
            </a:r>
          </a:p>
          <a:p>
            <a:pPr algn="just"/>
            <a:r>
              <a:rPr lang="en-US" sz="2200" i="0" dirty="0">
                <a:effectLst/>
                <a:latin typeface="Times New Roman" panose="02020603050405020304" pitchFamily="18" charset="0"/>
                <a:cs typeface="Times New Roman" panose="02020603050405020304" pitchFamily="18" charset="0"/>
              </a:rPr>
              <a:t> This type of migration is an ONEREP process because schema structure, data type, data type, and database code are compatible between source and destination databases.</a:t>
            </a:r>
          </a:p>
          <a:p>
            <a:pPr algn="just"/>
            <a:r>
              <a:rPr lang="en-US" sz="2200" i="0" dirty="0">
                <a:effectLst/>
                <a:latin typeface="Times New Roman" panose="02020603050405020304" pitchFamily="18" charset="0"/>
                <a:cs typeface="Times New Roman" panose="02020603050405020304" pitchFamily="18" charset="0"/>
              </a:rPr>
              <a:t> Create a migration task with a connection to the source database and destination database, and click the button to start migration. </a:t>
            </a:r>
          </a:p>
          <a:p>
            <a:pPr algn="just"/>
            <a:r>
              <a:rPr lang="en-US" sz="2200" i="0" dirty="0">
                <a:effectLst/>
                <a:latin typeface="Times New Roman" panose="02020603050405020304" pitchFamily="18" charset="0"/>
                <a:cs typeface="Times New Roman" panose="02020603050405020304" pitchFamily="18" charset="0"/>
              </a:rPr>
              <a:t>AWS Database Migration Services see the remaining troublesome.</a:t>
            </a:r>
          </a:p>
          <a:p>
            <a:pPr algn="just"/>
            <a:r>
              <a:rPr lang="en-US" sz="2200" i="0" dirty="0">
                <a:effectLst/>
                <a:latin typeface="Times New Roman" panose="02020603050405020304" pitchFamily="18" charset="0"/>
                <a:cs typeface="Times New Roman" panose="02020603050405020304" pitchFamily="18" charset="0"/>
              </a:rPr>
              <a:t> Source databases can be placed in their own unique facility outside the AWS.</a:t>
            </a:r>
          </a:p>
          <a:p>
            <a:pPr marL="0" indent="0">
              <a:buNone/>
            </a:pPr>
            <a:endParaRPr lang="en-IN" sz="16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5D1195A1-FF04-4157-A0E7-376241EB63F5}"/>
              </a:ext>
            </a:extLst>
          </p:cNvPr>
          <p:cNvSpPr txBox="1"/>
          <p:nvPr/>
        </p:nvSpPr>
        <p:spPr>
          <a:xfrm>
            <a:off x="7946637" y="5281681"/>
            <a:ext cx="3169329" cy="261610"/>
          </a:xfrm>
          <a:prstGeom prst="rect">
            <a:avLst/>
          </a:prstGeom>
          <a:noFill/>
        </p:spPr>
        <p:txBody>
          <a:bodyPr wrap="square" rtlCol="0">
            <a:spAutoFit/>
          </a:bodyPr>
          <a:lstStyle/>
          <a:p>
            <a:r>
              <a:rPr lang="en-IN" sz="1100" dirty="0"/>
              <a:t>Credit: </a:t>
            </a:r>
            <a:r>
              <a:rPr lang="en-IN" sz="1100" u="sng" dirty="0">
                <a:solidFill>
                  <a:srgbClr val="0070C0"/>
                </a:solidFill>
              </a:rPr>
              <a:t>https://aws.amazon.com/dms/</a:t>
            </a:r>
          </a:p>
        </p:txBody>
      </p:sp>
      <p:pic>
        <p:nvPicPr>
          <p:cNvPr id="13" name="Content Placeholder 12">
            <a:extLst>
              <a:ext uri="{FF2B5EF4-FFF2-40B4-BE49-F238E27FC236}">
                <a16:creationId xmlns:a16="http://schemas.microsoft.com/office/drawing/2014/main" id="{71F3E699-7353-4201-A8F4-C50EA16AA1A4}"/>
              </a:ext>
            </a:extLst>
          </p:cNvPr>
          <p:cNvPicPr>
            <a:picLocks noGrp="1" noChangeAspect="1"/>
          </p:cNvPicPr>
          <p:nvPr>
            <p:ph sz="half" idx="2"/>
          </p:nvPr>
        </p:nvPicPr>
        <p:blipFill>
          <a:blip r:embed="rId3"/>
          <a:stretch>
            <a:fillRect/>
          </a:stretch>
        </p:blipFill>
        <p:spPr>
          <a:xfrm>
            <a:off x="7211027" y="2420715"/>
            <a:ext cx="4267059" cy="2450945"/>
          </a:xfrm>
        </p:spPr>
      </p:pic>
    </p:spTree>
    <p:extLst>
      <p:ext uri="{BB962C8B-B14F-4D97-AF65-F5344CB8AC3E}">
        <p14:creationId xmlns:p14="http://schemas.microsoft.com/office/powerpoint/2010/main" val="2797141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D1F1D-C540-4D46-BA93-EC4719C8F030}"/>
              </a:ext>
            </a:extLst>
          </p:cNvPr>
          <p:cNvSpPr>
            <a:spLocks noGrp="1"/>
          </p:cNvSpPr>
          <p:nvPr>
            <p:ph type="title"/>
          </p:nvPr>
        </p:nvSpPr>
        <p:spPr>
          <a:xfrm>
            <a:off x="838200" y="365126"/>
            <a:ext cx="10515600" cy="770184"/>
          </a:xfrm>
        </p:spPr>
        <p:txBody>
          <a:bodyPr>
            <a:normAutofit fontScale="90000"/>
          </a:bodyPr>
          <a:lstStyle/>
          <a:p>
            <a:br>
              <a:rPr lang="en-IN" sz="3600" b="0" i="0" dirty="0">
                <a:solidFill>
                  <a:srgbClr val="232F3E"/>
                </a:solidFill>
                <a:effectLst/>
                <a:latin typeface="Times New Roman" panose="02020603050405020304" pitchFamily="18" charset="0"/>
                <a:cs typeface="Times New Roman" panose="02020603050405020304" pitchFamily="18" charset="0"/>
              </a:rPr>
            </a:br>
            <a:r>
              <a:rPr lang="en-IN" sz="4000" b="0" i="0" dirty="0">
                <a:solidFill>
                  <a:srgbClr val="FF0000"/>
                </a:solidFill>
                <a:effectLst/>
                <a:latin typeface="Times New Roman" panose="02020603050405020304" pitchFamily="18" charset="0"/>
                <a:cs typeface="Times New Roman" panose="02020603050405020304" pitchFamily="18" charset="0"/>
              </a:rPr>
              <a:t>Heterogeneous Database Migrations</a:t>
            </a:r>
            <a:br>
              <a:rPr lang="en-IN" b="0" i="0" dirty="0">
                <a:solidFill>
                  <a:srgbClr val="232F3E"/>
                </a:solidFill>
                <a:effectLst/>
                <a:latin typeface="AmazonEmberBold"/>
              </a:rPr>
            </a:br>
            <a:endParaRPr lang="en-IN" dirty="0"/>
          </a:p>
        </p:txBody>
      </p:sp>
      <p:sp>
        <p:nvSpPr>
          <p:cNvPr id="3" name="Content Placeholder 2">
            <a:extLst>
              <a:ext uri="{FF2B5EF4-FFF2-40B4-BE49-F238E27FC236}">
                <a16:creationId xmlns:a16="http://schemas.microsoft.com/office/drawing/2014/main" id="{0E2E9558-4241-4346-9B3D-256CB75FEB03}"/>
              </a:ext>
            </a:extLst>
          </p:cNvPr>
          <p:cNvSpPr>
            <a:spLocks noGrp="1"/>
          </p:cNvSpPr>
          <p:nvPr>
            <p:ph sz="half" idx="1"/>
          </p:nvPr>
        </p:nvSpPr>
        <p:spPr>
          <a:xfrm>
            <a:off x="838200" y="1135310"/>
            <a:ext cx="6604323" cy="4351338"/>
          </a:xfrm>
        </p:spPr>
        <p:txBody>
          <a:bodyPr>
            <a:noAutofit/>
          </a:bodyPr>
          <a:lstStyle/>
          <a:p>
            <a:r>
              <a:rPr lang="en-US" sz="2200" i="0" dirty="0">
                <a:effectLst/>
                <a:latin typeface="Times New Roman" panose="02020603050405020304" pitchFamily="18" charset="0"/>
                <a:cs typeface="Times New Roman" panose="02020603050405020304" pitchFamily="18" charset="0"/>
              </a:rPr>
              <a:t>When migrating a heterogeneous database, the source and target database engines are different. </a:t>
            </a:r>
          </a:p>
          <a:p>
            <a:r>
              <a:rPr lang="en-US" sz="2200" dirty="0">
                <a:latin typeface="Times New Roman" panose="02020603050405020304" pitchFamily="18" charset="0"/>
                <a:cs typeface="Times New Roman" panose="02020603050405020304" pitchFamily="18" charset="0"/>
              </a:rPr>
              <a:t>H</a:t>
            </a:r>
            <a:r>
              <a:rPr lang="en-US" sz="2200" i="0" dirty="0">
                <a:effectLst/>
                <a:latin typeface="Times New Roman" panose="02020603050405020304" pitchFamily="18" charset="0"/>
                <a:cs typeface="Times New Roman" panose="02020603050405020304" pitchFamily="18" charset="0"/>
              </a:rPr>
              <a:t>eterogeneous migration </a:t>
            </a:r>
            <a:r>
              <a:rPr lang="en-US" sz="2200" dirty="0">
                <a:latin typeface="Times New Roman" panose="02020603050405020304" pitchFamily="18" charset="0"/>
                <a:cs typeface="Times New Roman" panose="02020603050405020304" pitchFamily="18" charset="0"/>
              </a:rPr>
              <a:t>is a </a:t>
            </a:r>
            <a:r>
              <a:rPr lang="en-US" sz="2200" i="0" dirty="0">
                <a:effectLst/>
                <a:latin typeface="Times New Roman" panose="02020603050405020304" pitchFamily="18" charset="0"/>
                <a:cs typeface="Times New Roman" panose="02020603050405020304" pitchFamily="18" charset="0"/>
              </a:rPr>
              <a:t>two-step process. </a:t>
            </a:r>
          </a:p>
          <a:p>
            <a:r>
              <a:rPr lang="en-US" sz="2200" i="0" dirty="0">
                <a:effectLst/>
                <a:latin typeface="Times New Roman" panose="02020603050405020304" pitchFamily="18" charset="0"/>
                <a:cs typeface="Times New Roman" panose="02020603050405020304" pitchFamily="18" charset="0"/>
              </a:rPr>
              <a:t>First, use the AWS Schema Conversion Tool to convert the source schema and code to match those in your target database. </a:t>
            </a:r>
          </a:p>
          <a:p>
            <a:r>
              <a:rPr lang="en-US" sz="2200" i="0" dirty="0">
                <a:effectLst/>
                <a:latin typeface="Times New Roman" panose="02020603050405020304" pitchFamily="18" charset="0"/>
                <a:cs typeface="Times New Roman" panose="02020603050405020304" pitchFamily="18" charset="0"/>
              </a:rPr>
              <a:t>Then use the AWS Database Migration Service to migrate the data from the source database to the target database.</a:t>
            </a:r>
          </a:p>
          <a:p>
            <a:r>
              <a:rPr lang="en-US" sz="2200" i="0" dirty="0">
                <a:effectLst/>
                <a:latin typeface="Times New Roman" panose="02020603050405020304" pitchFamily="18" charset="0"/>
                <a:cs typeface="Times New Roman" panose="02020603050405020304" pitchFamily="18" charset="0"/>
              </a:rPr>
              <a:t>All required data types are automatically converted during the migration.</a:t>
            </a:r>
          </a:p>
          <a:p>
            <a:r>
              <a:rPr lang="en-US" sz="2200" i="0" dirty="0">
                <a:effectLst/>
                <a:latin typeface="Times New Roman" panose="02020603050405020304" pitchFamily="18" charset="0"/>
                <a:cs typeface="Times New Roman" panose="02020603050405020304" pitchFamily="18" charset="0"/>
              </a:rPr>
              <a:t>The source database is located in its own facility outside of AWS and may be running on an Amazon EC2 instance or it may be an Amazon RDS database.</a:t>
            </a:r>
          </a:p>
          <a:p>
            <a:r>
              <a:rPr lang="en-US" sz="2200" i="0" dirty="0">
                <a:effectLst/>
                <a:latin typeface="Times New Roman" panose="02020603050405020304" pitchFamily="18" charset="0"/>
                <a:cs typeface="Times New Roman" panose="02020603050405020304" pitchFamily="18" charset="0"/>
              </a:rPr>
              <a:t>The destination can be an Amazon EC2 or Amazon RDS database.</a:t>
            </a:r>
            <a:endParaRPr lang="en-IN" sz="22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565E7902-598B-45C6-8233-3DC68227403D}"/>
              </a:ext>
            </a:extLst>
          </p:cNvPr>
          <p:cNvPicPr>
            <a:picLocks noGrp="1" noChangeAspect="1"/>
          </p:cNvPicPr>
          <p:nvPr>
            <p:ph sz="half" idx="2"/>
          </p:nvPr>
        </p:nvPicPr>
        <p:blipFill>
          <a:blip r:embed="rId3"/>
          <a:stretch>
            <a:fillRect/>
          </a:stretch>
        </p:blipFill>
        <p:spPr>
          <a:xfrm>
            <a:off x="6886936" y="2162544"/>
            <a:ext cx="4314463" cy="2825243"/>
          </a:xfrm>
        </p:spPr>
      </p:pic>
      <p:pic>
        <p:nvPicPr>
          <p:cNvPr id="11" name="Picture 10">
            <a:extLst>
              <a:ext uri="{FF2B5EF4-FFF2-40B4-BE49-F238E27FC236}">
                <a16:creationId xmlns:a16="http://schemas.microsoft.com/office/drawing/2014/main" id="{E8437373-B06B-4840-9FB0-379FAE271E53}"/>
              </a:ext>
            </a:extLst>
          </p:cNvPr>
          <p:cNvPicPr>
            <a:picLocks noChangeAspect="1"/>
          </p:cNvPicPr>
          <p:nvPr/>
        </p:nvPicPr>
        <p:blipFill>
          <a:blip r:embed="rId4"/>
          <a:stretch>
            <a:fillRect/>
          </a:stretch>
        </p:blipFill>
        <p:spPr>
          <a:xfrm>
            <a:off x="7905178" y="5417865"/>
            <a:ext cx="3170195" cy="304826"/>
          </a:xfrm>
          <a:prstGeom prst="rect">
            <a:avLst/>
          </a:prstGeom>
        </p:spPr>
      </p:pic>
    </p:spTree>
    <p:extLst>
      <p:ext uri="{BB962C8B-B14F-4D97-AF65-F5344CB8AC3E}">
        <p14:creationId xmlns:p14="http://schemas.microsoft.com/office/powerpoint/2010/main" val="5276712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134204"/>
            <a:ext cx="11776969" cy="735707"/>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Introduction to AWS Data Pipeline</a:t>
            </a: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145739" y="1018768"/>
            <a:ext cx="5950261" cy="5679747"/>
          </a:xfrm>
        </p:spPr>
        <p:txBody>
          <a:bodyPr>
            <a:noAutofit/>
          </a:bodyPr>
          <a:lstStyle/>
          <a:p>
            <a:pPr algn="just">
              <a:lnSpc>
                <a:spcPct val="100000"/>
              </a:lnSpc>
            </a:pPr>
            <a:r>
              <a:rPr lang="en-US" sz="2200" dirty="0">
                <a:solidFill>
                  <a:srgbClr val="000000"/>
                </a:solidFill>
                <a:effectLst/>
                <a:latin typeface="Times New Roman" panose="02020603050405020304" pitchFamily="18" charset="0"/>
                <a:ea typeface="Times New Roman" panose="02020603050405020304" pitchFamily="18" charset="0"/>
              </a:rPr>
              <a:t>The AWS Data Pipeline web service allows you to automate data transportation and transformation. </a:t>
            </a:r>
          </a:p>
          <a:p>
            <a:pPr algn="just">
              <a:lnSpc>
                <a:spcPct val="100000"/>
              </a:lnSpc>
            </a:pPr>
            <a:r>
              <a:rPr lang="en-US" sz="2200" dirty="0">
                <a:solidFill>
                  <a:srgbClr val="000000"/>
                </a:solidFill>
                <a:effectLst/>
                <a:latin typeface="Times New Roman" panose="02020603050405020304" pitchFamily="18" charset="0"/>
                <a:ea typeface="Times New Roman" panose="02020603050405020304" pitchFamily="18" charset="0"/>
              </a:rPr>
              <a:t>You can design data-driven workflows with AWS Data Pipeline, so that tasks are contingent on the accomplishment of preceding activities. </a:t>
            </a:r>
          </a:p>
          <a:p>
            <a:pPr algn="just">
              <a:lnSpc>
                <a:spcPct val="100000"/>
              </a:lnSpc>
            </a:pPr>
            <a:r>
              <a:rPr lang="en-US" sz="2200" dirty="0">
                <a:solidFill>
                  <a:srgbClr val="000000"/>
                </a:solidFill>
                <a:effectLst/>
                <a:latin typeface="Times New Roman" panose="02020603050405020304" pitchFamily="18" charset="0"/>
                <a:ea typeface="Times New Roman" panose="02020603050405020304" pitchFamily="18" charset="0"/>
              </a:rPr>
              <a:t>AWS Data Pipeline enforces the logic you've set up by defining the parameters of your data transformations.</a:t>
            </a:r>
          </a:p>
          <a:p>
            <a:pPr algn="just">
              <a:lnSpc>
                <a:spcPct val="100000"/>
              </a:lnSpc>
            </a:pPr>
            <a:r>
              <a:rPr lang="en-US" sz="2200" dirty="0">
                <a:solidFill>
                  <a:srgbClr val="000000"/>
                </a:solidFill>
                <a:effectLst/>
                <a:latin typeface="Times New Roman" panose="02020603050405020304" pitchFamily="18" charset="0"/>
                <a:ea typeface="Times New Roman" panose="02020603050405020304" pitchFamily="18" charset="0"/>
              </a:rPr>
              <a:t>You can, for example, use AWS Data Pipeline to daily record your web server's logs to Amazon Simple Storage Service (Amazon S3), and then execute a weekly Amazon EMR (Amazon EMR) cluster over those logs to obtain traffic metrics.</a:t>
            </a:r>
          </a:p>
        </p:txBody>
      </p:sp>
      <p:pic>
        <p:nvPicPr>
          <p:cNvPr id="7" name="Picture 6" descr="Chart, funnel chart&#10;&#10;Description automatically generated">
            <a:extLst>
              <a:ext uri="{FF2B5EF4-FFF2-40B4-BE49-F238E27FC236}">
                <a16:creationId xmlns:a16="http://schemas.microsoft.com/office/drawing/2014/main" id="{7C6CF37B-54C1-45B1-ABA9-B3F2940FFB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5453" y="1971675"/>
            <a:ext cx="5000625" cy="2914650"/>
          </a:xfrm>
          <a:prstGeom prst="rect">
            <a:avLst/>
          </a:prstGeom>
        </p:spPr>
      </p:pic>
      <p:sp>
        <p:nvSpPr>
          <p:cNvPr id="8" name="TextBox 7">
            <a:extLst>
              <a:ext uri="{FF2B5EF4-FFF2-40B4-BE49-F238E27FC236}">
                <a16:creationId xmlns:a16="http://schemas.microsoft.com/office/drawing/2014/main" id="{7537C563-3B8B-4D3E-A7EC-8584AC6ACF7F}"/>
              </a:ext>
            </a:extLst>
          </p:cNvPr>
          <p:cNvSpPr txBox="1"/>
          <p:nvPr/>
        </p:nvSpPr>
        <p:spPr>
          <a:xfrm>
            <a:off x="6854675" y="4869708"/>
            <a:ext cx="5000624" cy="430887"/>
          </a:xfrm>
          <a:prstGeom prst="rect">
            <a:avLst/>
          </a:prstGeom>
          <a:noFill/>
        </p:spPr>
        <p:txBody>
          <a:bodyPr wrap="square" rtlCol="0">
            <a:spAutoFit/>
          </a:bodyPr>
          <a:lstStyle/>
          <a:p>
            <a:r>
              <a:rPr lang="en-US" sz="1100" dirty="0"/>
              <a:t>Credit: https://docs.aws.amazon.com/datapipeline/latest/DeveloperGuide/what-is-datapipeline.html</a:t>
            </a:r>
            <a:endParaRPr lang="en-CA" sz="1100" dirty="0"/>
          </a:p>
        </p:txBody>
      </p:sp>
    </p:spTree>
    <p:extLst>
      <p:ext uri="{BB962C8B-B14F-4D97-AF65-F5344CB8AC3E}">
        <p14:creationId xmlns:p14="http://schemas.microsoft.com/office/powerpoint/2010/main" val="2366837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8EEDD-C61F-4006-BE06-6B7999E96672}"/>
              </a:ext>
            </a:extLst>
          </p:cNvPr>
          <p:cNvSpPr>
            <a:spLocks noGrp="1"/>
          </p:cNvSpPr>
          <p:nvPr>
            <p:ph type="title"/>
          </p:nvPr>
        </p:nvSpPr>
        <p:spPr>
          <a:xfrm>
            <a:off x="284018" y="88035"/>
            <a:ext cx="10515600" cy="715530"/>
          </a:xfrm>
        </p:spPr>
        <p:txBody>
          <a:bodyPr>
            <a:normAutofit/>
          </a:bodyPr>
          <a:lstStyle/>
          <a:p>
            <a:r>
              <a:rPr lang="en-IN" sz="3600" dirty="0">
                <a:solidFill>
                  <a:srgbClr val="FF0000"/>
                </a:solidFill>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61D024E9-95D1-4C29-8AEF-711BAF5C5504}"/>
              </a:ext>
            </a:extLst>
          </p:cNvPr>
          <p:cNvSpPr>
            <a:spLocks noGrp="1"/>
          </p:cNvSpPr>
          <p:nvPr>
            <p:ph idx="1"/>
          </p:nvPr>
        </p:nvSpPr>
        <p:spPr>
          <a:xfrm>
            <a:off x="367145" y="1132898"/>
            <a:ext cx="10515600" cy="4351338"/>
          </a:xfrm>
        </p:spPr>
        <p:txBody>
          <a:bodyPr/>
          <a:lstStyle/>
          <a:p>
            <a:pPr algn="just"/>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Direct Connect</a:t>
            </a:r>
          </a:p>
          <a:p>
            <a:pPr algn="just"/>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Snowball</a:t>
            </a:r>
          </a:p>
          <a:p>
            <a:pPr algn="just"/>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Snowball Edge</a:t>
            </a:r>
          </a:p>
          <a:p>
            <a:pPr algn="just"/>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Snowmobile</a:t>
            </a:r>
            <a:endParaRPr lang="en-IN" sz="1800" dirty="0">
              <a:effectLst/>
              <a:latin typeface="Times New Roman" panose="02020603050405020304" pitchFamily="18" charset="0"/>
              <a:ea typeface="MS Mincho" panose="02020609040205080304" pitchFamily="49" charset="-128"/>
              <a:cs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Database Migration Service</a:t>
            </a:r>
            <a:endParaRPr lang="en-IN" sz="1800" dirty="0">
              <a:effectLst/>
              <a:latin typeface="Times New Roman" panose="02020603050405020304" pitchFamily="18" charset="0"/>
              <a:ea typeface="MS Mincho" panose="02020609040205080304" pitchFamily="49" charset="-128"/>
              <a:cs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Data Pipeline</a:t>
            </a:r>
            <a:endParaRPr lang="en-IN" sz="1800" dirty="0">
              <a:effectLst/>
              <a:latin typeface="Times New Roman" panose="02020603050405020304" pitchFamily="18" charset="0"/>
              <a:ea typeface="MS Mincho" panose="02020609040205080304" pitchFamily="49" charset="-128"/>
              <a:cs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Lambda</a:t>
            </a:r>
          </a:p>
          <a:p>
            <a:pPr algn="just"/>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API Gateway and CloudFront </a:t>
            </a:r>
            <a:endParaRPr lang="en-IN" sz="1800" dirty="0">
              <a:effectLst/>
              <a:latin typeface="Times New Roman" panose="02020603050405020304" pitchFamily="18" charset="0"/>
              <a:ea typeface="MS Mincho" panose="02020609040205080304" pitchFamily="49" charset="-128"/>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5593587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Features of AWS Data Pipeline</a:t>
            </a: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145739" y="923071"/>
            <a:ext cx="11776969" cy="5679747"/>
          </a:xfrm>
        </p:spPr>
        <p:txBody>
          <a:bodyPr>
            <a:normAutofit/>
          </a:bodyPr>
          <a:lstStyle/>
          <a:p>
            <a:pPr algn="just">
              <a:lnSpc>
                <a:spcPct val="200000"/>
              </a:lnSpc>
            </a:pPr>
            <a:r>
              <a:rPr lang="en-US" sz="2200" dirty="0">
                <a:solidFill>
                  <a:srgbClr val="000000"/>
                </a:solidFill>
                <a:effectLst/>
                <a:latin typeface="Times New Roman" panose="02020603050405020304" pitchFamily="18" charset="0"/>
                <a:ea typeface="Times New Roman" panose="02020603050405020304" pitchFamily="18" charset="0"/>
              </a:rPr>
              <a:t>Reliable</a:t>
            </a:r>
          </a:p>
          <a:p>
            <a:pPr algn="just">
              <a:lnSpc>
                <a:spcPct val="200000"/>
              </a:lnSpc>
            </a:pPr>
            <a:r>
              <a:rPr lang="en-US" sz="2200" dirty="0">
                <a:solidFill>
                  <a:srgbClr val="000000"/>
                </a:solidFill>
                <a:effectLst/>
                <a:latin typeface="Times New Roman" panose="02020603050405020304" pitchFamily="18" charset="0"/>
                <a:ea typeface="Times New Roman" panose="02020603050405020304" pitchFamily="18" charset="0"/>
              </a:rPr>
              <a:t>Easy to Use</a:t>
            </a:r>
          </a:p>
          <a:p>
            <a:pPr algn="just">
              <a:lnSpc>
                <a:spcPct val="200000"/>
              </a:lnSpc>
            </a:pPr>
            <a:r>
              <a:rPr lang="en-US" sz="2200" dirty="0">
                <a:solidFill>
                  <a:srgbClr val="000000"/>
                </a:solidFill>
                <a:effectLst/>
                <a:latin typeface="Times New Roman" panose="02020603050405020304" pitchFamily="18" charset="0"/>
                <a:ea typeface="Times New Roman" panose="02020603050405020304" pitchFamily="18" charset="0"/>
              </a:rPr>
              <a:t>Flexible</a:t>
            </a:r>
          </a:p>
          <a:p>
            <a:pPr algn="just">
              <a:lnSpc>
                <a:spcPct val="200000"/>
              </a:lnSpc>
            </a:pPr>
            <a:r>
              <a:rPr lang="en-US" sz="2200" dirty="0">
                <a:solidFill>
                  <a:srgbClr val="000000"/>
                </a:solidFill>
                <a:effectLst/>
                <a:latin typeface="Times New Roman" panose="02020603050405020304" pitchFamily="18" charset="0"/>
                <a:ea typeface="Times New Roman" panose="02020603050405020304" pitchFamily="18" charset="0"/>
              </a:rPr>
              <a:t>Scalable</a:t>
            </a:r>
          </a:p>
          <a:p>
            <a:pPr algn="just">
              <a:lnSpc>
                <a:spcPct val="200000"/>
              </a:lnSpc>
            </a:pPr>
            <a:r>
              <a:rPr lang="en-US" sz="2200" dirty="0">
                <a:solidFill>
                  <a:srgbClr val="000000"/>
                </a:solidFill>
                <a:effectLst/>
                <a:latin typeface="Times New Roman" panose="02020603050405020304" pitchFamily="18" charset="0"/>
                <a:ea typeface="Times New Roman" panose="02020603050405020304" pitchFamily="18" charset="0"/>
              </a:rPr>
              <a:t>Low Cost</a:t>
            </a:r>
          </a:p>
          <a:p>
            <a:pPr algn="just">
              <a:lnSpc>
                <a:spcPct val="200000"/>
              </a:lnSpc>
            </a:pPr>
            <a:r>
              <a:rPr lang="en-US" sz="2200" dirty="0">
                <a:solidFill>
                  <a:srgbClr val="000000"/>
                </a:solidFill>
                <a:effectLst/>
                <a:latin typeface="Times New Roman" panose="02020603050405020304" pitchFamily="18" charset="0"/>
                <a:ea typeface="Times New Roman" panose="02020603050405020304" pitchFamily="18" charset="0"/>
              </a:rPr>
              <a:t>Transparent</a:t>
            </a:r>
          </a:p>
          <a:p>
            <a:pPr algn="just">
              <a:lnSpc>
                <a:spcPct val="200000"/>
              </a:lnSpc>
            </a:pPr>
            <a:endParaRPr lang="en-US" sz="22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05533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Process Handled by AWS Data Pipeline</a:t>
            </a: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145739" y="923071"/>
            <a:ext cx="11776969" cy="5679747"/>
          </a:xfrm>
        </p:spPr>
        <p:txBody>
          <a:bodyPr>
            <a:normAutofit/>
          </a:bodyPr>
          <a:lstStyle/>
          <a:p>
            <a:pPr algn="just">
              <a:lnSpc>
                <a:spcPct val="200000"/>
              </a:lnSpc>
            </a:pPr>
            <a:r>
              <a:rPr lang="en-US" sz="2200" dirty="0">
                <a:solidFill>
                  <a:srgbClr val="000000"/>
                </a:solidFill>
                <a:effectLst/>
                <a:latin typeface="Times New Roman" panose="02020603050405020304" pitchFamily="18" charset="0"/>
                <a:ea typeface="Times New Roman" panose="02020603050405020304" pitchFamily="18" charset="0"/>
              </a:rPr>
              <a:t>Your jobs' scheduling, execution, and retry logic.</a:t>
            </a:r>
          </a:p>
          <a:p>
            <a:pPr algn="just">
              <a:lnSpc>
                <a:spcPct val="200000"/>
              </a:lnSpc>
            </a:pPr>
            <a:r>
              <a:rPr lang="en-US" sz="2200" dirty="0">
                <a:solidFill>
                  <a:srgbClr val="000000"/>
                </a:solidFill>
                <a:effectLst/>
                <a:latin typeface="Times New Roman" panose="02020603050405020304" pitchFamily="18" charset="0"/>
                <a:ea typeface="Times New Roman" panose="02020603050405020304" pitchFamily="18" charset="0"/>
              </a:rPr>
              <a:t>Keeping track of the dependencies between your business logic, data sources, and earlier processing steps so that your logic doesn't run until all of its dependencies are met.</a:t>
            </a:r>
            <a:endParaRPr lang="en-US" sz="2200" dirty="0">
              <a:solidFill>
                <a:srgbClr val="000000"/>
              </a:solidFill>
              <a:latin typeface="Times New Roman" panose="02020603050405020304" pitchFamily="18" charset="0"/>
              <a:ea typeface="Times New Roman" panose="02020603050405020304" pitchFamily="18" charset="0"/>
            </a:endParaRPr>
          </a:p>
          <a:p>
            <a:pPr algn="just">
              <a:lnSpc>
                <a:spcPct val="200000"/>
              </a:lnSpc>
            </a:pPr>
            <a:r>
              <a:rPr lang="en-US" sz="2200" dirty="0">
                <a:solidFill>
                  <a:srgbClr val="000000"/>
                </a:solidFill>
                <a:effectLst/>
                <a:latin typeface="Times New Roman" panose="02020603050405020304" pitchFamily="18" charset="0"/>
                <a:ea typeface="Times New Roman" panose="02020603050405020304" pitchFamily="18" charset="0"/>
              </a:rPr>
              <a:t>Sending any necessary failure notifications.</a:t>
            </a:r>
          </a:p>
          <a:p>
            <a:pPr algn="just">
              <a:lnSpc>
                <a:spcPct val="200000"/>
              </a:lnSpc>
            </a:pPr>
            <a:r>
              <a:rPr lang="en-US" sz="2200" dirty="0">
                <a:solidFill>
                  <a:srgbClr val="000000"/>
                </a:solidFill>
                <a:effectLst/>
                <a:latin typeface="Times New Roman" panose="02020603050405020304" pitchFamily="18" charset="0"/>
                <a:ea typeface="Times New Roman" panose="02020603050405020304" pitchFamily="18" charset="0"/>
              </a:rPr>
              <a:t>Creating and managing any compute resources your jobs may require.</a:t>
            </a:r>
          </a:p>
        </p:txBody>
      </p:sp>
    </p:spTree>
    <p:extLst>
      <p:ext uri="{BB962C8B-B14F-4D97-AF65-F5344CB8AC3E}">
        <p14:creationId xmlns:p14="http://schemas.microsoft.com/office/powerpoint/2010/main" val="17852885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Popular AWS Data Pipeline </a:t>
            </a:r>
            <a:r>
              <a:rPr lang="en-US" sz="3600" dirty="0" err="1">
                <a:solidFill>
                  <a:srgbClr val="FF0000"/>
                </a:solidFill>
                <a:latin typeface="Times New Roman" panose="02020603050405020304" pitchFamily="18" charset="0"/>
                <a:cs typeface="Times New Roman" panose="02020603050405020304" pitchFamily="18" charset="0"/>
              </a:rPr>
              <a:t>Usecases</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145739" y="923071"/>
            <a:ext cx="11776969" cy="5679747"/>
          </a:xfrm>
        </p:spPr>
        <p:txBody>
          <a:bodyPr>
            <a:normAutofit/>
          </a:bodyPr>
          <a:lstStyle/>
          <a:p>
            <a:pPr algn="just">
              <a:lnSpc>
                <a:spcPct val="200000"/>
              </a:lnSpc>
            </a:pPr>
            <a:r>
              <a:rPr lang="en-US" sz="2200" dirty="0">
                <a:solidFill>
                  <a:srgbClr val="000000"/>
                </a:solidFill>
                <a:effectLst/>
                <a:latin typeface="Times New Roman" panose="02020603050405020304" pitchFamily="18" charset="0"/>
                <a:ea typeface="Times New Roman" panose="02020603050405020304" pitchFamily="18" charset="0"/>
              </a:rPr>
              <a:t>ETL Data to Amazon Redshift</a:t>
            </a:r>
          </a:p>
          <a:p>
            <a:pPr algn="just">
              <a:lnSpc>
                <a:spcPct val="200000"/>
              </a:lnSpc>
            </a:pPr>
            <a:r>
              <a:rPr lang="en-US" sz="2200" dirty="0">
                <a:solidFill>
                  <a:srgbClr val="000000"/>
                </a:solidFill>
                <a:effectLst/>
                <a:latin typeface="Times New Roman" panose="02020603050405020304" pitchFamily="18" charset="0"/>
                <a:ea typeface="Times New Roman" panose="02020603050405020304" pitchFamily="18" charset="0"/>
              </a:rPr>
              <a:t>ETL Unstructured Data</a:t>
            </a:r>
          </a:p>
          <a:p>
            <a:pPr algn="just">
              <a:lnSpc>
                <a:spcPct val="200000"/>
              </a:lnSpc>
            </a:pPr>
            <a:r>
              <a:rPr lang="en-US" sz="2200" dirty="0">
                <a:solidFill>
                  <a:srgbClr val="000000"/>
                </a:solidFill>
                <a:effectLst/>
                <a:latin typeface="Times New Roman" panose="02020603050405020304" pitchFamily="18" charset="0"/>
                <a:ea typeface="Times New Roman" panose="02020603050405020304" pitchFamily="18" charset="0"/>
              </a:rPr>
              <a:t>Load AWS Log Data to Amazon Redshift</a:t>
            </a:r>
          </a:p>
          <a:p>
            <a:pPr algn="just">
              <a:lnSpc>
                <a:spcPct val="200000"/>
              </a:lnSpc>
            </a:pPr>
            <a:r>
              <a:rPr lang="en-US" sz="2200" dirty="0">
                <a:solidFill>
                  <a:srgbClr val="000000"/>
                </a:solidFill>
                <a:effectLst/>
                <a:latin typeface="Times New Roman" panose="02020603050405020304" pitchFamily="18" charset="0"/>
                <a:ea typeface="Times New Roman" panose="02020603050405020304" pitchFamily="18" charset="0"/>
              </a:rPr>
              <a:t>Data Loads and Extracts</a:t>
            </a:r>
          </a:p>
          <a:p>
            <a:pPr algn="just">
              <a:lnSpc>
                <a:spcPct val="200000"/>
              </a:lnSpc>
            </a:pPr>
            <a:r>
              <a:rPr lang="en-US" sz="2200" dirty="0">
                <a:solidFill>
                  <a:srgbClr val="000000"/>
                </a:solidFill>
                <a:effectLst/>
                <a:latin typeface="Times New Roman" panose="02020603050405020304" pitchFamily="18" charset="0"/>
                <a:ea typeface="Times New Roman" panose="02020603050405020304" pitchFamily="18" charset="0"/>
              </a:rPr>
              <a:t>Move to Cloud</a:t>
            </a:r>
          </a:p>
          <a:p>
            <a:pPr algn="just">
              <a:lnSpc>
                <a:spcPct val="200000"/>
              </a:lnSpc>
            </a:pPr>
            <a:r>
              <a:rPr lang="en-US" sz="2200" dirty="0">
                <a:solidFill>
                  <a:srgbClr val="000000"/>
                </a:solidFill>
                <a:effectLst/>
                <a:latin typeface="Times New Roman" panose="02020603050405020304" pitchFamily="18" charset="0"/>
                <a:ea typeface="Times New Roman" panose="02020603050405020304" pitchFamily="18" charset="0"/>
              </a:rPr>
              <a:t>Amazon DynamoDB Backup and Recovery</a:t>
            </a:r>
          </a:p>
        </p:txBody>
      </p:sp>
    </p:spTree>
    <p:extLst>
      <p:ext uri="{BB962C8B-B14F-4D97-AF65-F5344CB8AC3E}">
        <p14:creationId xmlns:p14="http://schemas.microsoft.com/office/powerpoint/2010/main" val="15484676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Methods to Interface With AWS Data Pipeline</a:t>
            </a: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145739" y="923071"/>
            <a:ext cx="11776969" cy="5679747"/>
          </a:xfrm>
        </p:spPr>
        <p:txBody>
          <a:bodyPr>
            <a:normAutofit/>
          </a:bodyPr>
          <a:lstStyle/>
          <a:p>
            <a:pPr algn="just">
              <a:lnSpc>
                <a:spcPct val="200000"/>
              </a:lnSpc>
            </a:pPr>
            <a:r>
              <a:rPr lang="en-US" sz="2200" dirty="0">
                <a:solidFill>
                  <a:srgbClr val="000000"/>
                </a:solidFill>
                <a:effectLst/>
                <a:latin typeface="Times New Roman" panose="02020603050405020304" pitchFamily="18" charset="0"/>
                <a:ea typeface="Times New Roman" panose="02020603050405020304" pitchFamily="18" charset="0"/>
              </a:rPr>
              <a:t>AWS Management Console</a:t>
            </a:r>
          </a:p>
          <a:p>
            <a:pPr algn="just">
              <a:lnSpc>
                <a:spcPct val="200000"/>
              </a:lnSpc>
            </a:pPr>
            <a:r>
              <a:rPr lang="en-US" sz="2200" dirty="0">
                <a:solidFill>
                  <a:srgbClr val="000000"/>
                </a:solidFill>
                <a:effectLst/>
                <a:latin typeface="Times New Roman" panose="02020603050405020304" pitchFamily="18" charset="0"/>
                <a:ea typeface="Times New Roman" panose="02020603050405020304" pitchFamily="18" charset="0"/>
              </a:rPr>
              <a:t>AWS Command Line Interface (AWS CLI)</a:t>
            </a:r>
          </a:p>
          <a:p>
            <a:pPr algn="just">
              <a:lnSpc>
                <a:spcPct val="200000"/>
              </a:lnSpc>
            </a:pPr>
            <a:r>
              <a:rPr lang="en-US" sz="2200" dirty="0">
                <a:solidFill>
                  <a:srgbClr val="000000"/>
                </a:solidFill>
                <a:effectLst/>
                <a:latin typeface="Times New Roman" panose="02020603050405020304" pitchFamily="18" charset="0"/>
                <a:ea typeface="Times New Roman" panose="02020603050405020304" pitchFamily="18" charset="0"/>
              </a:rPr>
              <a:t>AWS SDKs</a:t>
            </a:r>
          </a:p>
          <a:p>
            <a:pPr algn="just">
              <a:lnSpc>
                <a:spcPct val="200000"/>
              </a:lnSpc>
            </a:pPr>
            <a:r>
              <a:rPr lang="en-US" sz="2200" dirty="0">
                <a:solidFill>
                  <a:srgbClr val="000000"/>
                </a:solidFill>
                <a:effectLst/>
                <a:latin typeface="Times New Roman" panose="02020603050405020304" pitchFamily="18" charset="0"/>
                <a:ea typeface="Times New Roman" panose="02020603050405020304" pitchFamily="18" charset="0"/>
              </a:rPr>
              <a:t>Query API</a:t>
            </a:r>
          </a:p>
        </p:txBody>
      </p:sp>
    </p:spTree>
    <p:extLst>
      <p:ext uri="{BB962C8B-B14F-4D97-AF65-F5344CB8AC3E}">
        <p14:creationId xmlns:p14="http://schemas.microsoft.com/office/powerpoint/2010/main" val="41220461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Introduction to AWS Lambda</a:t>
            </a: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145740" y="1026634"/>
            <a:ext cx="5563944" cy="5661245"/>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AWS Lambda is a serverless, event-driven computing solution that allows you to run code for almost any form of application or backend service without having to provision or manage servers.</a:t>
            </a:r>
          </a:p>
          <a:p>
            <a:pPr algn="just">
              <a:lnSpc>
                <a:spcPct val="150000"/>
              </a:lnSpc>
            </a:pPr>
            <a:r>
              <a:rPr lang="en-US" sz="2200" dirty="0">
                <a:latin typeface="Times New Roman" panose="02020603050405020304" pitchFamily="18" charset="0"/>
                <a:cs typeface="Times New Roman" panose="02020603050405020304" pitchFamily="18" charset="0"/>
              </a:rPr>
              <a:t>AWS services for managing APIs, messaging, storage, and content distribution can all be used in serverless applications. Lambda is used by the majority of these apps to connect these services and alter data throughout the application.</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pic>
        <p:nvPicPr>
          <p:cNvPr id="5" name="Picture 4" descr="Application&#10;&#10;Description automatically generated with low confidence">
            <a:extLst>
              <a:ext uri="{FF2B5EF4-FFF2-40B4-BE49-F238E27FC236}">
                <a16:creationId xmlns:a16="http://schemas.microsoft.com/office/drawing/2014/main" id="{6635EB91-F543-46E7-9B11-2C6115BDF3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9646" y="1839432"/>
            <a:ext cx="6226614" cy="2979709"/>
          </a:xfrm>
          <a:prstGeom prst="rect">
            <a:avLst/>
          </a:prstGeom>
        </p:spPr>
      </p:pic>
      <p:sp>
        <p:nvSpPr>
          <p:cNvPr id="6" name="TextBox 5">
            <a:extLst>
              <a:ext uri="{FF2B5EF4-FFF2-40B4-BE49-F238E27FC236}">
                <a16:creationId xmlns:a16="http://schemas.microsoft.com/office/drawing/2014/main" id="{7BAA4952-799A-4F06-951F-EF935AF538E4}"/>
              </a:ext>
            </a:extLst>
          </p:cNvPr>
          <p:cNvSpPr txBox="1"/>
          <p:nvPr/>
        </p:nvSpPr>
        <p:spPr>
          <a:xfrm>
            <a:off x="6507127" y="4944135"/>
            <a:ext cx="3891516" cy="261610"/>
          </a:xfrm>
          <a:prstGeom prst="rect">
            <a:avLst/>
          </a:prstGeom>
          <a:noFill/>
        </p:spPr>
        <p:txBody>
          <a:bodyPr wrap="square" rtlCol="0">
            <a:spAutoFit/>
          </a:bodyPr>
          <a:lstStyle/>
          <a:p>
            <a:r>
              <a:rPr lang="en-US" sz="1100" dirty="0"/>
              <a:t>Credit: </a:t>
            </a:r>
            <a:r>
              <a:rPr lang="en-US" sz="1100" dirty="0">
                <a:hlinkClick r:id="rId4"/>
              </a:rPr>
              <a:t>https://aws.amazon.com/lambda/</a:t>
            </a:r>
            <a:r>
              <a:rPr lang="en-US" sz="1100" dirty="0"/>
              <a:t> </a:t>
            </a:r>
            <a:endParaRPr lang="en-CA" sz="1100" dirty="0"/>
          </a:p>
        </p:txBody>
      </p:sp>
    </p:spTree>
    <p:extLst>
      <p:ext uri="{BB962C8B-B14F-4D97-AF65-F5344CB8AC3E}">
        <p14:creationId xmlns:p14="http://schemas.microsoft.com/office/powerpoint/2010/main" val="2773068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Features of AWS Lambda</a:t>
            </a: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145740" y="877778"/>
            <a:ext cx="7743618" cy="5750327"/>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 Extend other AWS services with custom logic</a:t>
            </a:r>
          </a:p>
          <a:p>
            <a:pPr algn="just">
              <a:lnSpc>
                <a:spcPct val="150000"/>
              </a:lnSpc>
            </a:pPr>
            <a:r>
              <a:rPr lang="en-US" sz="2200" dirty="0">
                <a:latin typeface="Times New Roman" panose="02020603050405020304" pitchFamily="18" charset="0"/>
                <a:cs typeface="Times New Roman" panose="02020603050405020304" pitchFamily="18" charset="0"/>
              </a:rPr>
              <a:t> Build custom backend services</a:t>
            </a:r>
          </a:p>
          <a:p>
            <a:pPr algn="just">
              <a:lnSpc>
                <a:spcPct val="150000"/>
              </a:lnSpc>
            </a:pPr>
            <a:r>
              <a:rPr lang="en-US" sz="2200" dirty="0">
                <a:latin typeface="Times New Roman" panose="02020603050405020304" pitchFamily="18" charset="0"/>
                <a:cs typeface="Times New Roman" panose="02020603050405020304" pitchFamily="18" charset="0"/>
              </a:rPr>
              <a:t> Bring your own code</a:t>
            </a:r>
          </a:p>
          <a:p>
            <a:pPr algn="just">
              <a:lnSpc>
                <a:spcPct val="150000"/>
              </a:lnSpc>
            </a:pPr>
            <a:r>
              <a:rPr lang="en-US" sz="2200" dirty="0">
                <a:latin typeface="Times New Roman" panose="02020603050405020304" pitchFamily="18" charset="0"/>
                <a:cs typeface="Times New Roman" panose="02020603050405020304" pitchFamily="18" charset="0"/>
              </a:rPr>
              <a:t> Completely automated administration</a:t>
            </a:r>
          </a:p>
          <a:p>
            <a:pPr algn="just">
              <a:lnSpc>
                <a:spcPct val="150000"/>
              </a:lnSpc>
            </a:pPr>
            <a:r>
              <a:rPr lang="en-US" sz="2200" dirty="0">
                <a:latin typeface="Times New Roman" panose="02020603050405020304" pitchFamily="18" charset="0"/>
                <a:cs typeface="Times New Roman" panose="02020603050405020304" pitchFamily="18" charset="0"/>
              </a:rPr>
              <a:t> Built-in fault tolerance</a:t>
            </a:r>
          </a:p>
          <a:p>
            <a:pPr algn="just">
              <a:lnSpc>
                <a:spcPct val="150000"/>
              </a:lnSpc>
            </a:pPr>
            <a:r>
              <a:rPr lang="en-US" sz="2200" dirty="0">
                <a:latin typeface="Times New Roman" panose="02020603050405020304" pitchFamily="18" charset="0"/>
                <a:cs typeface="Times New Roman" panose="02020603050405020304" pitchFamily="18" charset="0"/>
              </a:rPr>
              <a:t> Automatic scaling</a:t>
            </a:r>
          </a:p>
          <a:p>
            <a:pPr algn="just">
              <a:lnSpc>
                <a:spcPct val="150000"/>
              </a:lnSpc>
            </a:pPr>
            <a:r>
              <a:rPr lang="en-US" sz="2200" dirty="0">
                <a:latin typeface="Times New Roman" panose="02020603050405020304" pitchFamily="18" charset="0"/>
                <a:cs typeface="Times New Roman" panose="02020603050405020304" pitchFamily="18" charset="0"/>
              </a:rPr>
              <a:t> Only pay for what you use</a:t>
            </a:r>
          </a:p>
          <a:p>
            <a:pPr algn="just">
              <a:lnSpc>
                <a:spcPct val="150000"/>
              </a:lnSpc>
            </a:pPr>
            <a:r>
              <a:rPr lang="en-US" sz="2200" dirty="0">
                <a:latin typeface="Times New Roman" panose="02020603050405020304" pitchFamily="18" charset="0"/>
                <a:cs typeface="Times New Roman" panose="02020603050405020304" pitchFamily="18" charset="0"/>
              </a:rPr>
              <a:t> Integrated security model</a:t>
            </a:r>
          </a:p>
        </p:txBody>
      </p:sp>
    </p:spTree>
    <p:extLst>
      <p:ext uri="{BB962C8B-B14F-4D97-AF65-F5344CB8AC3E}">
        <p14:creationId xmlns:p14="http://schemas.microsoft.com/office/powerpoint/2010/main" val="2924135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r>
              <a:rPr lang="en-US" sz="3600" dirty="0" err="1">
                <a:solidFill>
                  <a:srgbClr val="FF0000"/>
                </a:solidFill>
                <a:latin typeface="Times New Roman" panose="02020603050405020304" pitchFamily="18" charset="0"/>
                <a:cs typeface="Times New Roman" panose="02020603050405020304" pitchFamily="18" charset="0"/>
              </a:rPr>
              <a:t>Usecases</a:t>
            </a:r>
            <a:r>
              <a:rPr lang="en-US" sz="3600" dirty="0">
                <a:solidFill>
                  <a:srgbClr val="FF0000"/>
                </a:solidFill>
                <a:latin typeface="Times New Roman" panose="02020603050405020304" pitchFamily="18" charset="0"/>
                <a:cs typeface="Times New Roman" panose="02020603050405020304" pitchFamily="18" charset="0"/>
              </a:rPr>
              <a:t> of AWS Lambda</a:t>
            </a: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145740" y="877778"/>
            <a:ext cx="7743618" cy="5750327"/>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Web applications</a:t>
            </a:r>
          </a:p>
          <a:p>
            <a:pPr algn="just">
              <a:lnSpc>
                <a:spcPct val="150000"/>
              </a:lnSpc>
            </a:pPr>
            <a:r>
              <a:rPr lang="en-US" sz="2200" dirty="0">
                <a:latin typeface="Times New Roman" panose="02020603050405020304" pitchFamily="18" charset="0"/>
                <a:cs typeface="Times New Roman" panose="02020603050405020304" pitchFamily="18" charset="0"/>
              </a:rPr>
              <a:t>Web and mobile backends</a:t>
            </a:r>
          </a:p>
          <a:p>
            <a:pPr algn="just">
              <a:lnSpc>
                <a:spcPct val="150000"/>
              </a:lnSpc>
            </a:pPr>
            <a:r>
              <a:rPr lang="en-US" sz="2200" dirty="0">
                <a:latin typeface="Times New Roman" panose="02020603050405020304" pitchFamily="18" charset="0"/>
                <a:cs typeface="Times New Roman" panose="02020603050405020304" pitchFamily="18" charset="0"/>
              </a:rPr>
              <a:t>Data processing</a:t>
            </a:r>
          </a:p>
          <a:p>
            <a:pPr algn="just">
              <a:lnSpc>
                <a:spcPct val="150000"/>
              </a:lnSpc>
            </a:pPr>
            <a:r>
              <a:rPr lang="en-US" sz="2200" dirty="0">
                <a:latin typeface="Times New Roman" panose="02020603050405020304" pitchFamily="18" charset="0"/>
                <a:cs typeface="Times New Roman" panose="02020603050405020304" pitchFamily="18" charset="0"/>
              </a:rPr>
              <a:t>Parallelized computing tasks</a:t>
            </a:r>
          </a:p>
          <a:p>
            <a:pPr algn="just">
              <a:lnSpc>
                <a:spcPct val="150000"/>
              </a:lnSpc>
            </a:pPr>
            <a:r>
              <a:rPr lang="en-US" sz="2200" dirty="0">
                <a:latin typeface="Times New Roman" panose="02020603050405020304" pitchFamily="18" charset="0"/>
                <a:cs typeface="Times New Roman" panose="02020603050405020304" pitchFamily="18" charset="0"/>
              </a:rPr>
              <a:t>Internet of Things (IoT) workloads</a:t>
            </a:r>
          </a:p>
        </p:txBody>
      </p:sp>
    </p:spTree>
    <p:extLst>
      <p:ext uri="{BB962C8B-B14F-4D97-AF65-F5344CB8AC3E}">
        <p14:creationId xmlns:p14="http://schemas.microsoft.com/office/powerpoint/2010/main" val="35170494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Interfaces of AWS Lambda</a:t>
            </a: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145740" y="877778"/>
            <a:ext cx="7743618" cy="5750327"/>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AWS Management Console </a:t>
            </a:r>
          </a:p>
          <a:p>
            <a:pPr algn="just">
              <a:lnSpc>
                <a:spcPct val="150000"/>
              </a:lnSpc>
            </a:pPr>
            <a:r>
              <a:rPr lang="en-US" sz="2200" dirty="0">
                <a:latin typeface="Times New Roman" panose="02020603050405020304" pitchFamily="18" charset="0"/>
                <a:cs typeface="Times New Roman" panose="02020603050405020304" pitchFamily="18" charset="0"/>
              </a:rPr>
              <a:t>AWS Command Line Interface (AWS CLI) </a:t>
            </a:r>
          </a:p>
          <a:p>
            <a:pPr algn="just">
              <a:lnSpc>
                <a:spcPct val="150000"/>
              </a:lnSpc>
            </a:pPr>
            <a:r>
              <a:rPr lang="en-US" sz="2200" dirty="0">
                <a:latin typeface="Times New Roman" panose="02020603050405020304" pitchFamily="18" charset="0"/>
                <a:cs typeface="Times New Roman" panose="02020603050405020304" pitchFamily="18" charset="0"/>
              </a:rPr>
              <a:t>AWS SDKs </a:t>
            </a:r>
          </a:p>
          <a:p>
            <a:pPr algn="just">
              <a:lnSpc>
                <a:spcPct val="150000"/>
              </a:lnSpc>
            </a:pPr>
            <a:r>
              <a:rPr lang="en-US" sz="2200" dirty="0">
                <a:latin typeface="Times New Roman" panose="02020603050405020304" pitchFamily="18" charset="0"/>
                <a:cs typeface="Times New Roman" panose="02020603050405020304" pitchFamily="18" charset="0"/>
              </a:rPr>
              <a:t>AWS CloudFormation </a:t>
            </a:r>
          </a:p>
          <a:p>
            <a:pPr algn="just">
              <a:lnSpc>
                <a:spcPct val="150000"/>
              </a:lnSpc>
            </a:pPr>
            <a:r>
              <a:rPr lang="en-US" sz="2200" dirty="0">
                <a:latin typeface="Times New Roman" panose="02020603050405020304" pitchFamily="18" charset="0"/>
                <a:cs typeface="Times New Roman" panose="02020603050405020304" pitchFamily="18" charset="0"/>
              </a:rPr>
              <a:t>AWS Serverless Application Model (AWS SAM) </a:t>
            </a:r>
          </a:p>
        </p:txBody>
      </p:sp>
    </p:spTree>
    <p:extLst>
      <p:ext uri="{BB962C8B-B14F-4D97-AF65-F5344CB8AC3E}">
        <p14:creationId xmlns:p14="http://schemas.microsoft.com/office/powerpoint/2010/main" val="12159845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Introduction to AWS API Gateway</a:t>
            </a: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145740" y="1026634"/>
            <a:ext cx="5457618" cy="5750327"/>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Amazon API Gateway service allows you to create, publish, maintain, monitor, and secure REST, HTTP, and WebSocket APIs at any scale.</a:t>
            </a:r>
          </a:p>
          <a:p>
            <a:pPr algn="just">
              <a:lnSpc>
                <a:spcPct val="150000"/>
              </a:lnSpc>
            </a:pPr>
            <a:r>
              <a:rPr lang="en-US" sz="2200" dirty="0">
                <a:latin typeface="Times New Roman" panose="02020603050405020304" pitchFamily="18" charset="0"/>
                <a:cs typeface="Times New Roman" panose="02020603050405020304" pitchFamily="18" charset="0"/>
              </a:rPr>
              <a:t>API developers can design APIs that access AWS or other online services, as well as AWS Cloud data.</a:t>
            </a:r>
          </a:p>
          <a:p>
            <a:pPr algn="just">
              <a:lnSpc>
                <a:spcPct val="150000"/>
              </a:lnSpc>
            </a:pPr>
            <a:r>
              <a:rPr lang="en-US" sz="2200" dirty="0">
                <a:latin typeface="Times New Roman" panose="02020603050405020304" pitchFamily="18" charset="0"/>
                <a:cs typeface="Times New Roman" panose="02020603050405020304" pitchFamily="18" charset="0"/>
              </a:rPr>
              <a:t>You can construct APIs for usage in your own client applications as an API Gateway API developer.</a:t>
            </a:r>
          </a:p>
        </p:txBody>
      </p:sp>
      <p:pic>
        <p:nvPicPr>
          <p:cNvPr id="7" name="Picture 6" descr="Graphical user interface, application, Word&#10;&#10;Description automatically generated">
            <a:extLst>
              <a:ext uri="{FF2B5EF4-FFF2-40B4-BE49-F238E27FC236}">
                <a16:creationId xmlns:a16="http://schemas.microsoft.com/office/drawing/2014/main" id="{B6FF3922-1C8B-4231-906D-289667266E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1304" y="1307805"/>
            <a:ext cx="6121406" cy="4253023"/>
          </a:xfrm>
          <a:prstGeom prst="rect">
            <a:avLst/>
          </a:prstGeom>
        </p:spPr>
      </p:pic>
      <p:sp>
        <p:nvSpPr>
          <p:cNvPr id="9" name="TextBox 8">
            <a:extLst>
              <a:ext uri="{FF2B5EF4-FFF2-40B4-BE49-F238E27FC236}">
                <a16:creationId xmlns:a16="http://schemas.microsoft.com/office/drawing/2014/main" id="{76A7D9D1-9EB9-4EA6-8073-04E7B4923CDC}"/>
              </a:ext>
            </a:extLst>
          </p:cNvPr>
          <p:cNvSpPr txBox="1"/>
          <p:nvPr/>
        </p:nvSpPr>
        <p:spPr>
          <a:xfrm>
            <a:off x="6039293" y="5720315"/>
            <a:ext cx="5624623" cy="276999"/>
          </a:xfrm>
          <a:prstGeom prst="rect">
            <a:avLst/>
          </a:prstGeom>
          <a:noFill/>
        </p:spPr>
        <p:txBody>
          <a:bodyPr wrap="square" rtlCol="0">
            <a:spAutoFit/>
          </a:bodyPr>
          <a:lstStyle/>
          <a:p>
            <a:r>
              <a:rPr lang="en-US" sz="1200" dirty="0" err="1">
                <a:cs typeface="Times New Roman" panose="02020603050405020304" pitchFamily="18" charset="0"/>
              </a:rPr>
              <a:t>Credit:https</a:t>
            </a:r>
            <a:r>
              <a:rPr lang="en-US" sz="1200" dirty="0">
                <a:cs typeface="Times New Roman" panose="02020603050405020304" pitchFamily="18" charset="0"/>
              </a:rPr>
              <a:t>://docs.aws.amazon.com/</a:t>
            </a:r>
            <a:r>
              <a:rPr lang="en-US" sz="1200" dirty="0" err="1">
                <a:cs typeface="Times New Roman" panose="02020603050405020304" pitchFamily="18" charset="0"/>
              </a:rPr>
              <a:t>apigateway</a:t>
            </a:r>
            <a:r>
              <a:rPr lang="en-US" sz="1200" dirty="0">
                <a:cs typeface="Times New Roman" panose="02020603050405020304" pitchFamily="18" charset="0"/>
              </a:rPr>
              <a:t>/latest/</a:t>
            </a:r>
            <a:r>
              <a:rPr lang="en-US" sz="1200" dirty="0" err="1">
                <a:cs typeface="Times New Roman" panose="02020603050405020304" pitchFamily="18" charset="0"/>
              </a:rPr>
              <a:t>developerguide</a:t>
            </a:r>
            <a:r>
              <a:rPr lang="en-US" sz="1200" dirty="0">
                <a:cs typeface="Times New Roman" panose="02020603050405020304" pitchFamily="18" charset="0"/>
              </a:rPr>
              <a:t>/welcome.html</a:t>
            </a:r>
            <a:endParaRPr lang="en-CA" sz="1200" dirty="0">
              <a:cs typeface="Times New Roman" panose="02020603050405020304" pitchFamily="18" charset="0"/>
            </a:endParaRPr>
          </a:p>
        </p:txBody>
      </p:sp>
    </p:spTree>
    <p:extLst>
      <p:ext uri="{BB962C8B-B14F-4D97-AF65-F5344CB8AC3E}">
        <p14:creationId xmlns:p14="http://schemas.microsoft.com/office/powerpoint/2010/main" val="11667419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Features of AWS API Gateway</a:t>
            </a: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145740" y="1026634"/>
            <a:ext cx="11776968" cy="5750327"/>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 Support for RESTful APIs and WebSocket APIs</a:t>
            </a:r>
          </a:p>
          <a:p>
            <a:pPr algn="just">
              <a:lnSpc>
                <a:spcPct val="150000"/>
              </a:lnSpc>
            </a:pPr>
            <a:r>
              <a:rPr lang="en-US" sz="2200" dirty="0">
                <a:latin typeface="Times New Roman" panose="02020603050405020304" pitchFamily="18" charset="0"/>
                <a:cs typeface="Times New Roman" panose="02020603050405020304" pitchFamily="18" charset="0"/>
              </a:rPr>
              <a:t> Private integrations with AWS ELB &amp; AWS Cloud Map</a:t>
            </a:r>
          </a:p>
          <a:p>
            <a:pPr algn="just">
              <a:lnSpc>
                <a:spcPct val="150000"/>
              </a:lnSpc>
            </a:pPr>
            <a:r>
              <a:rPr lang="en-US" sz="2200" dirty="0">
                <a:latin typeface="Times New Roman" panose="02020603050405020304" pitchFamily="18" charset="0"/>
                <a:cs typeface="Times New Roman" panose="02020603050405020304" pitchFamily="18" charset="0"/>
              </a:rPr>
              <a:t> Resiliency</a:t>
            </a:r>
          </a:p>
          <a:p>
            <a:pPr algn="just">
              <a:lnSpc>
                <a:spcPct val="150000"/>
              </a:lnSpc>
            </a:pPr>
            <a:r>
              <a:rPr lang="en-US" sz="2200" dirty="0">
                <a:latin typeface="Times New Roman" panose="02020603050405020304" pitchFamily="18" charset="0"/>
                <a:cs typeface="Times New Roman" panose="02020603050405020304" pitchFamily="18" charset="0"/>
              </a:rPr>
              <a:t> Easy API Creation and Deployment</a:t>
            </a:r>
          </a:p>
          <a:p>
            <a:pPr algn="just">
              <a:lnSpc>
                <a:spcPct val="150000"/>
              </a:lnSpc>
            </a:pPr>
            <a:r>
              <a:rPr lang="en-US" sz="2200" dirty="0">
                <a:latin typeface="Times New Roman" panose="02020603050405020304" pitchFamily="18" charset="0"/>
                <a:cs typeface="Times New Roman" panose="02020603050405020304" pitchFamily="18" charset="0"/>
              </a:rPr>
              <a:t> API Operations Monitoring</a:t>
            </a:r>
          </a:p>
          <a:p>
            <a:pPr algn="just">
              <a:lnSpc>
                <a:spcPct val="150000"/>
              </a:lnSpc>
            </a:pPr>
            <a:r>
              <a:rPr lang="en-US" sz="2200" dirty="0">
                <a:latin typeface="Times New Roman" panose="02020603050405020304" pitchFamily="18" charset="0"/>
                <a:cs typeface="Times New Roman" panose="02020603050405020304" pitchFamily="18" charset="0"/>
              </a:rPr>
              <a:t> AWS Authorization</a:t>
            </a:r>
          </a:p>
          <a:p>
            <a:pPr algn="just">
              <a:lnSpc>
                <a:spcPct val="150000"/>
              </a:lnSpc>
            </a:pPr>
            <a:r>
              <a:rPr lang="en-US" sz="2200" dirty="0">
                <a:latin typeface="Times New Roman" panose="02020603050405020304" pitchFamily="18" charset="0"/>
                <a:cs typeface="Times New Roman" panose="02020603050405020304" pitchFamily="18" charset="0"/>
              </a:rPr>
              <a:t> API Keys for Third-Party Developers</a:t>
            </a:r>
          </a:p>
          <a:p>
            <a:pPr algn="just">
              <a:lnSpc>
                <a:spcPct val="150000"/>
              </a:lnSpc>
            </a:pPr>
            <a:r>
              <a:rPr lang="en-US" sz="2200" dirty="0">
                <a:latin typeface="Times New Roman" panose="02020603050405020304" pitchFamily="18" charset="0"/>
                <a:cs typeface="Times New Roman" panose="02020603050405020304" pitchFamily="18" charset="0"/>
              </a:rPr>
              <a:t> SDK Generation</a:t>
            </a:r>
          </a:p>
          <a:p>
            <a:pPr algn="just">
              <a:lnSpc>
                <a:spcPct val="150000"/>
              </a:lnSpc>
            </a:pPr>
            <a:r>
              <a:rPr lang="en-US" sz="2200" dirty="0">
                <a:latin typeface="Times New Roman" panose="02020603050405020304" pitchFamily="18" charset="0"/>
                <a:cs typeface="Times New Roman" panose="02020603050405020304" pitchFamily="18" charset="0"/>
              </a:rPr>
              <a:t> API Lifecycle Management</a:t>
            </a:r>
          </a:p>
        </p:txBody>
      </p:sp>
    </p:spTree>
    <p:extLst>
      <p:ext uri="{BB962C8B-B14F-4D97-AF65-F5344CB8AC3E}">
        <p14:creationId xmlns:p14="http://schemas.microsoft.com/office/powerpoint/2010/main" val="3753512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40CCB-A477-4E0B-B646-77FC522962CA}"/>
              </a:ext>
            </a:extLst>
          </p:cNvPr>
          <p:cNvSpPr>
            <a:spLocks noGrp="1"/>
          </p:cNvSpPr>
          <p:nvPr>
            <p:ph type="title"/>
          </p:nvPr>
        </p:nvSpPr>
        <p:spPr>
          <a:xfrm>
            <a:off x="838200" y="31940"/>
            <a:ext cx="10515600" cy="1325563"/>
          </a:xfrm>
        </p:spPr>
        <p:txBody>
          <a:bodyPr>
            <a:normAutofit/>
          </a:bodyPr>
          <a:lstStyle/>
          <a:p>
            <a:r>
              <a:rPr lang="en-IN" sz="3600" dirty="0">
                <a:solidFill>
                  <a:srgbClr val="FF0000"/>
                </a:solidFill>
                <a:latin typeface="Times New Roman" panose="02020603050405020304" pitchFamily="18" charset="0"/>
                <a:cs typeface="Times New Roman" panose="02020603050405020304" pitchFamily="18" charset="0"/>
              </a:rPr>
              <a:t>Direct Connect</a:t>
            </a:r>
          </a:p>
        </p:txBody>
      </p:sp>
      <p:sp>
        <p:nvSpPr>
          <p:cNvPr id="4" name="Content Placeholder 3">
            <a:extLst>
              <a:ext uri="{FF2B5EF4-FFF2-40B4-BE49-F238E27FC236}">
                <a16:creationId xmlns:a16="http://schemas.microsoft.com/office/drawing/2014/main" id="{CBE5A8E1-E8AB-4958-BB6E-2A198A03B334}"/>
              </a:ext>
            </a:extLst>
          </p:cNvPr>
          <p:cNvSpPr>
            <a:spLocks noGrp="1"/>
          </p:cNvSpPr>
          <p:nvPr>
            <p:ph sz="half" idx="1"/>
          </p:nvPr>
        </p:nvSpPr>
        <p:spPr>
          <a:xfrm>
            <a:off x="734028" y="1253330"/>
            <a:ext cx="5597324" cy="5213457"/>
          </a:xfrm>
        </p:spPr>
        <p:txBody>
          <a:bodyPr>
            <a:noAutofit/>
          </a:bodyPr>
          <a:lstStyle/>
          <a:p>
            <a:pPr algn="just"/>
            <a:r>
              <a:rPr lang="en-US" sz="2200" i="0" dirty="0">
                <a:effectLst/>
                <a:latin typeface="Times New Roman" panose="02020603050405020304" pitchFamily="18" charset="0"/>
                <a:cs typeface="Times New Roman" panose="02020603050405020304" pitchFamily="18" charset="0"/>
              </a:rPr>
              <a:t>The cloud service AWS </a:t>
            </a:r>
            <a:r>
              <a:rPr lang="en-US" sz="2200" i="0" dirty="0" err="1">
                <a:effectLst/>
                <a:latin typeface="Times New Roman" panose="02020603050405020304" pitchFamily="18" charset="0"/>
                <a:cs typeface="Times New Roman" panose="02020603050405020304" pitchFamily="18" charset="0"/>
              </a:rPr>
              <a:t>DirectConnect</a:t>
            </a:r>
            <a:r>
              <a:rPr lang="en-US" sz="2200" i="0" dirty="0">
                <a:effectLst/>
                <a:latin typeface="Times New Roman" panose="02020603050405020304" pitchFamily="18" charset="0"/>
                <a:cs typeface="Times New Roman" panose="02020603050405020304" pitchFamily="18" charset="0"/>
              </a:rPr>
              <a:t> is the shortest path to AWS resources.</a:t>
            </a:r>
          </a:p>
          <a:p>
            <a:pPr algn="just"/>
            <a:r>
              <a:rPr lang="en-US" sz="2200" i="0" dirty="0">
                <a:effectLst/>
                <a:latin typeface="Times New Roman" panose="02020603050405020304" pitchFamily="18" charset="0"/>
                <a:cs typeface="Times New Roman" panose="02020603050405020304" pitchFamily="18" charset="0"/>
              </a:rPr>
              <a:t>During the transfer, network traffic stays on the global AWS network and does not access the public Internet. </a:t>
            </a:r>
          </a:p>
          <a:p>
            <a:pPr algn="just"/>
            <a:r>
              <a:rPr lang="en-US" sz="2200" i="0" dirty="0">
                <a:effectLst/>
                <a:latin typeface="Times New Roman" panose="02020603050405020304" pitchFamily="18" charset="0"/>
                <a:cs typeface="Times New Roman" panose="02020603050405020304" pitchFamily="18" charset="0"/>
              </a:rPr>
              <a:t>When you create a new connection, you can choose a hosted connection provided by your AWS Direct Connect deployment partner, or you can choose a dedicated connection from AWS to deploy to over 100 AWS Direct Connect locations around the world.</a:t>
            </a:r>
          </a:p>
          <a:p>
            <a:pPr algn="just"/>
            <a:r>
              <a:rPr lang="en-US" sz="2200" i="0" dirty="0">
                <a:effectLst/>
                <a:latin typeface="Times New Roman" panose="02020603050405020304" pitchFamily="18" charset="0"/>
                <a:cs typeface="Times New Roman" panose="02020603050405020304" pitchFamily="18" charset="0"/>
              </a:rPr>
              <a:t>AWS Direct Connect </a:t>
            </a:r>
            <a:r>
              <a:rPr lang="en-US" sz="2200" i="0" dirty="0" err="1">
                <a:effectLst/>
                <a:latin typeface="Times New Roman" panose="02020603050405020304" pitchFamily="18" charset="0"/>
                <a:cs typeface="Times New Roman" panose="02020603050405020304" pitchFamily="18" charset="0"/>
              </a:rPr>
              <a:t>SiteLink</a:t>
            </a:r>
            <a:r>
              <a:rPr lang="en-US" sz="2200" i="0" dirty="0">
                <a:effectLst/>
                <a:latin typeface="Times New Roman" panose="02020603050405020304" pitchFamily="18" charset="0"/>
                <a:cs typeface="Times New Roman" panose="02020603050405020304" pitchFamily="18" charset="0"/>
              </a:rPr>
              <a:t> allows you to send data between AWS Direct Connect sites to create a private network connection  between offices and data centers in your global network</a:t>
            </a:r>
            <a:r>
              <a:rPr lang="en-US" sz="2200" i="0" dirty="0">
                <a:effectLst/>
                <a:latin typeface="Poppins" panose="00000500000000000000" pitchFamily="2" charset="0"/>
              </a:rPr>
              <a:t>.</a:t>
            </a:r>
            <a:endParaRPr lang="en-IN" sz="2200" dirty="0"/>
          </a:p>
        </p:txBody>
      </p:sp>
      <p:pic>
        <p:nvPicPr>
          <p:cNvPr id="7" name="Content Placeholder 6">
            <a:extLst>
              <a:ext uri="{FF2B5EF4-FFF2-40B4-BE49-F238E27FC236}">
                <a16:creationId xmlns:a16="http://schemas.microsoft.com/office/drawing/2014/main" id="{94ADB2A1-C174-4B08-87AE-9394FBCDCB54}"/>
              </a:ext>
            </a:extLst>
          </p:cNvPr>
          <p:cNvPicPr>
            <a:picLocks noGrp="1" noChangeAspect="1"/>
          </p:cNvPicPr>
          <p:nvPr>
            <p:ph sz="half" idx="2"/>
          </p:nvPr>
        </p:nvPicPr>
        <p:blipFill>
          <a:blip r:embed="rId3"/>
          <a:stretch>
            <a:fillRect/>
          </a:stretch>
        </p:blipFill>
        <p:spPr>
          <a:xfrm>
            <a:off x="6542590" y="1360768"/>
            <a:ext cx="5181600" cy="3301960"/>
          </a:xfrm>
        </p:spPr>
      </p:pic>
      <p:sp>
        <p:nvSpPr>
          <p:cNvPr id="3" name="TextBox 2">
            <a:extLst>
              <a:ext uri="{FF2B5EF4-FFF2-40B4-BE49-F238E27FC236}">
                <a16:creationId xmlns:a16="http://schemas.microsoft.com/office/drawing/2014/main" id="{5F85088E-62A4-42F2-A5D4-47991E6D88FD}"/>
              </a:ext>
            </a:extLst>
          </p:cNvPr>
          <p:cNvSpPr txBox="1"/>
          <p:nvPr/>
        </p:nvSpPr>
        <p:spPr>
          <a:xfrm>
            <a:off x="7052783" y="4958338"/>
            <a:ext cx="2932213" cy="538609"/>
          </a:xfrm>
          <a:prstGeom prst="rect">
            <a:avLst/>
          </a:prstGeom>
          <a:noFill/>
        </p:spPr>
        <p:txBody>
          <a:bodyPr wrap="none" rtlCol="0">
            <a:spAutoFit/>
          </a:bodyPr>
          <a:lstStyle/>
          <a:p>
            <a:r>
              <a:rPr lang="en-IN" sz="1100" dirty="0"/>
              <a:t>Credit: </a:t>
            </a:r>
            <a:r>
              <a:rPr lang="en-IN" sz="1100" u="none" dirty="0">
                <a:solidFill>
                  <a:srgbClr val="0070C0"/>
                </a:solidFill>
              </a:rPr>
              <a:t>https://aws.amazon.com/directconnect/</a:t>
            </a:r>
            <a:endParaRPr lang="en-US" sz="1100" u="none" dirty="0"/>
          </a:p>
          <a:p>
            <a:endParaRPr lang="en-IN" dirty="0"/>
          </a:p>
        </p:txBody>
      </p:sp>
    </p:spTree>
    <p:extLst>
      <p:ext uri="{BB962C8B-B14F-4D97-AF65-F5344CB8AC3E}">
        <p14:creationId xmlns:p14="http://schemas.microsoft.com/office/powerpoint/2010/main" val="24040985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r>
              <a:rPr lang="en-US" sz="3600" dirty="0" err="1">
                <a:solidFill>
                  <a:srgbClr val="FF0000"/>
                </a:solidFill>
                <a:latin typeface="Times New Roman" panose="02020603050405020304" pitchFamily="18" charset="0"/>
                <a:cs typeface="Times New Roman" panose="02020603050405020304" pitchFamily="18" charset="0"/>
              </a:rPr>
              <a:t>Usecases</a:t>
            </a:r>
            <a:r>
              <a:rPr lang="en-US" sz="3600" dirty="0">
                <a:solidFill>
                  <a:srgbClr val="FF0000"/>
                </a:solidFill>
                <a:latin typeface="Times New Roman" panose="02020603050405020304" pitchFamily="18" charset="0"/>
                <a:cs typeface="Times New Roman" panose="02020603050405020304" pitchFamily="18" charset="0"/>
              </a:rPr>
              <a:t> of AWS API Gateway</a:t>
            </a: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145740" y="1026634"/>
            <a:ext cx="11776968" cy="5750327"/>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API Gateway to create HTTP APIs</a:t>
            </a:r>
          </a:p>
          <a:p>
            <a:pPr algn="just">
              <a:lnSpc>
                <a:spcPct val="150000"/>
              </a:lnSpc>
            </a:pPr>
            <a:r>
              <a:rPr lang="en-US" sz="2200" dirty="0">
                <a:latin typeface="Times New Roman" panose="02020603050405020304" pitchFamily="18" charset="0"/>
                <a:cs typeface="Times New Roman" panose="02020603050405020304" pitchFamily="18" charset="0"/>
              </a:rPr>
              <a:t>API Gateway to create REST APIs</a:t>
            </a:r>
          </a:p>
          <a:p>
            <a:pPr algn="just">
              <a:lnSpc>
                <a:spcPct val="150000"/>
              </a:lnSpc>
            </a:pPr>
            <a:r>
              <a:rPr lang="en-US" sz="2200" dirty="0">
                <a:latin typeface="Times New Roman" panose="02020603050405020304" pitchFamily="18" charset="0"/>
                <a:cs typeface="Times New Roman" panose="02020603050405020304" pitchFamily="18" charset="0"/>
              </a:rPr>
              <a:t>API Gateway to create WebSocket APIs</a:t>
            </a:r>
          </a:p>
        </p:txBody>
      </p:sp>
    </p:spTree>
    <p:extLst>
      <p:ext uri="{BB962C8B-B14F-4D97-AF65-F5344CB8AC3E}">
        <p14:creationId xmlns:p14="http://schemas.microsoft.com/office/powerpoint/2010/main" val="8508934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Interfaces for Accessing AWS API Gateway</a:t>
            </a: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145740" y="1026634"/>
            <a:ext cx="11776968" cy="5750327"/>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AWS Management Console</a:t>
            </a:r>
          </a:p>
          <a:p>
            <a:pPr algn="just">
              <a:lnSpc>
                <a:spcPct val="150000"/>
              </a:lnSpc>
            </a:pPr>
            <a:r>
              <a:rPr lang="en-US" sz="2200" dirty="0">
                <a:latin typeface="Times New Roman" panose="02020603050405020304" pitchFamily="18" charset="0"/>
                <a:cs typeface="Times New Roman" panose="02020603050405020304" pitchFamily="18" charset="0"/>
              </a:rPr>
              <a:t>AWS SDKs</a:t>
            </a:r>
          </a:p>
          <a:p>
            <a:pPr algn="just">
              <a:lnSpc>
                <a:spcPct val="150000"/>
              </a:lnSpc>
            </a:pPr>
            <a:r>
              <a:rPr lang="en-US" sz="2200" dirty="0">
                <a:latin typeface="Times New Roman" panose="02020603050405020304" pitchFamily="18" charset="0"/>
                <a:cs typeface="Times New Roman" panose="02020603050405020304" pitchFamily="18" charset="0"/>
              </a:rPr>
              <a:t>API Gateway V1 and V2 APIs </a:t>
            </a:r>
          </a:p>
          <a:p>
            <a:pPr algn="just">
              <a:lnSpc>
                <a:spcPct val="150000"/>
              </a:lnSpc>
            </a:pPr>
            <a:r>
              <a:rPr lang="en-US" sz="2200" dirty="0">
                <a:latin typeface="Times New Roman" panose="02020603050405020304" pitchFamily="18" charset="0"/>
                <a:cs typeface="Times New Roman" panose="02020603050405020304" pitchFamily="18" charset="0"/>
              </a:rPr>
              <a:t>AWS Command Line Interface</a:t>
            </a:r>
          </a:p>
          <a:p>
            <a:pPr algn="just">
              <a:lnSpc>
                <a:spcPct val="150000"/>
              </a:lnSpc>
            </a:pPr>
            <a:r>
              <a:rPr lang="en-US" sz="2200" dirty="0">
                <a:latin typeface="Times New Roman" panose="02020603050405020304" pitchFamily="18" charset="0"/>
                <a:cs typeface="Times New Roman" panose="02020603050405020304" pitchFamily="18" charset="0"/>
              </a:rPr>
              <a:t>AWS Tools for Windows PowerShell </a:t>
            </a:r>
          </a:p>
        </p:txBody>
      </p:sp>
    </p:spTree>
    <p:extLst>
      <p:ext uri="{BB962C8B-B14F-4D97-AF65-F5344CB8AC3E}">
        <p14:creationId xmlns:p14="http://schemas.microsoft.com/office/powerpoint/2010/main" val="4369937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Introduction to CloudFront</a:t>
            </a:r>
          </a:p>
        </p:txBody>
      </p:sp>
      <p:pic>
        <p:nvPicPr>
          <p:cNvPr id="5" name="Content Placeholder 4" descr="Table&#10;&#10;Description automatically generated with medium confidence">
            <a:extLst>
              <a:ext uri="{FF2B5EF4-FFF2-40B4-BE49-F238E27FC236}">
                <a16:creationId xmlns:a16="http://schemas.microsoft.com/office/drawing/2014/main" id="{890AD523-24A0-4AE6-A169-138430A5353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460079" y="930349"/>
            <a:ext cx="6462631" cy="4832092"/>
          </a:xfrm>
        </p:spPr>
      </p:pic>
      <p:sp>
        <p:nvSpPr>
          <p:cNvPr id="6" name="TextBox 5">
            <a:extLst>
              <a:ext uri="{FF2B5EF4-FFF2-40B4-BE49-F238E27FC236}">
                <a16:creationId xmlns:a16="http://schemas.microsoft.com/office/drawing/2014/main" id="{D8C94763-DA24-498D-AF19-B2E1E346FE13}"/>
              </a:ext>
            </a:extLst>
          </p:cNvPr>
          <p:cNvSpPr txBox="1"/>
          <p:nvPr/>
        </p:nvSpPr>
        <p:spPr>
          <a:xfrm>
            <a:off x="6358275" y="6124352"/>
            <a:ext cx="4423144" cy="276999"/>
          </a:xfrm>
          <a:prstGeom prst="rect">
            <a:avLst/>
          </a:prstGeom>
          <a:noFill/>
        </p:spPr>
        <p:txBody>
          <a:bodyPr wrap="square" rtlCol="0">
            <a:spAutoFit/>
          </a:bodyPr>
          <a:lstStyle/>
          <a:p>
            <a:r>
              <a:rPr lang="en-US" sz="1200" dirty="0"/>
              <a:t>Credit: https://aws.amazon.com/cloudfront/</a:t>
            </a:r>
            <a:endParaRPr lang="en-CA" sz="1200" dirty="0"/>
          </a:p>
        </p:txBody>
      </p:sp>
      <p:sp>
        <p:nvSpPr>
          <p:cNvPr id="7" name="TextBox 6">
            <a:extLst>
              <a:ext uri="{FF2B5EF4-FFF2-40B4-BE49-F238E27FC236}">
                <a16:creationId xmlns:a16="http://schemas.microsoft.com/office/drawing/2014/main" id="{F7F38A31-6004-4AB1-A5AF-372312591CAC}"/>
              </a:ext>
            </a:extLst>
          </p:cNvPr>
          <p:cNvSpPr txBox="1"/>
          <p:nvPr/>
        </p:nvSpPr>
        <p:spPr>
          <a:xfrm>
            <a:off x="145741" y="1052623"/>
            <a:ext cx="5093379" cy="4832092"/>
          </a:xfrm>
          <a:prstGeom prst="rect">
            <a:avLst/>
          </a:prstGeom>
          <a:noFill/>
        </p:spPr>
        <p:txBody>
          <a:bodyPr wrap="square" rtlCol="0">
            <a:spAutoFit/>
          </a:bodyPr>
          <a:lstStyle/>
          <a:p>
            <a:pPr marL="285750" indent="-28575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Amazon CloudFront is a web service that accelerates the delivery of static and dynamic web content to your users, such as.html,.css,.js, and picture files.</a:t>
            </a:r>
          </a:p>
          <a:p>
            <a:pPr algn="just"/>
            <a:endParaRPr lang="en-US" sz="22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CloudFront distributes your content over a global network of data </a:t>
            </a:r>
            <a:r>
              <a:rPr lang="en-US" sz="2200" dirty="0" err="1">
                <a:latin typeface="Times New Roman" panose="02020603050405020304" pitchFamily="18" charset="0"/>
                <a:cs typeface="Times New Roman" panose="02020603050405020304" pitchFamily="18" charset="0"/>
              </a:rPr>
              <a:t>centres</a:t>
            </a:r>
            <a:r>
              <a:rPr lang="en-US" sz="2200" dirty="0">
                <a:latin typeface="Times New Roman" panose="02020603050405020304" pitchFamily="18" charset="0"/>
                <a:cs typeface="Times New Roman" panose="02020603050405020304" pitchFamily="18" charset="0"/>
              </a:rPr>
              <a:t> known as edge locations.</a:t>
            </a:r>
          </a:p>
          <a:p>
            <a:pPr algn="just"/>
            <a:endParaRPr lang="en-US" sz="22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When a user requests content served by CloudFront, the request is routed to the edge location with the lowest latency (time delay), ensuring that the content is provided as quickly as feasible.</a:t>
            </a:r>
            <a:endParaRPr lang="en-CA"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87015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Features of CloudFront</a:t>
            </a:r>
          </a:p>
        </p:txBody>
      </p:sp>
      <p:sp>
        <p:nvSpPr>
          <p:cNvPr id="4" name="Content Placeholder 3">
            <a:extLst>
              <a:ext uri="{FF2B5EF4-FFF2-40B4-BE49-F238E27FC236}">
                <a16:creationId xmlns:a16="http://schemas.microsoft.com/office/drawing/2014/main" id="{11CA7883-317F-447E-89C3-4540B1367E2C}"/>
              </a:ext>
            </a:extLst>
          </p:cNvPr>
          <p:cNvSpPr>
            <a:spLocks noGrp="1"/>
          </p:cNvSpPr>
          <p:nvPr>
            <p:ph idx="1"/>
          </p:nvPr>
        </p:nvSpPr>
        <p:spPr>
          <a:xfrm>
            <a:off x="253409" y="816746"/>
            <a:ext cx="10515600" cy="5318240"/>
          </a:xfrm>
        </p:spPr>
        <p:txBody>
          <a:bodyPr>
            <a:normAutofit/>
          </a:bodyPr>
          <a:lstStyle/>
          <a:p>
            <a:pPr algn="just">
              <a:lnSpc>
                <a:spcPct val="150000"/>
              </a:lnSpc>
            </a:pPr>
            <a:r>
              <a:rPr lang="en-CA" sz="2200" dirty="0">
                <a:latin typeface="Times New Roman" panose="02020603050405020304" pitchFamily="18" charset="0"/>
                <a:cs typeface="Times New Roman" panose="02020603050405020304" pitchFamily="18" charset="0"/>
              </a:rPr>
              <a:t>Global Edge Network</a:t>
            </a:r>
          </a:p>
          <a:p>
            <a:pPr algn="just">
              <a:lnSpc>
                <a:spcPct val="150000"/>
              </a:lnSpc>
            </a:pPr>
            <a:r>
              <a:rPr lang="en-CA" sz="2200" dirty="0">
                <a:latin typeface="Times New Roman" panose="02020603050405020304" pitchFamily="18" charset="0"/>
                <a:cs typeface="Times New Roman" panose="02020603050405020304" pitchFamily="18" charset="0"/>
              </a:rPr>
              <a:t>Security</a:t>
            </a:r>
          </a:p>
          <a:p>
            <a:pPr algn="just">
              <a:lnSpc>
                <a:spcPct val="150000"/>
              </a:lnSpc>
            </a:pPr>
            <a:r>
              <a:rPr lang="en-CA" sz="2200" dirty="0">
                <a:latin typeface="Times New Roman" panose="02020603050405020304" pitchFamily="18" charset="0"/>
                <a:cs typeface="Times New Roman" panose="02020603050405020304" pitchFamily="18" charset="0"/>
              </a:rPr>
              <a:t>Availability</a:t>
            </a:r>
          </a:p>
          <a:p>
            <a:pPr algn="just">
              <a:lnSpc>
                <a:spcPct val="150000"/>
              </a:lnSpc>
            </a:pPr>
            <a:r>
              <a:rPr lang="en-CA" sz="2200" dirty="0">
                <a:latin typeface="Times New Roman" panose="02020603050405020304" pitchFamily="18" charset="0"/>
                <a:cs typeface="Times New Roman" panose="02020603050405020304" pitchFamily="18" charset="0"/>
              </a:rPr>
              <a:t> Edge Computing</a:t>
            </a:r>
          </a:p>
          <a:p>
            <a:pPr algn="just">
              <a:lnSpc>
                <a:spcPct val="150000"/>
              </a:lnSpc>
            </a:pPr>
            <a:r>
              <a:rPr lang="en-CA" sz="2200" dirty="0">
                <a:latin typeface="Times New Roman" panose="02020603050405020304" pitchFamily="18" charset="0"/>
                <a:cs typeface="Times New Roman" panose="02020603050405020304" pitchFamily="18" charset="0"/>
              </a:rPr>
              <a:t> Real-time Metrics and Logging</a:t>
            </a:r>
          </a:p>
          <a:p>
            <a:pPr algn="just">
              <a:lnSpc>
                <a:spcPct val="150000"/>
              </a:lnSpc>
            </a:pPr>
            <a:r>
              <a:rPr lang="en-CA" sz="2200" dirty="0">
                <a:latin typeface="Times New Roman" panose="02020603050405020304" pitchFamily="18" charset="0"/>
                <a:cs typeface="Times New Roman" panose="02020603050405020304" pitchFamily="18" charset="0"/>
              </a:rPr>
              <a:t> DevOps Friendly</a:t>
            </a:r>
          </a:p>
          <a:p>
            <a:pPr algn="just">
              <a:lnSpc>
                <a:spcPct val="150000"/>
              </a:lnSpc>
            </a:pPr>
            <a:r>
              <a:rPr lang="en-CA" sz="2200" dirty="0">
                <a:latin typeface="Times New Roman" panose="02020603050405020304" pitchFamily="18" charset="0"/>
                <a:cs typeface="Times New Roman" panose="02020603050405020304" pitchFamily="18" charset="0"/>
              </a:rPr>
              <a:t> Cost Effective</a:t>
            </a:r>
          </a:p>
        </p:txBody>
      </p:sp>
    </p:spTree>
    <p:extLst>
      <p:ext uri="{BB962C8B-B14F-4D97-AF65-F5344CB8AC3E}">
        <p14:creationId xmlns:p14="http://schemas.microsoft.com/office/powerpoint/2010/main" val="16024697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Use cases of CloudFront</a:t>
            </a:r>
          </a:p>
        </p:txBody>
      </p:sp>
      <p:sp>
        <p:nvSpPr>
          <p:cNvPr id="4" name="Content Placeholder 3">
            <a:extLst>
              <a:ext uri="{FF2B5EF4-FFF2-40B4-BE49-F238E27FC236}">
                <a16:creationId xmlns:a16="http://schemas.microsoft.com/office/drawing/2014/main" id="{11CA7883-317F-447E-89C3-4540B1367E2C}"/>
              </a:ext>
            </a:extLst>
          </p:cNvPr>
          <p:cNvSpPr>
            <a:spLocks noGrp="1"/>
          </p:cNvSpPr>
          <p:nvPr>
            <p:ph idx="1"/>
          </p:nvPr>
        </p:nvSpPr>
        <p:spPr>
          <a:xfrm>
            <a:off x="253409" y="816746"/>
            <a:ext cx="10515600" cy="5392668"/>
          </a:xfrm>
        </p:spPr>
        <p:txBody>
          <a:bodyPr>
            <a:normAutofit/>
          </a:bodyPr>
          <a:lstStyle/>
          <a:p>
            <a:pPr algn="just">
              <a:lnSpc>
                <a:spcPct val="150000"/>
              </a:lnSpc>
            </a:pPr>
            <a:r>
              <a:rPr lang="en-CA" sz="2200" dirty="0">
                <a:latin typeface="Times New Roman" panose="02020603050405020304" pitchFamily="18" charset="0"/>
                <a:cs typeface="Times New Roman" panose="02020603050405020304" pitchFamily="18" charset="0"/>
              </a:rPr>
              <a:t>Deliver fast, secure websites</a:t>
            </a:r>
          </a:p>
          <a:p>
            <a:pPr algn="just">
              <a:lnSpc>
                <a:spcPct val="150000"/>
              </a:lnSpc>
            </a:pPr>
            <a:r>
              <a:rPr lang="en-US" sz="2200" dirty="0">
                <a:latin typeface="Times New Roman" panose="02020603050405020304" pitchFamily="18" charset="0"/>
                <a:cs typeface="Times New Roman" panose="02020603050405020304" pitchFamily="18" charset="0"/>
              </a:rPr>
              <a:t>Accelerate dynamic content delivery and APIs</a:t>
            </a:r>
          </a:p>
          <a:p>
            <a:pPr algn="just">
              <a:lnSpc>
                <a:spcPct val="150000"/>
              </a:lnSpc>
            </a:pPr>
            <a:r>
              <a:rPr lang="en-US" sz="2200" dirty="0">
                <a:latin typeface="Times New Roman" panose="02020603050405020304" pitchFamily="18" charset="0"/>
                <a:cs typeface="Times New Roman" panose="02020603050405020304" pitchFamily="18" charset="0"/>
              </a:rPr>
              <a:t>Stream live and on-demand video</a:t>
            </a:r>
          </a:p>
          <a:p>
            <a:pPr algn="just">
              <a:lnSpc>
                <a:spcPct val="150000"/>
              </a:lnSpc>
            </a:pPr>
            <a:r>
              <a:rPr lang="en-CA" sz="2200" dirty="0">
                <a:latin typeface="Times New Roman" panose="02020603050405020304" pitchFamily="18" charset="0"/>
                <a:cs typeface="Times New Roman" panose="02020603050405020304" pitchFamily="18" charset="0"/>
              </a:rPr>
              <a:t>Distribute patches and updates</a:t>
            </a:r>
          </a:p>
        </p:txBody>
      </p:sp>
    </p:spTree>
    <p:extLst>
      <p:ext uri="{BB962C8B-B14F-4D97-AF65-F5344CB8AC3E}">
        <p14:creationId xmlns:p14="http://schemas.microsoft.com/office/powerpoint/2010/main" val="665845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C1662-A06A-4C10-8760-58233DCB471D}"/>
              </a:ext>
            </a:extLst>
          </p:cNvPr>
          <p:cNvSpPr>
            <a:spLocks noGrp="1"/>
          </p:cNvSpPr>
          <p:nvPr>
            <p:ph type="title"/>
          </p:nvPr>
        </p:nvSpPr>
        <p:spPr>
          <a:xfrm>
            <a:off x="314446" y="365125"/>
            <a:ext cx="10515600" cy="1325563"/>
          </a:xfrm>
        </p:spPr>
        <p:txBody>
          <a:bodyPr>
            <a:normAutofit/>
          </a:bodyPr>
          <a:lstStyle/>
          <a:p>
            <a:r>
              <a:rPr lang="en-IN" sz="3600" dirty="0">
                <a:solidFill>
                  <a:srgbClr val="FF0000"/>
                </a:solidFill>
                <a:latin typeface="Times New Roman" panose="02020603050405020304" pitchFamily="18" charset="0"/>
                <a:cs typeface="Times New Roman" panose="02020603050405020304" pitchFamily="18" charset="0"/>
              </a:rPr>
              <a:t>AWS Direct Connect features</a:t>
            </a:r>
          </a:p>
        </p:txBody>
      </p:sp>
      <p:sp>
        <p:nvSpPr>
          <p:cNvPr id="5" name="Content Placeholder 4">
            <a:extLst>
              <a:ext uri="{FF2B5EF4-FFF2-40B4-BE49-F238E27FC236}">
                <a16:creationId xmlns:a16="http://schemas.microsoft.com/office/drawing/2014/main" id="{48D7347E-E46C-44B5-B1FA-C0534FC53A44}"/>
              </a:ext>
            </a:extLst>
          </p:cNvPr>
          <p:cNvSpPr>
            <a:spLocks noGrp="1"/>
          </p:cNvSpPr>
          <p:nvPr>
            <p:ph idx="1"/>
          </p:nvPr>
        </p:nvSpPr>
        <p:spPr>
          <a:xfrm>
            <a:off x="314446" y="1690688"/>
            <a:ext cx="11563108" cy="4351338"/>
          </a:xfrm>
        </p:spPr>
        <p:txBody>
          <a:bodyPr>
            <a:normAutofit fontScale="25000" lnSpcReduction="20000"/>
          </a:bodyPr>
          <a:lstStyle/>
          <a:p>
            <a:pPr marL="0" indent="0" algn="just">
              <a:buNone/>
            </a:pPr>
            <a:r>
              <a:rPr lang="en-US" sz="8800" i="0" dirty="0">
                <a:solidFill>
                  <a:srgbClr val="FF0000"/>
                </a:solidFill>
                <a:effectLst/>
                <a:latin typeface="Times New Roman" panose="02020603050405020304" pitchFamily="18" charset="0"/>
                <a:cs typeface="Times New Roman" panose="02020603050405020304" pitchFamily="18" charset="0"/>
              </a:rPr>
              <a:t>AWS Direct Connect Locations Worldwide : </a:t>
            </a:r>
          </a:p>
          <a:p>
            <a:pPr algn="just"/>
            <a:r>
              <a:rPr lang="en-US" sz="8800" i="0" dirty="0">
                <a:effectLst/>
                <a:latin typeface="Times New Roman" panose="02020603050405020304" pitchFamily="18" charset="0"/>
                <a:cs typeface="Times New Roman" panose="02020603050405020304" pitchFamily="18" charset="0"/>
              </a:rPr>
              <a:t>AWS Direct Connect is available in locations around the world, allowing you to establish a connection near where you need it.</a:t>
            </a:r>
          </a:p>
          <a:p>
            <a:pPr algn="just"/>
            <a:r>
              <a:rPr lang="en-US" sz="8800" i="0" dirty="0">
                <a:effectLst/>
                <a:latin typeface="Times New Roman" panose="02020603050405020304" pitchFamily="18" charset="0"/>
                <a:cs typeface="Times New Roman" panose="02020603050405020304" pitchFamily="18" charset="0"/>
              </a:rPr>
              <a:t> In some places, some AWS </a:t>
            </a:r>
            <a:r>
              <a:rPr lang="en-US" sz="8800" i="0" dirty="0" err="1">
                <a:effectLst/>
                <a:latin typeface="Times New Roman" panose="02020603050405020304" pitchFamily="18" charset="0"/>
                <a:cs typeface="Times New Roman" panose="02020603050405020304" pitchFamily="18" charset="0"/>
              </a:rPr>
              <a:t>DirectConnect</a:t>
            </a:r>
            <a:r>
              <a:rPr lang="en-US" sz="8800" i="0" dirty="0">
                <a:effectLst/>
                <a:latin typeface="Times New Roman" panose="02020603050405020304" pitchFamily="18" charset="0"/>
                <a:cs typeface="Times New Roman" panose="02020603050405020304" pitchFamily="18" charset="0"/>
              </a:rPr>
              <a:t> features such as MACsec and 100Gbps connectivity are available.</a:t>
            </a:r>
          </a:p>
          <a:p>
            <a:pPr marL="0" indent="0" algn="just">
              <a:buNone/>
            </a:pPr>
            <a:r>
              <a:rPr lang="en-US" sz="8800" dirty="0">
                <a:solidFill>
                  <a:srgbClr val="FF0000"/>
                </a:solidFill>
                <a:latin typeface="Times New Roman" panose="02020603050405020304" pitchFamily="18" charset="0"/>
                <a:cs typeface="Times New Roman" panose="02020603050405020304" pitchFamily="18" charset="0"/>
              </a:rPr>
              <a:t>More Than 100 MBPS Speed: </a:t>
            </a:r>
          </a:p>
          <a:p>
            <a:pPr algn="just"/>
            <a:r>
              <a:rPr lang="en-US" sz="8800" i="0" dirty="0">
                <a:effectLst/>
                <a:latin typeface="Times New Roman" panose="02020603050405020304" pitchFamily="18" charset="0"/>
                <a:cs typeface="Times New Roman" panose="02020603050405020304" pitchFamily="18" charset="0"/>
              </a:rPr>
              <a:t>AWS Direct Connect is to be had in speeds beginning at 50 Mbps and scaling as much as one hundred Gbps, so that you can discover the proper connection for you.</a:t>
            </a:r>
          </a:p>
          <a:p>
            <a:pPr marL="0" indent="0" algn="just">
              <a:buNone/>
            </a:pPr>
            <a:r>
              <a:rPr lang="en-US" sz="8800" i="0" dirty="0">
                <a:solidFill>
                  <a:srgbClr val="FF0000"/>
                </a:solidFill>
                <a:effectLst/>
                <a:latin typeface="Times New Roman" panose="02020603050405020304" pitchFamily="18" charset="0"/>
                <a:cs typeface="Times New Roman" panose="02020603050405020304" pitchFamily="18" charset="0"/>
              </a:rPr>
              <a:t>MACsec and IPsec Encryption options:</a:t>
            </a:r>
          </a:p>
          <a:p>
            <a:pPr algn="just"/>
            <a:r>
              <a:rPr lang="en-US" sz="8800" i="0" dirty="0">
                <a:effectLst/>
                <a:latin typeface="Times New Roman" panose="02020603050405020304" pitchFamily="18" charset="0"/>
                <a:cs typeface="Times New Roman" panose="02020603050405020304" pitchFamily="18" charset="0"/>
              </a:rPr>
              <a:t>Use multiple encryption options to further protect communication between data centers, branch offices, or colocation facilities.</a:t>
            </a:r>
          </a:p>
          <a:p>
            <a:pPr algn="just"/>
            <a:r>
              <a:rPr lang="en-US" sz="8800" i="0" dirty="0">
                <a:effectLst/>
                <a:latin typeface="Times New Roman" panose="02020603050405020304" pitchFamily="18" charset="0"/>
                <a:cs typeface="Times New Roman" panose="02020603050405020304" pitchFamily="18" charset="0"/>
              </a:rPr>
              <a:t> Protects 10Gbps and 100Gbps connections using native point-to-point IEEE 802.1AE (MACsec) encryption at selected locations.</a:t>
            </a:r>
          </a:p>
          <a:p>
            <a:pPr algn="just"/>
            <a:r>
              <a:rPr lang="en-US" sz="8800" i="0" dirty="0">
                <a:effectLst/>
                <a:latin typeface="Times New Roman" panose="02020603050405020304" pitchFamily="18" charset="0"/>
                <a:cs typeface="Times New Roman" panose="02020603050405020304" pitchFamily="18" charset="0"/>
              </a:rPr>
              <a:t> AWS </a:t>
            </a:r>
            <a:r>
              <a:rPr lang="en-US" sz="8800" i="0" dirty="0" err="1">
                <a:effectLst/>
                <a:latin typeface="Times New Roman" panose="02020603050405020304" pitchFamily="18" charset="0"/>
                <a:cs typeface="Times New Roman" panose="02020603050405020304" pitchFamily="18" charset="0"/>
              </a:rPr>
              <a:t>SitetoSite</a:t>
            </a:r>
            <a:r>
              <a:rPr lang="en-US" sz="8800" i="0" dirty="0">
                <a:effectLst/>
                <a:latin typeface="Times New Roman" panose="02020603050405020304" pitchFamily="18" charset="0"/>
                <a:cs typeface="Times New Roman" panose="02020603050405020304" pitchFamily="18" charset="0"/>
              </a:rPr>
              <a:t> VPN can also be used for secure connections using IPsec (IP security).</a:t>
            </a:r>
          </a:p>
          <a:p>
            <a:pPr marL="0" indent="0">
              <a:buNone/>
            </a:pPr>
            <a:endParaRPr lang="en-US" sz="8800" i="0" dirty="0">
              <a:effectLst/>
              <a:latin typeface="Times New Roman" panose="02020603050405020304" pitchFamily="18" charset="0"/>
              <a:cs typeface="Times New Roman" panose="02020603050405020304" pitchFamily="18" charset="0"/>
            </a:endParaRPr>
          </a:p>
          <a:p>
            <a:pPr marL="0" indent="0">
              <a:buNone/>
            </a:pPr>
            <a:endParaRPr lang="en-US" sz="8800" i="0" dirty="0">
              <a:effectLst/>
              <a:latin typeface="Times New Roman" panose="02020603050405020304" pitchFamily="18" charset="0"/>
              <a:cs typeface="Times New Roman" panose="02020603050405020304" pitchFamily="18" charset="0"/>
            </a:endParaRPr>
          </a:p>
          <a:p>
            <a:pPr marL="0" indent="0">
              <a:buNone/>
            </a:pPr>
            <a:endParaRPr lang="en-US" sz="4900" i="0" dirty="0">
              <a:effectLst/>
              <a:latin typeface="Times New Roman" panose="02020603050405020304" pitchFamily="18" charset="0"/>
              <a:cs typeface="Times New Roman" panose="02020603050405020304" pitchFamily="18" charset="0"/>
            </a:endParaRPr>
          </a:p>
          <a:p>
            <a:pPr marL="0" indent="0">
              <a:buNone/>
            </a:pPr>
            <a:r>
              <a:rPr lang="en-US" sz="1600" b="0" i="0" dirty="0">
                <a:solidFill>
                  <a:srgbClr val="232F3E"/>
                </a:solidFill>
                <a:effectLst/>
                <a:latin typeface="AmazonEmberBold"/>
              </a:rPr>
              <a:t> </a:t>
            </a:r>
          </a:p>
          <a:p>
            <a:pPr marL="0" indent="0">
              <a:buNone/>
            </a:pPr>
            <a:endParaRPr lang="en-US" sz="1600" b="0" i="0" dirty="0">
              <a:solidFill>
                <a:srgbClr val="232F3E"/>
              </a:solidFill>
              <a:effectLst/>
              <a:latin typeface="AmazonEmberBold"/>
            </a:endParaRPr>
          </a:p>
          <a:p>
            <a:pPr marL="0" indent="0">
              <a:buNone/>
            </a:pPr>
            <a:endParaRPr lang="en-US" sz="1600" b="0" i="0" dirty="0">
              <a:solidFill>
                <a:srgbClr val="232F3E"/>
              </a:solidFill>
              <a:effectLst/>
              <a:latin typeface="AmazonEmberBold"/>
            </a:endParaRPr>
          </a:p>
          <a:p>
            <a:endParaRPr lang="en-IN" dirty="0"/>
          </a:p>
        </p:txBody>
      </p:sp>
    </p:spTree>
    <p:extLst>
      <p:ext uri="{BB962C8B-B14F-4D97-AF65-F5344CB8AC3E}">
        <p14:creationId xmlns:p14="http://schemas.microsoft.com/office/powerpoint/2010/main" val="1952654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4347A-BB08-4B71-ADC1-0721B966A17A}"/>
              </a:ext>
            </a:extLst>
          </p:cNvPr>
          <p:cNvSpPr>
            <a:spLocks noGrp="1"/>
          </p:cNvSpPr>
          <p:nvPr>
            <p:ph type="title"/>
          </p:nvPr>
        </p:nvSpPr>
        <p:spPr>
          <a:xfrm>
            <a:off x="838200" y="350284"/>
            <a:ext cx="10515600" cy="749312"/>
          </a:xfrm>
        </p:spPr>
        <p:txBody>
          <a:bodyPr>
            <a:normAutofit/>
          </a:bodyPr>
          <a:lstStyle/>
          <a:p>
            <a:r>
              <a:rPr lang="en-IN" sz="3600" dirty="0">
                <a:solidFill>
                  <a:srgbClr val="FF0000"/>
                </a:solidFill>
                <a:latin typeface="Times New Roman" panose="02020603050405020304" pitchFamily="18" charset="0"/>
                <a:cs typeface="Times New Roman" panose="02020603050405020304" pitchFamily="18" charset="0"/>
              </a:rPr>
              <a:t>Use Cases</a:t>
            </a:r>
          </a:p>
        </p:txBody>
      </p:sp>
      <p:sp>
        <p:nvSpPr>
          <p:cNvPr id="3" name="Content Placeholder 2">
            <a:extLst>
              <a:ext uri="{FF2B5EF4-FFF2-40B4-BE49-F238E27FC236}">
                <a16:creationId xmlns:a16="http://schemas.microsoft.com/office/drawing/2014/main" id="{BBD5D92E-7FF8-4EFC-8B76-01F274DD0C06}"/>
              </a:ext>
            </a:extLst>
          </p:cNvPr>
          <p:cNvSpPr>
            <a:spLocks noGrp="1"/>
          </p:cNvSpPr>
          <p:nvPr>
            <p:ph idx="1"/>
          </p:nvPr>
        </p:nvSpPr>
        <p:spPr>
          <a:xfrm>
            <a:off x="838200" y="1253331"/>
            <a:ext cx="10515600" cy="4351338"/>
          </a:xfrm>
        </p:spPr>
        <p:txBody>
          <a:bodyPr/>
          <a:lstStyle/>
          <a:p>
            <a:pPr algn="just"/>
            <a:r>
              <a:rPr lang="en-IN" sz="2200" b="1" dirty="0">
                <a:latin typeface="Times New Roman" panose="02020603050405020304" pitchFamily="18" charset="0"/>
                <a:cs typeface="Times New Roman" panose="02020603050405020304" pitchFamily="18" charset="0"/>
              </a:rPr>
              <a:t>Building hybrid connection: </a:t>
            </a:r>
            <a:r>
              <a:rPr lang="en-US" sz="2200" dirty="0">
                <a:latin typeface="Times New Roman" panose="02020603050405020304" pitchFamily="18" charset="0"/>
                <a:cs typeface="Times New Roman" panose="02020603050405020304" pitchFamily="18" charset="0"/>
              </a:rPr>
              <a:t>Link AWS with your on-premises network to build cross-environmental applications  without sacrificing performance.</a:t>
            </a:r>
          </a:p>
          <a:p>
            <a:pPr algn="just"/>
            <a:r>
              <a:rPr lang="en-IN" sz="2200" b="1" i="0" dirty="0">
                <a:effectLst/>
                <a:latin typeface="Times New Roman" panose="02020603050405020304" pitchFamily="18" charset="0"/>
                <a:cs typeface="Times New Roman" panose="02020603050405020304" pitchFamily="18" charset="0"/>
              </a:rPr>
              <a:t>Extend your existing network: </a:t>
            </a:r>
            <a:r>
              <a:rPr lang="en-US" sz="2200" i="0" dirty="0">
                <a:effectLst/>
                <a:latin typeface="Times New Roman" panose="02020603050405020304" pitchFamily="18" charset="0"/>
                <a:cs typeface="Times New Roman" panose="02020603050405020304" pitchFamily="18" charset="0"/>
              </a:rPr>
              <a:t>Once you connect your network to AWS </a:t>
            </a:r>
            <a:r>
              <a:rPr lang="en-US" sz="2200" i="0" dirty="0" err="1">
                <a:effectLst/>
                <a:latin typeface="Times New Roman" panose="02020603050405020304" pitchFamily="18" charset="0"/>
                <a:cs typeface="Times New Roman" panose="02020603050405020304" pitchFamily="18" charset="0"/>
              </a:rPr>
              <a:t>DirectConnect</a:t>
            </a:r>
            <a:r>
              <a:rPr lang="en-US" sz="2200" i="0" dirty="0">
                <a:effectLst/>
                <a:latin typeface="Times New Roman" panose="02020603050405020304" pitchFamily="18" charset="0"/>
                <a:cs typeface="Times New Roman" panose="02020603050405020304" pitchFamily="18" charset="0"/>
              </a:rPr>
              <a:t>, you can use </a:t>
            </a:r>
            <a:r>
              <a:rPr lang="en-US" sz="2200" i="0" dirty="0" err="1">
                <a:effectLst/>
                <a:latin typeface="Times New Roman" panose="02020603050405020304" pitchFamily="18" charset="0"/>
                <a:cs typeface="Times New Roman" panose="02020603050405020304" pitchFamily="18" charset="0"/>
              </a:rPr>
              <a:t>SiteLink</a:t>
            </a:r>
            <a:r>
              <a:rPr lang="en-US" sz="2200" i="0" dirty="0">
                <a:effectLst/>
                <a:latin typeface="Times New Roman" panose="02020603050405020304" pitchFamily="18" charset="0"/>
                <a:cs typeface="Times New Roman" panose="02020603050405020304" pitchFamily="18" charset="0"/>
              </a:rPr>
              <a:t> to send data between  locations. When using </a:t>
            </a:r>
            <a:r>
              <a:rPr lang="en-US" sz="2200" i="0" dirty="0" err="1">
                <a:effectLst/>
                <a:latin typeface="Times New Roman" panose="02020603050405020304" pitchFamily="18" charset="0"/>
                <a:cs typeface="Times New Roman" panose="02020603050405020304" pitchFamily="18" charset="0"/>
              </a:rPr>
              <a:t>SiteLink</a:t>
            </a:r>
            <a:r>
              <a:rPr lang="en-US" sz="2200" i="0" dirty="0">
                <a:effectLst/>
                <a:latin typeface="Times New Roman" panose="02020603050405020304" pitchFamily="18" charset="0"/>
                <a:cs typeface="Times New Roman" panose="02020603050405020304" pitchFamily="18" charset="0"/>
              </a:rPr>
              <a:t>, data is sent between sites using the shortest route.</a:t>
            </a:r>
          </a:p>
          <a:p>
            <a:pPr algn="just"/>
            <a:r>
              <a:rPr lang="en-US" sz="2200" b="1" i="0" dirty="0">
                <a:effectLst/>
                <a:latin typeface="Times New Roman" panose="02020603050405020304" pitchFamily="18" charset="0"/>
                <a:cs typeface="Times New Roman" panose="02020603050405020304" pitchFamily="18" charset="0"/>
              </a:rPr>
              <a:t>Manage large datasets: </a:t>
            </a:r>
            <a:r>
              <a:rPr lang="en-US" sz="2200" i="0" dirty="0">
                <a:effectLst/>
                <a:latin typeface="Times New Roman" panose="02020603050405020304" pitchFamily="18" charset="0"/>
                <a:cs typeface="Times New Roman" panose="02020603050405020304" pitchFamily="18" charset="0"/>
              </a:rPr>
              <a:t>Ensures large, smooth and reliable data transfer for real-time analytics, fast backups, or broadcast media processing.</a:t>
            </a:r>
            <a:endParaRPr lang="en-IN" sz="2200" dirty="0">
              <a:solidFill>
                <a:srgbClr val="FF0000"/>
              </a:solidFill>
              <a:latin typeface="Times New Roman" panose="02020603050405020304" pitchFamily="18" charset="0"/>
              <a:cs typeface="Times New Roman" panose="02020603050405020304" pitchFamily="18" charset="0"/>
            </a:endParaRPr>
          </a:p>
          <a:p>
            <a:pPr marL="0" indent="0">
              <a:buNone/>
            </a:pPr>
            <a:endParaRPr lang="en-IN" b="0" i="0" dirty="0">
              <a:solidFill>
                <a:srgbClr val="232F3E"/>
              </a:solidFill>
              <a:effectLst/>
              <a:latin typeface="AmazonEmberBold"/>
            </a:endParaRPr>
          </a:p>
        </p:txBody>
      </p:sp>
      <p:pic>
        <p:nvPicPr>
          <p:cNvPr id="5" name="Picture 4">
            <a:extLst>
              <a:ext uri="{FF2B5EF4-FFF2-40B4-BE49-F238E27FC236}">
                <a16:creationId xmlns:a16="http://schemas.microsoft.com/office/drawing/2014/main" id="{7C0AB698-EF47-490C-9ECA-8909ACCCDA27}"/>
              </a:ext>
            </a:extLst>
          </p:cNvPr>
          <p:cNvPicPr>
            <a:picLocks noChangeAspect="1"/>
          </p:cNvPicPr>
          <p:nvPr/>
        </p:nvPicPr>
        <p:blipFill>
          <a:blip r:embed="rId3"/>
          <a:stretch>
            <a:fillRect/>
          </a:stretch>
        </p:blipFill>
        <p:spPr>
          <a:xfrm>
            <a:off x="209735" y="4001294"/>
            <a:ext cx="3235660" cy="2206132"/>
          </a:xfrm>
          <a:prstGeom prst="rect">
            <a:avLst/>
          </a:prstGeom>
        </p:spPr>
      </p:pic>
      <p:pic>
        <p:nvPicPr>
          <p:cNvPr id="7" name="Picture 6">
            <a:extLst>
              <a:ext uri="{FF2B5EF4-FFF2-40B4-BE49-F238E27FC236}">
                <a16:creationId xmlns:a16="http://schemas.microsoft.com/office/drawing/2014/main" id="{F843CDED-621A-4B12-B74C-1BC10F6A8CAF}"/>
              </a:ext>
            </a:extLst>
          </p:cNvPr>
          <p:cNvPicPr>
            <a:picLocks noChangeAspect="1"/>
          </p:cNvPicPr>
          <p:nvPr/>
        </p:nvPicPr>
        <p:blipFill>
          <a:blip r:embed="rId4"/>
          <a:stretch>
            <a:fillRect/>
          </a:stretch>
        </p:blipFill>
        <p:spPr>
          <a:xfrm>
            <a:off x="3798652" y="3712609"/>
            <a:ext cx="3950809" cy="2494817"/>
          </a:xfrm>
          <a:prstGeom prst="rect">
            <a:avLst/>
          </a:prstGeom>
        </p:spPr>
      </p:pic>
      <p:pic>
        <p:nvPicPr>
          <p:cNvPr id="9" name="Picture 8">
            <a:extLst>
              <a:ext uri="{FF2B5EF4-FFF2-40B4-BE49-F238E27FC236}">
                <a16:creationId xmlns:a16="http://schemas.microsoft.com/office/drawing/2014/main" id="{34EF62EF-E4F5-46FA-B09C-8C0B971553E1}"/>
              </a:ext>
            </a:extLst>
          </p:cNvPr>
          <p:cNvPicPr>
            <a:picLocks noChangeAspect="1"/>
          </p:cNvPicPr>
          <p:nvPr/>
        </p:nvPicPr>
        <p:blipFill>
          <a:blip r:embed="rId5"/>
          <a:stretch>
            <a:fillRect/>
          </a:stretch>
        </p:blipFill>
        <p:spPr>
          <a:xfrm>
            <a:off x="8249945" y="4258129"/>
            <a:ext cx="3732320" cy="1918834"/>
          </a:xfrm>
          <a:prstGeom prst="rect">
            <a:avLst/>
          </a:prstGeom>
        </p:spPr>
      </p:pic>
      <p:sp>
        <p:nvSpPr>
          <p:cNvPr id="10" name="TextBox 9">
            <a:extLst>
              <a:ext uri="{FF2B5EF4-FFF2-40B4-BE49-F238E27FC236}">
                <a16:creationId xmlns:a16="http://schemas.microsoft.com/office/drawing/2014/main" id="{E355DEC8-5B42-4DA0-9449-99A969FAA2BA}"/>
              </a:ext>
            </a:extLst>
          </p:cNvPr>
          <p:cNvSpPr txBox="1"/>
          <p:nvPr/>
        </p:nvSpPr>
        <p:spPr>
          <a:xfrm>
            <a:off x="8933159" y="6492875"/>
            <a:ext cx="3258841" cy="276999"/>
          </a:xfrm>
          <a:prstGeom prst="rect">
            <a:avLst/>
          </a:prstGeom>
          <a:noFill/>
        </p:spPr>
        <p:txBody>
          <a:bodyPr wrap="square" rtlCol="0">
            <a:spAutoFit/>
          </a:bodyPr>
          <a:lstStyle/>
          <a:p>
            <a:r>
              <a:rPr lang="en-IN" sz="1100" dirty="0"/>
              <a:t>Credit</a:t>
            </a:r>
            <a:r>
              <a:rPr lang="en-IN" sz="1200" dirty="0"/>
              <a:t>: </a:t>
            </a:r>
            <a:r>
              <a:rPr lang="en-IN" sz="1200" u="sng" dirty="0">
                <a:solidFill>
                  <a:srgbClr val="0070C0"/>
                </a:solidFill>
              </a:rPr>
              <a:t>https://aws.amazon.com/directconnect/</a:t>
            </a:r>
          </a:p>
        </p:txBody>
      </p:sp>
    </p:spTree>
    <p:extLst>
      <p:ext uri="{BB962C8B-B14F-4D97-AF65-F5344CB8AC3E}">
        <p14:creationId xmlns:p14="http://schemas.microsoft.com/office/powerpoint/2010/main" val="1779249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2AC80-C28A-45E0-A008-683B3B7F3851}"/>
              </a:ext>
            </a:extLst>
          </p:cNvPr>
          <p:cNvSpPr>
            <a:spLocks noGrp="1"/>
          </p:cNvSpPr>
          <p:nvPr>
            <p:ph type="title"/>
          </p:nvPr>
        </p:nvSpPr>
        <p:spPr/>
        <p:txBody>
          <a:bodyPr>
            <a:normAutofit/>
          </a:bodyPr>
          <a:lstStyle/>
          <a:p>
            <a:r>
              <a:rPr lang="en-IN" sz="3600" dirty="0">
                <a:solidFill>
                  <a:srgbClr val="FF0000"/>
                </a:solidFill>
                <a:latin typeface="Times New Roman" panose="02020603050405020304" pitchFamily="18" charset="0"/>
                <a:cs typeface="Times New Roman" panose="02020603050405020304" pitchFamily="18" charset="0"/>
              </a:rPr>
              <a:t>AWS Snowball</a:t>
            </a:r>
          </a:p>
        </p:txBody>
      </p:sp>
      <p:sp>
        <p:nvSpPr>
          <p:cNvPr id="4" name="Content Placeholder 3">
            <a:extLst>
              <a:ext uri="{FF2B5EF4-FFF2-40B4-BE49-F238E27FC236}">
                <a16:creationId xmlns:a16="http://schemas.microsoft.com/office/drawing/2014/main" id="{BED28677-4435-4793-B4B7-A4FCE4D9D1FC}"/>
              </a:ext>
            </a:extLst>
          </p:cNvPr>
          <p:cNvSpPr>
            <a:spLocks noGrp="1"/>
          </p:cNvSpPr>
          <p:nvPr>
            <p:ph sz="half" idx="1"/>
          </p:nvPr>
        </p:nvSpPr>
        <p:spPr>
          <a:xfrm>
            <a:off x="826363" y="1825625"/>
            <a:ext cx="5181600" cy="4351338"/>
          </a:xfrm>
        </p:spPr>
        <p:txBody>
          <a:bodyPr>
            <a:normAutofit fontScale="92500" lnSpcReduction="10000"/>
          </a:bodyPr>
          <a:lstStyle/>
          <a:p>
            <a:pPr algn="just"/>
            <a:r>
              <a:rPr lang="en-IN" sz="2200" dirty="0">
                <a:latin typeface="Times New Roman" panose="02020603050405020304" pitchFamily="18" charset="0"/>
                <a:cs typeface="Times New Roman" panose="02020603050405020304" pitchFamily="18" charset="0"/>
              </a:rPr>
              <a:t>It is a part of AWS Snow Family.</a:t>
            </a:r>
          </a:p>
          <a:p>
            <a:pPr algn="just"/>
            <a:r>
              <a:rPr lang="en-IN" sz="2200" dirty="0">
                <a:latin typeface="Times New Roman" panose="02020603050405020304" pitchFamily="18" charset="0"/>
                <a:cs typeface="Times New Roman" panose="02020603050405020304" pitchFamily="18" charset="0"/>
              </a:rPr>
              <a:t>It is used for edge storage, edge computing and data migration device.</a:t>
            </a:r>
          </a:p>
          <a:p>
            <a:pPr algn="just"/>
            <a:r>
              <a:rPr lang="en-IN" sz="2200" dirty="0">
                <a:latin typeface="Times New Roman" panose="02020603050405020304" pitchFamily="18" charset="0"/>
                <a:cs typeface="Times New Roman" panose="02020603050405020304" pitchFamily="18" charset="0"/>
              </a:rPr>
              <a:t>This device is also utilized for data processing, machine learning and data collection.</a:t>
            </a:r>
          </a:p>
          <a:p>
            <a:pPr algn="just"/>
            <a:r>
              <a:rPr lang="en-US" sz="2200" i="0" dirty="0">
                <a:effectLst/>
                <a:latin typeface="Times New Roman" panose="02020603050405020304" pitchFamily="18" charset="0"/>
                <a:cs typeface="Times New Roman" panose="02020603050405020304" pitchFamily="18" charset="0"/>
              </a:rPr>
              <a:t>Snowball supports specific Amazon EC2 instance types and AWS Lambda functions, so you can develop and test in the AWS cloud, then deploy applications to remote devices for collection, processing preprocess and send the data to AWS.</a:t>
            </a:r>
          </a:p>
          <a:p>
            <a:pPr algn="just"/>
            <a:r>
              <a:rPr lang="en-US" sz="2200" dirty="0">
                <a:latin typeface="Times New Roman" panose="02020603050405020304" pitchFamily="18" charset="0"/>
                <a:cs typeface="Times New Roman" panose="02020603050405020304" pitchFamily="18" charset="0"/>
              </a:rPr>
              <a:t>Use cases: </a:t>
            </a:r>
            <a:r>
              <a:rPr lang="en-US" sz="2200" i="0" dirty="0">
                <a:effectLst/>
                <a:latin typeface="Times New Roman" panose="02020603050405020304" pitchFamily="18" charset="0"/>
                <a:cs typeface="Times New Roman" panose="02020603050405020304" pitchFamily="18" charset="0"/>
              </a:rPr>
              <a:t> data migration, data transport, image collation, IoT sensor stream capture, and machine learning.</a:t>
            </a:r>
            <a:endParaRPr lang="en-IN" sz="2200" dirty="0">
              <a:latin typeface="Times New Roman" panose="02020603050405020304" pitchFamily="18" charset="0"/>
              <a:cs typeface="Times New Roman" panose="02020603050405020304" pitchFamily="18" charset="0"/>
            </a:endParaRPr>
          </a:p>
          <a:p>
            <a:endParaRPr lang="en-IN" dirty="0"/>
          </a:p>
        </p:txBody>
      </p:sp>
      <p:pic>
        <p:nvPicPr>
          <p:cNvPr id="7" name="Content Placeholder 6">
            <a:extLst>
              <a:ext uri="{FF2B5EF4-FFF2-40B4-BE49-F238E27FC236}">
                <a16:creationId xmlns:a16="http://schemas.microsoft.com/office/drawing/2014/main" id="{6FE8DA9B-BD03-4267-9C74-14EBAA90693A}"/>
              </a:ext>
            </a:extLst>
          </p:cNvPr>
          <p:cNvPicPr>
            <a:picLocks noGrp="1" noChangeAspect="1"/>
          </p:cNvPicPr>
          <p:nvPr>
            <p:ph sz="half" idx="2"/>
          </p:nvPr>
        </p:nvPicPr>
        <p:blipFill>
          <a:blip r:embed="rId3"/>
          <a:stretch>
            <a:fillRect/>
          </a:stretch>
        </p:blipFill>
        <p:spPr>
          <a:xfrm>
            <a:off x="6278732" y="1825625"/>
            <a:ext cx="5181600" cy="2973594"/>
          </a:xfrm>
        </p:spPr>
      </p:pic>
      <p:sp>
        <p:nvSpPr>
          <p:cNvPr id="8" name="TextBox 7">
            <a:extLst>
              <a:ext uri="{FF2B5EF4-FFF2-40B4-BE49-F238E27FC236}">
                <a16:creationId xmlns:a16="http://schemas.microsoft.com/office/drawing/2014/main" id="{A764FBA9-DB9B-46DD-A85A-1AD6FD325ED9}"/>
              </a:ext>
            </a:extLst>
          </p:cNvPr>
          <p:cNvSpPr txBox="1"/>
          <p:nvPr/>
        </p:nvSpPr>
        <p:spPr>
          <a:xfrm>
            <a:off x="7204229" y="5170076"/>
            <a:ext cx="4161408" cy="600164"/>
          </a:xfrm>
          <a:prstGeom prst="rect">
            <a:avLst/>
          </a:prstGeom>
          <a:noFill/>
        </p:spPr>
        <p:txBody>
          <a:bodyPr wrap="square" rtlCol="0">
            <a:spAutoFit/>
          </a:bodyPr>
          <a:lstStyle/>
          <a:p>
            <a:r>
              <a:rPr lang="en-IN" sz="1100" dirty="0"/>
              <a:t>Credit</a:t>
            </a:r>
            <a:r>
              <a:rPr lang="en-IN" sz="1100" u="sng" dirty="0">
                <a:solidFill>
                  <a:srgbClr val="0070C0"/>
                </a:solidFill>
              </a:rPr>
              <a:t>: https://aws.amazon.com/snowball/?whats-new-cards.sort-by=item.additionalFields.postDateTime&amp;whats-new-cards.sort-order=desc</a:t>
            </a:r>
          </a:p>
        </p:txBody>
      </p:sp>
    </p:spTree>
    <p:extLst>
      <p:ext uri="{BB962C8B-B14F-4D97-AF65-F5344CB8AC3E}">
        <p14:creationId xmlns:p14="http://schemas.microsoft.com/office/powerpoint/2010/main" val="1767203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0471978-FC6F-4129-9B93-818EC39B25A0}"/>
              </a:ext>
            </a:extLst>
          </p:cNvPr>
          <p:cNvSpPr>
            <a:spLocks noGrp="1"/>
          </p:cNvSpPr>
          <p:nvPr>
            <p:ph type="title"/>
          </p:nvPr>
        </p:nvSpPr>
        <p:spPr/>
        <p:txBody>
          <a:bodyPr>
            <a:normAutofit/>
          </a:bodyPr>
          <a:lstStyle/>
          <a:p>
            <a:r>
              <a:rPr lang="en-IN" sz="3600" dirty="0">
                <a:solidFill>
                  <a:srgbClr val="FF0000"/>
                </a:solidFill>
                <a:latin typeface="Times New Roman" panose="02020603050405020304" pitchFamily="18" charset="0"/>
                <a:cs typeface="Times New Roman" panose="02020603050405020304" pitchFamily="18" charset="0"/>
              </a:rPr>
              <a:t>Benefits of AWS Snowball</a:t>
            </a:r>
          </a:p>
        </p:txBody>
      </p:sp>
      <p:sp>
        <p:nvSpPr>
          <p:cNvPr id="6" name="Content Placeholder 5">
            <a:extLst>
              <a:ext uri="{FF2B5EF4-FFF2-40B4-BE49-F238E27FC236}">
                <a16:creationId xmlns:a16="http://schemas.microsoft.com/office/drawing/2014/main" id="{081D3CC4-C2CB-4F1D-B7B4-D3CC7FBA6EDF}"/>
              </a:ext>
            </a:extLst>
          </p:cNvPr>
          <p:cNvSpPr>
            <a:spLocks noGrp="1"/>
          </p:cNvSpPr>
          <p:nvPr>
            <p:ph idx="1"/>
          </p:nvPr>
        </p:nvSpPr>
        <p:spPr/>
        <p:txBody>
          <a:bodyPr>
            <a:normAutofit lnSpcReduction="10000"/>
          </a:bodyPr>
          <a:lstStyle/>
          <a:p>
            <a:r>
              <a:rPr lang="en-IN" sz="2200" dirty="0">
                <a:latin typeface="Times New Roman" panose="02020603050405020304" pitchFamily="18" charset="0"/>
                <a:cs typeface="Times New Roman" panose="02020603050405020304" pitchFamily="18" charset="0"/>
              </a:rPr>
              <a:t>Scalable</a:t>
            </a:r>
          </a:p>
          <a:p>
            <a:r>
              <a:rPr lang="en-IN" sz="2200" dirty="0">
                <a:latin typeface="Times New Roman" panose="02020603050405020304" pitchFamily="18" charset="0"/>
                <a:cs typeface="Times New Roman" panose="02020603050405020304" pitchFamily="18" charset="0"/>
              </a:rPr>
              <a:t>Secure and Durable</a:t>
            </a:r>
          </a:p>
          <a:p>
            <a:r>
              <a:rPr lang="en-IN" sz="2200" dirty="0">
                <a:latin typeface="Times New Roman" panose="02020603050405020304" pitchFamily="18" charset="0"/>
                <a:cs typeface="Times New Roman" panose="02020603050405020304" pitchFamily="18" charset="0"/>
              </a:rPr>
              <a:t>High speed</a:t>
            </a:r>
          </a:p>
          <a:p>
            <a:r>
              <a:rPr lang="en-IN" sz="2200" dirty="0">
                <a:latin typeface="Times New Roman" panose="02020603050405020304" pitchFamily="18" charset="0"/>
                <a:cs typeface="Times New Roman" panose="02020603050405020304" pitchFamily="18" charset="0"/>
              </a:rPr>
              <a:t>Flexible data recovery</a:t>
            </a:r>
          </a:p>
          <a:p>
            <a:r>
              <a:rPr lang="en-IN" sz="2200" dirty="0">
                <a:latin typeface="Times New Roman" panose="02020603050405020304" pitchFamily="18" charset="0"/>
                <a:cs typeface="Times New Roman" panose="02020603050405020304" pitchFamily="18" charset="0"/>
              </a:rPr>
              <a:t>Simple and Compatible</a:t>
            </a:r>
          </a:p>
          <a:p>
            <a:r>
              <a:rPr lang="en-IN" sz="2200" dirty="0">
                <a:latin typeface="Times New Roman" panose="02020603050405020304" pitchFamily="18" charset="0"/>
                <a:cs typeface="Times New Roman" panose="02020603050405020304" pitchFamily="18" charset="0"/>
              </a:rPr>
              <a:t>Economical</a:t>
            </a:r>
          </a:p>
          <a:p>
            <a:r>
              <a:rPr lang="en-IN" sz="2200" dirty="0">
                <a:latin typeface="Times New Roman" panose="02020603050405020304" pitchFamily="18" charset="0"/>
                <a:cs typeface="Times New Roman" panose="02020603050405020304" pitchFamily="18" charset="0"/>
              </a:rPr>
              <a:t>Secure Transfer</a:t>
            </a:r>
          </a:p>
          <a:p>
            <a:r>
              <a:rPr lang="en-IN" sz="2200" dirty="0">
                <a:latin typeface="Times New Roman" panose="02020603050405020304" pitchFamily="18" charset="0"/>
                <a:cs typeface="Times New Roman" panose="02020603050405020304" pitchFamily="18" charset="0"/>
              </a:rPr>
              <a:t>Easy data movement</a:t>
            </a:r>
          </a:p>
          <a:p>
            <a:r>
              <a:rPr lang="en-IN" sz="2200" dirty="0">
                <a:latin typeface="Times New Roman" panose="02020603050405020304" pitchFamily="18" charset="0"/>
                <a:cs typeface="Times New Roman" panose="02020603050405020304" pitchFamily="18" charset="0"/>
              </a:rPr>
              <a:t>Process data locally</a:t>
            </a:r>
          </a:p>
          <a:p>
            <a:r>
              <a:rPr lang="en-IN" sz="2200" dirty="0" err="1">
                <a:latin typeface="Times New Roman" panose="02020603050405020304" pitchFamily="18" charset="0"/>
                <a:cs typeface="Times New Roman" panose="02020603050405020304" pitchFamily="18" charset="0"/>
              </a:rPr>
              <a:t>Analyze</a:t>
            </a:r>
            <a:r>
              <a:rPr lang="en-IN" sz="2200" dirty="0">
                <a:latin typeface="Times New Roman" panose="02020603050405020304" pitchFamily="18" charset="0"/>
                <a:cs typeface="Times New Roman" panose="02020603050405020304" pitchFamily="18" charset="0"/>
              </a:rPr>
              <a:t> data locally</a:t>
            </a:r>
          </a:p>
          <a:p>
            <a:r>
              <a:rPr lang="en-IN" sz="2200" dirty="0">
                <a:latin typeface="Times New Roman" panose="02020603050405020304" pitchFamily="18" charset="0"/>
                <a:cs typeface="Times New Roman" panose="02020603050405020304" pitchFamily="18" charset="0"/>
              </a:rPr>
              <a:t>Stand-alone storage</a:t>
            </a:r>
          </a:p>
          <a:p>
            <a:pPr marL="0" indent="0">
              <a:buNone/>
            </a:pPr>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41883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7AB64-22DD-4969-998B-D69B718AEA76}"/>
              </a:ext>
            </a:extLst>
          </p:cNvPr>
          <p:cNvSpPr>
            <a:spLocks noGrp="1"/>
          </p:cNvSpPr>
          <p:nvPr>
            <p:ph type="title"/>
          </p:nvPr>
        </p:nvSpPr>
        <p:spPr/>
        <p:txBody>
          <a:bodyPr>
            <a:normAutofit/>
          </a:bodyPr>
          <a:lstStyle/>
          <a:p>
            <a:r>
              <a:rPr lang="en-IN" sz="3600" dirty="0">
                <a:solidFill>
                  <a:srgbClr val="FF0000"/>
                </a:solidFill>
                <a:latin typeface="Times New Roman" panose="02020603050405020304" pitchFamily="18" charset="0"/>
                <a:cs typeface="Times New Roman" panose="02020603050405020304" pitchFamily="18" charset="0"/>
              </a:rPr>
              <a:t>How Does AWS Snowball Works</a:t>
            </a:r>
          </a:p>
        </p:txBody>
      </p:sp>
      <p:sp>
        <p:nvSpPr>
          <p:cNvPr id="3" name="Content Placeholder 2">
            <a:extLst>
              <a:ext uri="{FF2B5EF4-FFF2-40B4-BE49-F238E27FC236}">
                <a16:creationId xmlns:a16="http://schemas.microsoft.com/office/drawing/2014/main" id="{3D69CC06-32FD-4EC6-A235-3CEA3B5406FB}"/>
              </a:ext>
            </a:extLst>
          </p:cNvPr>
          <p:cNvSpPr>
            <a:spLocks noGrp="1"/>
          </p:cNvSpPr>
          <p:nvPr>
            <p:ph sz="half" idx="1"/>
          </p:nvPr>
        </p:nvSpPr>
        <p:spPr>
          <a:xfrm>
            <a:off x="838199" y="1825625"/>
            <a:ext cx="5921415" cy="4351338"/>
          </a:xfrm>
        </p:spPr>
        <p:txBody>
          <a:bodyPr>
            <a:normAutofit fontScale="25000" lnSpcReduction="20000"/>
          </a:bodyPr>
          <a:lstStyle/>
          <a:p>
            <a:pPr algn="just"/>
            <a:r>
              <a:rPr lang="en-US" sz="8000" i="0" dirty="0">
                <a:effectLst/>
                <a:latin typeface="Times New Roman" panose="02020603050405020304" pitchFamily="18" charset="0"/>
                <a:cs typeface="Times New Roman" panose="02020603050405020304" pitchFamily="18" charset="0"/>
              </a:rPr>
              <a:t> </a:t>
            </a:r>
            <a:r>
              <a:rPr lang="en-US" sz="8800" i="0" dirty="0">
                <a:effectLst/>
                <a:latin typeface="Times New Roman" panose="02020603050405020304" pitchFamily="18" charset="0"/>
                <a:cs typeface="Times New Roman" panose="02020603050405020304" pitchFamily="18" charset="0"/>
              </a:rPr>
              <a:t>From the AWS Snow Family console, Device is chosen, Optimized Snowball Edge Storage is computed.</a:t>
            </a:r>
          </a:p>
          <a:p>
            <a:pPr algn="just"/>
            <a:r>
              <a:rPr lang="en-US" sz="8800" dirty="0">
                <a:latin typeface="Times New Roman" panose="02020603050405020304" pitchFamily="18" charset="0"/>
                <a:cs typeface="Times New Roman" panose="02020603050405020304" pitchFamily="18" charset="0"/>
              </a:rPr>
              <a:t>Jobs are created using Amazon S3 bucket</a:t>
            </a:r>
          </a:p>
          <a:p>
            <a:pPr algn="just"/>
            <a:r>
              <a:rPr lang="en-US" sz="8800" i="0" dirty="0">
                <a:effectLst/>
                <a:latin typeface="Times New Roman" panose="02020603050405020304" pitchFamily="18" charset="0"/>
                <a:cs typeface="Times New Roman" panose="02020603050405020304" pitchFamily="18" charset="0"/>
              </a:rPr>
              <a:t>select Amazon Simple Notification Service (Amazon SNS) to monitor and configure options like Amazon EC2 AMI and GPU.</a:t>
            </a:r>
          </a:p>
          <a:p>
            <a:pPr algn="just"/>
            <a:r>
              <a:rPr lang="en-US" sz="8800" dirty="0">
                <a:latin typeface="Times New Roman" panose="02020603050405020304" pitchFamily="18" charset="0"/>
                <a:cs typeface="Times New Roman" panose="02020603050405020304" pitchFamily="18" charset="0"/>
              </a:rPr>
              <a:t>Data is transferred after that or EC2 is launched.</a:t>
            </a:r>
          </a:p>
          <a:p>
            <a:pPr algn="just"/>
            <a:r>
              <a:rPr lang="en-US" sz="8800" i="0" dirty="0">
                <a:effectLst/>
                <a:latin typeface="Times New Roman" panose="02020603050405020304" pitchFamily="18" charset="0"/>
                <a:cs typeface="Times New Roman" panose="02020603050405020304" pitchFamily="18" charset="0"/>
              </a:rPr>
              <a:t>Once the device arrives in the AWS Region, all data stored in your integration bucket(s) will be moved to your S3 bucket and verified the same time you upload the device.</a:t>
            </a:r>
          </a:p>
          <a:p>
            <a:pPr algn="just"/>
            <a:r>
              <a:rPr lang="en-US" sz="8800" i="0" dirty="0">
                <a:effectLst/>
                <a:latin typeface="Times New Roman" panose="02020603050405020304" pitchFamily="18" charset="0"/>
                <a:cs typeface="Times New Roman" panose="02020603050405020304" pitchFamily="18" charset="0"/>
              </a:rPr>
              <a:t>All data is then securely erased from the device and all customer information is also deleted.</a:t>
            </a:r>
            <a:endParaRPr lang="en-US" sz="8800" dirty="0">
              <a:latin typeface="Times New Roman" panose="02020603050405020304" pitchFamily="18" charset="0"/>
              <a:cs typeface="Times New Roman" panose="02020603050405020304" pitchFamily="18" charset="0"/>
            </a:endParaRPr>
          </a:p>
          <a:p>
            <a:endParaRPr lang="en-IN" dirty="0"/>
          </a:p>
        </p:txBody>
      </p:sp>
      <p:pic>
        <p:nvPicPr>
          <p:cNvPr id="8" name="Content Placeholder 7">
            <a:extLst>
              <a:ext uri="{FF2B5EF4-FFF2-40B4-BE49-F238E27FC236}">
                <a16:creationId xmlns:a16="http://schemas.microsoft.com/office/drawing/2014/main" id="{91A17711-32D2-42CD-83BE-BC538A068A5F}"/>
              </a:ext>
            </a:extLst>
          </p:cNvPr>
          <p:cNvPicPr>
            <a:picLocks noGrp="1" noChangeAspect="1"/>
          </p:cNvPicPr>
          <p:nvPr>
            <p:ph sz="half" idx="2"/>
          </p:nvPr>
        </p:nvPicPr>
        <p:blipFill>
          <a:blip r:embed="rId3"/>
          <a:stretch>
            <a:fillRect/>
          </a:stretch>
        </p:blipFill>
        <p:spPr>
          <a:xfrm>
            <a:off x="6759615" y="2254928"/>
            <a:ext cx="5074318" cy="2556769"/>
          </a:xfrm>
        </p:spPr>
      </p:pic>
      <p:sp>
        <p:nvSpPr>
          <p:cNvPr id="9" name="TextBox 8">
            <a:extLst>
              <a:ext uri="{FF2B5EF4-FFF2-40B4-BE49-F238E27FC236}">
                <a16:creationId xmlns:a16="http://schemas.microsoft.com/office/drawing/2014/main" id="{CBF250E3-941F-4C10-8D9F-CF237E19B042}"/>
              </a:ext>
            </a:extLst>
          </p:cNvPr>
          <p:cNvSpPr txBox="1"/>
          <p:nvPr/>
        </p:nvSpPr>
        <p:spPr>
          <a:xfrm>
            <a:off x="7116082" y="4905350"/>
            <a:ext cx="4427735" cy="430887"/>
          </a:xfrm>
          <a:prstGeom prst="rect">
            <a:avLst/>
          </a:prstGeom>
          <a:noFill/>
        </p:spPr>
        <p:txBody>
          <a:bodyPr wrap="square" rtlCol="0">
            <a:spAutoFit/>
          </a:bodyPr>
          <a:lstStyle/>
          <a:p>
            <a:r>
              <a:rPr lang="en-IN" sz="1100" dirty="0"/>
              <a:t>Credit</a:t>
            </a:r>
            <a:r>
              <a:rPr lang="en-IN" sz="1100" u="sng" dirty="0">
                <a:solidFill>
                  <a:srgbClr val="0070C0"/>
                </a:solidFill>
              </a:rPr>
              <a:t>: https://aws.amazon.com/snowball/?whats-new-cards.sort-by=item.additionalFields.postDateTime&amp;whats-new-cards.sort-order=desc</a:t>
            </a:r>
          </a:p>
        </p:txBody>
      </p:sp>
    </p:spTree>
    <p:extLst>
      <p:ext uri="{BB962C8B-B14F-4D97-AF65-F5344CB8AC3E}">
        <p14:creationId xmlns:p14="http://schemas.microsoft.com/office/powerpoint/2010/main" val="2092320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30E8565-7595-4CE1-B0FD-FA65CB13BDBA}"/>
              </a:ext>
            </a:extLst>
          </p:cNvPr>
          <p:cNvSpPr>
            <a:spLocks noGrp="1"/>
          </p:cNvSpPr>
          <p:nvPr>
            <p:ph type="title"/>
          </p:nvPr>
        </p:nvSpPr>
        <p:spPr/>
        <p:txBody>
          <a:bodyPr>
            <a:normAutofit/>
          </a:bodyPr>
          <a:lstStyle/>
          <a:p>
            <a:r>
              <a:rPr lang="en-IN" sz="3600" dirty="0">
                <a:solidFill>
                  <a:srgbClr val="FF0000"/>
                </a:solidFill>
                <a:latin typeface="Times New Roman" panose="02020603050405020304" pitchFamily="18" charset="0"/>
                <a:cs typeface="Times New Roman" panose="02020603050405020304" pitchFamily="18" charset="0"/>
              </a:rPr>
              <a:t>Features of AWS Snowball</a:t>
            </a:r>
          </a:p>
        </p:txBody>
      </p:sp>
      <p:sp>
        <p:nvSpPr>
          <p:cNvPr id="6" name="Content Placeholder 5">
            <a:extLst>
              <a:ext uri="{FF2B5EF4-FFF2-40B4-BE49-F238E27FC236}">
                <a16:creationId xmlns:a16="http://schemas.microsoft.com/office/drawing/2014/main" id="{FDA7ED90-CA10-4773-BF25-EEB9AEBDC1FE}"/>
              </a:ext>
            </a:extLst>
          </p:cNvPr>
          <p:cNvSpPr>
            <a:spLocks noGrp="1"/>
          </p:cNvSpPr>
          <p:nvPr>
            <p:ph idx="1"/>
          </p:nvPr>
        </p:nvSpPr>
        <p:spPr/>
        <p:txBody>
          <a:bodyPr>
            <a:normAutofit fontScale="92500" lnSpcReduction="10000"/>
          </a:bodyPr>
          <a:lstStyle/>
          <a:p>
            <a:r>
              <a:rPr lang="en-IN" sz="2400" dirty="0">
                <a:latin typeface="Times New Roman" panose="02020603050405020304" pitchFamily="18" charset="0"/>
                <a:cs typeface="Times New Roman" panose="02020603050405020304" pitchFamily="18" charset="0"/>
              </a:rPr>
              <a:t>Fast data transfer</a:t>
            </a:r>
          </a:p>
          <a:p>
            <a:r>
              <a:rPr lang="en-IN" sz="2400" dirty="0">
                <a:latin typeface="Times New Roman" panose="02020603050405020304" pitchFamily="18" charset="0"/>
                <a:cs typeface="Times New Roman" panose="02020603050405020304" pitchFamily="18" charset="0"/>
              </a:rPr>
              <a:t>AWS </a:t>
            </a:r>
            <a:r>
              <a:rPr lang="en-IN" sz="2400" dirty="0" err="1">
                <a:latin typeface="Times New Roman" panose="02020603050405020304" pitchFamily="18" charset="0"/>
                <a:cs typeface="Times New Roman" panose="02020603050405020304" pitchFamily="18" charset="0"/>
              </a:rPr>
              <a:t>OpsHub</a:t>
            </a:r>
            <a:r>
              <a:rPr lang="en-IN" sz="2400" dirty="0">
                <a:latin typeface="Times New Roman" panose="02020603050405020304" pitchFamily="18" charset="0"/>
                <a:cs typeface="Times New Roman" panose="02020603050405020304" pitchFamily="18" charset="0"/>
              </a:rPr>
              <a:t> for simple data management and monitoring</a:t>
            </a:r>
          </a:p>
          <a:p>
            <a:r>
              <a:rPr lang="en-IN" sz="2400" dirty="0">
                <a:latin typeface="Times New Roman" panose="02020603050405020304" pitchFamily="18" charset="0"/>
                <a:cs typeface="Times New Roman" panose="02020603050405020304" pitchFamily="18" charset="0"/>
              </a:rPr>
              <a:t>GPU support</a:t>
            </a:r>
          </a:p>
          <a:p>
            <a:r>
              <a:rPr lang="en-IN" sz="2400" dirty="0">
                <a:latin typeface="Times New Roman" panose="02020603050405020304" pitchFamily="18" charset="0"/>
                <a:cs typeface="Times New Roman" panose="02020603050405020304" pitchFamily="18" charset="0"/>
              </a:rPr>
              <a:t>Clustering</a:t>
            </a:r>
          </a:p>
          <a:p>
            <a:r>
              <a:rPr lang="en-IN" sz="2400" dirty="0">
                <a:latin typeface="Times New Roman" panose="02020603050405020304" pitchFamily="18" charset="0"/>
                <a:cs typeface="Times New Roman" panose="02020603050405020304" pitchFamily="18" charset="0"/>
              </a:rPr>
              <a:t>S3-Compatible endpoint for object storage</a:t>
            </a:r>
          </a:p>
          <a:p>
            <a:r>
              <a:rPr lang="en-IN" sz="2400" dirty="0">
                <a:latin typeface="Times New Roman" panose="02020603050405020304" pitchFamily="18" charset="0"/>
                <a:cs typeface="Times New Roman" panose="02020603050405020304" pitchFamily="18" charset="0"/>
              </a:rPr>
              <a:t>Block storage</a:t>
            </a:r>
          </a:p>
          <a:p>
            <a:r>
              <a:rPr lang="en-IN" sz="2400" dirty="0">
                <a:latin typeface="Times New Roman" panose="02020603050405020304" pitchFamily="18" charset="0"/>
                <a:cs typeface="Times New Roman" panose="02020603050405020304" pitchFamily="18" charset="0"/>
              </a:rPr>
              <a:t>NFS endpoint</a:t>
            </a:r>
          </a:p>
          <a:p>
            <a:r>
              <a:rPr lang="en-IN" sz="2400" dirty="0">
                <a:latin typeface="Times New Roman" panose="02020603050405020304" pitchFamily="18" charset="0"/>
                <a:cs typeface="Times New Roman" panose="02020603050405020304" pitchFamily="18" charset="0"/>
              </a:rPr>
              <a:t>Encryption</a:t>
            </a:r>
          </a:p>
          <a:p>
            <a:r>
              <a:rPr lang="en-IN" sz="2400" dirty="0">
                <a:latin typeface="Times New Roman" panose="02020603050405020304" pitchFamily="18" charset="0"/>
                <a:cs typeface="Times New Roman" panose="02020603050405020304" pitchFamily="18" charset="0"/>
              </a:rPr>
              <a:t>Rugged and portable</a:t>
            </a:r>
          </a:p>
          <a:p>
            <a:r>
              <a:rPr lang="en-IN" sz="2400" dirty="0">
                <a:latin typeface="Times New Roman" panose="02020603050405020304" pitchFamily="18" charset="0"/>
                <a:cs typeface="Times New Roman" panose="02020603050405020304" pitchFamily="18" charset="0"/>
              </a:rPr>
              <a:t>Tamper Evident</a:t>
            </a:r>
          </a:p>
          <a:p>
            <a:r>
              <a:rPr lang="en-IN" sz="2400" dirty="0">
                <a:latin typeface="Times New Roman" panose="02020603050405020304" pitchFamily="18" charset="0"/>
                <a:cs typeface="Times New Roman" panose="02020603050405020304" pitchFamily="18" charset="0"/>
              </a:rPr>
              <a:t>Secure erasure</a:t>
            </a:r>
          </a:p>
          <a:p>
            <a:endParaRPr lang="en-IN" sz="1600" dirty="0"/>
          </a:p>
        </p:txBody>
      </p:sp>
    </p:spTree>
    <p:extLst>
      <p:ext uri="{BB962C8B-B14F-4D97-AF65-F5344CB8AC3E}">
        <p14:creationId xmlns:p14="http://schemas.microsoft.com/office/powerpoint/2010/main" val="29902621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5971</Words>
  <Application>Microsoft Office PowerPoint</Application>
  <PresentationFormat>Widescreen</PresentationFormat>
  <Paragraphs>457</Paragraphs>
  <Slides>34</Slides>
  <Notes>32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AmazonEmberBold</vt:lpstr>
      <vt:lpstr>Arial</vt:lpstr>
      <vt:lpstr>Calibri</vt:lpstr>
      <vt:lpstr>Calibri Light</vt:lpstr>
      <vt:lpstr>Poppins</vt:lpstr>
      <vt:lpstr>Times New Roman</vt:lpstr>
      <vt:lpstr>Office Theme</vt:lpstr>
      <vt:lpstr>Data Collection and Getting Data into AWS</vt:lpstr>
      <vt:lpstr>Agenda</vt:lpstr>
      <vt:lpstr>Direct Connect</vt:lpstr>
      <vt:lpstr>AWS Direct Connect features</vt:lpstr>
      <vt:lpstr>Use Cases</vt:lpstr>
      <vt:lpstr>AWS Snowball</vt:lpstr>
      <vt:lpstr>Benefits of AWS Snowball</vt:lpstr>
      <vt:lpstr>How Does AWS Snowball Works</vt:lpstr>
      <vt:lpstr>Features of AWS Snowball</vt:lpstr>
      <vt:lpstr>Snowball Edge</vt:lpstr>
      <vt:lpstr>Features of Snowball Edge</vt:lpstr>
      <vt:lpstr>AWS Snowmobile</vt:lpstr>
      <vt:lpstr>Benefits of Snowmobile</vt:lpstr>
      <vt:lpstr>Snowmobile Jobs</vt:lpstr>
      <vt:lpstr> Database Migration Service </vt:lpstr>
      <vt:lpstr>Benefits of Database Migration Service</vt:lpstr>
      <vt:lpstr> Homogeneous Database Migrations </vt:lpstr>
      <vt:lpstr> Heterogeneous Database Migrations </vt:lpstr>
      <vt:lpstr>Introduction to AWS Data Pipeline</vt:lpstr>
      <vt:lpstr>Features of AWS Data Pipeline</vt:lpstr>
      <vt:lpstr>Process Handled by AWS Data Pipeline</vt:lpstr>
      <vt:lpstr>Popular AWS Data Pipeline Usecases</vt:lpstr>
      <vt:lpstr>Methods to Interface With AWS Data Pipeline</vt:lpstr>
      <vt:lpstr>Introduction to AWS Lambda</vt:lpstr>
      <vt:lpstr>Features of AWS Lambda</vt:lpstr>
      <vt:lpstr>Usecases of AWS Lambda</vt:lpstr>
      <vt:lpstr>Interfaces of AWS Lambda</vt:lpstr>
      <vt:lpstr>Introduction to AWS API Gateway</vt:lpstr>
      <vt:lpstr>Features of AWS API Gateway</vt:lpstr>
      <vt:lpstr>Usecases of AWS API Gateway</vt:lpstr>
      <vt:lpstr>Interfaces for Accessing AWS API Gateway</vt:lpstr>
      <vt:lpstr>Introduction to CloudFront</vt:lpstr>
      <vt:lpstr>Features of CloudFront</vt:lpstr>
      <vt:lpstr>Use cases of CloudFront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Collection and Getting Data into AWS</dc:title>
  <dc:creator>Pedram Habibi</dc:creator>
  <cp:lastModifiedBy>Pedram Habibi</cp:lastModifiedBy>
  <cp:revision>1</cp:revision>
  <dcterms:created xsi:type="dcterms:W3CDTF">2022-09-10T19:49:29Z</dcterms:created>
  <dcterms:modified xsi:type="dcterms:W3CDTF">2022-09-10T19:50:46Z</dcterms:modified>
</cp:coreProperties>
</file>