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14" r:id="rId2"/>
    <p:sldId id="415"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 id="44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6CB5B-4511-49AF-907C-84E9C1910FA6}" type="datetimeFigureOut">
              <a:rPr lang="en-US" smtClean="0"/>
              <a:t>9/24/2022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E47A4-68A1-497C-9264-82B8F65BD97C}" type="slidenum">
              <a:rPr lang="en-US" smtClean="0"/>
              <a:t>‹#›</a:t>
            </a:fld>
            <a:endParaRPr lang="en-US"/>
          </a:p>
        </p:txBody>
      </p:sp>
    </p:spTree>
    <p:extLst>
      <p:ext uri="{BB962C8B-B14F-4D97-AF65-F5344CB8AC3E}">
        <p14:creationId xmlns:p14="http://schemas.microsoft.com/office/powerpoint/2010/main" val="157948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2</a:t>
            </a:fld>
            <a:endParaRPr lang="en-US"/>
          </a:p>
        </p:txBody>
      </p:sp>
    </p:spTree>
    <p:extLst>
      <p:ext uri="{BB962C8B-B14F-4D97-AF65-F5344CB8AC3E}">
        <p14:creationId xmlns:p14="http://schemas.microsoft.com/office/powerpoint/2010/main" val="4018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https://docs.aws.amazon.com/emr/latest/ReleaseGuide/emr-hue.html</a:t>
            </a:r>
          </a:p>
          <a:p>
            <a:endParaRPr lang="en-US" dirty="0"/>
          </a:p>
          <a:p>
            <a:r>
              <a:rPr lang="en-US" dirty="0"/>
              <a:t>More explanation:</a:t>
            </a:r>
          </a:p>
          <a:p>
            <a:endParaRPr lang="en-US" dirty="0"/>
          </a:p>
          <a:p>
            <a:pPr marL="171450" indent="-171450" algn="just">
              <a:lnSpc>
                <a:spcPct val="150000"/>
              </a:lnSpc>
              <a:spcAft>
                <a:spcPts val="12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Hive and Pig editors, for example, eliminate the requirement to log in to the cluster in order to run scripts interactively using each application's shell. Following the activation of a cluster, user may only communicate with applications using Hue or a comparable interface.</a:t>
            </a:r>
          </a:p>
        </p:txBody>
      </p:sp>
      <p:sp>
        <p:nvSpPr>
          <p:cNvPr id="4" name="Slide Number Placeholder 3"/>
          <p:cNvSpPr>
            <a:spLocks noGrp="1"/>
          </p:cNvSpPr>
          <p:nvPr>
            <p:ph type="sldNum" sz="quarter" idx="5"/>
          </p:nvPr>
        </p:nvSpPr>
        <p:spPr/>
        <p:txBody>
          <a:bodyPr/>
          <a:lstStyle/>
          <a:p>
            <a:fld id="{5797BE99-4A28-464A-B21B-FD416C4DDDC5}" type="slidenum">
              <a:rPr lang="en-US" smtClean="0"/>
              <a:pPr/>
              <a:t>11</a:t>
            </a:fld>
            <a:endParaRPr lang="en-US"/>
          </a:p>
        </p:txBody>
      </p:sp>
    </p:spTree>
    <p:extLst>
      <p:ext uri="{BB962C8B-B14F-4D97-AF65-F5344CB8AC3E}">
        <p14:creationId xmlns:p14="http://schemas.microsoft.com/office/powerpoint/2010/main" val="1695146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https://docs.aws.amazon.com/emr/latest/ReleaseGuide/emr-hue-supported-features.html</a:t>
            </a:r>
          </a:p>
          <a:p>
            <a:endParaRPr lang="en-US" dirty="0"/>
          </a:p>
          <a:p>
            <a:r>
              <a:rPr lang="en-US" dirty="0"/>
              <a:t>More explanation:</a:t>
            </a:r>
          </a:p>
          <a:p>
            <a:endParaRPr lang="en-US" dirty="0"/>
          </a:p>
          <a:p>
            <a:pPr marL="171450" indent="-171450" algn="l">
              <a:buFont typeface="Arial" panose="020B0604020202020204" pitchFamily="34" charset="0"/>
              <a:buChar char="•"/>
            </a:pPr>
            <a:r>
              <a:rPr lang="en-US" b="0" i="0" u="none" strike="noStrike" dirty="0">
                <a:solidFill>
                  <a:srgbClr val="16191F"/>
                </a:solidFill>
                <a:effectLst/>
                <a:latin typeface="inherit"/>
              </a:rPr>
              <a:t>User management—Manage Hue user accounts and integrate LDAP users with Hue.</a:t>
            </a:r>
          </a:p>
          <a:p>
            <a:pPr marL="171450" indent="-171450" algn="l">
              <a:buFont typeface="Arial" panose="020B0604020202020204" pitchFamily="34" charset="0"/>
              <a:buChar char="•"/>
            </a:pPr>
            <a:r>
              <a:rPr lang="en-US" b="0" i="0" u="none" strike="noStrike" dirty="0">
                <a:solidFill>
                  <a:srgbClr val="16191F"/>
                </a:solidFill>
                <a:effectLst/>
                <a:latin typeface="inherit"/>
              </a:rPr>
              <a:t>Livy Server is supported only in Amazon EMR version 5.9.0 and later.</a:t>
            </a:r>
          </a:p>
          <a:p>
            <a:pPr marL="171450" indent="-171450" algn="l">
              <a:buFont typeface="Arial" panose="020B0604020202020204" pitchFamily="34" charset="0"/>
              <a:buChar char="•"/>
            </a:pPr>
            <a:r>
              <a:rPr lang="en-US" b="0" i="0" u="none" strike="noStrike" dirty="0">
                <a:solidFill>
                  <a:srgbClr val="16191F"/>
                </a:solidFill>
                <a:effectLst/>
                <a:latin typeface="inherit"/>
              </a:rPr>
              <a:t>To use the Hue Notebook for Spark, you must install Hue with Livy and Spark.</a:t>
            </a:r>
          </a:p>
          <a:p>
            <a:pPr marL="171450" indent="-171450" algn="l">
              <a:buFont typeface="Arial" panose="020B0604020202020204" pitchFamily="34" charset="0"/>
              <a:buChar char="•"/>
            </a:pPr>
            <a:r>
              <a:rPr lang="en-US" b="0" i="0" u="none" strike="noStrike" dirty="0">
                <a:solidFill>
                  <a:srgbClr val="16191F"/>
                </a:solidFill>
                <a:effectLst/>
                <a:latin typeface="inherit"/>
              </a:rPr>
              <a:t>The Hue Dashboard is not supported.</a:t>
            </a:r>
          </a:p>
          <a:p>
            <a:pPr marL="171450" indent="-171450" algn="l">
              <a:buFont typeface="Arial" panose="020B0604020202020204" pitchFamily="34" charset="0"/>
              <a:buChar char="•"/>
            </a:pPr>
            <a:r>
              <a:rPr lang="en-US" b="0" i="0" u="none" strike="noStrike" dirty="0">
                <a:solidFill>
                  <a:srgbClr val="16191F"/>
                </a:solidFill>
                <a:effectLst/>
                <a:latin typeface="inherit"/>
              </a:rPr>
              <a:t>PostgreSQL is not supported.</a:t>
            </a:r>
          </a:p>
          <a:p>
            <a:pPr marL="171450" indent="-171450" algn="l">
              <a:buFont typeface="Arial" panose="020B0604020202020204" pitchFamily="34" charset="0"/>
              <a:buChar char="•"/>
            </a:pPr>
            <a:endParaRPr lang="en-US" b="0" i="0" u="none" strike="noStrike" dirty="0">
              <a:solidFill>
                <a:srgbClr val="16191F"/>
              </a:solidFill>
              <a:effectLst/>
              <a:latin typeface="inherit"/>
            </a:endParaRPr>
          </a:p>
          <a:p>
            <a:pPr algn="l">
              <a:buFont typeface="Arial" panose="020B0604020202020204" pitchFamily="34" charset="0"/>
              <a:buNone/>
            </a:pPr>
            <a:endParaRPr lang="en-US" b="0" i="0" u="none" strike="noStrike" dirty="0">
              <a:solidFill>
                <a:srgbClr val="16191F"/>
              </a:solidFill>
              <a:effectLst/>
              <a:latin typeface="inherit"/>
            </a:endParaRPr>
          </a:p>
          <a:p>
            <a:br>
              <a:rPr lang="en-US" dirty="0"/>
            </a:b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97BE99-4A28-464A-B21B-FD416C4DDDC5}" type="slidenum">
              <a:rPr lang="en-US" smtClean="0"/>
              <a:pPr/>
              <a:t>12</a:t>
            </a:fld>
            <a:endParaRPr lang="en-US"/>
          </a:p>
        </p:txBody>
      </p:sp>
    </p:spTree>
    <p:extLst>
      <p:ext uri="{BB962C8B-B14F-4D97-AF65-F5344CB8AC3E}">
        <p14:creationId xmlns:p14="http://schemas.microsoft.com/office/powerpoint/2010/main" val="298863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https://docs.aws.amazon.com/emr/latest/ReleaseGuide/emr-hive.html</a:t>
            </a:r>
          </a:p>
          <a:p>
            <a:r>
              <a:rPr lang="en-US" dirty="0"/>
              <a:t>https://docs.aws.amazon.com/emr/latest/ReleaseGuide/emr-hive-s3-performance.html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13</a:t>
            </a:fld>
            <a:endParaRPr lang="en-US"/>
          </a:p>
        </p:txBody>
      </p:sp>
    </p:spTree>
    <p:extLst>
      <p:ext uri="{BB962C8B-B14F-4D97-AF65-F5344CB8AC3E}">
        <p14:creationId xmlns:p14="http://schemas.microsoft.com/office/powerpoint/2010/main" val="308469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https://docs.aws.amazon.com/emr/latest/ReleaseGuide/emr-hbase.html</a:t>
            </a:r>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14</a:t>
            </a:fld>
            <a:endParaRPr lang="en-US"/>
          </a:p>
        </p:txBody>
      </p:sp>
    </p:spTree>
    <p:extLst>
      <p:ext uri="{BB962C8B-B14F-4D97-AF65-F5344CB8AC3E}">
        <p14:creationId xmlns:p14="http://schemas.microsoft.com/office/powerpoint/2010/main" val="292584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https://docs.aws.amazon.com/emr/latest/ReleaseGuide/emr-hbase.html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15</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https://docs.aws.amazon.com/emr/latest/ReleaseGuide/emr-presto.html</a:t>
            </a:r>
          </a:p>
          <a:p>
            <a:r>
              <a:rPr lang="en-US" dirty="0"/>
              <a:t>https://prestodb.io/</a:t>
            </a:r>
          </a:p>
        </p:txBody>
      </p:sp>
      <p:sp>
        <p:nvSpPr>
          <p:cNvPr id="4" name="Slide Number Placeholder 3"/>
          <p:cNvSpPr>
            <a:spLocks noGrp="1"/>
          </p:cNvSpPr>
          <p:nvPr>
            <p:ph type="sldNum" sz="quarter" idx="5"/>
          </p:nvPr>
        </p:nvSpPr>
        <p:spPr/>
        <p:txBody>
          <a:bodyPr/>
          <a:lstStyle/>
          <a:p>
            <a:fld id="{5797BE99-4A28-464A-B21B-FD416C4DDDC5}" type="slidenum">
              <a:rPr lang="en-US" smtClean="0"/>
              <a:pPr/>
              <a:t>16</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https://docs.aws.amazon.com/emr/latest/ReleaseGuide/emr-presto-considerations.html</a:t>
            </a:r>
          </a:p>
          <a:p>
            <a:endParaRPr lang="en-US" dirty="0"/>
          </a:p>
          <a:p>
            <a:r>
              <a:rPr lang="en-US" dirty="0"/>
              <a:t>More explanation: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latin typeface="Times New Roman" panose="02020603050405020304" pitchFamily="18" charset="0"/>
                <a:cs typeface="Times New Roman" panose="02020603050405020304" pitchFamily="18" charset="0"/>
              </a:rPr>
              <a:t>PrestoDB</a:t>
            </a:r>
            <a:r>
              <a:rPr lang="en-US" sz="1200" dirty="0">
                <a:latin typeface="Times New Roman" panose="02020603050405020304" pitchFamily="18" charset="0"/>
                <a:cs typeface="Times New Roman" panose="02020603050405020304" pitchFamily="18" charset="0"/>
              </a:rPr>
              <a:t> may use EMRFS, which is the default option, with Amazon EMR release version 5.12.0 and later. In Amazon EMR release versions 6.1.0 and beyond, EMRFS is also the default file system of </a:t>
            </a:r>
            <a:r>
              <a:rPr lang="en-US" sz="1200" dirty="0" err="1">
                <a:latin typeface="Times New Roman" panose="02020603050405020304" pitchFamily="18" charset="0"/>
                <a:cs typeface="Times New Roman" panose="02020603050405020304" pitchFamily="18" charset="0"/>
              </a:rPr>
              <a:t>Trino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PrestoSQL</a:t>
            </a:r>
            <a:r>
              <a:rPr lang="en-US" sz="12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17</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https://docs.aws.amazon.com/emr/latest/ReleaseGuide/emr-spark.html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18</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https://docs.aws.amazon.com/emr/latest/ReleaseGuide/emr-spark-launch.html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19</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https://docs.aws.amazon.com/emr/latest/ReleaseGuide/emr-spark-launch.html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20</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https://docs.aws.amazon.com/emr/latest/ManagementGuide/emr-what-is-emr.html</a:t>
            </a:r>
          </a:p>
          <a:p>
            <a:r>
              <a:rPr lang="en-US" dirty="0"/>
              <a:t>https://aws.amazon.com/emr/</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3</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https://docs.aws.amazon.com/emr/latest/ManagementGuide/emr-plan-file-systems.html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21</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https://docs.aws.amazon.com/emr/latest/ManagementGuide/emr-plan-file-systems.html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22</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https://docs.aws.amazon.com/emr/latest/ManagementGuide/HowtoProcessGzippedFiles.html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23</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https://docs.aws.amazon.com/whitepapers/latest/big-data-analytics-options/aws-lambda.html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24</a:t>
            </a:fld>
            <a:endParaRPr lang="en-US"/>
          </a:p>
        </p:txBody>
      </p:sp>
    </p:spTree>
    <p:extLst>
      <p:ext uri="{BB962C8B-B14F-4D97-AF65-F5344CB8AC3E}">
        <p14:creationId xmlns:p14="http://schemas.microsoft.com/office/powerpoint/2010/main" val="829982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https://docs.aws.amazon.com/whitepapers/latest/big-data-analytics-options/aws-lambda.html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25</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https://docs.aws.amazon.com/whitepapers/latest/big-data-analytics-options/aws-lambda.html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26</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https://docs.aws.amazon.com/emr/latest/ReleaseGuide/emr-hcatalog.html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27</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https://docs.aws.amazon.com/emr/latest/ReleaseGuide/emr-hcatalog-create-cluster.html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28</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https://docs.aws.amazon.com/emr/latest/ReleaseGuide/emr-hbase.html</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29</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https://docs.aws.amazon.com/glue/latest/dg/what-is-glue.html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30</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https://docs.aws.amazon.com/emr/latest/ManagementGuide/emr-overview.html</a:t>
            </a:r>
          </a:p>
          <a:p>
            <a:endParaRPr lang="en-US" dirty="0"/>
          </a:p>
          <a:p>
            <a:r>
              <a:rPr lang="en-US" dirty="0"/>
              <a:t>More explanation:</a:t>
            </a:r>
          </a:p>
          <a:p>
            <a:endParaRPr lang="en-US" dirty="0"/>
          </a:p>
          <a:p>
            <a:pPr marL="171450" indent="-171450">
              <a:buFont typeface="Arial" panose="020B0604020202020204" pitchFamily="34" charset="0"/>
              <a:buChar char="•"/>
            </a:pPr>
            <a:r>
              <a:rPr lang="en-US" dirty="0"/>
              <a:t>The cluster is the most important part of Amazon EMR. An Amazon Elastic Compute Cloud (Amazon EC2) cluster is a collection of Amazon Elastic Compute Cloud (Amazon EC2) instances. A node is the name given to each instance in the cluster. The node type refers to the role that each node plays inside the cluster. In addition, Amazon EMR installs distinct software components on each node type, assigning each node a role in a distributed application such as Apache Hadoop.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node</a:t>
            </a:r>
            <a:r>
              <a:rPr lang="en-US" sz="1200" dirty="0">
                <a:latin typeface="Times New Roman" panose="02020603050405020304" pitchFamily="18" charset="0"/>
                <a:cs typeface="Times New Roman" panose="02020603050405020304" pitchFamily="18" charset="0"/>
              </a:rPr>
              <a:t> is present in every cluster, and it is feasible to establish a single-node cluster using only the master node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4</a:t>
            </a:fld>
            <a:endParaRPr lang="en-US"/>
          </a:p>
        </p:txBody>
      </p:sp>
    </p:spTree>
    <p:extLst>
      <p:ext uri="{BB962C8B-B14F-4D97-AF65-F5344CB8AC3E}">
        <p14:creationId xmlns:p14="http://schemas.microsoft.com/office/powerpoint/2010/main" val="29991404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https://docs.aws.amazon.com/glue/latest/dg/what-is-glue.html</a:t>
            </a:r>
          </a:p>
        </p:txBody>
      </p:sp>
      <p:sp>
        <p:nvSpPr>
          <p:cNvPr id="4" name="Slide Number Placeholder 3"/>
          <p:cNvSpPr>
            <a:spLocks noGrp="1"/>
          </p:cNvSpPr>
          <p:nvPr>
            <p:ph type="sldNum" sz="quarter" idx="5"/>
          </p:nvPr>
        </p:nvSpPr>
        <p:spPr/>
        <p:txBody>
          <a:bodyPr/>
          <a:lstStyle/>
          <a:p>
            <a:fld id="{5797BE99-4A28-464A-B21B-FD416C4DDDC5}" type="slidenum">
              <a:rPr lang="en-US" smtClean="0"/>
              <a:pPr/>
              <a:t>31</a:t>
            </a:fld>
            <a:endParaRPr lang="en-US" dirty="0"/>
          </a:p>
        </p:txBody>
      </p:sp>
    </p:spTree>
    <p:extLst>
      <p:ext uri="{BB962C8B-B14F-4D97-AF65-F5344CB8AC3E}">
        <p14:creationId xmlns:p14="http://schemas.microsoft.com/office/powerpoint/2010/main" val="82998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https://docs.aws.amazon.com/emr/latest/ManagementGuide/emr-overview.html#emr-overview-data-processing</a:t>
            </a:r>
          </a:p>
          <a:p>
            <a:endParaRPr lang="en-US" dirty="0"/>
          </a:p>
          <a:p>
            <a:r>
              <a:rPr lang="en-US" dirty="0"/>
              <a:t>More explanation:</a:t>
            </a:r>
          </a:p>
          <a:p>
            <a:endParaRPr lang="en-US" dirty="0"/>
          </a:p>
          <a:p>
            <a:pPr marL="171450" indent="-171450">
              <a:buFont typeface="Arial" panose="020B0604020202020204" pitchFamily="34" charset="0"/>
              <a:buChar char="•"/>
            </a:pPr>
            <a:r>
              <a:rPr lang="en-US" dirty="0"/>
              <a:t>The cluster status is RUNNING once all bootstrap procedures have been completed successfully and native apps have been installed. Users can now connect to cluster instances, and the cluster will run any steps that the user requested when the cluster was formed sequentially. Additional steps can be submitted by users, and they will be executed once any earlier steps have been completed.</a:t>
            </a: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t>When a cluster is set to auto-terminate after the last step, it enters the TERMINATING state before entering the TERMINATED state. If the cluster is set to wait, the user will have to manually turn it off when done with it. The cluster enters the TERMINATING state once user manually shuts it down, and then the TERMINATED state.</a:t>
            </a:r>
          </a:p>
          <a:p>
            <a:pPr marL="171450" indent="-171450">
              <a:buFont typeface="Arial" panose="020B0604020202020204" pitchFamily="34" charset="0"/>
              <a:buChar char="•"/>
            </a:pPr>
            <a:r>
              <a:rPr lang="en-US" dirty="0"/>
              <a:t>Unless the user specifies termination protection, a failure during the cluster lifetime causes Amazon EMR to kill the cluster and all of its instances. If a cluster fails, all data on it is erased, and the cluster status is set to TERMINATED WITH ERRORS. If termination protection is enabled, the user can extract data from the cluster before removing termination protection and terminating the cluster.</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5</a:t>
            </a:fld>
            <a:endParaRPr lang="en-US"/>
          </a:p>
        </p:txBody>
      </p:sp>
    </p:spTree>
    <p:extLst>
      <p:ext uri="{BB962C8B-B14F-4D97-AF65-F5344CB8AC3E}">
        <p14:creationId xmlns:p14="http://schemas.microsoft.com/office/powerpoint/2010/main" val="147627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https://docs.aws.amazon.com/emr/latest/ManagementGuide/emr-overview-arch.html</a:t>
            </a:r>
          </a:p>
          <a:p>
            <a:endParaRPr lang="en-US" dirty="0"/>
          </a:p>
          <a:p>
            <a:r>
              <a:rPr lang="en-US" dirty="0"/>
              <a:t>More explanation: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latin typeface="Times New Roman" panose="02020603050405020304" pitchFamily="18" charset="0"/>
                <a:cs typeface="Times New Roman" panose="02020603050405020304" pitchFamily="18" charset="0"/>
              </a:rPr>
              <a:t>Storage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HDFS (Hadoop Distributed File System) is a scalable, distributed file system for Hadoop. HDFS distributes data across cluster instances, storing several copies of data on separate instances to guarantee that no data is lost if a single instance dies. When user ends a cluster, HDFS is ephemeral storage that gets reclaimed. HDFS can be used to cache intermediate results during MapReduce processing or for workloads with a lot of random 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Amazon EMR enhances Hadoop with the EMR File System (EMRFS), which allows users to easily access data stored in Amazon S3 as if it were a file system like HDFS. In your cluster, you can utilize either HDFS or Amazon S3 as the file system. In most cases, Amazon S3 is utilized to store input and output data, whereas HDFS is used to store intermediate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A locally linked disc is referred to as a local file system. Each node in a Hadoop cluster is built using an Amazon EC2 instance with a predefined block of pre-attached disc storage known as an instance store. Data on instance store volumes is only retained for the duration of the Amazon EC2 instance's lifecycle.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dirty="0">
                <a:latin typeface="Times New Roman" panose="02020603050405020304" pitchFamily="18" charset="0"/>
                <a:cs typeface="Times New Roman" panose="02020603050405020304" pitchFamily="18" charset="0"/>
              </a:rPr>
              <a:t>Cluster resource management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YARN (Yet Another Resource Negotiator), a component introduced in Apache Hadoop 2.0 to centrally manage cluster resources for diverse data-processing frameworks, is used by default in Amazon EMR. Other frameworks and applications available in Amazon EMR, on the other hand, do not employ YARN as a resource manager. In addition, each node contains an Amazon EMR agent that manages YARN components, maintains the cluster healthy, and communicates with Amazon EMR.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dirty="0">
                <a:latin typeface="Times New Roman" panose="02020603050405020304" pitchFamily="18" charset="0"/>
                <a:cs typeface="Times New Roman" panose="02020603050405020304" pitchFamily="18" charset="0"/>
              </a:rPr>
              <a:t>Data processing frameworks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The engine that processes and analyses data is the data processing framework layer. There are numerous frameworks that use YARN or have their own resource management system. Batch, interactive, in-memory, streaming, and other frameworks are available for different types of processing needs. The framework you use is determined on your use case. The languages and interfaces available from the application layer, which is the layer used to deal with the data you want to process, are affected by this. Hadoop MapReduce and Spark are the two main processing frameworks available for Amazon EMR.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Hadoop MapReduce is an open-source distributed computing programming model. It makes creating parallel distributed applications easier by taking care of all of the logic while you focus on the Map and Reduce functions. The Map function converts data into intermediate results, which are sets of key-value pairs. Reduce integrates intermediate findings, applies additional algorithms, and generates the final output. There are a variety of MapReduce frameworks available, including Hive, which builds Map and Reduce applications automatically.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Spark is a programming model and cluster architecture for addressing big data workloads. Spark is an open-source distributed processing system that, like Hadoop MapReduce, uses directed acyclic graphs for execution plans and in-memory caching for datasets. You can use EMRFS to directly access your data in Amazon S3 when you run Spark on Amazon EMR. Spark has a number of interactive query modules, including </a:t>
            </a:r>
            <a:r>
              <a:rPr lang="en-US" sz="1200" b="0" dirty="0" err="1">
                <a:latin typeface="Times New Roman" panose="02020603050405020304" pitchFamily="18" charset="0"/>
                <a:cs typeface="Times New Roman" panose="02020603050405020304" pitchFamily="18" charset="0"/>
              </a:rPr>
              <a:t>SparkSQL</a:t>
            </a:r>
            <a:r>
              <a:rPr lang="en-US" sz="1200" b="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dirty="0">
                <a:latin typeface="Times New Roman" panose="02020603050405020304" pitchFamily="18" charset="0"/>
                <a:cs typeface="Times New Roman" panose="02020603050405020304" pitchFamily="18" charset="0"/>
              </a:rPr>
              <a:t>Applications and programs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Many applications, including as Hive, Pig, and the Spark Streaming library, are supported by Amazon EMR, allowing users to design processing workloads using higher-level languages, leverage machine learning methods, create stream processing applications, and build data warehouses. In addition, instead of using YARN, Amazon EMR enables open-source applications that have their own cluster management capability.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6</a:t>
            </a:fld>
            <a:endParaRPr lang="en-US"/>
          </a:p>
        </p:txBody>
      </p:sp>
    </p:spTree>
    <p:extLst>
      <p:ext uri="{BB962C8B-B14F-4D97-AF65-F5344CB8AC3E}">
        <p14:creationId xmlns:p14="http://schemas.microsoft.com/office/powerpoint/2010/main" val="129407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https://docs.aws.amazon.com/emr/latest/ManagementGuide/emr-overview.html#emr-overview-data-processing</a:t>
            </a:r>
          </a:p>
          <a:p>
            <a:endParaRPr lang="en-US" dirty="0"/>
          </a:p>
          <a:p>
            <a:r>
              <a:rPr lang="en-US" dirty="0"/>
              <a:t>More explanation:</a:t>
            </a:r>
          </a:p>
          <a:p>
            <a:endParaRPr lang="en-US" dirty="0"/>
          </a:p>
          <a:p>
            <a:pPr marL="171450" indent="-171450" algn="just">
              <a:buFont typeface="Arial" panose="020B0604020202020204" pitchFamily="34" charset="0"/>
              <a:buChar char="•"/>
            </a:pPr>
            <a:r>
              <a:rPr lang="en-US" b="0" i="0" u="none" strike="noStrike" dirty="0">
                <a:solidFill>
                  <a:srgbClr val="16191F"/>
                </a:solidFill>
                <a:effectLst/>
                <a:latin typeface="Amazon Ember"/>
              </a:rPr>
              <a:t>The above diagram represents the step sequence and change of state for the steps as they are processed.</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step's status changes to FAILED if it fails during processing. For each phase, you can choose what occurs next. If a preceding step fails, any remaining stages in the sequence are set to CANCELLED and do not run. You can opt to overlook the failure and continue with the following procedures, or you can terminate the cluster right away.</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7</a:t>
            </a:fld>
            <a:endParaRPr lang="en-US"/>
          </a:p>
        </p:txBody>
      </p:sp>
    </p:spTree>
    <p:extLst>
      <p:ext uri="{BB962C8B-B14F-4D97-AF65-F5344CB8AC3E}">
        <p14:creationId xmlns:p14="http://schemas.microsoft.com/office/powerpoint/2010/main" val="1901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https://docs.aws.amazon.com/emr/latest/ManagementGuide/emr-overview.html#emr-overview-data-processing</a:t>
            </a:r>
          </a:p>
          <a:p>
            <a:endParaRPr lang="en-US" dirty="0"/>
          </a:p>
          <a:p>
            <a:r>
              <a:rPr lang="en-US" dirty="0"/>
              <a:t>More explanation:</a:t>
            </a:r>
          </a:p>
          <a:p>
            <a:endParaRPr lang="en-US" dirty="0"/>
          </a:p>
          <a:p>
            <a:pPr marL="171450" indent="-171450" algn="just">
              <a:buFont typeface="Arial" panose="020B0604020202020204" pitchFamily="34" charset="0"/>
              <a:buChar char="•"/>
            </a:pPr>
            <a:r>
              <a:rPr lang="en-US" b="0" i="0" u="none" strike="noStrike" dirty="0">
                <a:solidFill>
                  <a:srgbClr val="16191F"/>
                </a:solidFill>
                <a:effectLst/>
                <a:latin typeface="Amazon Ember"/>
              </a:rPr>
              <a:t>The above diagram represents the step sequence and change of state for the steps as they are processed.</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pPr/>
              <a:t>8</a:t>
            </a:fld>
            <a:endParaRPr lang="en-US"/>
          </a:p>
        </p:txBody>
      </p:sp>
    </p:spTree>
    <p:extLst>
      <p:ext uri="{BB962C8B-B14F-4D97-AF65-F5344CB8AC3E}">
        <p14:creationId xmlns:p14="http://schemas.microsoft.com/office/powerpoint/2010/main" val="6060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https://aws.amazon.com/emr/features/?nc=sn&amp;loc=2&amp;dn=1</a:t>
            </a:r>
          </a:p>
        </p:txBody>
      </p:sp>
      <p:sp>
        <p:nvSpPr>
          <p:cNvPr id="4" name="Slide Number Placeholder 3"/>
          <p:cNvSpPr>
            <a:spLocks noGrp="1"/>
          </p:cNvSpPr>
          <p:nvPr>
            <p:ph type="sldNum" sz="quarter" idx="5"/>
          </p:nvPr>
        </p:nvSpPr>
        <p:spPr/>
        <p:txBody>
          <a:bodyPr/>
          <a:lstStyle/>
          <a:p>
            <a:fld id="{5797BE99-4A28-464A-B21B-FD416C4DDDC5}" type="slidenum">
              <a:rPr lang="en-US" smtClean="0"/>
              <a:pPr/>
              <a:t>9</a:t>
            </a:fld>
            <a:endParaRPr lang="en-US"/>
          </a:p>
        </p:txBody>
      </p:sp>
    </p:spTree>
    <p:extLst>
      <p:ext uri="{BB962C8B-B14F-4D97-AF65-F5344CB8AC3E}">
        <p14:creationId xmlns:p14="http://schemas.microsoft.com/office/powerpoint/2010/main" val="81612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a:t>
            </a:r>
          </a:p>
          <a:p>
            <a:r>
              <a:rPr lang="en-US" dirty="0"/>
              <a:t>https://aws.amazon.com/emr/</a:t>
            </a:r>
          </a:p>
          <a:p>
            <a:r>
              <a:rPr lang="en-US" dirty="0"/>
              <a:t>https://www.amazonaws.cn/en/elasticmapreduce/</a:t>
            </a:r>
          </a:p>
          <a:p>
            <a:endParaRPr lang="en-US" dirty="0"/>
          </a:p>
          <a:p>
            <a:r>
              <a:rPr lang="en-US" dirty="0"/>
              <a:t>More explanation:</a:t>
            </a:r>
          </a:p>
          <a:p>
            <a:endParaRPr lang="en-US" dirty="0"/>
          </a:p>
          <a:p>
            <a:pPr marL="171450" indent="-171450">
              <a:buFont typeface="Arial" panose="020B0604020202020204" pitchFamily="34" charset="0"/>
              <a:buChar char="•"/>
            </a:pPr>
            <a:r>
              <a:rPr lang="en-US" dirty="0"/>
              <a:t>Use statistical algorithms and predictive models to perform large-scale data processing and what-if analysis to find hidden patterns, correlations, market trends, and customer preferences.</a:t>
            </a:r>
          </a:p>
          <a:p>
            <a:pPr marL="171450" indent="-171450">
              <a:buFont typeface="Arial" panose="020B0604020202020204" pitchFamily="34" charset="0"/>
              <a:buChar char="•"/>
            </a:pPr>
            <a:r>
              <a:rPr lang="en-US" dirty="0"/>
              <a:t>Data from a variety of sources is extracted, processed at scale, and made available to applications and consumers.</a:t>
            </a:r>
          </a:p>
          <a:p>
            <a:pPr marL="171450" indent="-171450">
              <a:buFont typeface="Arial" panose="020B0604020202020204" pitchFamily="34" charset="0"/>
              <a:buChar char="•"/>
            </a:pPr>
            <a:r>
              <a:rPr lang="en-US" dirty="0"/>
              <a:t>Create long-running, highly available, and fault-tolerant streaming data pipelines by analyzing events from streaming data sources in real time.</a:t>
            </a:r>
          </a:p>
          <a:p>
            <a:pPr marL="171450" indent="-171450">
              <a:buFont typeface="Arial" panose="020B0604020202020204" pitchFamily="34" charset="0"/>
              <a:buChar char="•"/>
            </a:pPr>
            <a:r>
              <a:rPr lang="en-US" dirty="0"/>
              <a:t>Use open-source machine learning frameworks like Apache Spark </a:t>
            </a:r>
            <a:r>
              <a:rPr lang="en-US" dirty="0" err="1"/>
              <a:t>MLlib</a:t>
            </a:r>
            <a:r>
              <a:rPr lang="en-US" dirty="0"/>
              <a:t>, TensorFlow, and Apache </a:t>
            </a:r>
            <a:r>
              <a:rPr lang="en-US" dirty="0" err="1"/>
              <a:t>MXNet</a:t>
            </a:r>
            <a:r>
              <a:rPr lang="en-US" dirty="0"/>
              <a:t> to analyze data. For large-scale model training, analysis, and reporting, connect to Amazon </a:t>
            </a:r>
            <a:r>
              <a:rPr lang="en-US" dirty="0" err="1"/>
              <a:t>SageMaker</a:t>
            </a:r>
            <a:r>
              <a:rPr lang="en-US" dirty="0"/>
              <a:t>.</a:t>
            </a:r>
          </a:p>
          <a:p>
            <a:pPr marL="171450" indent="-171450">
              <a:buFont typeface="Arial" panose="020B0604020202020204" pitchFamily="34" charset="0"/>
              <a:buChar char="•"/>
            </a:pPr>
            <a:r>
              <a:rPr lang="en-US" dirty="0"/>
              <a:t>To segment consumers, identify user preferences, and offer more effective ads, use Apache Spark and Apache Hive to analyze clickstream data from Amazon S3.</a:t>
            </a:r>
          </a:p>
          <a:p>
            <a:pPr marL="171450" indent="-171450">
              <a:buFont typeface="Arial" panose="020B0604020202020204" pitchFamily="34" charset="0"/>
              <a:buChar char="•"/>
            </a:pPr>
            <a:r>
              <a:rPr lang="en-US" dirty="0"/>
              <a:t>EMR can be used to swiftly and efficiently process enormous amounts of genomic data and other large scientific data sets. Amazon Web Services offers free access to genomic data to researchers.</a:t>
            </a:r>
          </a:p>
        </p:txBody>
      </p:sp>
      <p:sp>
        <p:nvSpPr>
          <p:cNvPr id="4" name="Slide Number Placeholder 3"/>
          <p:cNvSpPr>
            <a:spLocks noGrp="1"/>
          </p:cNvSpPr>
          <p:nvPr>
            <p:ph type="sldNum" sz="quarter" idx="5"/>
          </p:nvPr>
        </p:nvSpPr>
        <p:spPr/>
        <p:txBody>
          <a:bodyPr/>
          <a:lstStyle/>
          <a:p>
            <a:fld id="{5797BE99-4A28-464A-B21B-FD416C4DDDC5}" type="slidenum">
              <a:rPr lang="en-US" smtClean="0"/>
              <a:pPr/>
              <a:t>10</a:t>
            </a:fld>
            <a:endParaRPr lang="en-US"/>
          </a:p>
        </p:txBody>
      </p:sp>
    </p:spTree>
    <p:extLst>
      <p:ext uri="{BB962C8B-B14F-4D97-AF65-F5344CB8AC3E}">
        <p14:creationId xmlns:p14="http://schemas.microsoft.com/office/powerpoint/2010/main" val="67297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A582-D218-7294-7313-CB55356EE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D7DDDC-1A65-8B20-466C-039102D17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1DFCF-A2DB-349B-338B-7217ECCCF39B}"/>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5" name="Footer Placeholder 4">
            <a:extLst>
              <a:ext uri="{FF2B5EF4-FFF2-40B4-BE49-F238E27FC236}">
                <a16:creationId xmlns:a16="http://schemas.microsoft.com/office/drawing/2014/main" id="{B2C7D58E-06FD-105F-F8FB-D9E2E5BD1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1249E-B0C4-EF80-2340-8370C7ACF6FD}"/>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65600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D574-3762-DAEB-FFF1-FC85ACEE44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F4A41-203F-AB0C-F298-0BE4A346A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23102-F167-5D51-57BC-8937BB0ECB5B}"/>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5" name="Footer Placeholder 4">
            <a:extLst>
              <a:ext uri="{FF2B5EF4-FFF2-40B4-BE49-F238E27FC236}">
                <a16:creationId xmlns:a16="http://schemas.microsoft.com/office/drawing/2014/main" id="{3F7B28E3-E984-7A4D-D5C4-1F0E0A589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1EC61-7EFF-7E80-17FF-9191779B9E7C}"/>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55960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5F30A-11C0-6E2F-90DD-74D33A4536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6CFFB-C606-10FD-E5EA-6548E4349D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72FA4-E0A0-640A-EAC1-CFD888642D74}"/>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5" name="Footer Placeholder 4">
            <a:extLst>
              <a:ext uri="{FF2B5EF4-FFF2-40B4-BE49-F238E27FC236}">
                <a16:creationId xmlns:a16="http://schemas.microsoft.com/office/drawing/2014/main" id="{9ADC7707-1B7C-A618-3685-B53AFC4B7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FE7E1-C6C9-52CA-9369-6927B261D322}"/>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26149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C4F1-AF59-0274-D7EF-478221F94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73235-D2E0-0A58-1BB5-E5FC34E2D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66553-6C75-144C-84B2-F406F7C30424}"/>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5" name="Footer Placeholder 4">
            <a:extLst>
              <a:ext uri="{FF2B5EF4-FFF2-40B4-BE49-F238E27FC236}">
                <a16:creationId xmlns:a16="http://schemas.microsoft.com/office/drawing/2014/main" id="{E0C9D489-31AE-E3BF-E611-A275A9653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B02E2-873D-E011-03FC-BE7DD4FAD31E}"/>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267154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0FFA-735E-1C8E-8DC3-B6FA8E4EC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F25893-6FC9-53AE-C8AA-D3B438CC4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234054-5B57-25F5-6BCC-2DB724562335}"/>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5" name="Footer Placeholder 4">
            <a:extLst>
              <a:ext uri="{FF2B5EF4-FFF2-40B4-BE49-F238E27FC236}">
                <a16:creationId xmlns:a16="http://schemas.microsoft.com/office/drawing/2014/main" id="{73F315A9-3CBD-427B-C3E2-5ECCF3163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0DF63-4F99-0DCA-29C7-9E4B6B1A3DAF}"/>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85952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1BD8-E0C9-7679-AB2E-5AD022357D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062BA-15ED-1528-AC62-7DB61B589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156527-8232-ED9C-51F1-5DEDFF167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0387F0-78DA-0718-F976-7DAD1A10D935}"/>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6" name="Footer Placeholder 5">
            <a:extLst>
              <a:ext uri="{FF2B5EF4-FFF2-40B4-BE49-F238E27FC236}">
                <a16:creationId xmlns:a16="http://schemas.microsoft.com/office/drawing/2014/main" id="{B2249ACB-9CBE-BB3E-2D8B-2470BA115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0EDDB-5889-8A47-3CA6-572643EF5660}"/>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197681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A63E-6491-C737-FA20-B3FE5D8505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7C2BBE-4C3A-2233-67DB-E3311326A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9AC0C-860B-B96F-2FF5-9B3818C4B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601F0-9ED3-590F-F427-D77DCF2EA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B0E68-9A52-3EE8-DB2D-CAC96C874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420AC4-23E5-6D6F-A0B6-EA24801B6CCE}"/>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8" name="Footer Placeholder 7">
            <a:extLst>
              <a:ext uri="{FF2B5EF4-FFF2-40B4-BE49-F238E27FC236}">
                <a16:creationId xmlns:a16="http://schemas.microsoft.com/office/drawing/2014/main" id="{96ED5B5C-C7D4-B132-2EF0-A1D0F0954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4E05D-42F4-B08B-D11D-F929E03A2123}"/>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56449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C2DE-E563-150B-0CAF-2E94984D32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3A0F5-10C1-265B-0BE3-78C7F9CE4BA9}"/>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4" name="Footer Placeholder 3">
            <a:extLst>
              <a:ext uri="{FF2B5EF4-FFF2-40B4-BE49-F238E27FC236}">
                <a16:creationId xmlns:a16="http://schemas.microsoft.com/office/drawing/2014/main" id="{4CF58CB5-094F-3A53-6B59-245F089150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C46E0A-77BC-602B-9F74-C696490C65DC}"/>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217414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B9D8C-6BAC-3515-5A14-9390C77C62A9}"/>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3" name="Footer Placeholder 2">
            <a:extLst>
              <a:ext uri="{FF2B5EF4-FFF2-40B4-BE49-F238E27FC236}">
                <a16:creationId xmlns:a16="http://schemas.microsoft.com/office/drawing/2014/main" id="{942464BD-367C-9D1D-6236-3A65592FC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88F29-6059-E984-724A-EF95EB15B9ED}"/>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174199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1FCD-660E-C293-6C59-4F772CB8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AEBE33-5C93-DFED-0E79-05D47492B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37587-5742-163C-FD53-3DAA115F6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721DA-D9B4-3CD0-EDAA-4F157257BD45}"/>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6" name="Footer Placeholder 5">
            <a:extLst>
              <a:ext uri="{FF2B5EF4-FFF2-40B4-BE49-F238E27FC236}">
                <a16:creationId xmlns:a16="http://schemas.microsoft.com/office/drawing/2014/main" id="{57FDA607-4397-1B5C-E960-E8CC44A8C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1C387-FEE9-79AA-07D2-DAB103F116F3}"/>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396472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1D8B-40AD-CCE5-E301-6BA0FFE11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86E170-1D1C-6AF6-36F3-F938D58A7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4B09FD-0F71-667D-0707-0AE5FEF9E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AD6A1-424D-35CA-D82B-76C8DD8AD0AD}"/>
              </a:ext>
            </a:extLst>
          </p:cNvPr>
          <p:cNvSpPr>
            <a:spLocks noGrp="1"/>
          </p:cNvSpPr>
          <p:nvPr>
            <p:ph type="dt" sz="half" idx="10"/>
          </p:nvPr>
        </p:nvSpPr>
        <p:spPr/>
        <p:txBody>
          <a:bodyPr/>
          <a:lstStyle/>
          <a:p>
            <a:fld id="{B8DFA654-7878-4149-A494-38D219B13160}" type="datetimeFigureOut">
              <a:rPr lang="en-US" smtClean="0"/>
              <a:t>9/24/2022</a:t>
            </a:fld>
            <a:endParaRPr lang="en-US"/>
          </a:p>
        </p:txBody>
      </p:sp>
      <p:sp>
        <p:nvSpPr>
          <p:cNvPr id="6" name="Footer Placeholder 5">
            <a:extLst>
              <a:ext uri="{FF2B5EF4-FFF2-40B4-BE49-F238E27FC236}">
                <a16:creationId xmlns:a16="http://schemas.microsoft.com/office/drawing/2014/main" id="{2EFEE035-8632-DA04-0416-5EABAEDC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3DAB3-A454-F224-0E8F-08EB7C0F16FF}"/>
              </a:ext>
            </a:extLst>
          </p:cNvPr>
          <p:cNvSpPr>
            <a:spLocks noGrp="1"/>
          </p:cNvSpPr>
          <p:nvPr>
            <p:ph type="sldNum" sz="quarter" idx="12"/>
          </p:nvPr>
        </p:nvSpPr>
        <p:spPr/>
        <p:txBody>
          <a:bodyPr/>
          <a:lstStyle/>
          <a:p>
            <a:fld id="{14109831-9CFB-4014-8DAE-870345E48ED6}" type="slidenum">
              <a:rPr lang="en-US" smtClean="0"/>
              <a:t>‹#›</a:t>
            </a:fld>
            <a:endParaRPr lang="en-US"/>
          </a:p>
        </p:txBody>
      </p:sp>
    </p:spTree>
    <p:extLst>
      <p:ext uri="{BB962C8B-B14F-4D97-AF65-F5344CB8AC3E}">
        <p14:creationId xmlns:p14="http://schemas.microsoft.com/office/powerpoint/2010/main" val="414189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66B29-A663-DBA1-9F62-8A40D3078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1E01A-6CD9-81A6-B85F-50265FD3A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37A4F-3CD2-309F-A8B8-835C1984E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FA654-7878-4149-A494-38D219B13160}" type="datetimeFigureOut">
              <a:rPr lang="en-US" smtClean="0"/>
              <a:t>9/24/2022</a:t>
            </a:fld>
            <a:endParaRPr lang="en-US"/>
          </a:p>
        </p:txBody>
      </p:sp>
      <p:sp>
        <p:nvSpPr>
          <p:cNvPr id="5" name="Footer Placeholder 4">
            <a:extLst>
              <a:ext uri="{FF2B5EF4-FFF2-40B4-BE49-F238E27FC236}">
                <a16:creationId xmlns:a16="http://schemas.microsoft.com/office/drawing/2014/main" id="{FFE3EEC0-297A-3112-F65F-F187B1830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616C5-910C-F8B6-32BF-6134720C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09831-9CFB-4014-8DAE-870345E48ED6}" type="slidenum">
              <a:rPr lang="en-US" smtClean="0"/>
              <a:t>‹#›</a:t>
            </a:fld>
            <a:endParaRPr lang="en-US"/>
          </a:p>
        </p:txBody>
      </p:sp>
    </p:spTree>
    <p:extLst>
      <p:ext uri="{BB962C8B-B14F-4D97-AF65-F5344CB8AC3E}">
        <p14:creationId xmlns:p14="http://schemas.microsoft.com/office/powerpoint/2010/main" val="3772326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em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emr/latest/ManagementGuide/emr-overview.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emr/latest/ManagementGuide/emr-overview.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emr/latest/ManagementGuide/emr-overview.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emr/latest/ManagementGuide/emr-overview.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aws.amazon.com/emr/features/?nc=sn&amp;loc=2&amp;dn=1"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77553" y="1122363"/>
            <a:ext cx="11922711" cy="2387600"/>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Processing</a:t>
            </a:r>
          </a:p>
        </p:txBody>
      </p:sp>
    </p:spTree>
    <p:extLst>
      <p:ext uri="{BB962C8B-B14F-4D97-AF65-F5344CB8AC3E}">
        <p14:creationId xmlns:p14="http://schemas.microsoft.com/office/powerpoint/2010/main" val="27605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Use cases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162050"/>
            <a:ext cx="11776969" cy="5425817"/>
          </a:xfrm>
        </p:spPr>
        <p:txBody>
          <a:bodyPr>
            <a:noAutofit/>
          </a:bodyPr>
          <a:lstStyle/>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Perform big data analytics</a:t>
            </a:r>
          </a:p>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Build scalable data pipelines</a:t>
            </a:r>
          </a:p>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Process real-time data streams</a:t>
            </a:r>
          </a:p>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Accelerate data science and ML adoption</a:t>
            </a:r>
          </a:p>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Extract, transform, load (ETL)</a:t>
            </a:r>
          </a:p>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Clickstream analysis</a:t>
            </a:r>
          </a:p>
          <a:p>
            <a:pPr algn="just">
              <a:lnSpc>
                <a:spcPct val="15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Genomics</a:t>
            </a:r>
          </a:p>
        </p:txBody>
      </p:sp>
    </p:spTree>
    <p:extLst>
      <p:ext uri="{BB962C8B-B14F-4D97-AF65-F5344CB8AC3E}">
        <p14:creationId xmlns:p14="http://schemas.microsoft.com/office/powerpoint/2010/main" val="354798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Using Hue with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084882"/>
            <a:ext cx="11776969" cy="5502986"/>
          </a:xfrm>
        </p:spPr>
        <p:txBody>
          <a:bodyPr>
            <a:noAutofit/>
          </a:bodyPr>
          <a:lstStyle/>
          <a:p>
            <a:pPr algn="just">
              <a:lnSpc>
                <a:spcPct val="140000"/>
              </a:lnSpc>
              <a:spcAft>
                <a:spcPts val="1200"/>
              </a:spcAft>
            </a:pPr>
            <a:r>
              <a:rPr lang="en-US" sz="2200" dirty="0">
                <a:latin typeface="Times New Roman" panose="02020603050405020304" pitchFamily="18" charset="0"/>
                <a:cs typeface="Times New Roman" panose="02020603050405020304" pitchFamily="18" charset="0"/>
              </a:rPr>
              <a:t>Hue (Hadoop User Experience) is a web-based graphical user interface for Amazon EMR and Apache Hadoop that is open-source. </a:t>
            </a:r>
          </a:p>
          <a:p>
            <a:pPr algn="just">
              <a:lnSpc>
                <a:spcPct val="140000"/>
              </a:lnSpc>
              <a:spcAft>
                <a:spcPts val="1200"/>
              </a:spcAft>
            </a:pPr>
            <a:r>
              <a:rPr lang="en-US" sz="2200" dirty="0">
                <a:latin typeface="Times New Roman" panose="02020603050405020304" pitchFamily="18" charset="0"/>
                <a:cs typeface="Times New Roman" panose="02020603050405020304" pitchFamily="18" charset="0"/>
              </a:rPr>
              <a:t>Hue is a flexible interface that brings together numerous different Hadoop ecosystem projects. Customizations particular to Hue have also been added to Amazon EMR. </a:t>
            </a:r>
          </a:p>
          <a:p>
            <a:pPr algn="just">
              <a:lnSpc>
                <a:spcPct val="140000"/>
              </a:lnSpc>
              <a:spcAft>
                <a:spcPts val="1200"/>
              </a:spcAft>
            </a:pPr>
            <a:r>
              <a:rPr lang="en-US" sz="2200" dirty="0">
                <a:latin typeface="Times New Roman" panose="02020603050405020304" pitchFamily="18" charset="0"/>
                <a:cs typeface="Times New Roman" panose="02020603050405020304" pitchFamily="18" charset="0"/>
              </a:rPr>
              <a:t>Hue acts as a front-end for apps running on your cluster, allowing you to communicate with them using a more familiar or user-friendly interface. </a:t>
            </a:r>
          </a:p>
          <a:p>
            <a:pPr algn="just">
              <a:lnSpc>
                <a:spcPct val="140000"/>
              </a:lnSpc>
              <a:spcAft>
                <a:spcPts val="1200"/>
              </a:spcAft>
            </a:pPr>
            <a:r>
              <a:rPr lang="en-US" sz="2200" dirty="0">
                <a:latin typeface="Times New Roman" panose="02020603050405020304" pitchFamily="18" charset="0"/>
                <a:cs typeface="Times New Roman" panose="02020603050405020304" pitchFamily="18" charset="0"/>
              </a:rPr>
              <a:t>Hue is already installed when Amazon EMR console is used to launch the cluster. When launching a cluster in the Amazon EMR console, user can select not to install Hue by choosing Advanced options, or by specifically specifying the —applications option and excluding Hue when using create-cluster via the AWS CLI.</a:t>
            </a:r>
          </a:p>
        </p:txBody>
      </p:sp>
    </p:spTree>
    <p:extLst>
      <p:ext uri="{BB962C8B-B14F-4D97-AF65-F5344CB8AC3E}">
        <p14:creationId xmlns:p14="http://schemas.microsoft.com/office/powerpoint/2010/main" val="421044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Supported features of Hue on Amazon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159330"/>
            <a:ext cx="11776969" cy="5428538"/>
          </a:xfrm>
        </p:spPr>
        <p:txBody>
          <a:bodyPr>
            <a:noAutofit/>
          </a:bodyPr>
          <a:lstStyle/>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Amazon S3 and Hadoop File System (HDFS) Browser</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Hive - Run interactive queries on your data. This is also a useful way to prototype programmatic or batched querying.</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Pig - Run scripts on your data or issue interactive commands.</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Oozie - Create and monitor Oozie workflows.</a:t>
            </a:r>
          </a:p>
          <a:p>
            <a:pPr algn="just">
              <a:lnSpc>
                <a:spcPct val="130000"/>
              </a:lnSpc>
              <a:spcBef>
                <a:spcPts val="600"/>
              </a:spcBef>
              <a:spcAft>
                <a:spcPts val="600"/>
              </a:spcAft>
            </a:pPr>
            <a:r>
              <a:rPr lang="en-US" sz="2200" dirty="0" err="1">
                <a:latin typeface="Times New Roman" panose="02020603050405020304" pitchFamily="18" charset="0"/>
                <a:cs typeface="Times New Roman" panose="02020603050405020304" pitchFamily="18" charset="0"/>
              </a:rPr>
              <a:t>Metastore</a:t>
            </a:r>
            <a:r>
              <a:rPr lang="en-US" sz="2200" dirty="0">
                <a:latin typeface="Times New Roman" panose="02020603050405020304" pitchFamily="18" charset="0"/>
                <a:cs typeface="Times New Roman" panose="02020603050405020304" pitchFamily="18" charset="0"/>
              </a:rPr>
              <a:t> Manager - View and manipulate the contents of the Hive </a:t>
            </a:r>
            <a:r>
              <a:rPr lang="en-US" sz="2200" dirty="0" err="1">
                <a:latin typeface="Times New Roman" panose="02020603050405020304" pitchFamily="18" charset="0"/>
                <a:cs typeface="Times New Roman" panose="02020603050405020304" pitchFamily="18" charset="0"/>
              </a:rPr>
              <a:t>metastore</a:t>
            </a:r>
            <a:r>
              <a:rPr lang="en-US" sz="2200" dirty="0">
                <a:latin typeface="Times New Roman" panose="02020603050405020304" pitchFamily="18" charset="0"/>
                <a:cs typeface="Times New Roman" panose="02020603050405020304" pitchFamily="18" charset="0"/>
              </a:rPr>
              <a:t> (import/create, drop, and so on).</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Job browser - See the status of your submitted Hadoop jobs.</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AWS Samples - There are several "ready-to-run" examples that process sample data from various AWS services using applications in Hue. </a:t>
            </a:r>
          </a:p>
          <a:p>
            <a:pPr algn="just">
              <a:lnSpc>
                <a:spcPct val="130000"/>
              </a:lnSpc>
              <a:spcBef>
                <a:spcPts val="600"/>
              </a:spcBef>
              <a:spcAft>
                <a:spcPts val="600"/>
              </a:spcAft>
            </a:pPr>
            <a:endParaRPr lang="en-US" sz="2200" dirty="0">
              <a:latin typeface="Times New Roman" panose="02020603050405020304" pitchFamily="18" charset="0"/>
              <a:cs typeface="Times New Roman" panose="02020603050405020304" pitchFamily="18" charset="0"/>
            </a:endParaRPr>
          </a:p>
          <a:p>
            <a:pPr algn="just">
              <a:lnSpc>
                <a:spcPct val="130000"/>
              </a:lnSpc>
              <a:spcBef>
                <a:spcPts val="600"/>
              </a:spcBef>
              <a:spcAft>
                <a:spcPts val="6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4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Hive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084882"/>
            <a:ext cx="11776969" cy="5502986"/>
          </a:xfrm>
        </p:spPr>
        <p:txBody>
          <a:bodyPr>
            <a:noAutofit/>
          </a:bodyPr>
          <a:lstStyle/>
          <a:p>
            <a:pPr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Hive is a Hadoop-based open-source data warehouse and analytics software. Hive scripts are written in Hive QL (query language), a SQL-like language that abstracts programming models and supports common data warehouse operations. </a:t>
            </a:r>
          </a:p>
          <a:p>
            <a:pPr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Hive allows you to avoid the difficulties of developing Tez jobs in a lower-level computer language, such as Java, that are based on directed acyclic graphs (DAGs) or MapReduce routines.</a:t>
            </a:r>
          </a:p>
          <a:p>
            <a:pPr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When using Hive to query, read, and publish data stored in Amazon S3, Amazon EMR provides capabilities to help maximize speed.</a:t>
            </a:r>
          </a:p>
          <a:p>
            <a:pPr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By "pushing down" processing to Amazon S3, S3 Select can increase query performance for CSV and JSON data in some applications.</a:t>
            </a:r>
          </a:p>
          <a:p>
            <a:pPr algn="just">
              <a:lnSpc>
                <a:spcPct val="120000"/>
              </a:lnSpc>
              <a:spcBef>
                <a:spcPts val="600"/>
              </a:spcBef>
              <a:spcAft>
                <a:spcPts val="600"/>
              </a:spcAft>
            </a:pPr>
            <a:r>
              <a:rPr lang="en-US" sz="2200" dirty="0">
                <a:latin typeface="Times New Roman" panose="02020603050405020304" pitchFamily="18" charset="0"/>
                <a:cs typeface="Times New Roman" panose="02020603050405020304" pitchFamily="18" charset="0"/>
              </a:rPr>
              <a:t>When uploading files to Amazon S3 using EMRFS, the EMRFS S3 optimized committer is an alternative to the </a:t>
            </a:r>
            <a:r>
              <a:rPr lang="en-US" sz="2200" dirty="0" err="1">
                <a:latin typeface="Times New Roman" panose="02020603050405020304" pitchFamily="18" charset="0"/>
                <a:cs typeface="Times New Roman" panose="02020603050405020304" pitchFamily="18" charset="0"/>
              </a:rPr>
              <a:t>OutputCommitter</a:t>
            </a:r>
            <a:r>
              <a:rPr lang="en-US" sz="2200" dirty="0">
                <a:latin typeface="Times New Roman" panose="02020603050405020304" pitchFamily="18" charset="0"/>
                <a:cs typeface="Times New Roman" panose="02020603050405020304" pitchFamily="18" charset="0"/>
              </a:rPr>
              <a:t> class that removes list and rename operations to increase efficiency.</a:t>
            </a:r>
          </a:p>
        </p:txBody>
      </p:sp>
    </p:spTree>
    <p:extLst>
      <p:ext uri="{BB962C8B-B14F-4D97-AF65-F5344CB8AC3E}">
        <p14:creationId xmlns:p14="http://schemas.microsoft.com/office/powerpoint/2010/main" val="412757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270133"/>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HBase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348353"/>
            <a:ext cx="11776969" cy="5239514"/>
          </a:xfrm>
        </p:spPr>
        <p:txBody>
          <a:bodyPr>
            <a:noAutofit/>
          </a:bodyPr>
          <a:lstStyle/>
          <a:p>
            <a:pPr algn="just">
              <a:lnSpc>
                <a:spcPct val="140000"/>
              </a:lnSpc>
              <a:spcAft>
                <a:spcPts val="1800"/>
              </a:spcAft>
            </a:pPr>
            <a:r>
              <a:rPr lang="en-US" sz="2200" dirty="0">
                <a:latin typeface="Times New Roman" panose="02020603050405020304" pitchFamily="18" charset="0"/>
                <a:cs typeface="Times New Roman" panose="02020603050405020304" pitchFamily="18" charset="0"/>
              </a:rPr>
              <a:t>HBase is a non-relational, distributed database that was created as part of the Hadoop project by the Apache Software Foundation. Additional methods for integrating with Amazon S3 for data persistence and disaster recovery are available through Amazon EMR.</a:t>
            </a:r>
          </a:p>
          <a:p>
            <a:pPr algn="just">
              <a:lnSpc>
                <a:spcPct val="140000"/>
              </a:lnSpc>
              <a:spcAft>
                <a:spcPts val="1800"/>
              </a:spcAft>
            </a:pPr>
            <a:r>
              <a:rPr lang="en-US" sz="2200" dirty="0">
                <a:latin typeface="Times New Roman" panose="02020603050405020304" pitchFamily="18" charset="0"/>
                <a:cs typeface="Times New Roman" panose="02020603050405020304" pitchFamily="18" charset="0"/>
              </a:rPr>
              <a:t>HBase provides non-relational database capabilities for the Hadoop ecosystem by running on top of Hadoop Distributed File System (HDFS). Amazon EMR release version 4.6.0 and later includes HBase.</a:t>
            </a:r>
          </a:p>
          <a:p>
            <a:pPr algn="just">
              <a:lnSpc>
                <a:spcPct val="140000"/>
              </a:lnSpc>
              <a:spcAft>
                <a:spcPts val="1800"/>
              </a:spcAft>
            </a:pPr>
            <a:r>
              <a:rPr lang="en-US" sz="2200" dirty="0">
                <a:latin typeface="Times New Roman" panose="02020603050405020304" pitchFamily="18" charset="0"/>
                <a:cs typeface="Times New Roman" panose="02020603050405020304" pitchFamily="18" charset="0"/>
              </a:rPr>
              <a:t>When building an HBase cluster with HBase on Amazon EMR, users can also back up your HBase data straight to Amazon Simple Storage Service (Amazon S3) and recover from a previously made backup. </a:t>
            </a:r>
          </a:p>
        </p:txBody>
      </p:sp>
    </p:spTree>
    <p:extLst>
      <p:ext uri="{BB962C8B-B14F-4D97-AF65-F5344CB8AC3E}">
        <p14:creationId xmlns:p14="http://schemas.microsoft.com/office/powerpoint/2010/main" val="294106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HBase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193369"/>
            <a:ext cx="11776969" cy="5394497"/>
          </a:xfrm>
        </p:spPr>
        <p:txBody>
          <a:bodyPr>
            <a:noAutofit/>
          </a:bodyPr>
          <a:lstStyle/>
          <a:p>
            <a:pPr algn="just">
              <a:lnSpc>
                <a:spcPct val="140000"/>
              </a:lnSpc>
              <a:spcAft>
                <a:spcPts val="1500"/>
              </a:spcAft>
            </a:pPr>
            <a:r>
              <a:rPr lang="en-US" sz="2200" b="1" dirty="0">
                <a:latin typeface="Times New Roman" panose="02020603050405020304" pitchFamily="18" charset="0"/>
                <a:cs typeface="Times New Roman" panose="02020603050405020304" pitchFamily="18" charset="0"/>
              </a:rPr>
              <a:t>HBase on Amazon S3 – </a:t>
            </a:r>
            <a:r>
              <a:rPr lang="en-US" sz="2200" dirty="0">
                <a:latin typeface="Times New Roman" panose="02020603050405020304" pitchFamily="18" charset="0"/>
                <a:cs typeface="Times New Roman" panose="02020603050405020304" pitchFamily="18" charset="0"/>
              </a:rPr>
              <a:t>Users can use HBase on Amazon S3 to save a cluster's HBase root directory and information directly to Amazon S3 with Amazon EMR version 5.2.0 and later. After that, users can create a new cluster and point it to Amazon S3's root directory. Except for a read-replica cluster, the HBase location in Amazon S3 can only be used by one cluster at a time.</a:t>
            </a:r>
          </a:p>
          <a:p>
            <a:pPr algn="just">
              <a:lnSpc>
                <a:spcPct val="140000"/>
              </a:lnSpc>
              <a:spcAft>
                <a:spcPts val="1500"/>
              </a:spcAft>
            </a:pPr>
            <a:r>
              <a:rPr lang="en-US" sz="2200" b="1" dirty="0">
                <a:latin typeface="Times New Roman" panose="02020603050405020304" pitchFamily="18" charset="0"/>
                <a:cs typeface="Times New Roman" panose="02020603050405020304" pitchFamily="18" charset="0"/>
              </a:rPr>
              <a:t>HBase read-replicas</a:t>
            </a:r>
            <a:r>
              <a:rPr lang="en-US" sz="2200" dirty="0">
                <a:latin typeface="Times New Roman" panose="02020603050405020304" pitchFamily="18" charset="0"/>
                <a:cs typeface="Times New Roman" panose="02020603050405020304" pitchFamily="18" charset="0"/>
              </a:rPr>
              <a:t> – Read-replica clusters are supported by Amazon EMR version 5.7.0 and later with HBase on Amazon S3. For read-only activities, a read-replica cluster provides read-only access to a primary cluster's store files and metadata. </a:t>
            </a:r>
          </a:p>
          <a:p>
            <a:pPr algn="just">
              <a:lnSpc>
                <a:spcPct val="140000"/>
              </a:lnSpc>
              <a:spcAft>
                <a:spcPts val="1500"/>
              </a:spcAft>
            </a:pPr>
            <a:r>
              <a:rPr lang="en-US" sz="2200" b="1" dirty="0">
                <a:latin typeface="Times New Roman" panose="02020603050405020304" pitchFamily="18" charset="0"/>
                <a:cs typeface="Times New Roman" panose="02020603050405020304" pitchFamily="18" charset="0"/>
              </a:rPr>
              <a:t>HBase Snapshots – </a:t>
            </a:r>
            <a:r>
              <a:rPr lang="en-US" sz="2200" dirty="0">
                <a:latin typeface="Times New Roman" panose="02020603050405020304" pitchFamily="18" charset="0"/>
                <a:cs typeface="Times New Roman" panose="02020603050405020304" pitchFamily="18" charset="0"/>
              </a:rPr>
              <a:t> As an alternative to HBase on Amazon S3, you can create snapshots of your HBase data directly to Amazon S3 and then recover data using the snapshots with EMR version 4.0 and later.</a:t>
            </a:r>
          </a:p>
          <a:p>
            <a:pPr algn="just">
              <a:lnSpc>
                <a:spcPct val="140000"/>
              </a:lnSpc>
              <a:spcAft>
                <a:spcPts val="15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44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Presto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55363"/>
            <a:ext cx="11776969" cy="5332503"/>
          </a:xfrm>
        </p:spPr>
        <p:txBody>
          <a:bodyPr>
            <a:noAutofit/>
          </a:bodyPr>
          <a:lstStyle/>
          <a:p>
            <a:pPr algn="just">
              <a:lnSpc>
                <a:spcPct val="130000"/>
              </a:lnSpc>
              <a:spcBef>
                <a:spcPts val="1200"/>
              </a:spcBef>
              <a:spcAft>
                <a:spcPts val="1200"/>
              </a:spcAft>
            </a:pPr>
            <a:r>
              <a:rPr lang="en-US" sz="2200" dirty="0">
                <a:latin typeface="Times New Roman" panose="02020603050405020304" pitchFamily="18" charset="0"/>
                <a:cs typeface="Times New Roman" panose="02020603050405020304" pitchFamily="18" charset="0"/>
              </a:rPr>
              <a:t>Presto is a high-performance SQL query engine for interactive analytic queries on massive datasets from numerous sources.</a:t>
            </a:r>
          </a:p>
          <a:p>
            <a:pPr algn="just">
              <a:lnSpc>
                <a:spcPct val="130000"/>
              </a:lnSpc>
              <a:spcBef>
                <a:spcPts val="1200"/>
              </a:spcBef>
              <a:spcAft>
                <a:spcPts val="1200"/>
              </a:spcAft>
            </a:pPr>
            <a:r>
              <a:rPr lang="en-US" sz="2200" dirty="0">
                <a:latin typeface="Times New Roman" panose="02020603050405020304" pitchFamily="18" charset="0"/>
                <a:cs typeface="Times New Roman" panose="02020603050405020304" pitchFamily="18" charset="0"/>
              </a:rPr>
              <a:t>Presto was built from the bottom up for interactive analytics, and it can scale to the size of </a:t>
            </a:r>
            <a:r>
              <a:rPr lang="en-US" sz="2200" dirty="0" err="1">
                <a:latin typeface="Times New Roman" panose="02020603050405020304" pitchFamily="18" charset="0"/>
                <a:cs typeface="Times New Roman" panose="02020603050405020304" pitchFamily="18" charset="0"/>
              </a:rPr>
              <a:t>Facebook</a:t>
            </a:r>
            <a:r>
              <a:rPr lang="en-US" sz="2200" dirty="0">
                <a:latin typeface="Times New Roman" panose="02020603050405020304" pitchFamily="18" charset="0"/>
                <a:cs typeface="Times New Roman" panose="02020603050405020304" pitchFamily="18" charset="0"/>
              </a:rPr>
              <a:t> while approaching the speed of commercial data warehouses.</a:t>
            </a:r>
          </a:p>
          <a:p>
            <a:pPr algn="just">
              <a:lnSpc>
                <a:spcPct val="130000"/>
              </a:lnSpc>
              <a:spcBef>
                <a:spcPts val="1200"/>
              </a:spcBef>
              <a:spcAft>
                <a:spcPts val="1200"/>
              </a:spcAft>
            </a:pPr>
            <a:r>
              <a:rPr lang="en-US" sz="2200" dirty="0">
                <a:latin typeface="Times New Roman" panose="02020603050405020304" pitchFamily="18" charset="0"/>
                <a:cs typeface="Times New Roman" panose="02020603050405020304" pitchFamily="18" charset="0"/>
              </a:rPr>
              <a:t>Amazon EMR release versions 5.0.0 and later include Presto.</a:t>
            </a:r>
          </a:p>
          <a:p>
            <a:pPr algn="just">
              <a:lnSpc>
                <a:spcPct val="130000"/>
              </a:lnSpc>
              <a:spcBef>
                <a:spcPts val="1200"/>
              </a:spcBef>
              <a:spcAft>
                <a:spcPts val="1200"/>
              </a:spcAft>
            </a:pPr>
            <a:r>
              <a:rPr lang="en-US" sz="2200" dirty="0">
                <a:latin typeface="Times New Roman" panose="02020603050405020304" pitchFamily="18" charset="0"/>
                <a:cs typeface="Times New Roman" panose="02020603050405020304" pitchFamily="18" charset="0"/>
              </a:rPr>
              <a:t>In December 2020, </a:t>
            </a:r>
            <a:r>
              <a:rPr lang="en-US" sz="2200" dirty="0" err="1">
                <a:latin typeface="Times New Roman" panose="02020603050405020304" pitchFamily="18" charset="0"/>
                <a:cs typeface="Times New Roman" panose="02020603050405020304" pitchFamily="18" charset="0"/>
              </a:rPr>
              <a:t>PrestoSQL</a:t>
            </a:r>
            <a:r>
              <a:rPr lang="en-US" sz="2200" dirty="0">
                <a:latin typeface="Times New Roman" panose="02020603050405020304" pitchFamily="18" charset="0"/>
                <a:cs typeface="Times New Roman" panose="02020603050405020304" pitchFamily="18" charset="0"/>
              </a:rPr>
              <a:t> was rebranded </a:t>
            </a:r>
            <a:r>
              <a:rPr lang="en-US" sz="2200" dirty="0" err="1">
                <a:latin typeface="Times New Roman" panose="02020603050405020304" pitchFamily="18" charset="0"/>
                <a:cs typeface="Times New Roman" panose="02020603050405020304" pitchFamily="18" charset="0"/>
              </a:rPr>
              <a:t>Trino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Trino</a:t>
            </a:r>
            <a:r>
              <a:rPr lang="en-US" sz="2200" dirty="0">
                <a:latin typeface="Times New Roman" panose="02020603050405020304" pitchFamily="18" charset="0"/>
                <a:cs typeface="Times New Roman" panose="02020603050405020304" pitchFamily="18" charset="0"/>
              </a:rPr>
              <a:t> is the name given to Amazon EMR versions 6.4.0 and later, while </a:t>
            </a:r>
            <a:r>
              <a:rPr lang="en-US" sz="2200" dirty="0" err="1">
                <a:latin typeface="Times New Roman" panose="02020603050405020304" pitchFamily="18" charset="0"/>
                <a:cs typeface="Times New Roman" panose="02020603050405020304" pitchFamily="18" charset="0"/>
              </a:rPr>
              <a:t>PrestoSQL</a:t>
            </a:r>
            <a:r>
              <a:rPr lang="en-US" sz="2200" dirty="0">
                <a:latin typeface="Times New Roman" panose="02020603050405020304" pitchFamily="18" charset="0"/>
                <a:cs typeface="Times New Roman" panose="02020603050405020304" pitchFamily="18" charset="0"/>
              </a:rPr>
              <a:t> is the name given to prior release versions.</a:t>
            </a:r>
          </a:p>
          <a:p>
            <a:pPr algn="just">
              <a:lnSpc>
                <a:spcPct val="130000"/>
              </a:lnSpc>
              <a:spcBef>
                <a:spcPts val="1200"/>
              </a:spcBef>
              <a:spcAft>
                <a:spcPts val="1200"/>
              </a:spcAft>
            </a:pPr>
            <a:r>
              <a:rPr lang="en-US" sz="2200" dirty="0" err="1">
                <a:latin typeface="Times New Roman" panose="02020603050405020304" pitchFamily="18" charset="0"/>
                <a:cs typeface="Times New Roman" panose="02020603050405020304" pitchFamily="18" charset="0"/>
              </a:rPr>
              <a:t>PrestoDB</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Trino</a:t>
            </a:r>
            <a:r>
              <a:rPr lang="en-US" sz="2200" dirty="0">
                <a:latin typeface="Times New Roman" panose="02020603050405020304" pitchFamily="18" charset="0"/>
                <a:cs typeface="Times New Roman" panose="02020603050405020304" pitchFamily="18" charset="0"/>
              </a:rPr>
              <a:t> both use the same command-line executable, presto-</a:t>
            </a:r>
            <a:r>
              <a:rPr lang="en-US" sz="2200" dirty="0" err="1">
                <a:latin typeface="Times New Roman" panose="02020603050405020304" pitchFamily="18" charset="0"/>
                <a:cs typeface="Times New Roman" panose="02020603050405020304" pitchFamily="18" charset="0"/>
              </a:rPr>
              <a:t>cli</a:t>
            </a:r>
            <a:r>
              <a:rPr lang="en-US" sz="2200" dirty="0">
                <a:latin typeface="Times New Roman" panose="02020603050405020304" pitchFamily="18" charset="0"/>
                <a:cs typeface="Times New Roman" panose="02020603050405020304" pitchFamily="18" charset="0"/>
              </a:rPr>
              <a:t>, in Amazon EMR.</a:t>
            </a:r>
          </a:p>
          <a:p>
            <a:pPr algn="just">
              <a:lnSpc>
                <a:spcPct val="130000"/>
              </a:lnSpc>
              <a:spcBef>
                <a:spcPts val="1200"/>
              </a:spcBef>
              <a:spcAft>
                <a:spcPts val="12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01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Presto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08869"/>
            <a:ext cx="11776969" cy="5378998"/>
          </a:xfrm>
        </p:spPr>
        <p:txBody>
          <a:bodyPr>
            <a:noAutofit/>
          </a:bodyPr>
          <a:lstStyle/>
          <a:p>
            <a:pPr algn="just">
              <a:lnSpc>
                <a:spcPct val="120000"/>
              </a:lnSpc>
              <a:spcAft>
                <a:spcPts val="1500"/>
              </a:spcAft>
            </a:pPr>
            <a:r>
              <a:rPr lang="en-US" sz="2200" dirty="0">
                <a:latin typeface="Times New Roman" panose="02020603050405020304" pitchFamily="18" charset="0"/>
                <a:cs typeface="Times New Roman" panose="02020603050405020304" pitchFamily="18" charset="0"/>
              </a:rPr>
              <a:t>We can use the PrestoS3FileSystem instead of the EMRFS default. Set hive.s3-file-system-type to PRESTO using the presto-connector-hive configuration classification, as illustrated in the following example.</a:t>
            </a:r>
          </a:p>
          <a:p>
            <a:pPr algn="just">
              <a:lnSpc>
                <a:spcPct val="120000"/>
              </a:lnSpc>
              <a:spcBef>
                <a:spcPts val="0"/>
              </a:spcBef>
              <a:spcAft>
                <a:spcPts val="600"/>
              </a:spcAft>
              <a:buNone/>
            </a:pPr>
            <a:r>
              <a:rPr lang="en-US" sz="2200" dirty="0">
                <a:latin typeface="Times New Roman" panose="02020603050405020304" pitchFamily="18" charset="0"/>
                <a:cs typeface="Times New Roman" panose="02020603050405020304" pitchFamily="18" charset="0"/>
              </a:rPr>
              <a:t>	</a:t>
            </a:r>
            <a:r>
              <a:rPr lang="en-US" sz="2200" dirty="0"/>
              <a:t>[ </a:t>
            </a:r>
          </a:p>
          <a:p>
            <a:pPr algn="just">
              <a:lnSpc>
                <a:spcPct val="120000"/>
              </a:lnSpc>
              <a:spcBef>
                <a:spcPts val="0"/>
              </a:spcBef>
              <a:spcAft>
                <a:spcPts val="600"/>
              </a:spcAft>
              <a:buNone/>
            </a:pPr>
            <a:r>
              <a:rPr lang="en-US" sz="2200" dirty="0"/>
              <a:t>		{</a:t>
            </a:r>
          </a:p>
          <a:p>
            <a:pPr algn="just">
              <a:lnSpc>
                <a:spcPct val="120000"/>
              </a:lnSpc>
              <a:spcBef>
                <a:spcPts val="0"/>
              </a:spcBef>
              <a:spcAft>
                <a:spcPts val="600"/>
              </a:spcAft>
              <a:buNone/>
            </a:pPr>
            <a:r>
              <a:rPr lang="en-US" sz="2200" dirty="0"/>
              <a:t>		 "Classification": "presto-connector-hive",</a:t>
            </a:r>
          </a:p>
          <a:p>
            <a:pPr algn="just">
              <a:lnSpc>
                <a:spcPct val="120000"/>
              </a:lnSpc>
              <a:spcBef>
                <a:spcPts val="0"/>
              </a:spcBef>
              <a:spcAft>
                <a:spcPts val="600"/>
              </a:spcAft>
              <a:buNone/>
            </a:pPr>
            <a:r>
              <a:rPr lang="en-US" sz="2200" dirty="0"/>
              <a:t>		 "Properties": {</a:t>
            </a:r>
          </a:p>
          <a:p>
            <a:pPr algn="just">
              <a:lnSpc>
                <a:spcPct val="120000"/>
              </a:lnSpc>
              <a:spcBef>
                <a:spcPts val="0"/>
              </a:spcBef>
              <a:spcAft>
                <a:spcPts val="600"/>
              </a:spcAft>
              <a:buNone/>
            </a:pPr>
            <a:r>
              <a:rPr lang="en-US" sz="2200" dirty="0"/>
              <a:t>			 "hive.s3-file-system-type": "PRESTO" </a:t>
            </a:r>
          </a:p>
          <a:p>
            <a:pPr algn="just">
              <a:lnSpc>
                <a:spcPct val="120000"/>
              </a:lnSpc>
              <a:spcBef>
                <a:spcPts val="0"/>
              </a:spcBef>
              <a:spcAft>
                <a:spcPts val="600"/>
              </a:spcAft>
              <a:buNone/>
            </a:pPr>
            <a:r>
              <a:rPr lang="en-US" sz="2200" dirty="0"/>
              <a:t>			}</a:t>
            </a:r>
          </a:p>
          <a:p>
            <a:pPr algn="just">
              <a:lnSpc>
                <a:spcPct val="120000"/>
              </a:lnSpc>
              <a:spcBef>
                <a:spcPts val="0"/>
              </a:spcBef>
              <a:spcAft>
                <a:spcPts val="600"/>
              </a:spcAft>
              <a:buNone/>
            </a:pPr>
            <a:r>
              <a:rPr lang="en-US" sz="2200" dirty="0"/>
              <a:t>		 }</a:t>
            </a:r>
          </a:p>
          <a:p>
            <a:pPr algn="just">
              <a:lnSpc>
                <a:spcPct val="120000"/>
              </a:lnSpc>
              <a:spcBef>
                <a:spcPts val="0"/>
              </a:spcBef>
              <a:spcAft>
                <a:spcPts val="600"/>
              </a:spcAft>
              <a:buNone/>
            </a:pPr>
            <a:r>
              <a:rPr lang="en-US" sz="2200" dirty="0"/>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16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Spark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07515" y="1213658"/>
            <a:ext cx="11776969" cy="5174702"/>
          </a:xfrm>
        </p:spPr>
        <p:txBody>
          <a:bodyPr>
            <a:noAutofit/>
          </a:bodyPr>
          <a:lstStyle/>
          <a:p>
            <a:pPr algn="just">
              <a:lnSpc>
                <a:spcPct val="140000"/>
              </a:lnSpc>
              <a:spcBef>
                <a:spcPts val="1200"/>
              </a:spcBef>
              <a:spcAft>
                <a:spcPts val="1500"/>
              </a:spcAft>
            </a:pPr>
            <a:r>
              <a:rPr lang="en-US" sz="2200" dirty="0">
                <a:latin typeface="Times New Roman" panose="02020603050405020304" pitchFamily="18" charset="0"/>
                <a:cs typeface="Times New Roman" panose="02020603050405020304" pitchFamily="18" charset="0"/>
              </a:rPr>
              <a:t>Apache Spark is a distributed processing framework and programming model for Amazon EMR clusters that enables machine learning, stream processing, and graph analytics. It is an open-source, distributed processing engine that is often used for big data applications, similar to Apache </a:t>
            </a:r>
            <a:r>
              <a:rPr lang="en-US" sz="2200" dirty="0" err="1">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a:t>
            </a:r>
          </a:p>
          <a:p>
            <a:pPr algn="just">
              <a:lnSpc>
                <a:spcPct val="140000"/>
              </a:lnSpc>
              <a:spcBef>
                <a:spcPts val="1200"/>
              </a:spcBef>
              <a:spcAft>
                <a:spcPts val="1500"/>
              </a:spcAft>
            </a:pPr>
            <a:r>
              <a:rPr lang="en-US" sz="2200" dirty="0">
                <a:latin typeface="Times New Roman" panose="02020603050405020304" pitchFamily="18" charset="0"/>
                <a:cs typeface="Times New Roman" panose="02020603050405020304" pitchFamily="18" charset="0"/>
              </a:rPr>
              <a:t>Spark includes an improved directed acyclic graph (DAG) execution engine and actively caches data in memory, which can improve performance, particularly for interactive searches and certain algorithms.</a:t>
            </a:r>
          </a:p>
          <a:p>
            <a:pPr algn="just">
              <a:lnSpc>
                <a:spcPct val="140000"/>
              </a:lnSpc>
              <a:spcBef>
                <a:spcPts val="1200"/>
              </a:spcBef>
              <a:spcAft>
                <a:spcPts val="1500"/>
              </a:spcAft>
            </a:pPr>
            <a:r>
              <a:rPr lang="en-US" sz="2200" dirty="0" err="1">
                <a:latin typeface="Times New Roman" panose="02020603050405020304" pitchFamily="18" charset="0"/>
                <a:cs typeface="Times New Roman" panose="02020603050405020304" pitchFamily="18" charset="0"/>
              </a:rPr>
              <a:t>Scala</a:t>
            </a:r>
            <a:r>
              <a:rPr lang="en-US" sz="2200" dirty="0">
                <a:latin typeface="Times New Roman" panose="02020603050405020304" pitchFamily="18" charset="0"/>
                <a:cs typeface="Times New Roman" panose="02020603050405020304" pitchFamily="18" charset="0"/>
              </a:rPr>
              <a:t>, Python, and Java applications are all supported natively by Spark. It also comes with a number of closely integrated libraries for SQL (Spark SQL), machine learning (</a:t>
            </a:r>
            <a:r>
              <a:rPr lang="en-US" sz="2200" dirty="0" err="1">
                <a:latin typeface="Times New Roman" panose="02020603050405020304" pitchFamily="18" charset="0"/>
                <a:cs typeface="Times New Roman" panose="02020603050405020304" pitchFamily="18" charset="0"/>
              </a:rPr>
              <a:t>MLlib</a:t>
            </a:r>
            <a:r>
              <a:rPr lang="en-US" sz="2200" dirty="0">
                <a:latin typeface="Times New Roman" panose="02020603050405020304" pitchFamily="18" charset="0"/>
                <a:cs typeface="Times New Roman" panose="02020603050405020304" pitchFamily="18" charset="0"/>
              </a:rPr>
              <a:t>), stream processing (Spark streaming), and graph processing (Spark graph) (</a:t>
            </a:r>
            <a:r>
              <a:rPr lang="en-US" sz="2200" dirty="0" err="1">
                <a:latin typeface="Times New Roman" panose="02020603050405020304" pitchFamily="18" charset="0"/>
                <a:cs typeface="Times New Roman" panose="02020603050405020304" pitchFamily="18" charset="0"/>
              </a:rPr>
              <a:t>GraphX</a:t>
            </a:r>
            <a:r>
              <a:rPr lang="en-US" sz="2200" dirty="0">
                <a:latin typeface="Times New Roman" panose="02020603050405020304" pitchFamily="18" charset="0"/>
                <a:cs typeface="Times New Roman" panose="02020603050405020304" pitchFamily="18" charset="0"/>
              </a:rPr>
              <a:t>).</a:t>
            </a:r>
          </a:p>
          <a:p>
            <a:pPr algn="just">
              <a:lnSpc>
                <a:spcPct val="140000"/>
              </a:lnSpc>
              <a:spcAft>
                <a:spcPts val="15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81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Spark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46909"/>
            <a:ext cx="11776969" cy="5340957"/>
          </a:xfrm>
        </p:spPr>
        <p:txBody>
          <a:bodyPr>
            <a:noAutofit/>
          </a:bodyPr>
          <a:lstStyle/>
          <a:p>
            <a:pPr algn="just">
              <a:lnSpc>
                <a:spcPct val="130000"/>
              </a:lnSpc>
              <a:spcAft>
                <a:spcPts val="1500"/>
              </a:spcAft>
            </a:pPr>
            <a:r>
              <a:rPr lang="en-US" sz="2200" dirty="0">
                <a:latin typeface="Times New Roman" panose="02020603050405020304" pitchFamily="18" charset="0"/>
                <a:cs typeface="Times New Roman" panose="02020603050405020304" pitchFamily="18" charset="0"/>
              </a:rPr>
              <a:t>Spark may be installed alongside other </a:t>
            </a:r>
            <a:r>
              <a:rPr lang="en-US" sz="2200" dirty="0" err="1">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 applications on an Amazon EMR cluster, and it can also use the EMR file system (EMRFS) to directly access data in Amazon S3</a:t>
            </a:r>
          </a:p>
          <a:p>
            <a:pPr algn="just">
              <a:lnSpc>
                <a:spcPct val="130000"/>
              </a:lnSpc>
              <a:spcAft>
                <a:spcPts val="1500"/>
              </a:spcAft>
            </a:pPr>
            <a:r>
              <a:rPr lang="en-US" sz="2200" dirty="0">
                <a:latin typeface="Times New Roman" panose="02020603050405020304" pitchFamily="18" charset="0"/>
                <a:cs typeface="Times New Roman" panose="02020603050405020304" pitchFamily="18" charset="0"/>
              </a:rPr>
              <a:t>Hive is also integrated with Spark, allowing you to run Hive scripts with Spark using a </a:t>
            </a:r>
            <a:r>
              <a:rPr lang="en-US" sz="2200" dirty="0" err="1">
                <a:latin typeface="Times New Roman" panose="02020603050405020304" pitchFamily="18" charset="0"/>
                <a:cs typeface="Times New Roman" panose="02020603050405020304" pitchFamily="18" charset="0"/>
              </a:rPr>
              <a:t>HiveContext</a:t>
            </a:r>
            <a:r>
              <a:rPr lang="en-US" sz="2200" dirty="0">
                <a:latin typeface="Times New Roman" panose="02020603050405020304" pitchFamily="18" charset="0"/>
                <a:cs typeface="Times New Roman" panose="02020603050405020304" pitchFamily="18" charset="0"/>
              </a:rPr>
              <a:t> object. The </a:t>
            </a:r>
            <a:r>
              <a:rPr lang="en-US" sz="2200" dirty="0" err="1">
                <a:latin typeface="Times New Roman" panose="02020603050405020304" pitchFamily="18" charset="0"/>
                <a:cs typeface="Times New Roman" panose="02020603050405020304" pitchFamily="18" charset="0"/>
              </a:rPr>
              <a:t>sqlContext</a:t>
            </a:r>
            <a:r>
              <a:rPr lang="en-US" sz="2200" dirty="0">
                <a:latin typeface="Times New Roman" panose="02020603050405020304" pitchFamily="18" charset="0"/>
                <a:cs typeface="Times New Roman" panose="02020603050405020304" pitchFamily="18" charset="0"/>
              </a:rPr>
              <a:t> variable in the spark-shell represents a Hive context.</a:t>
            </a:r>
          </a:p>
          <a:p>
            <a:pPr algn="just">
              <a:lnSpc>
                <a:spcPct val="130000"/>
              </a:lnSpc>
              <a:spcAft>
                <a:spcPts val="1500"/>
              </a:spcAft>
            </a:pPr>
            <a:r>
              <a:rPr lang="en-US" sz="2200" dirty="0">
                <a:latin typeface="Times New Roman" panose="02020603050405020304" pitchFamily="18" charset="0"/>
                <a:cs typeface="Times New Roman" panose="02020603050405020304" pitchFamily="18" charset="0"/>
              </a:rPr>
              <a:t>Here is how we can create a cluster with Spark in EMR:</a:t>
            </a:r>
          </a:p>
          <a:p>
            <a:pPr marL="800100" lvl="1" indent="-342900" algn="just">
              <a:lnSpc>
                <a:spcPct val="13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Go to https://console.aws.amazon.com/elasticmapreduce/ to access the Amazon EMR console.</a:t>
            </a:r>
          </a:p>
          <a:p>
            <a:pPr marL="800100" lvl="1" indent="-342900" algn="just">
              <a:lnSpc>
                <a:spcPct val="13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To use </a:t>
            </a:r>
            <a:r>
              <a:rPr lang="en-US" sz="2200" b="1" dirty="0">
                <a:latin typeface="Times New Roman" panose="02020603050405020304" pitchFamily="18" charset="0"/>
                <a:cs typeface="Times New Roman" panose="02020603050405020304" pitchFamily="18" charset="0"/>
              </a:rPr>
              <a:t>Quick Options</a:t>
            </a:r>
            <a:r>
              <a:rPr lang="en-US" sz="2200" dirty="0">
                <a:latin typeface="Times New Roman" panose="02020603050405020304" pitchFamily="18" charset="0"/>
                <a:cs typeface="Times New Roman" panose="02020603050405020304" pitchFamily="18" charset="0"/>
              </a:rPr>
              <a:t>, select </a:t>
            </a:r>
            <a:r>
              <a:rPr lang="en-US" sz="2200" b="1" dirty="0">
                <a:latin typeface="Times New Roman" panose="02020603050405020304" pitchFamily="18" charset="0"/>
                <a:cs typeface="Times New Roman" panose="02020603050405020304" pitchFamily="18" charset="0"/>
              </a:rPr>
              <a:t>Create cluster.</a:t>
            </a:r>
          </a:p>
          <a:p>
            <a:pPr marL="800100" lvl="1" indent="-342900" algn="just">
              <a:lnSpc>
                <a:spcPct val="13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Enter </a:t>
            </a:r>
            <a:r>
              <a:rPr lang="en-US" sz="2200" b="1" dirty="0">
                <a:latin typeface="Times New Roman" panose="02020603050405020304" pitchFamily="18" charset="0"/>
                <a:cs typeface="Times New Roman" panose="02020603050405020304" pitchFamily="18" charset="0"/>
              </a:rPr>
              <a:t>Cluster name</a:t>
            </a:r>
            <a:r>
              <a:rPr lang="en-US" sz="2200" dirty="0">
                <a:latin typeface="Times New Roman" panose="02020603050405020304" pitchFamily="18" charset="0"/>
                <a:cs typeface="Times New Roman" panose="02020603050405020304" pitchFamily="18" charset="0"/>
              </a:rPr>
              <a:t>.</a:t>
            </a:r>
          </a:p>
          <a:p>
            <a:pPr marL="800100" lvl="1" indent="-342900" algn="just">
              <a:lnSpc>
                <a:spcPct val="130000"/>
              </a:lnSpc>
              <a:spcAft>
                <a:spcPts val="1500"/>
              </a:spcAft>
              <a:buFont typeface="+mj-lt"/>
              <a:buAutoNum type="arabi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56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121921"/>
            <a:ext cx="4692590" cy="5217057"/>
          </a:xfrm>
        </p:spPr>
        <p:txBody>
          <a:bodyPr>
            <a:noAutofit/>
          </a:bodyPr>
          <a:lstStyle/>
          <a:p>
            <a:pPr algn="just">
              <a:spcAft>
                <a:spcPts val="600"/>
              </a:spcAft>
            </a:pPr>
            <a:r>
              <a:rPr lang="en-US" sz="1200" dirty="0">
                <a:solidFill>
                  <a:srgbClr val="000000"/>
                </a:solidFill>
                <a:effectLst/>
                <a:latin typeface="Times New Roman" panose="02020603050405020304" pitchFamily="18" charset="0"/>
                <a:ea typeface="Times New Roman" panose="02020603050405020304" pitchFamily="18" charset="0"/>
              </a:rPr>
              <a:t>EMR </a:t>
            </a:r>
            <a:endParaRPr lang="en-IN" sz="1200" dirty="0">
              <a:effectLst/>
              <a:latin typeface="Times New Roman" panose="02020603050405020304" pitchFamily="18" charset="0"/>
              <a:ea typeface="MS Mincho" panose="02020609040205080304" pitchFamily="49" charset="-128"/>
            </a:endParaRPr>
          </a:p>
          <a:p>
            <a:pPr algn="just">
              <a:spcAft>
                <a:spcPts val="600"/>
              </a:spcAft>
            </a:pPr>
            <a:r>
              <a:rPr lang="en-US" sz="1200" dirty="0">
                <a:solidFill>
                  <a:srgbClr val="000000"/>
                </a:solidFill>
                <a:effectLst/>
                <a:latin typeface="Times New Roman" panose="02020603050405020304" pitchFamily="18" charset="0"/>
                <a:ea typeface="Times New Roman" panose="02020603050405020304" pitchFamily="18" charset="0"/>
              </a:rPr>
              <a:t>EMR Architecture </a:t>
            </a:r>
            <a:endParaRPr lang="en-IN" sz="1200" dirty="0">
              <a:effectLst/>
              <a:latin typeface="Times New Roman" panose="02020603050405020304" pitchFamily="18" charset="0"/>
              <a:ea typeface="MS Mincho" panose="02020609040205080304" pitchFamily="49" charset="-128"/>
            </a:endParaRPr>
          </a:p>
          <a:p>
            <a:pPr algn="just">
              <a:spcAft>
                <a:spcPts val="600"/>
              </a:spcAft>
            </a:pPr>
            <a:r>
              <a:rPr lang="en-US" sz="1200" dirty="0">
                <a:solidFill>
                  <a:srgbClr val="000000"/>
                </a:solidFill>
                <a:effectLst/>
                <a:latin typeface="Times New Roman" panose="02020603050405020304" pitchFamily="18" charset="0"/>
                <a:ea typeface="Times New Roman" panose="02020603050405020304" pitchFamily="18" charset="0"/>
              </a:rPr>
              <a:t>EMR Operations </a:t>
            </a:r>
            <a:endParaRPr lang="en-IN" sz="1200" dirty="0">
              <a:effectLst/>
              <a:latin typeface="Times New Roman" panose="02020603050405020304" pitchFamily="18" charset="0"/>
              <a:ea typeface="MS Mincho" panose="02020609040205080304" pitchFamily="49" charset="-128"/>
            </a:endParaRPr>
          </a:p>
          <a:p>
            <a:pPr algn="just">
              <a:spcAft>
                <a:spcPts val="600"/>
              </a:spcAft>
            </a:pPr>
            <a:r>
              <a:rPr lang="en-US" sz="1200" dirty="0">
                <a:solidFill>
                  <a:srgbClr val="000000"/>
                </a:solidFill>
                <a:effectLst/>
                <a:latin typeface="Times New Roman" panose="02020603050405020304" pitchFamily="18" charset="0"/>
                <a:ea typeface="Times New Roman" panose="02020603050405020304" pitchFamily="18" charset="0"/>
              </a:rPr>
              <a:t>Using Hue with EMR</a:t>
            </a:r>
            <a:endParaRPr lang="en-IN" sz="1200" dirty="0">
              <a:effectLst/>
              <a:latin typeface="Times New Roman" panose="02020603050405020304" pitchFamily="18" charset="0"/>
              <a:ea typeface="MS Mincho" panose="02020609040205080304" pitchFamily="49" charset="-128"/>
            </a:endParaRPr>
          </a:p>
          <a:p>
            <a:pPr algn="just">
              <a:spcAft>
                <a:spcPts val="600"/>
              </a:spcAft>
            </a:pPr>
            <a:r>
              <a:rPr lang="en-US" sz="1200" dirty="0">
                <a:solidFill>
                  <a:srgbClr val="000000"/>
                </a:solidFill>
                <a:effectLst/>
                <a:latin typeface="Times New Roman" panose="02020603050405020304" pitchFamily="18" charset="0"/>
                <a:ea typeface="Times New Roman" panose="02020603050405020304" pitchFamily="18" charset="0"/>
              </a:rPr>
              <a:t>Hive on EMR</a:t>
            </a:r>
            <a:endParaRPr lang="en-IN" sz="1200" dirty="0">
              <a:effectLst/>
              <a:latin typeface="Times New Roman" panose="02020603050405020304" pitchFamily="18" charset="0"/>
              <a:ea typeface="MS Mincho" panose="02020609040205080304" pitchFamily="49" charset="-128"/>
            </a:endParaRPr>
          </a:p>
          <a:p>
            <a:pPr algn="just">
              <a:spcAft>
                <a:spcPts val="600"/>
              </a:spcAft>
            </a:pPr>
            <a:r>
              <a:rPr lang="en-US" sz="1200" dirty="0">
                <a:solidFill>
                  <a:srgbClr val="000000"/>
                </a:solidFill>
                <a:effectLst/>
                <a:latin typeface="Times New Roman" panose="02020603050405020304" pitchFamily="18" charset="0"/>
                <a:ea typeface="Times New Roman" panose="02020603050405020304" pitchFamily="18" charset="0"/>
              </a:rPr>
              <a:t>HBase on EMR</a:t>
            </a:r>
          </a:p>
          <a:p>
            <a:pPr algn="just">
              <a:spcAft>
                <a:spcPts val="600"/>
              </a:spcAft>
            </a:pPr>
            <a:r>
              <a:rPr lang="en-US" sz="1200" dirty="0">
                <a:effectLst/>
                <a:latin typeface="Times New Roman" panose="02020603050405020304" pitchFamily="18" charset="0"/>
                <a:ea typeface="MS Mincho" panose="02020609040205080304" pitchFamily="49" charset="-128"/>
              </a:rPr>
              <a:t>Presto on EMR</a:t>
            </a:r>
          </a:p>
          <a:p>
            <a:pPr algn="just">
              <a:spcAft>
                <a:spcPts val="600"/>
              </a:spcAft>
            </a:pPr>
            <a:r>
              <a:rPr lang="en-US" sz="1200" dirty="0">
                <a:effectLst/>
                <a:latin typeface="Times New Roman" panose="02020603050405020304" pitchFamily="18" charset="0"/>
                <a:ea typeface="MS Mincho" panose="02020609040205080304" pitchFamily="49" charset="-128"/>
              </a:rPr>
              <a:t>Spark on EMR</a:t>
            </a:r>
          </a:p>
          <a:p>
            <a:pPr algn="just">
              <a:spcAft>
                <a:spcPts val="600"/>
              </a:spcAft>
            </a:pPr>
            <a:r>
              <a:rPr lang="en-US" sz="1200" dirty="0">
                <a:effectLst/>
                <a:latin typeface="Times New Roman" panose="02020603050405020304" pitchFamily="18" charset="0"/>
                <a:ea typeface="MS Mincho" panose="02020609040205080304" pitchFamily="49" charset="-128"/>
              </a:rPr>
              <a:t>EMR File Storage and Compression</a:t>
            </a:r>
          </a:p>
          <a:p>
            <a:pPr algn="just">
              <a:spcAft>
                <a:spcPts val="600"/>
              </a:spcAft>
            </a:pPr>
            <a:r>
              <a:rPr lang="en-US" sz="1200" dirty="0">
                <a:effectLst/>
                <a:latin typeface="Times New Roman" panose="02020603050405020304" pitchFamily="18" charset="0"/>
                <a:ea typeface="MS Mincho" panose="02020609040205080304" pitchFamily="49" charset="-128"/>
              </a:rPr>
              <a:t>Lambda in the AWS Big Data Ecosystem</a:t>
            </a:r>
          </a:p>
          <a:p>
            <a:pPr algn="just">
              <a:spcAft>
                <a:spcPts val="600"/>
              </a:spcAft>
            </a:pPr>
            <a:r>
              <a:rPr lang="en-US" sz="1200" dirty="0" err="1">
                <a:effectLst/>
                <a:latin typeface="Times New Roman" panose="02020603050405020304" pitchFamily="18" charset="0"/>
                <a:ea typeface="MS Mincho" panose="02020609040205080304" pitchFamily="49" charset="-128"/>
              </a:rPr>
              <a:t>HCatalog</a:t>
            </a:r>
            <a:endParaRPr lang="en-US" sz="1200" dirty="0">
              <a:effectLst/>
              <a:latin typeface="Times New Roman" panose="02020603050405020304" pitchFamily="18" charset="0"/>
              <a:ea typeface="MS Mincho" panose="02020609040205080304" pitchFamily="49" charset="-128"/>
            </a:endParaRPr>
          </a:p>
          <a:p>
            <a:pPr algn="just">
              <a:spcAft>
                <a:spcPts val="600"/>
              </a:spcAft>
            </a:pPr>
            <a:r>
              <a:rPr lang="en-US" sz="1200" dirty="0">
                <a:effectLst/>
                <a:latin typeface="Times New Roman" panose="02020603050405020304" pitchFamily="18" charset="0"/>
                <a:ea typeface="MS Mincho" panose="02020609040205080304" pitchFamily="49" charset="-128"/>
              </a:rPr>
              <a:t>Glue</a:t>
            </a:r>
          </a:p>
          <a:p>
            <a:pPr algn="just">
              <a:spcAft>
                <a:spcPts val="600"/>
              </a:spcAft>
            </a:pPr>
            <a:endParaRPr lang="en-IN" sz="1200" dirty="0">
              <a:effectLst/>
              <a:latin typeface="Times New Roman" panose="02020603050405020304" pitchFamily="18" charset="0"/>
              <a:ea typeface="MS Mincho" panose="02020609040205080304" pitchFamily="49" charset="-128"/>
            </a:endParaRPr>
          </a:p>
          <a:p>
            <a:pPr>
              <a:lnSpc>
                <a:spcPct val="100000"/>
              </a:lnSpc>
              <a:spcAft>
                <a:spcPts val="600"/>
              </a:spcAft>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78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Spark 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46909"/>
            <a:ext cx="11776969" cy="5340957"/>
          </a:xfrm>
        </p:spPr>
        <p:txBody>
          <a:bodyPr>
            <a:noAutofit/>
          </a:bodyPr>
          <a:lstStyle/>
          <a:p>
            <a:pPr marL="800100" lvl="1" indent="-342900" algn="just">
              <a:lnSpc>
                <a:spcPct val="130000"/>
              </a:lnSpc>
              <a:spcBef>
                <a:spcPts val="1200"/>
              </a:spcBef>
              <a:spcAft>
                <a:spcPts val="1200"/>
              </a:spcAft>
              <a:buAutoNum type="arabicPeriod" startAt="4"/>
            </a:pPr>
            <a:r>
              <a:rPr lang="en-US" sz="2200" dirty="0">
                <a:latin typeface="Times New Roman" panose="02020603050405020304" pitchFamily="18" charset="0"/>
                <a:cs typeface="Times New Roman" panose="02020603050405020304" pitchFamily="18" charset="0"/>
              </a:rPr>
              <a:t>Select a </a:t>
            </a:r>
            <a:r>
              <a:rPr lang="en-US" sz="2200" b="1" dirty="0">
                <a:latin typeface="Times New Roman" panose="02020603050405020304" pitchFamily="18" charset="0"/>
                <a:cs typeface="Times New Roman" panose="02020603050405020304" pitchFamily="18" charset="0"/>
              </a:rPr>
              <a:t>Release </a:t>
            </a:r>
            <a:r>
              <a:rPr lang="en-US" sz="2200" dirty="0">
                <a:latin typeface="Times New Roman" panose="02020603050405020304" pitchFamily="18" charset="0"/>
                <a:cs typeface="Times New Roman" panose="02020603050405020304" pitchFamily="18" charset="0"/>
              </a:rPr>
              <a:t>option</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Software Configuration</a:t>
            </a:r>
            <a:r>
              <a:rPr lang="en-US" sz="2200" dirty="0">
                <a:latin typeface="Times New Roman" panose="02020603050405020304" pitchFamily="18" charset="0"/>
                <a:cs typeface="Times New Roman" panose="02020603050405020304" pitchFamily="18" charset="0"/>
              </a:rPr>
              <a:t>.</a:t>
            </a:r>
          </a:p>
          <a:p>
            <a:pPr marL="800100" lvl="1" indent="-342900" algn="just">
              <a:lnSpc>
                <a:spcPct val="130000"/>
              </a:lnSpc>
              <a:spcBef>
                <a:spcPts val="1200"/>
              </a:spcBef>
              <a:spcAft>
                <a:spcPts val="1200"/>
              </a:spcAft>
              <a:buAutoNum type="arabicPeriod" startAt="4"/>
            </a:pPr>
            <a:r>
              <a:rPr lang="en-US" sz="2200" dirty="0">
                <a:latin typeface="Times New Roman" panose="02020603050405020304" pitchFamily="18" charset="0"/>
                <a:cs typeface="Times New Roman" panose="02020603050405020304" pitchFamily="18" charset="0"/>
              </a:rPr>
              <a:t>Select the </a:t>
            </a:r>
            <a:r>
              <a:rPr lang="en-US" sz="2200" b="1" dirty="0">
                <a:latin typeface="Times New Roman" panose="02020603050405020304" pitchFamily="18" charset="0"/>
                <a:cs typeface="Times New Roman" panose="02020603050405020304" pitchFamily="18" charset="0"/>
              </a:rPr>
              <a:t>Spark</a:t>
            </a:r>
            <a:r>
              <a:rPr lang="en-US" sz="2200" dirty="0">
                <a:latin typeface="Times New Roman" panose="02020603050405020304" pitchFamily="18" charset="0"/>
                <a:cs typeface="Times New Roman" panose="02020603050405020304" pitchFamily="18" charset="0"/>
              </a:rPr>
              <a:t> application bundle under </a:t>
            </a:r>
            <a:r>
              <a:rPr lang="en-US" sz="2200" b="1" dirty="0">
                <a:latin typeface="Times New Roman" panose="02020603050405020304" pitchFamily="18" charset="0"/>
                <a:cs typeface="Times New Roman" panose="02020603050405020304" pitchFamily="18" charset="0"/>
              </a:rPr>
              <a:t>Applications</a:t>
            </a:r>
            <a:r>
              <a:rPr lang="en-US" sz="2200" dirty="0">
                <a:latin typeface="Times New Roman" panose="02020603050405020304" pitchFamily="18" charset="0"/>
                <a:cs typeface="Times New Roman" panose="02020603050405020304" pitchFamily="18" charset="0"/>
              </a:rPr>
              <a:t>.</a:t>
            </a:r>
          </a:p>
          <a:p>
            <a:pPr marL="800100" lvl="1" indent="-342900" algn="just">
              <a:lnSpc>
                <a:spcPct val="130000"/>
              </a:lnSpc>
              <a:spcBef>
                <a:spcPts val="1200"/>
              </a:spcBef>
              <a:spcAft>
                <a:spcPts val="1200"/>
              </a:spcAft>
              <a:buAutoNum type="arabicPeriod" startAt="4"/>
            </a:pPr>
            <a:r>
              <a:rPr lang="en-US" sz="2200" dirty="0">
                <a:latin typeface="Times New Roman" panose="02020603050405020304" pitchFamily="18" charset="0"/>
                <a:cs typeface="Times New Roman" panose="02020603050405020304" pitchFamily="18" charset="0"/>
              </a:rPr>
              <a:t>Select the rest of the options as needed, and then click </a:t>
            </a:r>
            <a:r>
              <a:rPr lang="en-US" sz="2200" b="1" dirty="0">
                <a:latin typeface="Times New Roman" panose="02020603050405020304" pitchFamily="18" charset="0"/>
                <a:cs typeface="Times New Roman" panose="02020603050405020304" pitchFamily="18" charset="0"/>
              </a:rPr>
              <a:t>Create cluster</a:t>
            </a:r>
            <a:r>
              <a:rPr lang="en-US" sz="2200" dirty="0">
                <a:latin typeface="Times New Roman" panose="02020603050405020304" pitchFamily="18" charset="0"/>
                <a:cs typeface="Times New Roman" panose="02020603050405020304" pitchFamily="18" charset="0"/>
              </a:rPr>
              <a:t>.</a:t>
            </a:r>
          </a:p>
          <a:p>
            <a:pPr marL="0" lvl="1" indent="0" algn="just">
              <a:lnSpc>
                <a:spcPct val="130000"/>
              </a:lnSpc>
              <a:spcBef>
                <a:spcPts val="1200"/>
              </a:spcBef>
              <a:spcAft>
                <a:spcPts val="1200"/>
              </a:spcAft>
            </a:pPr>
            <a:r>
              <a:rPr lang="en-US" sz="2200" b="1" dirty="0"/>
              <a:t>  To launch a cluster with Spark installed using the AWS CLI</a:t>
            </a:r>
            <a:endParaRPr lang="en-US" sz="2200" dirty="0">
              <a:latin typeface="Times New Roman" panose="02020603050405020304" pitchFamily="18" charset="0"/>
              <a:cs typeface="Times New Roman" panose="02020603050405020304" pitchFamily="18" charset="0"/>
            </a:endParaRPr>
          </a:p>
          <a:p>
            <a:pPr marL="0" lvl="1" indent="0" algn="just">
              <a:lnSpc>
                <a:spcPct val="130000"/>
              </a:lnSpc>
              <a:spcBef>
                <a:spcPts val="1200"/>
              </a:spcBef>
              <a:spcAft>
                <a:spcPts val="1200"/>
              </a:spcAf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aws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emr</a:t>
            </a:r>
            <a:r>
              <a:rPr lang="en-US" sz="2200" dirty="0">
                <a:latin typeface="Times New Roman" panose="02020603050405020304" pitchFamily="18" charset="0"/>
                <a:cs typeface="Times New Roman" panose="02020603050405020304" pitchFamily="18" charset="0"/>
              </a:rPr>
              <a:t> create-cluster --name "Spark cluster" --release-label emr-5.35.0 --applications Name=Spark \</a:t>
            </a:r>
          </a:p>
          <a:p>
            <a:pPr marL="0" lvl="1" indent="0" algn="just">
              <a:lnSpc>
                <a:spcPct val="130000"/>
              </a:lnSpc>
              <a:spcBef>
                <a:spcPts val="1200"/>
              </a:spcBef>
              <a:spcAft>
                <a:spcPts val="1200"/>
              </a:spcAft>
              <a:buNone/>
            </a:pPr>
            <a:r>
              <a:rPr lang="en-US" sz="2200" dirty="0">
                <a:latin typeface="Times New Roman" panose="02020603050405020304" pitchFamily="18" charset="0"/>
                <a:cs typeface="Times New Roman" panose="02020603050405020304" pitchFamily="18" charset="0"/>
              </a:rPr>
              <a:t>	--ec2-attributes </a:t>
            </a:r>
            <a:r>
              <a:rPr lang="en-US" sz="2200" dirty="0" err="1">
                <a:latin typeface="Times New Roman" panose="02020603050405020304" pitchFamily="18" charset="0"/>
                <a:cs typeface="Times New Roman" panose="02020603050405020304" pitchFamily="18" charset="0"/>
              </a:rPr>
              <a:t>KeyName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myKey</a:t>
            </a:r>
            <a:r>
              <a:rPr lang="en-US" sz="2200" dirty="0">
                <a:latin typeface="Times New Roman" panose="02020603050405020304" pitchFamily="18" charset="0"/>
                <a:cs typeface="Times New Roman" panose="02020603050405020304" pitchFamily="18" charset="0"/>
              </a:rPr>
              <a:t> --instance-type m5.xlarge --instance-count 3 --use-default-roles</a:t>
            </a:r>
          </a:p>
        </p:txBody>
      </p:sp>
    </p:spTree>
    <p:extLst>
      <p:ext uri="{BB962C8B-B14F-4D97-AF65-F5344CB8AC3E}">
        <p14:creationId xmlns:p14="http://schemas.microsoft.com/office/powerpoint/2010/main" val="278576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File Storage and Compression</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363287"/>
            <a:ext cx="11776969" cy="5224579"/>
          </a:xfrm>
        </p:spPr>
        <p:txBody>
          <a:bodyPr>
            <a:noAutofit/>
          </a:bodyPr>
          <a:lstStyle/>
          <a:p>
            <a:pPr algn="just">
              <a:lnSpc>
                <a:spcPct val="140000"/>
              </a:lnSpc>
              <a:spcBef>
                <a:spcPts val="1200"/>
              </a:spcBef>
              <a:spcAft>
                <a:spcPts val="1200"/>
              </a:spcAft>
            </a:pPr>
            <a:r>
              <a:rPr lang="en-US" sz="2200" dirty="0">
                <a:latin typeface="Times New Roman" panose="02020603050405020304" pitchFamily="18" charset="0"/>
                <a:cs typeface="Times New Roman" panose="02020603050405020304" pitchFamily="18" charset="0"/>
              </a:rPr>
              <a:t>Amazon EMR uses a variety of file systems when processing cluster steps. The two main file systems </a:t>
            </a:r>
            <a:r>
              <a:rPr lang="en-US" sz="2200" dirty="0" err="1">
                <a:latin typeface="Times New Roman" panose="02020603050405020304" pitchFamily="18" charset="0"/>
                <a:cs typeface="Times New Roman" panose="02020603050405020304" pitchFamily="18" charset="0"/>
              </a:rPr>
              <a:t>utilised</a:t>
            </a:r>
            <a:r>
              <a:rPr lang="en-US" sz="2200" dirty="0">
                <a:latin typeface="Times New Roman" panose="02020603050405020304" pitchFamily="18" charset="0"/>
                <a:cs typeface="Times New Roman" panose="02020603050405020304" pitchFamily="18" charset="0"/>
              </a:rPr>
              <a:t> by Amazon EMR are HDFS and EMRFS</a:t>
            </a:r>
          </a:p>
          <a:p>
            <a:pPr algn="just">
              <a:lnSpc>
                <a:spcPct val="140000"/>
              </a:lnSpc>
              <a:spcBef>
                <a:spcPts val="1200"/>
              </a:spcBef>
              <a:spcAft>
                <a:spcPts val="1200"/>
              </a:spcAft>
            </a:pPr>
            <a:r>
              <a:rPr lang="en-US" sz="2200" dirty="0">
                <a:latin typeface="Times New Roman" panose="02020603050405020304" pitchFamily="18" charset="0"/>
                <a:cs typeface="Times New Roman" panose="02020603050405020304" pitchFamily="18" charset="0"/>
              </a:rPr>
              <a:t>The prefix of the URI used to access the data specifies the file system to </a:t>
            </a:r>
            <a:r>
              <a:rPr lang="en-US" sz="2200" dirty="0" err="1">
                <a:latin typeface="Times New Roman" panose="02020603050405020304" pitchFamily="18" charset="0"/>
                <a:cs typeface="Times New Roman" panose="02020603050405020304" pitchFamily="18" charset="0"/>
              </a:rPr>
              <a:t>utilise</a:t>
            </a:r>
            <a:r>
              <a:rPr lang="en-US" sz="2200" dirty="0">
                <a:latin typeface="Times New Roman" panose="02020603050405020304" pitchFamily="18" charset="0"/>
                <a:cs typeface="Times New Roman" panose="02020603050405020304" pitchFamily="18" charset="0"/>
              </a:rPr>
              <a:t>. s3:/DOC-EXAMPLE-BUCKET1/path, for example, refers to an Amazon S3 bucket that uses EMRFS.</a:t>
            </a:r>
          </a:p>
          <a:p>
            <a:pPr algn="just">
              <a:lnSpc>
                <a:spcPct val="140000"/>
              </a:lnSpc>
              <a:spcBef>
                <a:spcPts val="1200"/>
              </a:spcBef>
              <a:spcAft>
                <a:spcPts val="1200"/>
              </a:spcAft>
            </a:pPr>
            <a:r>
              <a:rPr lang="en-US" sz="2200" dirty="0">
                <a:latin typeface="Times New Roman" panose="02020603050405020304" pitchFamily="18" charset="0"/>
                <a:cs typeface="Times New Roman" panose="02020603050405020304" pitchFamily="18" charset="0"/>
              </a:rPr>
              <a:t>Apart from HDFS and EMRFS, Amazon EMR also uses the local file system and Amazon S3 block file system to store data.</a:t>
            </a:r>
          </a:p>
          <a:p>
            <a:pPr algn="just">
              <a:lnSpc>
                <a:spcPct val="140000"/>
              </a:lnSpc>
              <a:spcBef>
                <a:spcPts val="1200"/>
              </a:spcBef>
              <a:spcAft>
                <a:spcPts val="1200"/>
              </a:spcAft>
            </a:pPr>
            <a:r>
              <a:rPr lang="en-US" sz="2200" dirty="0">
                <a:latin typeface="Times New Roman" panose="02020603050405020304" pitchFamily="18" charset="0"/>
                <a:cs typeface="Times New Roman" panose="02020603050405020304" pitchFamily="18" charset="0"/>
              </a:rPr>
              <a:t>The instructions that follow demonstrate how to refer to a variety of file systems using URI.</a:t>
            </a:r>
          </a:p>
          <a:p>
            <a:pPr lvl="1" algn="just">
              <a:lnSpc>
                <a:spcPct val="140000"/>
              </a:lnSpc>
              <a:spcBef>
                <a:spcPts val="1200"/>
              </a:spcBef>
              <a:spcAft>
                <a:spcPts val="1200"/>
              </a:spcAft>
            </a:pPr>
            <a:r>
              <a:rPr lang="en-US" sz="2200" dirty="0">
                <a:latin typeface="Times New Roman" panose="02020603050405020304" pitchFamily="18" charset="0"/>
                <a:cs typeface="Times New Roman" panose="02020603050405020304" pitchFamily="18" charset="0"/>
              </a:rPr>
              <a:t>Accessing  a local HDFS</a:t>
            </a:r>
          </a:p>
          <a:p>
            <a:pPr lvl="1" algn="just">
              <a:lnSpc>
                <a:spcPct val="140000"/>
              </a:lnSpc>
              <a:spcBef>
                <a:spcPts val="1200"/>
              </a:spcBef>
              <a:spcAft>
                <a:spcPts val="1200"/>
              </a:spcAf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52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File Storage and Compression</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392701"/>
            <a:ext cx="11776969" cy="5195165"/>
          </a:xfrm>
        </p:spPr>
        <p:txBody>
          <a:bodyPr>
            <a:noAutofit/>
          </a:bodyPr>
          <a:lstStyle/>
          <a:p>
            <a:pPr lvl="1" algn="just">
              <a:lnSpc>
                <a:spcPct val="140000"/>
              </a:lnSpc>
              <a:spcBef>
                <a:spcPts val="600"/>
              </a:spcBef>
              <a:spcAft>
                <a:spcPts val="600"/>
              </a:spcAft>
              <a:buNone/>
            </a:pPr>
            <a:r>
              <a:rPr lang="en-US" sz="2200" dirty="0">
                <a:latin typeface="Times New Roman" panose="02020603050405020304" pitchFamily="18" charset="0"/>
                <a:cs typeface="Times New Roman" panose="02020603050405020304" pitchFamily="18" charset="0"/>
              </a:rPr>
              <a:t>	hdfs:///path-to-data</a:t>
            </a:r>
          </a:p>
          <a:p>
            <a:pPr lvl="1" algn="just">
              <a:lnSpc>
                <a:spcPct val="140000"/>
              </a:lnSpc>
              <a:spcBef>
                <a:spcPts val="600"/>
              </a:spcBef>
              <a:spcAft>
                <a:spcPts val="600"/>
              </a:spcAft>
              <a:buNone/>
            </a:pPr>
            <a:r>
              <a:rPr lang="en-US" sz="2200" dirty="0">
                <a:latin typeface="Times New Roman" panose="02020603050405020304" pitchFamily="18" charset="0"/>
                <a:cs typeface="Times New Roman" panose="02020603050405020304" pitchFamily="18" charset="0"/>
              </a:rPr>
              <a:t>	/path-to-data</a:t>
            </a:r>
          </a:p>
          <a:p>
            <a:pPr lvl="1" algn="just">
              <a:lnSpc>
                <a:spcPct val="140000"/>
              </a:lnSpc>
              <a:spcBef>
                <a:spcPts val="600"/>
              </a:spcBef>
              <a:spcAft>
                <a:spcPts val="600"/>
              </a:spcAft>
            </a:pPr>
            <a:r>
              <a:rPr lang="en-US" sz="2200" dirty="0">
                <a:latin typeface="Times New Roman" panose="02020603050405020304" pitchFamily="18" charset="0"/>
                <a:cs typeface="Times New Roman" panose="02020603050405020304" pitchFamily="18" charset="0"/>
              </a:rPr>
              <a:t>Accessing remote HDFS</a:t>
            </a:r>
          </a:p>
          <a:p>
            <a:pPr lvl="1" algn="just">
              <a:lnSpc>
                <a:spcPct val="140000"/>
              </a:lnSpc>
              <a:spcBef>
                <a:spcPts val="600"/>
              </a:spcBef>
              <a:spcAft>
                <a:spcPts val="600"/>
              </a:spcAft>
              <a:buNone/>
            </a:pPr>
            <a:r>
              <a:rPr lang="en-US" sz="2200" dirty="0">
                <a:latin typeface="Times New Roman" panose="02020603050405020304" pitchFamily="18" charset="0"/>
                <a:cs typeface="Times New Roman" panose="02020603050405020304" pitchFamily="18" charset="0"/>
              </a:rPr>
              <a:t>	</a:t>
            </a:r>
            <a:r>
              <a:rPr lang="en-US" sz="2200" dirty="0"/>
              <a:t> hdfs://master-ip-address/path-to-data </a:t>
            </a:r>
          </a:p>
          <a:p>
            <a:pPr lvl="1" algn="just">
              <a:lnSpc>
                <a:spcPct val="140000"/>
              </a:lnSpc>
              <a:spcBef>
                <a:spcPts val="600"/>
              </a:spcBef>
              <a:spcAft>
                <a:spcPts val="600"/>
              </a:spcAft>
              <a:buNone/>
            </a:pPr>
            <a:r>
              <a:rPr lang="en-US" sz="2200" dirty="0">
                <a:latin typeface="Times New Roman" panose="02020603050405020304" pitchFamily="18" charset="0"/>
                <a:cs typeface="Times New Roman" panose="02020603050405020304" pitchFamily="18" charset="0"/>
              </a:rPr>
              <a:t>	</a:t>
            </a:r>
            <a:r>
              <a:rPr lang="en-US" sz="2200" dirty="0"/>
              <a:t> master-</a:t>
            </a:r>
            <a:r>
              <a:rPr lang="en-US" sz="2200" dirty="0" err="1"/>
              <a:t>ip</a:t>
            </a:r>
            <a:r>
              <a:rPr lang="en-US" sz="2200" dirty="0"/>
              <a:t>-address/path-to-data </a:t>
            </a:r>
          </a:p>
          <a:p>
            <a:pPr lvl="1" algn="just">
              <a:lnSpc>
                <a:spcPct val="140000"/>
              </a:lnSpc>
              <a:spcBef>
                <a:spcPts val="600"/>
              </a:spcBef>
              <a:spcAft>
                <a:spcPts val="600"/>
              </a:spcAft>
            </a:pPr>
            <a:r>
              <a:rPr lang="en-US" sz="2200" dirty="0">
                <a:latin typeface="Times New Roman" panose="02020603050405020304" pitchFamily="18" charset="0"/>
                <a:cs typeface="Times New Roman" panose="02020603050405020304" pitchFamily="18" charset="0"/>
              </a:rPr>
              <a:t>Accessing Amazon S3 and Amazon S3 block file system</a:t>
            </a:r>
          </a:p>
          <a:p>
            <a:pPr lvl="1" algn="just">
              <a:lnSpc>
                <a:spcPct val="140000"/>
              </a:lnSpc>
              <a:spcBef>
                <a:spcPts val="600"/>
              </a:spcBef>
              <a:spcAft>
                <a:spcPts val="600"/>
              </a:spcAft>
              <a:buNone/>
            </a:pPr>
            <a:r>
              <a:rPr lang="en-US" sz="2200" dirty="0">
                <a:latin typeface="Times New Roman" panose="02020603050405020304" pitchFamily="18" charset="0"/>
                <a:cs typeface="Times New Roman" panose="02020603050405020304" pitchFamily="18" charset="0"/>
              </a:rPr>
              <a:t>	 s3://bucket-name/path-to-file-in-bucket </a:t>
            </a:r>
          </a:p>
          <a:p>
            <a:pPr lvl="1" algn="just">
              <a:lnSpc>
                <a:spcPct val="140000"/>
              </a:lnSpc>
              <a:spcBef>
                <a:spcPts val="600"/>
              </a:spcBef>
              <a:spcAft>
                <a:spcPts val="600"/>
              </a:spcAft>
              <a:buNone/>
            </a:pPr>
            <a:r>
              <a:rPr lang="en-US" sz="2200" dirty="0">
                <a:latin typeface="Times New Roman" panose="02020603050405020304" pitchFamily="18" charset="0"/>
                <a:cs typeface="Times New Roman" panose="02020603050405020304" pitchFamily="18" charset="0"/>
              </a:rPr>
              <a:t>	 s3bfs://bucket-name/path-to-file-in-bucket 	</a:t>
            </a:r>
          </a:p>
        </p:txBody>
      </p:sp>
    </p:spTree>
    <p:extLst>
      <p:ext uri="{BB962C8B-B14F-4D97-AF65-F5344CB8AC3E}">
        <p14:creationId xmlns:p14="http://schemas.microsoft.com/office/powerpoint/2010/main" val="218333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File Storage and Compression</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581150"/>
            <a:ext cx="11776969" cy="5006716"/>
          </a:xfrm>
        </p:spPr>
        <p:txBody>
          <a:bodyPr>
            <a:noAutofit/>
          </a:bodyPr>
          <a:lstStyle/>
          <a:p>
            <a:pPr marL="228600" lvl="2" algn="just">
              <a:lnSpc>
                <a:spcPct val="150000"/>
              </a:lnSpc>
              <a:spcBef>
                <a:spcPts val="1200"/>
              </a:spcBef>
              <a:spcAft>
                <a:spcPts val="1200"/>
              </a:spcAft>
            </a:pPr>
            <a:r>
              <a:rPr lang="en-US" sz="2200" dirty="0">
                <a:latin typeface="Times New Roman" panose="02020603050405020304" pitchFamily="18" charset="0"/>
                <a:cs typeface="Times New Roman" panose="02020603050405020304" pitchFamily="18" charset="0"/>
              </a:rPr>
              <a:t>To compress files in Amazon EMR, </a:t>
            </a:r>
            <a:r>
              <a:rPr lang="en-US" sz="2200" dirty="0" err="1">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 looks at the file extension to see if it's compressed.</a:t>
            </a:r>
          </a:p>
          <a:p>
            <a:pPr marL="228600" lvl="2" algn="just">
              <a:lnSpc>
                <a:spcPct val="150000"/>
              </a:lnSpc>
              <a:spcBef>
                <a:spcPts val="1200"/>
              </a:spcBef>
              <a:spcAft>
                <a:spcPts val="1200"/>
              </a:spcAft>
            </a:pPr>
            <a:r>
              <a:rPr lang="en-US" sz="2200" dirty="0" err="1">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 supports the compression formats </a:t>
            </a:r>
            <a:r>
              <a:rPr lang="en-US" sz="2200" dirty="0" err="1">
                <a:latin typeface="Times New Roman" panose="02020603050405020304" pitchFamily="18" charset="0"/>
                <a:cs typeface="Times New Roman" panose="02020603050405020304" pitchFamily="18" charset="0"/>
              </a:rPr>
              <a:t>gzip</a:t>
            </a:r>
            <a:r>
              <a:rPr lang="en-US" sz="2200" dirty="0">
                <a:latin typeface="Times New Roman" panose="02020603050405020304" pitchFamily="18" charset="0"/>
                <a:cs typeface="Times New Roman" panose="02020603050405020304" pitchFamily="18" charset="0"/>
              </a:rPr>
              <a:t>, bzip2, and LZO.</a:t>
            </a:r>
          </a:p>
          <a:p>
            <a:pPr marL="228600" lvl="2" algn="just">
              <a:lnSpc>
                <a:spcPct val="150000"/>
              </a:lnSpc>
              <a:spcBef>
                <a:spcPts val="1200"/>
              </a:spcBef>
              <a:spcAft>
                <a:spcPts val="1200"/>
              </a:spcAft>
            </a:pPr>
            <a:r>
              <a:rPr lang="en-US" sz="2200" dirty="0">
                <a:latin typeface="Times New Roman" panose="02020603050405020304" pitchFamily="18" charset="0"/>
                <a:cs typeface="Times New Roman" panose="02020603050405020304" pitchFamily="18" charset="0"/>
              </a:rPr>
              <a:t>The users don't have to do anything extra to extract files using these methods of compression; </a:t>
            </a:r>
            <a:r>
              <a:rPr lang="en-US" sz="2200" dirty="0" err="1">
                <a:latin typeface="Times New Roman" panose="02020603050405020304" pitchFamily="18" charset="0"/>
                <a:cs typeface="Times New Roman" panose="02020603050405020304" pitchFamily="18" charset="0"/>
              </a:rPr>
              <a:t>Hadoop</a:t>
            </a:r>
            <a:r>
              <a:rPr lang="en-US" sz="2200" dirty="0">
                <a:latin typeface="Times New Roman" panose="02020603050405020304" pitchFamily="18" charset="0"/>
                <a:cs typeface="Times New Roman" panose="02020603050405020304" pitchFamily="18" charset="0"/>
              </a:rPr>
              <a:t> takes care of it.</a:t>
            </a:r>
          </a:p>
          <a:p>
            <a:pPr marL="228600" lvl="2" algn="just">
              <a:lnSpc>
                <a:spcPct val="150000"/>
              </a:lnSpc>
              <a:spcBef>
                <a:spcPts val="1200"/>
              </a:spcBef>
              <a:spcAft>
                <a:spcPts val="1200"/>
              </a:spcAft>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hadoop-lzo</a:t>
            </a:r>
            <a:r>
              <a:rPr lang="en-US" sz="2200" dirty="0">
                <a:latin typeface="Times New Roman" panose="02020603050405020304" pitchFamily="18" charset="0"/>
                <a:cs typeface="Times New Roman" panose="02020603050405020304" pitchFamily="18" charset="0"/>
              </a:rPr>
              <a:t> package, which may be found at https://github.com/kevinweil/hadoop-lzo, can be used to index LZO files.</a:t>
            </a:r>
          </a:p>
        </p:txBody>
      </p:sp>
    </p:spTree>
    <p:extLst>
      <p:ext uri="{BB962C8B-B14F-4D97-AF65-F5344CB8AC3E}">
        <p14:creationId xmlns:p14="http://schemas.microsoft.com/office/powerpoint/2010/main" val="3411925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Lambda in AWS Big Data Ecosystem</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80161"/>
            <a:ext cx="11776969" cy="5307706"/>
          </a:xfrm>
        </p:spPr>
        <p:txBody>
          <a:bodyPr>
            <a:noAutofit/>
          </a:bodyPr>
          <a:lstStyle/>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AWS Lambda in Big </a:t>
            </a:r>
            <a:r>
              <a:rPr lang="en-US" sz="2200" dirty="0" err="1">
                <a:latin typeface="Times New Roman" panose="02020603050405020304" pitchFamily="18" charset="0"/>
                <a:cs typeface="Times New Roman" panose="02020603050405020304" pitchFamily="18" charset="0"/>
              </a:rPr>
              <a:t>Dara</a:t>
            </a:r>
            <a:r>
              <a:rPr lang="en-US" sz="2200" dirty="0">
                <a:latin typeface="Times New Roman" panose="02020603050405020304" pitchFamily="18" charset="0"/>
                <a:cs typeface="Times New Roman" panose="02020603050405020304" pitchFamily="18" charset="0"/>
              </a:rPr>
              <a:t> Ecosystem allows you to run code without having to provision or manage servers.</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Users can run code for nearly any form of application or backend service with Lambda, and they don't have to worry about administration. Simply upload the code, and Lambda will handle everything necessary to run and grow it with high availability.</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There are no fees for idle time in AWS Lambda, users just have to pay for the compute time they use.</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Users can also set up your code to be triggered automatically by other AWS services, or they can call it directly from any web or mobile app.</a:t>
            </a:r>
          </a:p>
        </p:txBody>
      </p:sp>
    </p:spTree>
    <p:extLst>
      <p:ext uri="{BB962C8B-B14F-4D97-AF65-F5344CB8AC3E}">
        <p14:creationId xmlns:p14="http://schemas.microsoft.com/office/powerpoint/2010/main" val="367293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Lambda in AWS Big Data Ecosystem</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76351"/>
            <a:ext cx="11776969" cy="5311516"/>
          </a:xfrm>
        </p:spPr>
        <p:txBody>
          <a:bodyPr>
            <a:noAutofit/>
          </a:bodyPr>
          <a:lstStyle/>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AWS Lambda allows you to run code in reaction to events such as data updates, system state adjustments, or user activities. AWS services including Amazon S3, </a:t>
            </a:r>
            <a:r>
              <a:rPr lang="en-US" sz="2200" dirty="0" err="1">
                <a:latin typeface="Times New Roman" panose="02020603050405020304" pitchFamily="18" charset="0"/>
                <a:cs typeface="Times New Roman" panose="02020603050405020304" pitchFamily="18" charset="0"/>
              </a:rPr>
              <a:t>DynamoDB</a:t>
            </a:r>
            <a:r>
              <a:rPr lang="en-US" sz="2200" dirty="0">
                <a:latin typeface="Times New Roman" panose="02020603050405020304" pitchFamily="18" charset="0"/>
                <a:cs typeface="Times New Roman" panose="02020603050405020304" pitchFamily="18" charset="0"/>
              </a:rPr>
              <a:t>, Amazon Kinesis Data Streams, Amazon Simple Notification Service (Amazon SNS), and Amazon </a:t>
            </a:r>
            <a:r>
              <a:rPr lang="en-US" sz="2200" dirty="0" err="1">
                <a:latin typeface="Times New Roman" panose="02020603050405020304" pitchFamily="18" charset="0"/>
                <a:cs typeface="Times New Roman" panose="02020603050405020304" pitchFamily="18" charset="0"/>
              </a:rPr>
              <a:t>CloudWatch</a:t>
            </a:r>
            <a:r>
              <a:rPr lang="en-US" sz="2200" dirty="0">
                <a:latin typeface="Times New Roman" panose="02020603050405020304" pitchFamily="18" charset="0"/>
                <a:cs typeface="Times New Roman" panose="02020603050405020304" pitchFamily="18" charset="0"/>
              </a:rPr>
              <a:t> may directly trigger Lambda, allowing you to create a variety of real-time data processing systems:</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Some of the different scenarios wherein you can trigger AWS Lambda are real-time file processing, real-time stream processing, extract, transform and load (ETL), Replace </a:t>
            </a:r>
            <a:r>
              <a:rPr lang="en-US" sz="2200" dirty="0" err="1">
                <a:latin typeface="Times New Roman" panose="02020603050405020304" pitchFamily="18" charset="0"/>
                <a:cs typeface="Times New Roman" panose="02020603050405020304" pitchFamily="18" charset="0"/>
              </a:rPr>
              <a:t>Cron</a:t>
            </a:r>
            <a:r>
              <a:rPr lang="en-US" sz="2200" dirty="0">
                <a:latin typeface="Times New Roman" panose="02020603050405020304" pitchFamily="18" charset="0"/>
                <a:cs typeface="Times New Roman" panose="02020603050405020304" pitchFamily="18" charset="0"/>
              </a:rPr>
              <a:t> and Process AWS events.</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When it comes to its performance, Customers can regulate the performance of their </a:t>
            </a:r>
            <a:r>
              <a:rPr lang="en-US" sz="2200" dirty="0" err="1">
                <a:latin typeface="Times New Roman" panose="02020603050405020304" pitchFamily="18" charset="0"/>
                <a:cs typeface="Times New Roman" panose="02020603050405020304" pitchFamily="18" charset="0"/>
              </a:rPr>
              <a:t>serverless</a:t>
            </a:r>
            <a:r>
              <a:rPr lang="en-US" sz="2200" dirty="0">
                <a:latin typeface="Times New Roman" panose="02020603050405020304" pitchFamily="18" charset="0"/>
                <a:cs typeface="Times New Roman" panose="02020603050405020304" pitchFamily="18" charset="0"/>
              </a:rPr>
              <a:t> apps at any scale with the Lambda provided concurrency capability.</a:t>
            </a:r>
          </a:p>
        </p:txBody>
      </p:sp>
    </p:spTree>
    <p:extLst>
      <p:ext uri="{BB962C8B-B14F-4D97-AF65-F5344CB8AC3E}">
        <p14:creationId xmlns:p14="http://schemas.microsoft.com/office/powerpoint/2010/main" val="3435294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Lambda in AWS Big Data Ecosystem</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38251"/>
            <a:ext cx="11776969" cy="5349616"/>
          </a:xfrm>
        </p:spPr>
        <p:txBody>
          <a:bodyPr>
            <a:noAutofit/>
          </a:bodyPr>
          <a:lstStyle/>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Functions are often ready to call within seconds of uploading your code to Lambda for the first time. Lambda is built to handle events in milliseconds.</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In terms of durability and availability, AWS Lambda is meant to ensure high availability for both the service and the Lambda functions it manages through replication and redundancy.</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When using Lambda, there is no limit to how many Lambda functions you can execute, thereby increasing the scalability.</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Lambda functions can be handled in a number of different ways. The dashboard in the Lambda console allows to easily list, delete, update, and monitor the Lambda functions. </a:t>
            </a:r>
          </a:p>
          <a:p>
            <a:pPr marL="228600" lvl="2" algn="just">
              <a:lnSpc>
                <a:spcPct val="150000"/>
              </a:lnSpc>
              <a:spcAft>
                <a:spcPts val="15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30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err="1">
                <a:solidFill>
                  <a:srgbClr val="FF0000"/>
                </a:solidFill>
                <a:latin typeface="Times New Roman" panose="02020603050405020304" pitchFamily="18" charset="0"/>
                <a:cs typeface="Times New Roman" panose="02020603050405020304" pitchFamily="18" charset="0"/>
              </a:rPr>
              <a:t>HCatalog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392701"/>
            <a:ext cx="11776969" cy="5195165"/>
          </a:xfrm>
        </p:spPr>
        <p:txBody>
          <a:bodyPr>
            <a:noAutofit/>
          </a:bodyPr>
          <a:lstStyle/>
          <a:p>
            <a:pPr marL="228600" lvl="2" algn="just">
              <a:lnSpc>
                <a:spcPct val="200000"/>
              </a:lnSpc>
              <a:spcAft>
                <a:spcPts val="1500"/>
              </a:spcAft>
            </a:pPr>
            <a:r>
              <a:rPr lang="en-US" sz="2200" dirty="0" err="1">
                <a:latin typeface="Times New Roman" panose="02020603050405020304" pitchFamily="18" charset="0"/>
                <a:cs typeface="Times New Roman" panose="02020603050405020304" pitchFamily="18" charset="0"/>
              </a:rPr>
              <a:t>HCatalog</a:t>
            </a:r>
            <a:r>
              <a:rPr lang="en-US" sz="2200" dirty="0">
                <a:latin typeface="Times New Roman" panose="02020603050405020304" pitchFamily="18" charset="0"/>
                <a:cs typeface="Times New Roman" panose="02020603050405020304" pitchFamily="18" charset="0"/>
              </a:rPr>
              <a:t> is a tool that lets you use Pig, Spark SQL, and/or custom </a:t>
            </a:r>
            <a:r>
              <a:rPr lang="en-US" sz="2200" dirty="0" err="1">
                <a:latin typeface="Times New Roman" panose="02020603050405020304" pitchFamily="18" charset="0"/>
                <a:cs typeface="Times New Roman" panose="02020603050405020304" pitchFamily="18" charset="0"/>
              </a:rPr>
              <a:t>MapReduce</a:t>
            </a:r>
            <a:r>
              <a:rPr lang="en-US" sz="2200" dirty="0">
                <a:latin typeface="Times New Roman" panose="02020603050405020304" pitchFamily="18" charset="0"/>
                <a:cs typeface="Times New Roman" panose="02020603050405020304" pitchFamily="18" charset="0"/>
              </a:rPr>
              <a:t> apps to access Hive </a:t>
            </a:r>
            <a:r>
              <a:rPr lang="en-US" sz="2200" dirty="0" err="1">
                <a:latin typeface="Times New Roman" panose="02020603050405020304" pitchFamily="18" charset="0"/>
                <a:cs typeface="Times New Roman" panose="02020603050405020304" pitchFamily="18" charset="0"/>
              </a:rPr>
              <a:t>metastore</a:t>
            </a:r>
            <a:r>
              <a:rPr lang="en-US" sz="2200" dirty="0">
                <a:latin typeface="Times New Roman" panose="02020603050405020304" pitchFamily="18" charset="0"/>
                <a:cs typeface="Times New Roman" panose="02020603050405020304" pitchFamily="18" charset="0"/>
              </a:rPr>
              <a:t> tables.</a:t>
            </a:r>
          </a:p>
          <a:p>
            <a:pPr marL="228600" lvl="2" algn="just">
              <a:lnSpc>
                <a:spcPct val="200000"/>
              </a:lnSpc>
              <a:spcAft>
                <a:spcPts val="1500"/>
              </a:spcAft>
            </a:pPr>
            <a:r>
              <a:rPr lang="en-US" sz="2200" dirty="0">
                <a:latin typeface="Times New Roman" panose="02020603050405020304" pitchFamily="18" charset="0"/>
                <a:cs typeface="Times New Roman" panose="02020603050405020304" pitchFamily="18" charset="0"/>
              </a:rPr>
              <a:t>Users can build tables and perform other activities using </a:t>
            </a:r>
            <a:r>
              <a:rPr lang="en-US" sz="2200" dirty="0" err="1">
                <a:latin typeface="Times New Roman" panose="02020603050405020304" pitchFamily="18" charset="0"/>
                <a:cs typeface="Times New Roman" panose="02020603050405020304" pitchFamily="18" charset="0"/>
              </a:rPr>
              <a:t>HCatalog's</a:t>
            </a:r>
            <a:r>
              <a:rPr lang="en-US" sz="2200" dirty="0">
                <a:latin typeface="Times New Roman" panose="02020603050405020304" pitchFamily="18" charset="0"/>
                <a:cs typeface="Times New Roman" panose="02020603050405020304" pitchFamily="18" charset="0"/>
              </a:rPr>
              <a:t> REST interface and command line client. Then, using </a:t>
            </a:r>
            <a:r>
              <a:rPr lang="en-US" sz="2200" dirty="0" err="1">
                <a:latin typeface="Times New Roman" panose="02020603050405020304" pitchFamily="18" charset="0"/>
                <a:cs typeface="Times New Roman" panose="02020603050405020304" pitchFamily="18" charset="0"/>
              </a:rPr>
              <a:t>HCatalog</a:t>
            </a:r>
            <a:r>
              <a:rPr lang="en-US" sz="2200" dirty="0">
                <a:latin typeface="Times New Roman" panose="02020603050405020304" pitchFamily="18" charset="0"/>
                <a:cs typeface="Times New Roman" panose="02020603050405020304" pitchFamily="18" charset="0"/>
              </a:rPr>
              <a:t> libraries, they can also develop apps to access the tables.</a:t>
            </a:r>
          </a:p>
          <a:p>
            <a:pPr marL="228600" lvl="2" algn="just">
              <a:lnSpc>
                <a:spcPct val="200000"/>
              </a:lnSpc>
              <a:spcAft>
                <a:spcPts val="1500"/>
              </a:spcAft>
            </a:pPr>
            <a:r>
              <a:rPr lang="en-US" sz="2200" dirty="0" err="1">
                <a:latin typeface="Times New Roman" panose="02020603050405020304" pitchFamily="18" charset="0"/>
                <a:cs typeface="Times New Roman" panose="02020603050405020304" pitchFamily="18" charset="0"/>
              </a:rPr>
              <a:t>HCatalog</a:t>
            </a:r>
            <a:r>
              <a:rPr lang="en-US" sz="2200" dirty="0">
                <a:latin typeface="Times New Roman" panose="02020603050405020304" pitchFamily="18" charset="0"/>
                <a:cs typeface="Times New Roman" panose="02020603050405020304" pitchFamily="18" charset="0"/>
              </a:rPr>
              <a:t> on Amazon EMR release version 5.8.0 and later supports AWS Glue Data Catalog as the Hive </a:t>
            </a:r>
            <a:r>
              <a:rPr lang="en-US" sz="2200" dirty="0" err="1">
                <a:latin typeface="Times New Roman" panose="02020603050405020304" pitchFamily="18" charset="0"/>
                <a:cs typeface="Times New Roman" panose="02020603050405020304" pitchFamily="18" charset="0"/>
              </a:rPr>
              <a:t>metastore</a:t>
            </a:r>
            <a:r>
              <a:rPr lang="en-US" sz="2200" dirty="0">
                <a:latin typeface="Times New Roman" panose="02020603050405020304" pitchFamily="18" charset="0"/>
                <a:cs typeface="Times New Roman" panose="02020603050405020304" pitchFamily="18" charset="0"/>
              </a:rPr>
              <a:t>.</a:t>
            </a:r>
          </a:p>
          <a:p>
            <a:pPr marL="228600" lvl="2" algn="just">
              <a:lnSpc>
                <a:spcPct val="150000"/>
              </a:lnSpc>
              <a:spcAft>
                <a:spcPts val="15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714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err="1">
                <a:solidFill>
                  <a:srgbClr val="FF0000"/>
                </a:solidFill>
                <a:latin typeface="Times New Roman" panose="02020603050405020304" pitchFamily="18" charset="0"/>
                <a:cs typeface="Times New Roman" panose="02020603050405020304" pitchFamily="18" charset="0"/>
              </a:rPr>
              <a:t>HCatalog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392701"/>
            <a:ext cx="11776969" cy="5195165"/>
          </a:xfrm>
        </p:spPr>
        <p:txBody>
          <a:bodyPr>
            <a:noAutofit/>
          </a:bodyPr>
          <a:lstStyle/>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Steps to create a cluster with </a:t>
            </a:r>
            <a:r>
              <a:rPr lang="en-US" sz="2200" dirty="0" err="1">
                <a:latin typeface="Times New Roman" panose="02020603050405020304" pitchFamily="18" charset="0"/>
                <a:cs typeface="Times New Roman" panose="02020603050405020304" pitchFamily="18" charset="0"/>
              </a:rPr>
              <a:t>Hcatalog</a:t>
            </a:r>
            <a:r>
              <a:rPr lang="en-US" sz="2200" dirty="0">
                <a:latin typeface="Times New Roman" panose="02020603050405020304" pitchFamily="18" charset="0"/>
                <a:cs typeface="Times New Roman" panose="02020603050405020304" pitchFamily="18" charset="0"/>
              </a:rPr>
              <a:t> in AWS</a:t>
            </a:r>
          </a:p>
          <a:p>
            <a:pPr marL="914400" lvl="3" indent="-457200" algn="just">
              <a:lnSpc>
                <a:spcPct val="15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Go to https://console.aws.amazon.com/elasticmapreduce/ to access the Amazon EMR console.</a:t>
            </a:r>
          </a:p>
          <a:p>
            <a:pPr marL="914400" lvl="3" indent="-457200" algn="just">
              <a:lnSpc>
                <a:spcPct val="15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To use </a:t>
            </a:r>
            <a:r>
              <a:rPr lang="en-US" sz="2200" b="1" dirty="0">
                <a:latin typeface="Times New Roman" panose="02020603050405020304" pitchFamily="18" charset="0"/>
                <a:cs typeface="Times New Roman" panose="02020603050405020304" pitchFamily="18" charset="0"/>
              </a:rPr>
              <a:t>Quick Create</a:t>
            </a:r>
            <a:r>
              <a:rPr lang="en-US" sz="2200" dirty="0">
                <a:latin typeface="Times New Roman" panose="02020603050405020304" pitchFamily="18" charset="0"/>
                <a:cs typeface="Times New Roman" panose="02020603050405020304" pitchFamily="18" charset="0"/>
              </a:rPr>
              <a:t>, select </a:t>
            </a:r>
            <a:r>
              <a:rPr lang="en-US" sz="2200" b="1" dirty="0">
                <a:latin typeface="Times New Roman" panose="02020603050405020304" pitchFamily="18" charset="0"/>
                <a:cs typeface="Times New Roman" panose="02020603050405020304" pitchFamily="18" charset="0"/>
              </a:rPr>
              <a:t>Create cluster</a:t>
            </a:r>
            <a:r>
              <a:rPr lang="en-US" sz="2200" dirty="0">
                <a:latin typeface="Times New Roman" panose="02020603050405020304" pitchFamily="18" charset="0"/>
                <a:cs typeface="Times New Roman" panose="02020603050405020304" pitchFamily="18" charset="0"/>
              </a:rPr>
              <a:t>.</a:t>
            </a:r>
          </a:p>
          <a:p>
            <a:pPr marL="914400" lvl="3" indent="-457200" algn="just">
              <a:lnSpc>
                <a:spcPct val="15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Choose </a:t>
            </a:r>
            <a:r>
              <a:rPr lang="en-US" sz="2200" b="1" dirty="0">
                <a:latin typeface="Times New Roman" panose="02020603050405020304" pitchFamily="18" charset="0"/>
                <a:cs typeface="Times New Roman" panose="02020603050405020304" pitchFamily="18" charset="0"/>
              </a:rPr>
              <a:t>Amazon Release Version emr-4.4.0 </a:t>
            </a:r>
            <a:r>
              <a:rPr lang="en-US" sz="2200" dirty="0">
                <a:latin typeface="Times New Roman" panose="02020603050405020304" pitchFamily="18" charset="0"/>
                <a:cs typeface="Times New Roman" panose="02020603050405020304" pitchFamily="18" charset="0"/>
              </a:rPr>
              <a:t>or later in the </a:t>
            </a:r>
            <a:r>
              <a:rPr lang="en-US" sz="2200" b="1" dirty="0">
                <a:latin typeface="Times New Roman" panose="02020603050405020304" pitchFamily="18" charset="0"/>
                <a:cs typeface="Times New Roman" panose="02020603050405020304" pitchFamily="18" charset="0"/>
              </a:rPr>
              <a:t>Software Configuration </a:t>
            </a:r>
            <a:r>
              <a:rPr lang="en-US" sz="2200" dirty="0">
                <a:latin typeface="Times New Roman" panose="02020603050405020304" pitchFamily="18" charset="0"/>
                <a:cs typeface="Times New Roman" panose="02020603050405020304" pitchFamily="18" charset="0"/>
              </a:rPr>
              <a:t>field.</a:t>
            </a:r>
          </a:p>
          <a:p>
            <a:pPr marL="914400" lvl="3" indent="-457200" algn="just">
              <a:lnSpc>
                <a:spcPct val="15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Select </a:t>
            </a:r>
            <a:r>
              <a:rPr lang="en-US" sz="2200" b="1" dirty="0">
                <a:latin typeface="Times New Roman" panose="02020603050405020304" pitchFamily="18" charset="0"/>
                <a:cs typeface="Times New Roman" panose="02020603050405020304" pitchFamily="18" charset="0"/>
              </a:rPr>
              <a:t>All Applications </a:t>
            </a:r>
            <a:r>
              <a:rPr lang="en-US" sz="2200" dirty="0">
                <a:latin typeface="Times New Roman" panose="02020603050405020304" pitchFamily="18" charset="0"/>
                <a:cs typeface="Times New Roman" panose="02020603050405020304" pitchFamily="18" charset="0"/>
              </a:rPr>
              <a:t>or </a:t>
            </a:r>
            <a:r>
              <a:rPr lang="en-US" sz="2200" b="1" dirty="0" err="1">
                <a:latin typeface="Times New Roman" panose="02020603050405020304" pitchFamily="18" charset="0"/>
                <a:cs typeface="Times New Roman" panose="02020603050405020304" pitchFamily="18" charset="0"/>
              </a:rPr>
              <a:t>HCatalog</a:t>
            </a:r>
            <a:r>
              <a:rPr lang="en-US" sz="2200" dirty="0">
                <a:latin typeface="Times New Roman" panose="02020603050405020304" pitchFamily="18" charset="0"/>
                <a:cs typeface="Times New Roman" panose="02020603050405020304" pitchFamily="18" charset="0"/>
              </a:rPr>
              <a:t> in the </a:t>
            </a:r>
            <a:r>
              <a:rPr lang="en-US" sz="2200" b="1" dirty="0">
                <a:latin typeface="Times New Roman" panose="02020603050405020304" pitchFamily="18" charset="0"/>
                <a:cs typeface="Times New Roman" panose="02020603050405020304" pitchFamily="18" charset="0"/>
              </a:rPr>
              <a:t>Select Applications </a:t>
            </a:r>
            <a:r>
              <a:rPr lang="en-US" sz="2200" dirty="0">
                <a:latin typeface="Times New Roman" panose="02020603050405020304" pitchFamily="18" charset="0"/>
                <a:cs typeface="Times New Roman" panose="02020603050405020304" pitchFamily="18" charset="0"/>
              </a:rPr>
              <a:t>section.</a:t>
            </a:r>
          </a:p>
          <a:p>
            <a:pPr marL="914400" lvl="3" indent="-457200" algn="just">
              <a:lnSpc>
                <a:spcPct val="150000"/>
              </a:lnSpc>
              <a:spcAft>
                <a:spcPts val="1500"/>
              </a:spcAft>
              <a:buFont typeface="+mj-lt"/>
              <a:buAutoNum type="arabicPeriod"/>
            </a:pPr>
            <a:r>
              <a:rPr lang="en-US" sz="2200" dirty="0">
                <a:latin typeface="Times New Roman" panose="02020603050405020304" pitchFamily="18" charset="0"/>
                <a:cs typeface="Times New Roman" panose="02020603050405020304" pitchFamily="18" charset="0"/>
              </a:rPr>
              <a:t>Select the rest of the options as needed, and then click </a:t>
            </a:r>
            <a:r>
              <a:rPr lang="en-US" sz="2200" b="1" dirty="0">
                <a:latin typeface="Times New Roman" panose="02020603050405020304" pitchFamily="18" charset="0"/>
                <a:cs typeface="Times New Roman" panose="02020603050405020304" pitchFamily="18" charset="0"/>
              </a:rPr>
              <a:t>Create cluster</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5274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Glue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080655"/>
            <a:ext cx="11776969" cy="5507212"/>
          </a:xfrm>
        </p:spPr>
        <p:txBody>
          <a:bodyPr>
            <a:noAutofit/>
          </a:bodyPr>
          <a:lstStyle/>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AWS Glue is a fully managed ETL (extract, transform, and load) service that enables </a:t>
            </a:r>
            <a:r>
              <a:rPr lang="en-US" sz="2200" dirty="0" err="1">
                <a:latin typeface="Times New Roman" panose="02020603050405020304" pitchFamily="18" charset="0"/>
                <a:cs typeface="Times New Roman" panose="02020603050405020304" pitchFamily="18" charset="0"/>
              </a:rPr>
              <a:t>categorising</a:t>
            </a:r>
            <a:r>
              <a:rPr lang="en-US" sz="2200" dirty="0">
                <a:latin typeface="Times New Roman" panose="02020603050405020304" pitchFamily="18" charset="0"/>
                <a:cs typeface="Times New Roman" panose="02020603050405020304" pitchFamily="18" charset="0"/>
              </a:rPr>
              <a:t>, cleaning, enriching, and reliably moving data across various data storage and data streams simple and cost-effective. </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AWS Glue is made up of three parts: the AWS Glue Data Catalog, an ETL engine that creates Python or </a:t>
            </a:r>
            <a:r>
              <a:rPr lang="en-US" sz="2200" dirty="0" err="1">
                <a:latin typeface="Times New Roman" panose="02020603050405020304" pitchFamily="18" charset="0"/>
                <a:cs typeface="Times New Roman" panose="02020603050405020304" pitchFamily="18" charset="0"/>
              </a:rPr>
              <a:t>Scala</a:t>
            </a:r>
            <a:r>
              <a:rPr lang="en-US" sz="2200" dirty="0">
                <a:latin typeface="Times New Roman" panose="02020603050405020304" pitchFamily="18" charset="0"/>
                <a:cs typeface="Times New Roman" panose="02020603050405020304" pitchFamily="18" charset="0"/>
              </a:rPr>
              <a:t> code automatically, and a customizable scheduler that manages dependency resolution, task monitoring, and retries. </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There's no infrastructure to set up or manage with AWS Glue because it's </a:t>
            </a:r>
            <a:r>
              <a:rPr lang="en-US" sz="2200" dirty="0" err="1">
                <a:latin typeface="Times New Roman" panose="02020603050405020304" pitchFamily="18" charset="0"/>
                <a:cs typeface="Times New Roman" panose="02020603050405020304" pitchFamily="18" charset="0"/>
              </a:rPr>
              <a:t>serverless</a:t>
            </a:r>
            <a:r>
              <a:rPr lang="en-US" sz="2200" dirty="0">
                <a:latin typeface="Times New Roman" panose="02020603050405020304" pitchFamily="18" charset="0"/>
                <a:cs typeface="Times New Roman" panose="02020603050405020304" pitchFamily="18" charset="0"/>
              </a:rPr>
              <a:t>.</a:t>
            </a:r>
          </a:p>
          <a:p>
            <a:pPr marL="228600" lvl="2" algn="just">
              <a:lnSpc>
                <a:spcPct val="150000"/>
              </a:lnSpc>
              <a:spcAft>
                <a:spcPts val="1500"/>
              </a:spcAft>
            </a:pPr>
            <a:r>
              <a:rPr lang="en-US" sz="2200" dirty="0">
                <a:latin typeface="Times New Roman" panose="02020603050405020304" pitchFamily="18" charset="0"/>
                <a:cs typeface="Times New Roman" panose="02020603050405020304" pitchFamily="18" charset="0"/>
              </a:rPr>
              <a:t>AWS Glue was created with semi-structured data in mind. It adds a dynamic frame component that you may </a:t>
            </a:r>
            <a:r>
              <a:rPr lang="en-US" sz="2200" dirty="0" err="1">
                <a:latin typeface="Times New Roman" panose="02020603050405020304" pitchFamily="18" charset="0"/>
                <a:cs typeface="Times New Roman" panose="02020603050405020304" pitchFamily="18" charset="0"/>
              </a:rPr>
              <a:t>utilise</a:t>
            </a:r>
            <a:r>
              <a:rPr lang="en-US" sz="2200" dirty="0">
                <a:latin typeface="Times New Roman" panose="02020603050405020304" pitchFamily="18" charset="0"/>
                <a:cs typeface="Times New Roman" panose="02020603050405020304" pitchFamily="18" charset="0"/>
              </a:rPr>
              <a:t> in your ETL processes.</a:t>
            </a:r>
          </a:p>
        </p:txBody>
      </p:sp>
    </p:spTree>
    <p:extLst>
      <p:ext uri="{BB962C8B-B14F-4D97-AF65-F5344CB8AC3E}">
        <p14:creationId xmlns:p14="http://schemas.microsoft.com/office/powerpoint/2010/main" val="392277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Amazon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2" y="1083211"/>
            <a:ext cx="6001110" cy="5693749"/>
          </a:xfrm>
        </p:spPr>
        <p:txBody>
          <a:bodyPr>
            <a:noAutofit/>
          </a:bodyPr>
          <a:lstStyle/>
          <a:p>
            <a:pPr algn="just">
              <a:lnSpc>
                <a:spcPct val="120000"/>
              </a:lnSpc>
              <a:spcBef>
                <a:spcPts val="600"/>
              </a:spcBef>
              <a:spcAft>
                <a:spcPts val="600"/>
              </a:spcAft>
            </a:pPr>
            <a:r>
              <a:rPr lang="en-US" sz="2200" b="0" i="0" dirty="0">
                <a:solidFill>
                  <a:srgbClr val="16191F"/>
                </a:solidFill>
                <a:effectLst/>
                <a:latin typeface="Times New Roman" panose="02020603050405020304" pitchFamily="18" charset="0"/>
                <a:cs typeface="Times New Roman" panose="02020603050405020304" pitchFamily="18" charset="0"/>
              </a:rPr>
              <a:t>Amazon EMR is a cloud big data platform that uses open-source analytics frameworks like Apache Spark, Apache Hive, and Presto to conduct large-scale distributed data processing jobs, interactive SQL queries, and machine learning (ML) applications.</a:t>
            </a:r>
          </a:p>
          <a:p>
            <a:pPr algn="just">
              <a:lnSpc>
                <a:spcPct val="120000"/>
              </a:lnSpc>
              <a:spcBef>
                <a:spcPts val="600"/>
              </a:spcBef>
              <a:spcAft>
                <a:spcPts val="600"/>
              </a:spcAft>
            </a:pPr>
            <a:r>
              <a:rPr lang="en-US" sz="2200" b="0" i="0" dirty="0">
                <a:solidFill>
                  <a:srgbClr val="16191F"/>
                </a:solidFill>
                <a:effectLst/>
                <a:latin typeface="Times New Roman" panose="02020603050405020304" pitchFamily="18" charset="0"/>
                <a:cs typeface="Times New Roman" panose="02020603050405020304" pitchFamily="18" charset="0"/>
              </a:rPr>
              <a:t>Users can process data for analytics and business intelligence tasks using these frameworks and related open-source projects. </a:t>
            </a:r>
          </a:p>
          <a:p>
            <a:pPr algn="just">
              <a:lnSpc>
                <a:spcPct val="120000"/>
              </a:lnSpc>
              <a:spcBef>
                <a:spcPts val="600"/>
              </a:spcBef>
              <a:spcAft>
                <a:spcPts val="600"/>
              </a:spcAft>
            </a:pPr>
            <a:r>
              <a:rPr lang="en-US" sz="2200" b="0" i="0" dirty="0">
                <a:solidFill>
                  <a:srgbClr val="16191F"/>
                </a:solidFill>
                <a:effectLst/>
                <a:latin typeface="Times New Roman" panose="02020603050405020304" pitchFamily="18" charset="0"/>
                <a:cs typeface="Times New Roman" panose="02020603050405020304" pitchFamily="18" charset="0"/>
              </a:rPr>
              <a:t>Amazon EMR also allows users to transform and move massive amounts of data into and out of other AWS data stores and databases, such as Amazon S3 and Amazon DynamoDB.</a:t>
            </a: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6625175" y="5109630"/>
            <a:ext cx="5421084" cy="538609"/>
          </a:xfrm>
          <a:prstGeom prst="rect">
            <a:avLst/>
          </a:prstGeom>
          <a:noFill/>
        </p:spPr>
        <p:txBody>
          <a:bodyPr wrap="square">
            <a:spAutoFit/>
          </a:bodyPr>
          <a:lstStyle/>
          <a:p>
            <a:r>
              <a:rPr lang="en-US" sz="1100" dirty="0"/>
              <a:t>Credit: </a:t>
            </a:r>
            <a:r>
              <a:rPr lang="en-US" sz="1100" dirty="0">
                <a:hlinkClick r:id="rId3"/>
              </a:rPr>
              <a:t>https://aws.amazon.com/emr/</a:t>
            </a:r>
            <a:endParaRPr lang="en-US" sz="1100" dirty="0"/>
          </a:p>
          <a:p>
            <a:endParaRPr lang="en-US" dirty="0"/>
          </a:p>
        </p:txBody>
      </p:sp>
      <p:pic>
        <p:nvPicPr>
          <p:cNvPr id="5" name="Picture 4" descr="Table&#10;&#10;Description automatically generated with medium confidence">
            <a:extLst>
              <a:ext uri="{FF2B5EF4-FFF2-40B4-BE49-F238E27FC236}">
                <a16:creationId xmlns:a16="http://schemas.microsoft.com/office/drawing/2014/main" id="{59F6B0D9-0226-498D-8B64-EA861CF228DA}"/>
              </a:ext>
            </a:extLst>
          </p:cNvPr>
          <p:cNvPicPr>
            <a:picLocks noChangeAspect="1"/>
          </p:cNvPicPr>
          <p:nvPr/>
        </p:nvPicPr>
        <p:blipFill rotWithShape="1">
          <a:blip r:embed="rId4">
            <a:extLst>
              <a:ext uri="{28A0092B-C50C-407E-A947-70E740481C1C}">
                <a14:useLocalDpi xmlns:a14="http://schemas.microsoft.com/office/drawing/2010/main" val="0"/>
              </a:ext>
            </a:extLst>
          </a:blip>
          <a:srcRect l="6949" t="12790" r="8208" b="8707"/>
          <a:stretch/>
        </p:blipFill>
        <p:spPr>
          <a:xfrm>
            <a:off x="6045149" y="2547257"/>
            <a:ext cx="6001109" cy="2578702"/>
          </a:xfrm>
          <a:prstGeom prst="rect">
            <a:avLst/>
          </a:prstGeom>
        </p:spPr>
      </p:pic>
    </p:spTree>
    <p:extLst>
      <p:ext uri="{BB962C8B-B14F-4D97-AF65-F5344CB8AC3E}">
        <p14:creationId xmlns:p14="http://schemas.microsoft.com/office/powerpoint/2010/main" val="3724991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Glue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181101"/>
            <a:ext cx="11776969" cy="5406766"/>
          </a:xfrm>
        </p:spPr>
        <p:txBody>
          <a:bodyPr>
            <a:noAutofit/>
          </a:bodyPr>
          <a:lstStyle/>
          <a:p>
            <a:pPr marL="228600" lvl="2"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The AWS Glue console may be used to find data, alter it, and make it searchable and </a:t>
            </a:r>
            <a:r>
              <a:rPr lang="en-US" sz="2200" dirty="0" err="1">
                <a:latin typeface="Times New Roman" panose="02020603050405020304" pitchFamily="18" charset="0"/>
                <a:cs typeface="Times New Roman" panose="02020603050405020304" pitchFamily="18" charset="0"/>
              </a:rPr>
              <a:t>queryable</a:t>
            </a:r>
            <a:r>
              <a:rPr lang="en-US" sz="2200" dirty="0">
                <a:latin typeface="Times New Roman" panose="02020603050405020304" pitchFamily="18" charset="0"/>
                <a:cs typeface="Times New Roman" panose="02020603050405020304" pitchFamily="18" charset="0"/>
              </a:rPr>
              <a:t>. </a:t>
            </a:r>
          </a:p>
          <a:p>
            <a:pPr marL="228600" lvl="2"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To interact with AWS Glue services, users can use the AWS Glue API operations. Using a familiar development environment, they can edit, debug, and test the Python or </a:t>
            </a:r>
            <a:r>
              <a:rPr lang="en-US" sz="2200" dirty="0" err="1">
                <a:latin typeface="Times New Roman" panose="02020603050405020304" pitchFamily="18" charset="0"/>
                <a:cs typeface="Times New Roman" panose="02020603050405020304" pitchFamily="18" charset="0"/>
              </a:rPr>
              <a:t>Scala</a:t>
            </a:r>
            <a:r>
              <a:rPr lang="en-US" sz="2200" dirty="0">
                <a:latin typeface="Times New Roman" panose="02020603050405020304" pitchFamily="18" charset="0"/>
                <a:cs typeface="Times New Roman" panose="02020603050405020304" pitchFamily="18" charset="0"/>
              </a:rPr>
              <a:t> Apache Spark ETL code.</a:t>
            </a:r>
          </a:p>
          <a:p>
            <a:pPr marL="228600" lvl="2"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When creating a data warehouse or data lake, AWS Glue makes numerous jobs easier:</a:t>
            </a:r>
          </a:p>
          <a:p>
            <a:pPr marL="685800" lvl="3"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ETL scripts are generated to transform, flatten, and enrich your data as it moves from source to target.</a:t>
            </a:r>
          </a:p>
          <a:p>
            <a:pPr marL="685800" lvl="3"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Detects changes in your schema and adapts to your preferences.</a:t>
            </a:r>
          </a:p>
          <a:p>
            <a:pPr marL="685800" lvl="3"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Scheduled crawler scripts are used to populate the AWS Glue Data Catalog with table definitions.</a:t>
            </a:r>
          </a:p>
          <a:p>
            <a:pPr marL="228600" lvl="2" algn="just">
              <a:lnSpc>
                <a:spcPct val="130000"/>
              </a:lnSpc>
              <a:spcBef>
                <a:spcPts val="600"/>
              </a:spcBef>
              <a:spcAft>
                <a:spcPts val="600"/>
              </a:spcAf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08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Glue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0" y="1523999"/>
            <a:ext cx="12046259" cy="5063867"/>
          </a:xfrm>
        </p:spPr>
        <p:txBody>
          <a:bodyPr>
            <a:noAutofit/>
          </a:bodyPr>
          <a:lstStyle/>
          <a:p>
            <a:pPr marL="685800" lvl="3" algn="just">
              <a:lnSpc>
                <a:spcPct val="150000"/>
              </a:lnSpc>
              <a:spcAft>
                <a:spcPts val="1500"/>
              </a:spcAft>
            </a:pPr>
            <a:r>
              <a:rPr lang="en-US" sz="2200" dirty="0">
                <a:latin typeface="Times New Roman" panose="02020603050405020304" pitchFamily="18" charset="0"/>
                <a:cs typeface="Times New Roman" panose="02020603050405020304" pitchFamily="18" charset="0"/>
              </a:rPr>
              <a:t>Your ETL jobs are triggered depending on a schedule or event. You may set up jobs to transport your data into your data warehouse or data lake automatically. Triggers can be used to construct a job-to-job dependence flow.</a:t>
            </a:r>
          </a:p>
          <a:p>
            <a:pPr marL="685800" lvl="3" algn="just">
              <a:lnSpc>
                <a:spcPct val="150000"/>
              </a:lnSpc>
              <a:spcAft>
                <a:spcPts val="1500"/>
              </a:spcAft>
            </a:pPr>
            <a:r>
              <a:rPr lang="en-US" sz="2200" dirty="0">
                <a:latin typeface="Times New Roman" panose="02020603050405020304" pitchFamily="18" charset="0"/>
                <a:cs typeface="Times New Roman" panose="02020603050405020304" pitchFamily="18" charset="0"/>
              </a:rPr>
              <a:t>Gathers runtime metrics to keep track of your data warehouse or data lake's activity.</a:t>
            </a:r>
          </a:p>
          <a:p>
            <a:pPr marL="685800" lvl="3" algn="just">
              <a:lnSpc>
                <a:spcPct val="150000"/>
              </a:lnSpc>
              <a:spcAft>
                <a:spcPts val="1500"/>
              </a:spcAft>
            </a:pPr>
            <a:r>
              <a:rPr lang="en-US" sz="2200" dirty="0">
                <a:latin typeface="Times New Roman" panose="02020603050405020304" pitchFamily="18" charset="0"/>
                <a:cs typeface="Times New Roman" panose="02020603050405020304" pitchFamily="18" charset="0"/>
              </a:rPr>
              <a:t>Errors and retries are handled automatically.</a:t>
            </a:r>
          </a:p>
          <a:p>
            <a:pPr marL="685800" lvl="3" algn="just">
              <a:lnSpc>
                <a:spcPct val="150000"/>
              </a:lnSpc>
              <a:spcAft>
                <a:spcPts val="1500"/>
              </a:spcAft>
            </a:pPr>
            <a:r>
              <a:rPr lang="en-US" sz="2200" dirty="0">
                <a:latin typeface="Times New Roman" panose="02020603050405020304" pitchFamily="18" charset="0"/>
                <a:cs typeface="Times New Roman" panose="02020603050405020304" pitchFamily="18" charset="0"/>
              </a:rPr>
              <a:t>Scales resources to run your jobs as needed.</a:t>
            </a:r>
          </a:p>
        </p:txBody>
      </p:sp>
    </p:spTree>
    <p:extLst>
      <p:ext uri="{BB962C8B-B14F-4D97-AF65-F5344CB8AC3E}">
        <p14:creationId xmlns:p14="http://schemas.microsoft.com/office/powerpoint/2010/main" val="106501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Understanding clusters and nodes in EMR</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162373"/>
            <a:ext cx="6331260" cy="5614588"/>
          </a:xfrm>
        </p:spPr>
        <p:txBody>
          <a:bodyPr>
            <a:noAutofit/>
          </a:bodyPr>
          <a:lstStyle/>
          <a:p>
            <a:pPr algn="just">
              <a:lnSpc>
                <a:spcPct val="130000"/>
              </a:lnSpc>
              <a:spcAft>
                <a:spcPts val="1200"/>
              </a:spcAft>
            </a:pPr>
            <a:r>
              <a:rPr lang="en-US" sz="2200" b="1" dirty="0">
                <a:latin typeface="Times New Roman" panose="02020603050405020304" pitchFamily="18" charset="0"/>
                <a:cs typeface="Times New Roman" panose="02020603050405020304" pitchFamily="18" charset="0"/>
              </a:rPr>
              <a:t>Master node</a:t>
            </a:r>
            <a:r>
              <a:rPr lang="en-US" sz="2200" dirty="0">
                <a:latin typeface="Times New Roman" panose="02020603050405020304" pitchFamily="18" charset="0"/>
                <a:cs typeface="Times New Roman" panose="02020603050405020304" pitchFamily="18" charset="0"/>
              </a:rPr>
              <a:t> runs software components to organize the allocation of data and tasks among other nodes for processing, and thereby administers the cluster. It also keeps track of task progress and oversees the cluster's health. </a:t>
            </a:r>
          </a:p>
          <a:p>
            <a:pPr algn="just">
              <a:lnSpc>
                <a:spcPct val="130000"/>
              </a:lnSpc>
              <a:spcAft>
                <a:spcPts val="1200"/>
              </a:spcAft>
            </a:pPr>
            <a:r>
              <a:rPr lang="en-US" sz="2200" b="1" dirty="0">
                <a:latin typeface="Times New Roman" panose="02020603050405020304" pitchFamily="18" charset="0"/>
                <a:cs typeface="Times New Roman" panose="02020603050405020304" pitchFamily="18" charset="0"/>
              </a:rPr>
              <a:t>Core node </a:t>
            </a:r>
            <a:r>
              <a:rPr lang="en-US" sz="2200" dirty="0">
                <a:latin typeface="Times New Roman" panose="02020603050405020304" pitchFamily="18" charset="0"/>
                <a:cs typeface="Times New Roman" panose="02020603050405020304" pitchFamily="18" charset="0"/>
              </a:rPr>
              <a:t>conduct jobs and stores data in the Hadoop Distributed File System (HDFS) on the Hadoop cluster. At least one core node exists in multi-node clusters.</a:t>
            </a:r>
          </a:p>
          <a:p>
            <a:pPr algn="just">
              <a:lnSpc>
                <a:spcPct val="130000"/>
              </a:lnSpc>
              <a:spcAft>
                <a:spcPts val="1200"/>
              </a:spcAft>
            </a:pPr>
            <a:r>
              <a:rPr lang="en-US" sz="2200" b="1" dirty="0">
                <a:latin typeface="Times New Roman" panose="02020603050405020304" pitchFamily="18" charset="0"/>
                <a:cs typeface="Times New Roman" panose="02020603050405020304" pitchFamily="18" charset="0"/>
              </a:rPr>
              <a:t>Task node</a:t>
            </a:r>
            <a:r>
              <a:rPr lang="en-US" sz="2200" dirty="0">
                <a:latin typeface="Times New Roman" panose="02020603050405020304" pitchFamily="18" charset="0"/>
                <a:cs typeface="Times New Roman" panose="02020603050405020304" pitchFamily="18" charset="0"/>
              </a:rPr>
              <a:t> has only software components and does not store data in HDFS. Task nodes are not required.</a:t>
            </a:r>
          </a:p>
        </p:txBody>
      </p:sp>
      <p:sp>
        <p:nvSpPr>
          <p:cNvPr id="6" name="TextBox 5">
            <a:extLst>
              <a:ext uri="{FF2B5EF4-FFF2-40B4-BE49-F238E27FC236}">
                <a16:creationId xmlns:a16="http://schemas.microsoft.com/office/drawing/2014/main" id="{1AC0EFB4-4B76-401A-99C9-B77FEF9F7A73}"/>
              </a:ext>
            </a:extLst>
          </p:cNvPr>
          <p:cNvSpPr txBox="1"/>
          <p:nvPr/>
        </p:nvSpPr>
        <p:spPr>
          <a:xfrm>
            <a:off x="6988629" y="5471211"/>
            <a:ext cx="5421084" cy="707886"/>
          </a:xfrm>
          <a:prstGeom prst="rect">
            <a:avLst/>
          </a:prstGeom>
          <a:noFill/>
        </p:spPr>
        <p:txBody>
          <a:bodyPr wrap="square">
            <a:spAutoFit/>
          </a:bodyPr>
          <a:lstStyle/>
          <a:p>
            <a:r>
              <a:rPr lang="en-US" sz="1100" dirty="0"/>
              <a:t>Credit: </a:t>
            </a:r>
            <a:r>
              <a:rPr lang="en-US" sz="1100" dirty="0">
                <a:hlinkClick r:id="rId3"/>
              </a:rPr>
              <a:t>https://docs.aws.amazon.com/emr/latest/ManagementGuide/emr-overview.html</a:t>
            </a:r>
            <a:endParaRPr lang="en-US" sz="1100" dirty="0"/>
          </a:p>
          <a:p>
            <a:endParaRPr lang="en-US" sz="1100" dirty="0"/>
          </a:p>
          <a:p>
            <a:endParaRPr lang="en-US" dirty="0"/>
          </a:p>
        </p:txBody>
      </p:sp>
      <p:pic>
        <p:nvPicPr>
          <p:cNvPr id="7" name="Picture 6" descr="Diagram&#10;&#10;Description automatically generated">
            <a:extLst>
              <a:ext uri="{FF2B5EF4-FFF2-40B4-BE49-F238E27FC236}">
                <a16:creationId xmlns:a16="http://schemas.microsoft.com/office/drawing/2014/main" id="{FC139CB0-0E69-4DAC-9CF2-84F69B23B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475" y="1026635"/>
            <a:ext cx="3375782" cy="4345986"/>
          </a:xfrm>
          <a:prstGeom prst="rect">
            <a:avLst/>
          </a:prstGeom>
        </p:spPr>
      </p:pic>
    </p:spTree>
    <p:extLst>
      <p:ext uri="{BB962C8B-B14F-4D97-AF65-F5344CB8AC3E}">
        <p14:creationId xmlns:p14="http://schemas.microsoft.com/office/powerpoint/2010/main" val="152348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Understanding the cluster lifecycle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64030"/>
            <a:ext cx="6331260" cy="5712932"/>
          </a:xfrm>
        </p:spPr>
        <p:txBody>
          <a:bodyPr>
            <a:noAutofit/>
          </a:bodyPr>
          <a:lstStyle/>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For each instance, Amazon EMR initially creates EC2 instances in the cluster according to the user's requests.</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On each instance, Amazon EMR performs the bootstrap operations that users request. Bootstrap actions can be used by users to install custom applications and perform adjustments.</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The native apps that users pick when they construct the cluster, such as Hive, Hadoop, Spark, and others, are installed by Amazon EMR..</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The cluster status is RUNNING once all bootstrap procedures have been completed successfully and native apps have been installed.</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The cluster enters a WAITING state when all stages have completed successfully.</a:t>
            </a:r>
          </a:p>
        </p:txBody>
      </p:sp>
      <p:sp>
        <p:nvSpPr>
          <p:cNvPr id="6" name="TextBox 5">
            <a:extLst>
              <a:ext uri="{FF2B5EF4-FFF2-40B4-BE49-F238E27FC236}">
                <a16:creationId xmlns:a16="http://schemas.microsoft.com/office/drawing/2014/main" id="{1AC0EFB4-4B76-401A-99C9-B77FEF9F7A73}"/>
              </a:ext>
            </a:extLst>
          </p:cNvPr>
          <p:cNvSpPr txBox="1"/>
          <p:nvPr/>
        </p:nvSpPr>
        <p:spPr>
          <a:xfrm>
            <a:off x="6286500" y="5442859"/>
            <a:ext cx="6066063" cy="1015663"/>
          </a:xfrm>
          <a:prstGeom prst="rect">
            <a:avLst/>
          </a:prstGeom>
          <a:noFill/>
        </p:spPr>
        <p:txBody>
          <a:bodyPr wrap="square">
            <a:spAutoFit/>
          </a:bodyPr>
          <a:lstStyle/>
          <a:p>
            <a:r>
              <a:rPr lang="en-US" sz="1100" dirty="0"/>
              <a:t>Credit: </a:t>
            </a:r>
            <a:r>
              <a:rPr lang="en-US" sz="900" dirty="0">
                <a:hlinkClick r:id="rId3"/>
              </a:rPr>
              <a:t>https://docs.aws.amazon.com/emr/latest/ManagementGuide/emr-overview.html#emr-overview-data-processing</a:t>
            </a:r>
            <a:endParaRPr lang="en-US" sz="900" dirty="0"/>
          </a:p>
          <a:p>
            <a:endParaRPr lang="en-US" sz="900" dirty="0"/>
          </a:p>
          <a:p>
            <a:endParaRPr lang="en-US" sz="1100" dirty="0"/>
          </a:p>
          <a:p>
            <a:endParaRPr lang="en-US" sz="1100" dirty="0"/>
          </a:p>
          <a:p>
            <a:endParaRPr lang="en-US" dirty="0"/>
          </a:p>
        </p:txBody>
      </p:sp>
      <p:pic>
        <p:nvPicPr>
          <p:cNvPr id="8" name="Picture 7" descr="Diagram&#10;&#10;Description automatically generated">
            <a:extLst>
              <a:ext uri="{FF2B5EF4-FFF2-40B4-BE49-F238E27FC236}">
                <a16:creationId xmlns:a16="http://schemas.microsoft.com/office/drawing/2014/main" id="{F6B4D700-4F0F-4426-A42F-33646F4D9EA8}"/>
              </a:ext>
            </a:extLst>
          </p:cNvPr>
          <p:cNvPicPr>
            <a:picLocks noChangeAspect="1"/>
          </p:cNvPicPr>
          <p:nvPr/>
        </p:nvPicPr>
        <p:blipFill rotWithShape="1">
          <a:blip r:embed="rId4">
            <a:extLst>
              <a:ext uri="{28A0092B-C50C-407E-A947-70E740481C1C}">
                <a14:useLocalDpi xmlns:a14="http://schemas.microsoft.com/office/drawing/2010/main" val="0"/>
              </a:ext>
            </a:extLst>
          </a:blip>
          <a:srcRect l="1804" t="1966" r="3447" b="1966"/>
          <a:stretch/>
        </p:blipFill>
        <p:spPr>
          <a:xfrm>
            <a:off x="6476423" y="1201678"/>
            <a:ext cx="5686215" cy="4241181"/>
          </a:xfrm>
          <a:prstGeom prst="rect">
            <a:avLst/>
          </a:prstGeom>
        </p:spPr>
      </p:pic>
    </p:spTree>
    <p:extLst>
      <p:ext uri="{BB962C8B-B14F-4D97-AF65-F5344CB8AC3E}">
        <p14:creationId xmlns:p14="http://schemas.microsoft.com/office/powerpoint/2010/main" val="31246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Architecture</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022888"/>
            <a:ext cx="11776969" cy="5564979"/>
          </a:xfrm>
        </p:spPr>
        <p:txBody>
          <a:bodyPr>
            <a:noAutofit/>
          </a:bodyPr>
          <a:lstStyle/>
          <a:p>
            <a:pPr algn="just">
              <a:lnSpc>
                <a:spcPct val="130000"/>
              </a:lnSpc>
              <a:spcAft>
                <a:spcPts val="600"/>
              </a:spcAf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Storage</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Hadoop Distributed File System (HDFS)</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EMR File System (EMRFS)</a:t>
            </a:r>
          </a:p>
          <a:p>
            <a:pPr algn="just">
              <a:lnSpc>
                <a:spcPct val="130000"/>
              </a:lnSpc>
              <a:spcBef>
                <a:spcPts val="600"/>
              </a:spcBef>
              <a:spcAft>
                <a:spcPts val="1200"/>
              </a:spcAft>
            </a:pPr>
            <a:r>
              <a:rPr lang="en-US" sz="2200" dirty="0">
                <a:latin typeface="Times New Roman" panose="02020603050405020304" pitchFamily="18" charset="0"/>
                <a:cs typeface="Times New Roman" panose="02020603050405020304" pitchFamily="18" charset="0"/>
              </a:rPr>
              <a:t>Local file system</a:t>
            </a:r>
          </a:p>
          <a:p>
            <a:pPr algn="just">
              <a:lnSpc>
                <a:spcPct val="130000"/>
              </a:lnSpc>
              <a:spcAft>
                <a:spcPts val="600"/>
              </a:spcAf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Cluster resource management</a:t>
            </a:r>
          </a:p>
          <a:p>
            <a:pPr algn="just">
              <a:lnSpc>
                <a:spcPct val="130000"/>
              </a:lnSpc>
              <a:spcBef>
                <a:spcPts val="1200"/>
              </a:spcBef>
              <a:spcAft>
                <a:spcPts val="600"/>
              </a:spcAf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processing frameworks</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Hadoop MapReduce</a:t>
            </a:r>
          </a:p>
          <a:p>
            <a:pPr algn="just">
              <a:lnSpc>
                <a:spcPct val="130000"/>
              </a:lnSpc>
              <a:spcBef>
                <a:spcPts val="600"/>
              </a:spcBef>
              <a:spcAft>
                <a:spcPts val="600"/>
              </a:spcAft>
            </a:pPr>
            <a:r>
              <a:rPr lang="en-US" sz="2200" dirty="0">
                <a:latin typeface="Times New Roman" panose="02020603050405020304" pitchFamily="18" charset="0"/>
                <a:cs typeface="Times New Roman" panose="02020603050405020304" pitchFamily="18" charset="0"/>
              </a:rPr>
              <a:t>Apache Spark</a:t>
            </a:r>
          </a:p>
          <a:p>
            <a:pPr algn="just">
              <a:lnSpc>
                <a:spcPct val="130000"/>
              </a:lnSpc>
              <a:spcAft>
                <a:spcPts val="1200"/>
              </a:spcAf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Applications and programs</a:t>
            </a:r>
          </a:p>
        </p:txBody>
      </p:sp>
    </p:spTree>
    <p:extLst>
      <p:ext uri="{BB962C8B-B14F-4D97-AF65-F5344CB8AC3E}">
        <p14:creationId xmlns:p14="http://schemas.microsoft.com/office/powerpoint/2010/main" val="317414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operations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999662"/>
            <a:ext cx="11661249" cy="4262149"/>
          </a:xfrm>
        </p:spPr>
        <p:txBody>
          <a:bodyPr>
            <a:noAutofit/>
          </a:bodyPr>
          <a:lstStyle/>
          <a:p>
            <a:pPr algn="just">
              <a:lnSpc>
                <a:spcPct val="120000"/>
              </a:lnSpc>
              <a:spcBef>
                <a:spcPts val="600"/>
              </a:spcBef>
              <a:spcAft>
                <a:spcPts val="600"/>
              </a:spcAf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Processing data</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A request is submitted to begin processing and all steps are set to PENDING.</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When the first step in the sequence starts, its state changes to RUNNING. The other steps remain in the PENDING state.</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After the first step completes, its state changes to COMPLETED.</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The next step in the sequence starts, and its state changes to RUNNING. When it completes, its state changes to COMPLETED.</a:t>
            </a:r>
          </a:p>
          <a:p>
            <a:pPr marL="514350" indent="-514350" algn="just">
              <a:lnSpc>
                <a:spcPct val="120000"/>
              </a:lnSpc>
              <a:spcBef>
                <a:spcPts val="600"/>
              </a:spcBef>
              <a:spcAft>
                <a:spcPts val="600"/>
              </a:spcAft>
              <a:buFont typeface="+mj-lt"/>
              <a:buAutoNum type="romanLcPeriod"/>
            </a:pPr>
            <a:r>
              <a:rPr lang="en-US" sz="2200" dirty="0">
                <a:latin typeface="Times New Roman" panose="02020603050405020304" pitchFamily="18" charset="0"/>
                <a:cs typeface="Times New Roman" panose="02020603050405020304" pitchFamily="18" charset="0"/>
              </a:rPr>
              <a:t>This pattern repeats for each step until they all complete and processing ends.</a:t>
            </a:r>
          </a:p>
          <a:p>
            <a:pPr marL="514350" indent="-514350" algn="just">
              <a:lnSpc>
                <a:spcPct val="120000"/>
              </a:lnSpc>
              <a:spcBef>
                <a:spcPts val="600"/>
              </a:spcBef>
              <a:spcAft>
                <a:spcPts val="600"/>
              </a:spcAft>
              <a:buFont typeface="+mj-lt"/>
              <a:buAutoNum type="romanLcPeriod"/>
            </a:pPr>
            <a:endParaRPr lang="en-US" sz="2200" dirty="0">
              <a:latin typeface="Times New Roman" panose="02020603050405020304" pitchFamily="18" charset="0"/>
              <a:cs typeface="Times New Roman" panose="02020603050405020304" pitchFamily="18" charset="0"/>
            </a:endParaRPr>
          </a:p>
          <a:p>
            <a:pPr marL="514350" indent="-514350" algn="just">
              <a:lnSpc>
                <a:spcPct val="120000"/>
              </a:lnSpc>
              <a:spcBef>
                <a:spcPts val="600"/>
              </a:spcBef>
              <a:spcAft>
                <a:spcPts val="600"/>
              </a:spcAft>
              <a:buFont typeface="+mj-lt"/>
              <a:buAutoNum type="romanLcPeriod"/>
            </a:pPr>
            <a:endParaRPr lang="en-US" sz="2200" dirty="0">
              <a:latin typeface="Times New Roman" panose="02020603050405020304" pitchFamily="18" charset="0"/>
              <a:cs typeface="Times New Roman" panose="02020603050405020304" pitchFamily="18" charset="0"/>
            </a:endParaRPr>
          </a:p>
          <a:p>
            <a:pPr marL="0" indent="0" algn="just">
              <a:lnSpc>
                <a:spcPct val="120000"/>
              </a:lnSpc>
              <a:spcBef>
                <a:spcPts val="600"/>
              </a:spcBef>
              <a:spcAft>
                <a:spcPts val="600"/>
              </a:spcAft>
              <a:buNone/>
            </a:pPr>
            <a:endParaRPr lang="en-US" sz="2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2133600" y="6561223"/>
            <a:ext cx="7128424" cy="877163"/>
          </a:xfrm>
          <a:prstGeom prst="rect">
            <a:avLst/>
          </a:prstGeom>
          <a:noFill/>
        </p:spPr>
        <p:txBody>
          <a:bodyPr wrap="square">
            <a:spAutoFit/>
          </a:bodyPr>
          <a:lstStyle/>
          <a:p>
            <a:r>
              <a:rPr lang="en-US" sz="1100" dirty="0"/>
              <a:t>Credit: </a:t>
            </a:r>
            <a:r>
              <a:rPr lang="en-US" sz="1100" dirty="0">
                <a:hlinkClick r:id="rId3"/>
              </a:rPr>
              <a:t>https://docs.aws.amazon.com/emr/latest/ManagementGuide/emr-overview.html#emr-overview-data-processing</a:t>
            </a:r>
            <a:endParaRPr lang="en-US" sz="1100" dirty="0"/>
          </a:p>
          <a:p>
            <a:endParaRPr lang="en-US" sz="1100" dirty="0"/>
          </a:p>
          <a:p>
            <a:endParaRPr lang="en-US" sz="1100" dirty="0"/>
          </a:p>
          <a:p>
            <a:endParaRPr lang="en-US" dirty="0"/>
          </a:p>
        </p:txBody>
      </p:sp>
      <p:pic>
        <p:nvPicPr>
          <p:cNvPr id="12" name="Picture 11" descr="Diagram&#10;&#10;Description automatically generated">
            <a:extLst>
              <a:ext uri="{FF2B5EF4-FFF2-40B4-BE49-F238E27FC236}">
                <a16:creationId xmlns:a16="http://schemas.microsoft.com/office/drawing/2014/main" id="{63FF002B-162C-4903-80EC-83E0245F9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764" y="5285495"/>
            <a:ext cx="8586380" cy="1092812"/>
          </a:xfrm>
          <a:prstGeom prst="rect">
            <a:avLst/>
          </a:prstGeom>
        </p:spPr>
      </p:pic>
    </p:spTree>
    <p:extLst>
      <p:ext uri="{BB962C8B-B14F-4D97-AF65-F5344CB8AC3E}">
        <p14:creationId xmlns:p14="http://schemas.microsoft.com/office/powerpoint/2010/main" val="192045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EMR operations</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5374" y="1336758"/>
            <a:ext cx="11661249" cy="2231137"/>
          </a:xfrm>
        </p:spPr>
        <p:txBody>
          <a:bodyPr>
            <a:normAutofit/>
          </a:bodyPr>
          <a:lstStyle/>
          <a:p>
            <a:pPr algn="just">
              <a:lnSpc>
                <a:spcPct val="150000"/>
              </a:lnSpc>
              <a:spcAft>
                <a:spcPts val="600"/>
              </a:spcAft>
            </a:pPr>
            <a:r>
              <a:rPr lang="en-US" sz="2200" dirty="0">
                <a:latin typeface="Times New Roman" panose="02020603050405020304" pitchFamily="18" charset="0"/>
                <a:cs typeface="Times New Roman" panose="02020603050405020304" pitchFamily="18" charset="0"/>
              </a:rPr>
              <a:t>A step's status changes to FAILED if it fails during processing. For each phase, you can choose what occurs next. If a preceding step fails, any remaining stages in the sequence are set to CANCELLED and do not run. You can opt to overlook the failure and continue with the following procedures, or you can terminate the cluster right away.</a:t>
            </a:r>
          </a:p>
          <a:p>
            <a:pPr marL="514350" indent="-514350" algn="just">
              <a:lnSpc>
                <a:spcPct val="150000"/>
              </a:lnSpc>
              <a:spcAft>
                <a:spcPts val="600"/>
              </a:spcAft>
              <a:buFont typeface="+mj-lt"/>
              <a:buAutoNum type="romanLcPeriod"/>
            </a:pPr>
            <a:endParaRPr lang="en-US" sz="2200" dirty="0">
              <a:latin typeface="Times New Roman" panose="02020603050405020304" pitchFamily="18" charset="0"/>
              <a:cs typeface="Times New Roman" panose="02020603050405020304" pitchFamily="18" charset="0"/>
            </a:endParaRPr>
          </a:p>
          <a:p>
            <a:pPr marL="514350" indent="-514350" algn="just">
              <a:lnSpc>
                <a:spcPct val="150000"/>
              </a:lnSpc>
              <a:spcAft>
                <a:spcPts val="600"/>
              </a:spcAft>
              <a:buFont typeface="+mj-lt"/>
              <a:buAutoNum type="romanLcPeriod"/>
            </a:pPr>
            <a:endParaRPr lang="en-US" sz="2200" dirty="0">
              <a:latin typeface="Times New Roman" panose="02020603050405020304" pitchFamily="18" charset="0"/>
              <a:cs typeface="Times New Roman" panose="02020603050405020304" pitchFamily="18" charset="0"/>
            </a:endParaRPr>
          </a:p>
          <a:p>
            <a:pPr marL="0" indent="0" algn="just">
              <a:lnSpc>
                <a:spcPct val="150000"/>
              </a:lnSpc>
              <a:spcAft>
                <a:spcPts val="600"/>
              </a:spcAft>
              <a:buNone/>
            </a:pPr>
            <a:endParaRPr lang="en-US" sz="2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0EFB4-4B76-401A-99C9-B77FEF9F7A73}"/>
              </a:ext>
            </a:extLst>
          </p:cNvPr>
          <p:cNvSpPr txBox="1"/>
          <p:nvPr/>
        </p:nvSpPr>
        <p:spPr>
          <a:xfrm>
            <a:off x="2151888" y="5596078"/>
            <a:ext cx="7128424" cy="877163"/>
          </a:xfrm>
          <a:prstGeom prst="rect">
            <a:avLst/>
          </a:prstGeom>
          <a:noFill/>
        </p:spPr>
        <p:txBody>
          <a:bodyPr wrap="square">
            <a:spAutoFit/>
          </a:bodyPr>
          <a:lstStyle/>
          <a:p>
            <a:r>
              <a:rPr lang="en-US" sz="1100" dirty="0"/>
              <a:t>Credit: </a:t>
            </a:r>
            <a:r>
              <a:rPr lang="en-US" sz="1100" dirty="0">
                <a:hlinkClick r:id="rId3"/>
              </a:rPr>
              <a:t>https://docs.aws.amazon.com/emr/latest/ManagementGuide/emr-overview.html#emr-overview-data-processing</a:t>
            </a:r>
            <a:endParaRPr lang="en-US" sz="1100" dirty="0"/>
          </a:p>
          <a:p>
            <a:endParaRPr lang="en-US" sz="1100" dirty="0"/>
          </a:p>
          <a:p>
            <a:endParaRPr lang="en-US" sz="1100" dirty="0"/>
          </a:p>
          <a:p>
            <a:endParaRPr lang="en-US" dirty="0"/>
          </a:p>
        </p:txBody>
      </p:sp>
      <p:pic>
        <p:nvPicPr>
          <p:cNvPr id="7" name="Picture 6" descr="Diagram&#10;&#10;Description automatically generated">
            <a:extLst>
              <a:ext uri="{FF2B5EF4-FFF2-40B4-BE49-F238E27FC236}">
                <a16:creationId xmlns:a16="http://schemas.microsoft.com/office/drawing/2014/main" id="{0CD6C177-D138-4EEF-A518-243EFAF7B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278" y="4078319"/>
            <a:ext cx="9625443" cy="1225056"/>
          </a:xfrm>
          <a:prstGeom prst="rect">
            <a:avLst/>
          </a:prstGeom>
        </p:spPr>
      </p:pic>
    </p:spTree>
    <p:extLst>
      <p:ext uri="{BB962C8B-B14F-4D97-AF65-F5344CB8AC3E}">
        <p14:creationId xmlns:p14="http://schemas.microsoft.com/office/powerpoint/2010/main" val="356043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a:solidFill>
                  <a:srgbClr val="FF0000"/>
                </a:solidFill>
                <a:latin typeface="Times New Roman" panose="02020603050405020304" pitchFamily="18" charset="0"/>
                <a:cs typeface="Times New Roman" panose="02020603050405020304" pitchFamily="18" charset="0"/>
              </a:rPr>
              <a:t>EMR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69290" y="1220751"/>
            <a:ext cx="11776969" cy="5367116"/>
          </a:xfrm>
        </p:spPr>
        <p:txBody>
          <a:bodyPr>
            <a:noAutofit/>
          </a:bodyPr>
          <a:lstStyle/>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Easy to use</a:t>
            </a:r>
          </a:p>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Elastic</a:t>
            </a:r>
          </a:p>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Low cost</a:t>
            </a:r>
          </a:p>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 your favorite open-source applications</a:t>
            </a:r>
          </a:p>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Flexible data stores</a:t>
            </a:r>
          </a:p>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Big Data Tools</a:t>
            </a:r>
          </a:p>
          <a:p>
            <a:pPr algn="just">
              <a:lnSpc>
                <a:spcPct val="140000"/>
              </a:lnSpc>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Data access control</a:t>
            </a:r>
          </a:p>
          <a:p>
            <a:pPr algn="just">
              <a:lnSpc>
                <a:spcPct val="140000"/>
              </a:lnSpc>
              <a:spcAft>
                <a:spcPts val="1200"/>
              </a:spcAf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pic>
        <p:nvPicPr>
          <p:cNvPr id="5" name="Picture 4" descr="Chart&#10;&#10;Description automatically generated">
            <a:extLst>
              <a:ext uri="{FF2B5EF4-FFF2-40B4-BE49-F238E27FC236}">
                <a16:creationId xmlns:a16="http://schemas.microsoft.com/office/drawing/2014/main" id="{7916B864-9776-4B7F-A132-3606D010AE6A}"/>
              </a:ext>
            </a:extLst>
          </p:cNvPr>
          <p:cNvPicPr>
            <a:picLocks noChangeAspect="1"/>
          </p:cNvPicPr>
          <p:nvPr/>
        </p:nvPicPr>
        <p:blipFill rotWithShape="1">
          <a:blip r:embed="rId3">
            <a:extLst>
              <a:ext uri="{28A0092B-C50C-407E-A947-70E740481C1C}">
                <a14:useLocalDpi xmlns:a14="http://schemas.microsoft.com/office/drawing/2010/main" val="0"/>
              </a:ext>
            </a:extLst>
          </a:blip>
          <a:srcRect l="1930" t="4959" r="5530" b="14887"/>
          <a:stretch/>
        </p:blipFill>
        <p:spPr>
          <a:xfrm>
            <a:off x="4984376" y="1220751"/>
            <a:ext cx="7061883" cy="1761431"/>
          </a:xfrm>
          <a:prstGeom prst="rect">
            <a:avLst/>
          </a:prstGeom>
          <a:ln>
            <a:noFill/>
          </a:ln>
        </p:spPr>
      </p:pic>
      <p:pic>
        <p:nvPicPr>
          <p:cNvPr id="7" name="Picture 6" descr="Timeline&#10;&#10;Description automatically generated">
            <a:extLst>
              <a:ext uri="{FF2B5EF4-FFF2-40B4-BE49-F238E27FC236}">
                <a16:creationId xmlns:a16="http://schemas.microsoft.com/office/drawing/2014/main" id="{461559CF-842F-48C5-AB21-F08C8C84D0B8}"/>
              </a:ext>
            </a:extLst>
          </p:cNvPr>
          <p:cNvPicPr>
            <a:picLocks noChangeAspect="1"/>
          </p:cNvPicPr>
          <p:nvPr/>
        </p:nvPicPr>
        <p:blipFill rotWithShape="1">
          <a:blip r:embed="rId4">
            <a:extLst>
              <a:ext uri="{28A0092B-C50C-407E-A947-70E740481C1C}">
                <a14:useLocalDpi xmlns:a14="http://schemas.microsoft.com/office/drawing/2010/main" val="0"/>
              </a:ext>
            </a:extLst>
          </a:blip>
          <a:srcRect l="1981" t="3288" r="716" b="7990"/>
          <a:stretch/>
        </p:blipFill>
        <p:spPr>
          <a:xfrm>
            <a:off x="5072870" y="4243426"/>
            <a:ext cx="6973389" cy="2151637"/>
          </a:xfrm>
          <a:prstGeom prst="rect">
            <a:avLst/>
          </a:prstGeom>
          <a:ln>
            <a:noFill/>
          </a:ln>
        </p:spPr>
      </p:pic>
      <p:sp>
        <p:nvSpPr>
          <p:cNvPr id="17" name="TextBox 16">
            <a:extLst>
              <a:ext uri="{FF2B5EF4-FFF2-40B4-BE49-F238E27FC236}">
                <a16:creationId xmlns:a16="http://schemas.microsoft.com/office/drawing/2014/main" id="{CFFCDC2E-5F76-4AFE-80E2-312FB5DEF693}"/>
              </a:ext>
            </a:extLst>
          </p:cNvPr>
          <p:cNvSpPr txBox="1"/>
          <p:nvPr/>
        </p:nvSpPr>
        <p:spPr>
          <a:xfrm>
            <a:off x="5218611" y="6563745"/>
            <a:ext cx="7128424" cy="430887"/>
          </a:xfrm>
          <a:prstGeom prst="rect">
            <a:avLst/>
          </a:prstGeom>
          <a:noFill/>
        </p:spPr>
        <p:txBody>
          <a:bodyPr wrap="square">
            <a:spAutoFit/>
          </a:bodyPr>
          <a:lstStyle/>
          <a:p>
            <a:r>
              <a:rPr lang="en-US" sz="1100" dirty="0"/>
              <a:t>Credit: </a:t>
            </a:r>
            <a:r>
              <a:rPr lang="en-US" sz="1100" dirty="0">
                <a:hlinkClick r:id="rId5"/>
              </a:rPr>
              <a:t>https://aws.amazon.com/emr/features/?nc=sn&amp;loc=2&amp;dn=1</a:t>
            </a:r>
            <a:endParaRPr lang="en-US" sz="1100" dirty="0"/>
          </a:p>
          <a:p>
            <a:endParaRPr lang="en-US" sz="1100" dirty="0"/>
          </a:p>
        </p:txBody>
      </p:sp>
    </p:spTree>
    <p:extLst>
      <p:ext uri="{BB962C8B-B14F-4D97-AF65-F5344CB8AC3E}">
        <p14:creationId xmlns:p14="http://schemas.microsoft.com/office/powerpoint/2010/main" val="3664657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5143</Words>
  <Application>Microsoft Office PowerPoint</Application>
  <PresentationFormat>Widescreen</PresentationFormat>
  <Paragraphs>367</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Amazon Ember</vt:lpstr>
      <vt:lpstr>Arial</vt:lpstr>
      <vt:lpstr>Calibri</vt:lpstr>
      <vt:lpstr>Calibri Light</vt:lpstr>
      <vt:lpstr>inherit</vt:lpstr>
      <vt:lpstr>Times New Roman</vt:lpstr>
      <vt:lpstr>Wingdings</vt:lpstr>
      <vt:lpstr>Office Theme</vt:lpstr>
      <vt:lpstr>Processing</vt:lpstr>
      <vt:lpstr>Agenda</vt:lpstr>
      <vt:lpstr>Amazon EMR</vt:lpstr>
      <vt:lpstr>Understanding clusters and nodes in EMR</vt:lpstr>
      <vt:lpstr>Understanding the cluster lifecycle</vt:lpstr>
      <vt:lpstr>EMR Architecture</vt:lpstr>
      <vt:lpstr>EMR operations</vt:lpstr>
      <vt:lpstr>EMR operations</vt:lpstr>
      <vt:lpstr>EMR Features</vt:lpstr>
      <vt:lpstr>EMR Use cases</vt:lpstr>
      <vt:lpstr>Using Hue with EMR</vt:lpstr>
      <vt:lpstr>Supported features of Hue on Amazon EMR</vt:lpstr>
      <vt:lpstr>Hive on EMR</vt:lpstr>
      <vt:lpstr>HBase on EMR</vt:lpstr>
      <vt:lpstr>HBase on EMR</vt:lpstr>
      <vt:lpstr>Presto on EMR</vt:lpstr>
      <vt:lpstr>Presto on EMR</vt:lpstr>
      <vt:lpstr>Spark on EMR</vt:lpstr>
      <vt:lpstr>Spark on EMR</vt:lpstr>
      <vt:lpstr>Spark on EMR</vt:lpstr>
      <vt:lpstr>EMR File Storage and Compression</vt:lpstr>
      <vt:lpstr>EMR File Storage and Compression</vt:lpstr>
      <vt:lpstr>EMR File Storage and Compression</vt:lpstr>
      <vt:lpstr>Lambda in AWS Big Data Ecosystem</vt:lpstr>
      <vt:lpstr>Lambda in AWS Big Data Ecosystem</vt:lpstr>
      <vt:lpstr>Lambda in AWS Big Data Ecosystem</vt:lpstr>
      <vt:lpstr>HCatalog</vt:lpstr>
      <vt:lpstr>HCatalog</vt:lpstr>
      <vt:lpstr>Glue</vt:lpstr>
      <vt:lpstr>Glue</vt:lpstr>
      <vt:lpstr>Glue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dc:title>
  <dc:creator>Pedram Habibi</dc:creator>
  <cp:lastModifiedBy>Pedram Habibi</cp:lastModifiedBy>
  <cp:revision>1</cp:revision>
  <dcterms:created xsi:type="dcterms:W3CDTF">2022-09-24T21:15:43Z</dcterms:created>
  <dcterms:modified xsi:type="dcterms:W3CDTF">2022-09-24T21:16:31Z</dcterms:modified>
</cp:coreProperties>
</file>