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60" r:id="rId2"/>
    <p:sldId id="261" r:id="rId3"/>
    <p:sldId id="259" r:id="rId4"/>
    <p:sldId id="262" r:id="rId5"/>
    <p:sldId id="269" r:id="rId6"/>
    <p:sldId id="263" r:id="rId7"/>
    <p:sldId id="290" r:id="rId8"/>
    <p:sldId id="265" r:id="rId9"/>
    <p:sldId id="270" r:id="rId10"/>
    <p:sldId id="271" r:id="rId11"/>
    <p:sldId id="272" r:id="rId12"/>
    <p:sldId id="273" r:id="rId13"/>
    <p:sldId id="275" r:id="rId14"/>
    <p:sldId id="274" r:id="rId15"/>
    <p:sldId id="276" r:id="rId16"/>
    <p:sldId id="266" r:id="rId17"/>
    <p:sldId id="277" r:id="rId18"/>
    <p:sldId id="278" r:id="rId19"/>
    <p:sldId id="283" r:id="rId20"/>
    <p:sldId id="267" r:id="rId21"/>
    <p:sldId id="284" r:id="rId22"/>
    <p:sldId id="285" r:id="rId23"/>
    <p:sldId id="286" r:id="rId24"/>
    <p:sldId id="268" r:id="rId25"/>
    <p:sldId id="287" r:id="rId26"/>
    <p:sldId id="279" r:id="rId27"/>
    <p:sldId id="288" r:id="rId28"/>
    <p:sldId id="280" r:id="rId29"/>
    <p:sldId id="289" r:id="rId30"/>
    <p:sldId id="281" r:id="rId31"/>
    <p:sldId id="291" r:id="rId32"/>
    <p:sldId id="292" r:id="rId33"/>
    <p:sldId id="282" r:id="rId34"/>
    <p:sldId id="29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27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737375-0486-44A3-823E-6A786EFEA82A}" type="datetimeFigureOut">
              <a:rPr lang="en-US" smtClean="0"/>
              <a:t>9/30/2022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946A38-54B9-4DB3-95B9-DF5B1CB21E01}" type="slidenum">
              <a:rPr lang="en-US" smtClean="0"/>
              <a:t>‹#›</a:t>
            </a:fld>
            <a:endParaRPr lang="en-US"/>
          </a:p>
        </p:txBody>
      </p:sp>
    </p:spTree>
    <p:extLst>
      <p:ext uri="{BB962C8B-B14F-4D97-AF65-F5344CB8AC3E}">
        <p14:creationId xmlns:p14="http://schemas.microsoft.com/office/powerpoint/2010/main" val="4154553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a:t>
            </a:fld>
            <a:endParaRPr lang="en-US"/>
          </a:p>
        </p:txBody>
      </p:sp>
    </p:spTree>
    <p:extLst>
      <p:ext uri="{BB962C8B-B14F-4D97-AF65-F5344CB8AC3E}">
        <p14:creationId xmlns:p14="http://schemas.microsoft.com/office/powerpoint/2010/main" val="984115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https://docs.aws.amazon.com/redshift/latest/dg/t_Creating_tables.html</a:t>
            </a:r>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11</a:t>
            </a:fld>
            <a:endParaRPr lang="en-US"/>
          </a:p>
        </p:txBody>
      </p:sp>
    </p:spTree>
    <p:extLst>
      <p:ext uri="{BB962C8B-B14F-4D97-AF65-F5344CB8AC3E}">
        <p14:creationId xmlns:p14="http://schemas.microsoft.com/office/powerpoint/2010/main" val="1540905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https://docs.aws.amazon.com/redshift/latest/dg/t_Distributing_data.html</a:t>
            </a:r>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12</a:t>
            </a:fld>
            <a:endParaRPr lang="en-US"/>
          </a:p>
        </p:txBody>
      </p:sp>
    </p:spTree>
    <p:extLst>
      <p:ext uri="{BB962C8B-B14F-4D97-AF65-F5344CB8AC3E}">
        <p14:creationId xmlns:p14="http://schemas.microsoft.com/office/powerpoint/2010/main" val="1649592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https://docs.aws.amazon.com/redshift/latest/dg/t_Distributing_data.html</a:t>
            </a:r>
          </a:p>
        </p:txBody>
      </p:sp>
      <p:sp>
        <p:nvSpPr>
          <p:cNvPr id="4" name="Slide Number Placeholder 3"/>
          <p:cNvSpPr>
            <a:spLocks noGrp="1"/>
          </p:cNvSpPr>
          <p:nvPr>
            <p:ph type="sldNum" sz="quarter" idx="5"/>
          </p:nvPr>
        </p:nvSpPr>
        <p:spPr/>
        <p:txBody>
          <a:bodyPr/>
          <a:lstStyle/>
          <a:p>
            <a:fld id="{5797BE99-4A28-464A-B21B-FD416C4DDDC5}" type="slidenum">
              <a:rPr lang="en-US" smtClean="0"/>
              <a:t>13</a:t>
            </a:fld>
            <a:endParaRPr lang="en-US"/>
          </a:p>
        </p:txBody>
      </p:sp>
    </p:spTree>
    <p:extLst>
      <p:ext uri="{BB962C8B-B14F-4D97-AF65-F5344CB8AC3E}">
        <p14:creationId xmlns:p14="http://schemas.microsoft.com/office/powerpoint/2010/main" val="835941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https://docs.aws.amazon.com/redshift/latest/dg/r_CREATE_TABLE_NEW.html</a:t>
            </a:r>
          </a:p>
          <a:p>
            <a:r>
              <a:rPr lang="en-US" dirty="0"/>
              <a:t>https://docs.aws.amazon.com/redshift/latest/dg/c_choosing_dist_sort.html</a:t>
            </a:r>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14</a:t>
            </a:fld>
            <a:endParaRPr lang="en-US"/>
          </a:p>
        </p:txBody>
      </p:sp>
    </p:spTree>
    <p:extLst>
      <p:ext uri="{BB962C8B-B14F-4D97-AF65-F5344CB8AC3E}">
        <p14:creationId xmlns:p14="http://schemas.microsoft.com/office/powerpoint/2010/main" val="1545923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https://docs.aws.amazon.com/redshift/latest/dg/r_CREATE_TABLE_NEW.html</a:t>
            </a:r>
          </a:p>
          <a:p>
            <a:r>
              <a:rPr lang="en-US" dirty="0"/>
              <a:t>https://docs.aws.amazon.com/redshift/latest/dg/c_choosing_dist_sort.html</a:t>
            </a:r>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15</a:t>
            </a:fld>
            <a:endParaRPr lang="en-US"/>
          </a:p>
        </p:txBody>
      </p:sp>
    </p:spTree>
    <p:extLst>
      <p:ext uri="{BB962C8B-B14F-4D97-AF65-F5344CB8AC3E}">
        <p14:creationId xmlns:p14="http://schemas.microsoft.com/office/powerpoint/2010/main" val="786662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https://docs.aws.amazon.com/redshift/latest/dg/t_Sorting_data.html</a:t>
            </a:r>
          </a:p>
          <a:p>
            <a:pPr>
              <a:lnSpc>
                <a:spcPct val="150000"/>
              </a:lnSpc>
            </a:pPr>
            <a:r>
              <a:rPr lang="en-US" sz="1200" kern="1200" dirty="0">
                <a:solidFill>
                  <a:schemeClr val="tx1"/>
                </a:solidFill>
                <a:latin typeface="+mn-lt"/>
                <a:ea typeface="+mn-ea"/>
                <a:cs typeface="+mn-cs"/>
              </a:rPr>
              <a:t>More Explanation : Sorting enables efficient smart of data. Redshift stores columnar data in blocks. The min and max value of each block is stored in meta data. If a query uses range based predicate, the query processor can skip the large amount of values and can utilize the min and max values. </a:t>
            </a:r>
          </a:p>
          <a:p>
            <a:pPr marL="0" indent="0">
              <a:lnSpc>
                <a:spcPct val="150000"/>
              </a:lnSpc>
              <a:buNone/>
            </a:pPr>
            <a:r>
              <a:rPr lang="en-US" sz="1200" kern="1200" dirty="0" err="1">
                <a:solidFill>
                  <a:schemeClr val="tx1"/>
                </a:solidFill>
                <a:latin typeface="+mn-lt"/>
                <a:ea typeface="+mn-ea"/>
                <a:cs typeface="+mn-cs"/>
              </a:rPr>
              <a:t>Eg</a:t>
            </a:r>
            <a:r>
              <a:rPr lang="en-US" sz="1200" kern="1200" dirty="0">
                <a:solidFill>
                  <a:schemeClr val="tx1"/>
                </a:solidFill>
                <a:latin typeface="+mn-lt"/>
                <a:ea typeface="+mn-ea"/>
                <a:cs typeface="+mn-cs"/>
              </a:rPr>
              <a:t>: A table contains five years range of data stored by sorted date and the query mentions a date range of one month. Then 96 percent of disk blocks data can be ignored. In case data is not sorted, then more of the data block needs to be scanned.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16</a:t>
            </a:fld>
            <a:endParaRPr lang="en-US"/>
          </a:p>
        </p:txBody>
      </p:sp>
    </p:spTree>
    <p:extLst>
      <p:ext uri="{BB962C8B-B14F-4D97-AF65-F5344CB8AC3E}">
        <p14:creationId xmlns:p14="http://schemas.microsoft.com/office/powerpoint/2010/main" val="996467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https://docs.aws.amazon.com/redshift/latest/dg/t_Sorting_data.html</a:t>
            </a:r>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17</a:t>
            </a:fld>
            <a:endParaRPr lang="en-US"/>
          </a:p>
        </p:txBody>
      </p:sp>
    </p:spTree>
    <p:extLst>
      <p:ext uri="{BB962C8B-B14F-4D97-AF65-F5344CB8AC3E}">
        <p14:creationId xmlns:p14="http://schemas.microsoft.com/office/powerpoint/2010/main" val="41021247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https://docs.aws.amazon.com/redshift/latest/dg/t_Sorting_data.html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More Explanation : </a:t>
            </a:r>
            <a:r>
              <a:rPr lang="en-US" sz="1200" kern="1200" dirty="0">
                <a:solidFill>
                  <a:schemeClr val="tx1"/>
                </a:solidFill>
                <a:latin typeface="+mn-lt"/>
                <a:ea typeface="+mn-ea"/>
                <a:cs typeface="+mn-cs"/>
              </a:rPr>
              <a:t>These keys are most efficient with highly selective queries that filter out one or more than one sort key columns in the WHERE clause. For </a:t>
            </a:r>
            <a:r>
              <a:rPr lang="en-US" sz="1200" kern="1200" dirty="0" err="1">
                <a:solidFill>
                  <a:schemeClr val="tx1"/>
                </a:solidFill>
                <a:latin typeface="+mn-lt"/>
                <a:ea typeface="+mn-ea"/>
                <a:cs typeface="+mn-cs"/>
              </a:rPr>
              <a:t>eg</a:t>
            </a:r>
            <a:r>
              <a:rPr lang="en-US" sz="1200" kern="1200" dirty="0">
                <a:solidFill>
                  <a:schemeClr val="tx1"/>
                </a:solidFill>
                <a:latin typeface="+mn-lt"/>
                <a:ea typeface="+mn-ea"/>
                <a:cs typeface="+mn-cs"/>
              </a:rPr>
              <a:t>: select </a:t>
            </a:r>
            <a:r>
              <a:rPr lang="en-US" sz="1200" kern="1200" dirty="0" err="1">
                <a:solidFill>
                  <a:schemeClr val="tx1"/>
                </a:solidFill>
                <a:latin typeface="+mn-lt"/>
                <a:ea typeface="+mn-ea"/>
                <a:cs typeface="+mn-cs"/>
              </a:rPr>
              <a:t>prod_name</a:t>
            </a:r>
            <a:r>
              <a:rPr lang="en-US" sz="1200" kern="1200" dirty="0">
                <a:solidFill>
                  <a:schemeClr val="tx1"/>
                </a:solidFill>
                <a:latin typeface="+mn-lt"/>
                <a:ea typeface="+mn-ea"/>
                <a:cs typeface="+mn-cs"/>
              </a:rPr>
              <a:t> from product where </a:t>
            </a:r>
            <a:r>
              <a:rPr lang="en-US" sz="1200" kern="1200" dirty="0" err="1">
                <a:solidFill>
                  <a:schemeClr val="tx1"/>
                </a:solidFill>
                <a:latin typeface="+mn-lt"/>
                <a:ea typeface="+mn-ea"/>
                <a:cs typeface="+mn-cs"/>
              </a:rPr>
              <a:t>prod_name</a:t>
            </a:r>
            <a:r>
              <a:rPr lang="en-US" sz="1200" kern="1200" dirty="0">
                <a:solidFill>
                  <a:schemeClr val="tx1"/>
                </a:solidFill>
                <a:latin typeface="+mn-lt"/>
                <a:ea typeface="+mn-ea"/>
                <a:cs typeface="+mn-cs"/>
              </a:rPr>
              <a:t> = “Chair”. The benefits with this sort key increases with restricted sorted columns.</a:t>
            </a:r>
          </a:p>
          <a:p>
            <a:endParaRPr lang="en-US" sz="1200" kern="1200" dirty="0">
              <a:solidFill>
                <a:schemeClr val="tx1"/>
              </a:solidFill>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18</a:t>
            </a:fld>
            <a:endParaRPr lang="en-US"/>
          </a:p>
        </p:txBody>
      </p:sp>
    </p:spTree>
    <p:extLst>
      <p:ext uri="{BB962C8B-B14F-4D97-AF65-F5344CB8AC3E}">
        <p14:creationId xmlns:p14="http://schemas.microsoft.com/office/powerpoint/2010/main" val="3308046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https://aws.amazon.com/blogs/big-data/amazon-redshift-engineerings-advanced-table-design-playbook-compound-and-interleaved-sort-keys/ </a:t>
            </a:r>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19</a:t>
            </a:fld>
            <a:endParaRPr lang="en-US"/>
          </a:p>
        </p:txBody>
      </p:sp>
    </p:spTree>
    <p:extLst>
      <p:ext uri="{BB962C8B-B14F-4D97-AF65-F5344CB8AC3E}">
        <p14:creationId xmlns:p14="http://schemas.microsoft.com/office/powerpoint/2010/main" val="35494580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https://docs.aws.amazon.com/redshift/latest/dg/c_Supported_data_types.html</a:t>
            </a:r>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20</a:t>
            </a:fld>
            <a:endParaRPr lang="en-US"/>
          </a:p>
        </p:txBody>
      </p:sp>
    </p:spTree>
    <p:extLst>
      <p:ext uri="{BB962C8B-B14F-4D97-AF65-F5344CB8AC3E}">
        <p14:creationId xmlns:p14="http://schemas.microsoft.com/office/powerpoint/2010/main" val="385561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https://docs.aws.amazon.com/redshift/latest/mgmt/welcome.html</a:t>
            </a:r>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3</a:t>
            </a:fld>
            <a:endParaRPr lang="en-US"/>
          </a:p>
        </p:txBody>
      </p:sp>
    </p:spTree>
    <p:extLst>
      <p:ext uri="{BB962C8B-B14F-4D97-AF65-F5344CB8AC3E}">
        <p14:creationId xmlns:p14="http://schemas.microsoft.com/office/powerpoint/2010/main" val="33748918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https://docs.aws.amazon.com/redshift/latest/dg/c_Supported_data_types.html</a:t>
            </a:r>
          </a:p>
          <a:p>
            <a:r>
              <a:rPr lang="en-US" dirty="0"/>
              <a:t>https://docs.aws.amazon.com/redshift/latest/dg/c_Supported_data_types.html#c_Supported_data_types-multi-byte-characters</a:t>
            </a:r>
          </a:p>
          <a:p>
            <a:r>
              <a:rPr lang="en-US" dirty="0"/>
              <a:t>https://docs.aws.amazon.com/redshift/latest/dg/r_Numeric_types201.html</a:t>
            </a:r>
          </a:p>
          <a:p>
            <a:r>
              <a:rPr lang="en-US" dirty="0"/>
              <a:t>https://docs.aws.amazon.com/redshift/latest/dg/r_Character_types.html</a:t>
            </a:r>
          </a:p>
          <a:p>
            <a:pPr>
              <a:lnSpc>
                <a:spcPct val="150000"/>
              </a:lnSpc>
            </a:pPr>
            <a:r>
              <a:rPr lang="en-US" dirty="0"/>
              <a:t>More Explanation : </a:t>
            </a:r>
            <a:r>
              <a:rPr lang="en-US" sz="1200" kern="1200" dirty="0">
                <a:solidFill>
                  <a:schemeClr val="tx1"/>
                </a:solidFill>
                <a:latin typeface="+mn-lt"/>
                <a:ea typeface="+mn-ea"/>
                <a:cs typeface="+mn-cs"/>
              </a:rPr>
              <a:t>Numeric Type: Integer Types: INTEGER, INT or INT4(4 Bytes), SMALLINT or INT2(2 Bytes), BIGINT or INT8(8 Bytes)</a:t>
            </a:r>
          </a:p>
          <a:p>
            <a:pPr marL="0" indent="0">
              <a:lnSpc>
                <a:spcPct val="150000"/>
              </a:lnSpc>
              <a:buNone/>
            </a:pPr>
            <a:r>
              <a:rPr lang="en-US" sz="1200" kern="1200" dirty="0">
                <a:solidFill>
                  <a:schemeClr val="tx1"/>
                </a:solidFill>
                <a:latin typeface="+mn-lt"/>
                <a:ea typeface="+mn-ea"/>
                <a:cs typeface="+mn-cs"/>
              </a:rPr>
              <a:t> Decimal Types: DECIMAL(precision, scale)    </a:t>
            </a:r>
          </a:p>
          <a:p>
            <a:pPr marL="0" indent="0">
              <a:lnSpc>
                <a:spcPct val="150000"/>
              </a:lnSpc>
              <a:buNone/>
            </a:pPr>
            <a:r>
              <a:rPr lang="en-US" sz="1200" kern="1200" dirty="0">
                <a:solidFill>
                  <a:schemeClr val="tx1"/>
                </a:solidFill>
                <a:latin typeface="+mn-lt"/>
                <a:ea typeface="+mn-ea"/>
                <a:cs typeface="+mn-cs"/>
              </a:rPr>
              <a:t> Floating-Point Types: DOUBLE PRECISION, FLOAT/FLOAT8 (8 Bytes), REAL or FLOAT4(4 Bytes) </a:t>
            </a:r>
          </a:p>
        </p:txBody>
      </p:sp>
      <p:sp>
        <p:nvSpPr>
          <p:cNvPr id="4" name="Slide Number Placeholder 3"/>
          <p:cNvSpPr>
            <a:spLocks noGrp="1"/>
          </p:cNvSpPr>
          <p:nvPr>
            <p:ph type="sldNum" sz="quarter" idx="5"/>
          </p:nvPr>
        </p:nvSpPr>
        <p:spPr/>
        <p:txBody>
          <a:bodyPr/>
          <a:lstStyle/>
          <a:p>
            <a:fld id="{5797BE99-4A28-464A-B21B-FD416C4DDDC5}" type="slidenum">
              <a:rPr lang="en-US" smtClean="0"/>
              <a:t>21</a:t>
            </a:fld>
            <a:endParaRPr lang="en-US"/>
          </a:p>
        </p:txBody>
      </p:sp>
    </p:spTree>
    <p:extLst>
      <p:ext uri="{BB962C8B-B14F-4D97-AF65-F5344CB8AC3E}">
        <p14:creationId xmlns:p14="http://schemas.microsoft.com/office/powerpoint/2010/main" val="8701390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https://docs.aws.amazon.com/redshift/latest/dg/r_Datetime_types.html</a:t>
            </a:r>
          </a:p>
          <a:p>
            <a:r>
              <a:rPr lang="en-US" dirty="0"/>
              <a:t>https://docs.aws.amazon.com/redshift/latest/dg/r_HLLSKTECH_type.html</a:t>
            </a:r>
          </a:p>
          <a:p>
            <a:pPr marL="0" indent="0">
              <a:lnSpc>
                <a:spcPct val="150000"/>
              </a:lnSpc>
              <a:buNone/>
            </a:pPr>
            <a:r>
              <a:rPr lang="en-US" dirty="0"/>
              <a:t>More Explanation : </a:t>
            </a:r>
            <a:r>
              <a:rPr lang="en-US" sz="1200" kern="1200" dirty="0">
                <a:solidFill>
                  <a:schemeClr val="tx1"/>
                </a:solidFill>
                <a:latin typeface="+mn-lt"/>
                <a:ea typeface="+mn-ea"/>
                <a:cs typeface="+mn-cs"/>
              </a:rPr>
              <a:t>Datetime Types: TIME (8 Bytes): It is an alias of time without using Time zones. </a:t>
            </a:r>
          </a:p>
          <a:p>
            <a:pPr marL="0" indent="0">
              <a:lnSpc>
                <a:spcPct val="150000"/>
              </a:lnSpc>
              <a:buNone/>
            </a:pPr>
            <a:r>
              <a:rPr lang="en-US" sz="1200" kern="1200" dirty="0">
                <a:solidFill>
                  <a:schemeClr val="tx1"/>
                </a:solidFill>
                <a:latin typeface="+mn-lt"/>
                <a:ea typeface="+mn-ea"/>
                <a:cs typeface="+mn-cs"/>
              </a:rPr>
              <a:t>       DATE (4 Bytes): To store calendar dates only.</a:t>
            </a:r>
          </a:p>
          <a:p>
            <a:pPr marL="0" indent="0">
              <a:lnSpc>
                <a:spcPct val="150000"/>
              </a:lnSpc>
              <a:buNone/>
            </a:pPr>
            <a:r>
              <a:rPr lang="en-US" sz="1200" kern="1200" dirty="0">
                <a:solidFill>
                  <a:schemeClr val="tx1"/>
                </a:solidFill>
                <a:latin typeface="+mn-lt"/>
                <a:ea typeface="+mn-ea"/>
                <a:cs typeface="+mn-cs"/>
              </a:rPr>
              <a:t>       TIMESTAMP (8 Bytes) : Alias of timestamp without using time zone. Used to store timestamp values.</a:t>
            </a:r>
          </a:p>
          <a:p>
            <a:pPr marL="0" indent="0">
              <a:lnSpc>
                <a:spcPct val="150000"/>
              </a:lnSpc>
              <a:buNone/>
            </a:pPr>
            <a:r>
              <a:rPr lang="en-US" sz="1200" kern="1200" dirty="0">
                <a:solidFill>
                  <a:schemeClr val="tx1"/>
                </a:solidFill>
                <a:latin typeface="+mn-lt"/>
                <a:ea typeface="+mn-ea"/>
                <a:cs typeface="+mn-cs"/>
              </a:rPr>
              <a:t>       TIMETZ (8 Bytes): Alias of time along with time zone. </a:t>
            </a:r>
          </a:p>
          <a:p>
            <a:pPr marL="0" indent="0">
              <a:lnSpc>
                <a:spcPct val="150000"/>
              </a:lnSpc>
              <a:buNone/>
            </a:pPr>
            <a:r>
              <a:rPr lang="en-US" sz="1200" kern="1200" dirty="0">
                <a:solidFill>
                  <a:schemeClr val="tx1"/>
                </a:solidFill>
                <a:latin typeface="+mn-lt"/>
                <a:ea typeface="+mn-ea"/>
                <a:cs typeface="+mn-cs"/>
              </a:rPr>
              <a:t>       TIMESTAMPTZ (8 Bytes): Alias of timestamp along with time zone     </a:t>
            </a:r>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22</a:t>
            </a:fld>
            <a:endParaRPr lang="en-US"/>
          </a:p>
        </p:txBody>
      </p:sp>
    </p:spTree>
    <p:extLst>
      <p:ext uri="{BB962C8B-B14F-4D97-AF65-F5344CB8AC3E}">
        <p14:creationId xmlns:p14="http://schemas.microsoft.com/office/powerpoint/2010/main" val="2879468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https://docs.aws.amazon.com/redshift/latest/dg/r_Boolean_type.html</a:t>
            </a:r>
          </a:p>
          <a:p>
            <a:r>
              <a:rPr lang="en-US" dirty="0"/>
              <a:t>https://docs.aws.amazon.com/redshift/latest/dg/r_SUPER_type.html</a:t>
            </a:r>
          </a:p>
          <a:p>
            <a:r>
              <a:rPr lang="en-US" dirty="0"/>
              <a:t>https://docs.aws.amazon.com/redshift/latest/dg/r_VARBYTE_type.html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More Explanation : Super Type : </a:t>
            </a:r>
            <a:r>
              <a:rPr lang="en-US" sz="1200" dirty="0">
                <a:latin typeface="Times New Roman" panose="02020603050405020304" pitchFamily="18" charset="0"/>
                <a:cs typeface="Times New Roman" panose="02020603050405020304" pitchFamily="18" charset="0"/>
              </a:rPr>
              <a:t>It consists of values like nested structures, arrays and other complex types. It consists of properties like null, number, Boolean, string, arrays, structures(tuples/objects).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23</a:t>
            </a:fld>
            <a:endParaRPr lang="en-US"/>
          </a:p>
        </p:txBody>
      </p:sp>
    </p:spTree>
    <p:extLst>
      <p:ext uri="{BB962C8B-B14F-4D97-AF65-F5344CB8AC3E}">
        <p14:creationId xmlns:p14="http://schemas.microsoft.com/office/powerpoint/2010/main" val="3147626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https://docs.aws.amazon.com/redshift/latest/dg/t_Compressing_data_on_disk.html</a:t>
            </a:r>
          </a:p>
          <a:p>
            <a:pPr>
              <a:lnSpc>
                <a:spcPct val="150000"/>
              </a:lnSpc>
            </a:pPr>
            <a:r>
              <a:rPr lang="en-US" dirty="0"/>
              <a:t>More Explanation : </a:t>
            </a:r>
            <a:r>
              <a:rPr lang="en-US" sz="1200" kern="1200" dirty="0">
                <a:solidFill>
                  <a:schemeClr val="tx1"/>
                </a:solidFill>
                <a:latin typeface="+mn-lt"/>
                <a:ea typeface="+mn-ea"/>
                <a:cs typeface="+mn-cs"/>
              </a:rPr>
              <a:t>Users can also set custom compression encoding as per their requirements. This will turn off the automatic column compression encoding feature offered by Redshift.</a:t>
            </a:r>
          </a:p>
          <a:p>
            <a:pPr marL="0" indent="0">
              <a:lnSpc>
                <a:spcPct val="150000"/>
              </a:lnSpc>
              <a:buNone/>
            </a:pPr>
            <a:r>
              <a:rPr lang="en-US" sz="1200" kern="1200" dirty="0">
                <a:solidFill>
                  <a:schemeClr val="tx1"/>
                </a:solidFill>
                <a:latin typeface="+mn-lt"/>
                <a:ea typeface="+mn-ea"/>
                <a:cs typeface="+mn-cs"/>
              </a:rPr>
              <a:t>Scenarios in which the columns must be compressed:</a:t>
            </a:r>
          </a:p>
          <a:p>
            <a:pPr>
              <a:lnSpc>
                <a:spcPct val="150000"/>
              </a:lnSpc>
            </a:pPr>
            <a:r>
              <a:rPr lang="en-US" sz="1200" kern="1200" dirty="0">
                <a:solidFill>
                  <a:schemeClr val="tx1"/>
                </a:solidFill>
                <a:latin typeface="+mn-lt"/>
                <a:ea typeface="+mn-ea"/>
                <a:cs typeface="+mn-cs"/>
              </a:rPr>
              <a:t>If the compression results in large offsets of rows.</a:t>
            </a:r>
          </a:p>
          <a:p>
            <a:pPr>
              <a:lnSpc>
                <a:spcPct val="150000"/>
              </a:lnSpc>
            </a:pPr>
            <a:r>
              <a:rPr lang="en-US" sz="1200" kern="1200" dirty="0">
                <a:solidFill>
                  <a:schemeClr val="tx1"/>
                </a:solidFill>
                <a:latin typeface="+mn-lt"/>
                <a:ea typeface="+mn-ea"/>
                <a:cs typeface="+mn-cs"/>
              </a:rPr>
              <a:t>When storage is a priority.</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24</a:t>
            </a:fld>
            <a:endParaRPr lang="en-US"/>
          </a:p>
        </p:txBody>
      </p:sp>
    </p:spTree>
    <p:extLst>
      <p:ext uri="{BB962C8B-B14F-4D97-AF65-F5344CB8AC3E}">
        <p14:creationId xmlns:p14="http://schemas.microsoft.com/office/powerpoint/2010/main" val="31129738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https://docs.aws.amazon.com/redshift/latest/dg/t_Compressing_data_on_disk.html</a:t>
            </a:r>
          </a:p>
          <a:p>
            <a:pPr marL="0" indent="0">
              <a:lnSpc>
                <a:spcPct val="200000"/>
              </a:lnSpc>
              <a:buNone/>
            </a:pPr>
            <a:r>
              <a:rPr lang="en-US" dirty="0"/>
              <a:t>More Explanation : </a:t>
            </a:r>
            <a:r>
              <a:rPr lang="en-US" sz="1200" kern="1200" dirty="0">
                <a:solidFill>
                  <a:schemeClr val="tx1"/>
                </a:solidFill>
                <a:latin typeface="+mn-lt"/>
                <a:ea typeface="+mn-ea"/>
                <a:cs typeface="+mn-cs"/>
              </a:rPr>
              <a:t>Syntax: CREATE TABLE </a:t>
            </a:r>
            <a:r>
              <a:rPr lang="en-US" sz="1200" kern="1200" dirty="0" err="1">
                <a:solidFill>
                  <a:schemeClr val="tx1"/>
                </a:solidFill>
                <a:latin typeface="+mn-lt"/>
                <a:ea typeface="+mn-ea"/>
                <a:cs typeface="+mn-cs"/>
              </a:rPr>
              <a:t>table_name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column_name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data_type</a:t>
            </a:r>
            <a:r>
              <a:rPr lang="en-US" sz="1200" kern="1200" dirty="0">
                <a:solidFill>
                  <a:schemeClr val="tx1"/>
                </a:solidFill>
                <a:latin typeface="+mn-lt"/>
                <a:ea typeface="+mn-ea"/>
                <a:cs typeface="+mn-cs"/>
              </a:rPr>
              <a:t> ENCODE encoding-type)[, ...] </a:t>
            </a:r>
          </a:p>
          <a:p>
            <a:pPr marL="0" indent="0">
              <a:lnSpc>
                <a:spcPct val="200000"/>
              </a:lnSpc>
              <a:buNone/>
            </a:pPr>
            <a:r>
              <a:rPr lang="en-US" sz="1200" kern="1200" dirty="0" err="1">
                <a:solidFill>
                  <a:schemeClr val="tx1"/>
                </a:solidFill>
                <a:latin typeface="+mn-lt"/>
                <a:ea typeface="+mn-ea"/>
                <a:cs typeface="+mn-cs"/>
              </a:rPr>
              <a:t>Eg</a:t>
            </a:r>
            <a:r>
              <a:rPr lang="en-US" sz="1200" kern="1200" dirty="0">
                <a:solidFill>
                  <a:schemeClr val="tx1"/>
                </a:solidFill>
                <a:latin typeface="+mn-lt"/>
                <a:ea typeface="+mn-ea"/>
                <a:cs typeface="+mn-cs"/>
              </a:rPr>
              <a:t>: create table product ( </a:t>
            </a:r>
            <a:r>
              <a:rPr lang="en-US" sz="1200" kern="1200" dirty="0" err="1">
                <a:solidFill>
                  <a:schemeClr val="tx1"/>
                </a:solidFill>
                <a:latin typeface="+mn-lt"/>
                <a:ea typeface="+mn-ea"/>
                <a:cs typeface="+mn-cs"/>
              </a:rPr>
              <a:t>prod_id</a:t>
            </a:r>
            <a:r>
              <a:rPr lang="en-US" sz="1200" kern="1200" dirty="0">
                <a:solidFill>
                  <a:schemeClr val="tx1"/>
                </a:solidFill>
                <a:latin typeface="+mn-lt"/>
                <a:ea typeface="+mn-ea"/>
                <a:cs typeface="+mn-cs"/>
              </a:rPr>
              <a:t> int encode raw, </a:t>
            </a:r>
            <a:r>
              <a:rPr lang="en-US" sz="1200" kern="1200" dirty="0" err="1">
                <a:solidFill>
                  <a:schemeClr val="tx1"/>
                </a:solidFill>
                <a:latin typeface="+mn-lt"/>
                <a:ea typeface="+mn-ea"/>
                <a:cs typeface="+mn-cs"/>
              </a:rPr>
              <a:t>prod_name</a:t>
            </a:r>
            <a:r>
              <a:rPr lang="en-US" sz="1200" kern="1200" dirty="0">
                <a:solidFill>
                  <a:schemeClr val="tx1"/>
                </a:solidFill>
                <a:latin typeface="+mn-lt"/>
                <a:ea typeface="+mn-ea"/>
                <a:cs typeface="+mn-cs"/>
              </a:rPr>
              <a:t> char(15) encode </a:t>
            </a:r>
            <a:r>
              <a:rPr lang="en-US" sz="1200" kern="1200" dirty="0" err="1">
                <a:solidFill>
                  <a:schemeClr val="tx1"/>
                </a:solidFill>
                <a:latin typeface="+mn-lt"/>
                <a:ea typeface="+mn-ea"/>
                <a:cs typeface="+mn-cs"/>
              </a:rPr>
              <a:t>bytedict</a:t>
            </a:r>
            <a:r>
              <a:rPr lang="en-US" sz="1200" kern="1200" dirty="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25</a:t>
            </a:fld>
            <a:endParaRPr lang="en-US"/>
          </a:p>
        </p:txBody>
      </p:sp>
    </p:spTree>
    <p:extLst>
      <p:ext uri="{BB962C8B-B14F-4D97-AF65-F5344CB8AC3E}">
        <p14:creationId xmlns:p14="http://schemas.microsoft.com/office/powerpoint/2010/main" val="630550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https://docs.aws.amazon.com/redshift/latest/dg/t_Defining_constraints.html</a:t>
            </a:r>
          </a:p>
        </p:txBody>
      </p:sp>
      <p:sp>
        <p:nvSpPr>
          <p:cNvPr id="4" name="Slide Number Placeholder 3"/>
          <p:cNvSpPr>
            <a:spLocks noGrp="1"/>
          </p:cNvSpPr>
          <p:nvPr>
            <p:ph type="sldNum" sz="quarter" idx="5"/>
          </p:nvPr>
        </p:nvSpPr>
        <p:spPr/>
        <p:txBody>
          <a:bodyPr/>
          <a:lstStyle/>
          <a:p>
            <a:fld id="{5797BE99-4A28-464A-B21B-FD416C4DDDC5}" type="slidenum">
              <a:rPr lang="en-US" smtClean="0"/>
              <a:t>26</a:t>
            </a:fld>
            <a:endParaRPr lang="en-US"/>
          </a:p>
        </p:txBody>
      </p:sp>
    </p:spTree>
    <p:extLst>
      <p:ext uri="{BB962C8B-B14F-4D97-AF65-F5344CB8AC3E}">
        <p14:creationId xmlns:p14="http://schemas.microsoft.com/office/powerpoint/2010/main" val="38677828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https://docs.aws.amazon.com/redshift/latest/dg/t_Defining_constraints.html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More Explanation : </a:t>
            </a:r>
            <a:r>
              <a:rPr lang="en-US" sz="1200" kern="1200" dirty="0">
                <a:solidFill>
                  <a:schemeClr val="tx1"/>
                </a:solidFill>
                <a:latin typeface="+mn-lt"/>
                <a:ea typeface="+mn-ea"/>
                <a:cs typeface="+mn-cs"/>
              </a:rPr>
              <a:t>Note: It is not a good practice to define primary key and foreign key constraints in the tables if you have a doubt regarding the validity of the data.</a:t>
            </a:r>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27</a:t>
            </a:fld>
            <a:endParaRPr lang="en-US"/>
          </a:p>
        </p:txBody>
      </p:sp>
    </p:spTree>
    <p:extLst>
      <p:ext uri="{BB962C8B-B14F-4D97-AF65-F5344CB8AC3E}">
        <p14:creationId xmlns:p14="http://schemas.microsoft.com/office/powerpoint/2010/main" val="9240801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https://docs.aws.amazon.com/redshift/latest/dg/c_workload_mngmt_classification.html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More Explanation : </a:t>
            </a:r>
            <a:r>
              <a:rPr lang="en-US" sz="1200" kern="1200" dirty="0">
                <a:solidFill>
                  <a:schemeClr val="tx1"/>
                </a:solidFill>
                <a:latin typeface="+mn-lt"/>
                <a:ea typeface="+mn-ea"/>
                <a:cs typeface="+mn-cs"/>
              </a:rPr>
              <a:t>BI queries are assigned to the short-running queue whereas ETL jobs are assigned to the long-running queue. The default queue executes the queries of other users.</a:t>
            </a:r>
          </a:p>
          <a:p>
            <a:endParaRPr lang="en-US" sz="1200" kern="1200" dirty="0">
              <a:solidFill>
                <a:schemeClr val="tx1"/>
              </a:solidFill>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28</a:t>
            </a:fld>
            <a:endParaRPr lang="en-US"/>
          </a:p>
        </p:txBody>
      </p:sp>
    </p:spTree>
    <p:extLst>
      <p:ext uri="{BB962C8B-B14F-4D97-AF65-F5344CB8AC3E}">
        <p14:creationId xmlns:p14="http://schemas.microsoft.com/office/powerpoint/2010/main" val="6433262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https://docs.aws.amazon.com/redshift/latest/dg/c_workload_mngmt_classification.html</a:t>
            </a:r>
          </a:p>
          <a:p>
            <a:pPr marL="0" indent="0">
              <a:lnSpc>
                <a:spcPct val="150000"/>
              </a:lnSpc>
              <a:buNone/>
            </a:pPr>
            <a:r>
              <a:rPr lang="en-US" dirty="0"/>
              <a:t>More Explanation : </a:t>
            </a:r>
            <a:r>
              <a:rPr lang="en-US" sz="1200" b="1" dirty="0">
                <a:latin typeface="+mn-lt"/>
                <a:cs typeface="Times New Roman" panose="02020603050405020304" pitchFamily="18" charset="0"/>
              </a:rPr>
              <a:t>Manual WLM</a:t>
            </a:r>
          </a:p>
          <a:p>
            <a:pPr>
              <a:lnSpc>
                <a:spcPct val="150000"/>
              </a:lnSpc>
            </a:pPr>
            <a:r>
              <a:rPr lang="en-US" sz="1200" kern="1200" dirty="0">
                <a:solidFill>
                  <a:schemeClr val="tx1"/>
                </a:solidFill>
                <a:latin typeface="+mn-lt"/>
                <a:ea typeface="+mn-ea"/>
                <a:cs typeface="+mn-cs"/>
              </a:rPr>
              <a:t>One queue with concurrency level of 5 is configured.</a:t>
            </a:r>
          </a:p>
          <a:p>
            <a:pPr>
              <a:lnSpc>
                <a:spcPct val="150000"/>
              </a:lnSpc>
            </a:pPr>
            <a:r>
              <a:rPr lang="en-US" sz="1200" kern="1200" dirty="0">
                <a:solidFill>
                  <a:schemeClr val="tx1"/>
                </a:solidFill>
                <a:latin typeface="+mn-lt"/>
                <a:ea typeface="+mn-ea"/>
                <a:cs typeface="+mn-cs"/>
              </a:rPr>
              <a:t>Maximum of five queries can be executed to run parallelly and one pre defined queue of a superuser with a concurrency level of 1.</a:t>
            </a:r>
          </a:p>
          <a:p>
            <a:pPr>
              <a:lnSpc>
                <a:spcPct val="150000"/>
              </a:lnSpc>
            </a:pPr>
            <a:r>
              <a:rPr lang="en-US" sz="1200" kern="1200" dirty="0">
                <a:solidFill>
                  <a:schemeClr val="tx1"/>
                </a:solidFill>
                <a:latin typeface="+mn-lt"/>
                <a:ea typeface="+mn-ea"/>
                <a:cs typeface="+mn-cs"/>
              </a:rPr>
              <a:t>The user defined queues can have a maximum of total concurrency level of 50. This doesn’t includes Superuser queue.</a:t>
            </a:r>
          </a:p>
          <a:p>
            <a:pPr>
              <a:lnSpc>
                <a:spcPct val="150000"/>
              </a:lnSpc>
            </a:pPr>
            <a:r>
              <a:rPr lang="en-US" sz="1200" kern="1200" dirty="0">
                <a:solidFill>
                  <a:schemeClr val="tx1"/>
                </a:solidFill>
                <a:latin typeface="+mn-lt"/>
                <a:ea typeface="+mn-ea"/>
                <a:cs typeface="+mn-cs"/>
              </a:rPr>
              <a:t>The simplest way to change the WLM configuration is utilizing AWS Redshift Management Console or AWS CLI or AWS Redshift API </a:t>
            </a:r>
          </a:p>
          <a:p>
            <a:endParaRPr lang="en-US" sz="1200" kern="1200" dirty="0">
              <a:solidFill>
                <a:schemeClr val="tx1"/>
              </a:solidFill>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29</a:t>
            </a:fld>
            <a:endParaRPr lang="en-US"/>
          </a:p>
        </p:txBody>
      </p:sp>
    </p:spTree>
    <p:extLst>
      <p:ext uri="{BB962C8B-B14F-4D97-AF65-F5344CB8AC3E}">
        <p14:creationId xmlns:p14="http://schemas.microsoft.com/office/powerpoint/2010/main" val="3169120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https://docs.aws.amazon.com/redshift/latest/dg/c_loading-data-best-practices.html</a:t>
            </a:r>
          </a:p>
          <a:p>
            <a:r>
              <a:rPr lang="en-US" dirty="0"/>
              <a:t>https://docs.aws.amazon.com/redshift/latest/dg/c_best-practices-use-copy.html</a:t>
            </a:r>
          </a:p>
          <a:p>
            <a:r>
              <a:rPr lang="en-US" dirty="0"/>
              <a:t>https://docs.aws.amazon.com/redshift/latest/dg/c_best-practices-bulk-inserts.html</a:t>
            </a:r>
          </a:p>
          <a:p>
            <a:r>
              <a:rPr lang="en-US" dirty="0"/>
              <a:t>More Explanation : </a:t>
            </a:r>
            <a:r>
              <a:rPr lang="en-US" sz="1200" kern="1200" dirty="0">
                <a:solidFill>
                  <a:schemeClr val="tx1"/>
                </a:solidFill>
                <a:latin typeface="+mn-lt"/>
                <a:ea typeface="+mn-ea"/>
                <a:cs typeface="+mn-cs"/>
              </a:rPr>
              <a:t>Bulk Insertion</a:t>
            </a:r>
          </a:p>
          <a:p>
            <a:pPr marL="0" indent="0">
              <a:lnSpc>
                <a:spcPct val="150000"/>
              </a:lnSpc>
              <a:buNone/>
            </a:pPr>
            <a:r>
              <a:rPr lang="en-US" sz="1200" kern="1200" dirty="0" err="1">
                <a:solidFill>
                  <a:schemeClr val="tx1"/>
                </a:solidFill>
                <a:latin typeface="+mn-lt"/>
                <a:ea typeface="+mn-ea"/>
                <a:cs typeface="+mn-cs"/>
              </a:rPr>
              <a:t>Eg</a:t>
            </a:r>
            <a:r>
              <a:rPr lang="en-US" sz="1200" kern="1200" dirty="0">
                <a:solidFill>
                  <a:schemeClr val="tx1"/>
                </a:solidFill>
                <a:latin typeface="+mn-lt"/>
                <a:ea typeface="+mn-ea"/>
                <a:cs typeface="+mn-cs"/>
              </a:rPr>
              <a:t>: INSERT into </a:t>
            </a:r>
            <a:r>
              <a:rPr lang="en-US" sz="1200" kern="1200" dirty="0" err="1">
                <a:solidFill>
                  <a:schemeClr val="tx1"/>
                </a:solidFill>
                <a:latin typeface="+mn-lt"/>
                <a:ea typeface="+mn-ea"/>
                <a:cs typeface="+mn-cs"/>
              </a:rPr>
              <a:t>product_stage</a:t>
            </a:r>
            <a:r>
              <a:rPr lang="en-US" sz="1200" kern="1200" dirty="0">
                <a:solidFill>
                  <a:schemeClr val="tx1"/>
                </a:solidFill>
                <a:latin typeface="+mn-lt"/>
                <a:ea typeface="+mn-ea"/>
                <a:cs typeface="+mn-cs"/>
              </a:rPr>
              <a:t> (SELECT * from product)</a:t>
            </a:r>
          </a:p>
          <a:p>
            <a:pPr marL="0" indent="0">
              <a:lnSpc>
                <a:spcPct val="150000"/>
              </a:lnSpc>
              <a:buNone/>
            </a:pPr>
            <a:r>
              <a:rPr lang="en-US" sz="1200" kern="1200" dirty="0">
                <a:solidFill>
                  <a:schemeClr val="tx1"/>
                </a:solidFill>
                <a:latin typeface="+mn-lt"/>
                <a:ea typeface="+mn-ea"/>
                <a:cs typeface="+mn-cs"/>
              </a:rPr>
              <a:t> “CREATE TABLE AS” and “INSERT” commands can be used to shift data from one table to another.</a:t>
            </a:r>
          </a:p>
          <a:p>
            <a:pPr marL="0" indent="0">
              <a:lnSpc>
                <a:spcPct val="150000"/>
              </a:lnSpc>
              <a:buNone/>
            </a:pP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Eg</a:t>
            </a:r>
            <a:r>
              <a:rPr lang="en-US" sz="1200" kern="1200" dirty="0">
                <a:solidFill>
                  <a:schemeClr val="tx1"/>
                </a:solidFill>
                <a:latin typeface="+mn-lt"/>
                <a:ea typeface="+mn-ea"/>
                <a:cs typeface="+mn-cs"/>
              </a:rPr>
              <a:t>: CREATE TABLE </a:t>
            </a:r>
            <a:r>
              <a:rPr lang="en-US" sz="1200" kern="1200" dirty="0" err="1">
                <a:solidFill>
                  <a:schemeClr val="tx1"/>
                </a:solidFill>
                <a:latin typeface="+mn-lt"/>
                <a:ea typeface="+mn-ea"/>
                <a:cs typeface="+mn-cs"/>
              </a:rPr>
              <a:t>product_stage</a:t>
            </a:r>
            <a:r>
              <a:rPr lang="en-US" sz="1200" kern="1200" dirty="0">
                <a:solidFill>
                  <a:schemeClr val="tx1"/>
                </a:solidFill>
                <a:latin typeface="+mn-lt"/>
                <a:ea typeface="+mn-ea"/>
                <a:cs typeface="+mn-cs"/>
              </a:rPr>
              <a:t> AS SELECT * from product</a:t>
            </a:r>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30</a:t>
            </a:fld>
            <a:endParaRPr lang="en-US"/>
          </a:p>
        </p:txBody>
      </p:sp>
    </p:spTree>
    <p:extLst>
      <p:ext uri="{BB962C8B-B14F-4D97-AF65-F5344CB8AC3E}">
        <p14:creationId xmlns:p14="http://schemas.microsoft.com/office/powerpoint/2010/main" val="3775765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https://docs.aws.amazon.com/redshift/latest/dg/c_high_level_system_architecture.html</a:t>
            </a:r>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4</a:t>
            </a:fld>
            <a:endParaRPr lang="en-US"/>
          </a:p>
        </p:txBody>
      </p:sp>
    </p:spTree>
    <p:extLst>
      <p:ext uri="{BB962C8B-B14F-4D97-AF65-F5344CB8AC3E}">
        <p14:creationId xmlns:p14="http://schemas.microsoft.com/office/powerpoint/2010/main" val="38861027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https://docs.aws.amazon.com/redshift/latest/dg/c_best-practices-upsert.html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More Explanation : </a:t>
            </a:r>
            <a:r>
              <a:rPr lang="en-US" sz="1200" kern="1200" dirty="0">
                <a:solidFill>
                  <a:schemeClr val="tx1"/>
                </a:solidFill>
                <a:latin typeface="+mn-lt"/>
                <a:ea typeface="+mn-ea"/>
                <a:cs typeface="+mn-cs"/>
              </a:rPr>
              <a:t>Staging Tables: Single merge statements like update or insert also know as </a:t>
            </a:r>
            <a:r>
              <a:rPr lang="en-US" sz="1200" kern="1200" dirty="0" err="1">
                <a:solidFill>
                  <a:schemeClr val="tx1"/>
                </a:solidFill>
                <a:latin typeface="+mn-lt"/>
                <a:ea typeface="+mn-ea"/>
                <a:cs typeface="+mn-cs"/>
              </a:rPr>
              <a:t>upsert</a:t>
            </a:r>
            <a:r>
              <a:rPr lang="en-US" sz="1200" kern="1200" dirty="0">
                <a:solidFill>
                  <a:schemeClr val="tx1"/>
                </a:solidFill>
                <a:latin typeface="+mn-lt"/>
                <a:ea typeface="+mn-ea"/>
                <a:cs typeface="+mn-cs"/>
              </a:rPr>
              <a:t> are not supported by Amazon Redshift to insert and update data from a data resource. But, a merge operation can be effectively performed. This can be achieved by loading the data into a staging table first and then joining the staging table with the target table for an Insert and Update statements</a:t>
            </a:r>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31</a:t>
            </a:fld>
            <a:endParaRPr lang="en-US"/>
          </a:p>
        </p:txBody>
      </p:sp>
    </p:spTree>
    <p:extLst>
      <p:ext uri="{BB962C8B-B14F-4D97-AF65-F5344CB8AC3E}">
        <p14:creationId xmlns:p14="http://schemas.microsoft.com/office/powerpoint/2010/main" val="27004060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https://docs.aws.amazon.com/redshift/latest/dg/c_loading-data-best-practices.html</a:t>
            </a:r>
          </a:p>
        </p:txBody>
      </p:sp>
      <p:sp>
        <p:nvSpPr>
          <p:cNvPr id="4" name="Slide Number Placeholder 3"/>
          <p:cNvSpPr>
            <a:spLocks noGrp="1"/>
          </p:cNvSpPr>
          <p:nvPr>
            <p:ph type="sldNum" sz="quarter" idx="5"/>
          </p:nvPr>
        </p:nvSpPr>
        <p:spPr/>
        <p:txBody>
          <a:bodyPr/>
          <a:lstStyle/>
          <a:p>
            <a:fld id="{5797BE99-4A28-464A-B21B-FD416C4DDDC5}" type="slidenum">
              <a:rPr lang="en-US" smtClean="0"/>
              <a:t>32</a:t>
            </a:fld>
            <a:endParaRPr lang="en-US"/>
          </a:p>
        </p:txBody>
      </p:sp>
    </p:spTree>
    <p:extLst>
      <p:ext uri="{BB962C8B-B14F-4D97-AF65-F5344CB8AC3E}">
        <p14:creationId xmlns:p14="http://schemas.microsoft.com/office/powerpoint/2010/main" val="31443262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https://docs.aws.amazon.com/redshift/latest/dg/c_best-practices-avoid-maintenance.html</a:t>
            </a:r>
          </a:p>
          <a:p>
            <a:r>
              <a:rPr lang="en-US" dirty="0"/>
              <a:t>https://docs.aws.amazon.com/redshift/latest/dg/c_best-practices-load-data-in-sequential-blocks.html</a:t>
            </a:r>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33</a:t>
            </a:fld>
            <a:endParaRPr lang="en-US"/>
          </a:p>
        </p:txBody>
      </p:sp>
    </p:spTree>
    <p:extLst>
      <p:ext uri="{BB962C8B-B14F-4D97-AF65-F5344CB8AC3E}">
        <p14:creationId xmlns:p14="http://schemas.microsoft.com/office/powerpoint/2010/main" val="1689631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https://docs.aws.amazon.com/redshift/latest/dg/t_Reclaiming_storage_space202.html</a:t>
            </a:r>
          </a:p>
          <a:p>
            <a:r>
              <a:rPr lang="en-US" dirty="0"/>
              <a:t>https://docs.aws.amazon.com/redshift/latest/dg/r_VACUUM_command.html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More Explanation : </a:t>
            </a:r>
            <a:r>
              <a:rPr lang="en-US" sz="1200" kern="1200" dirty="0">
                <a:solidFill>
                  <a:schemeClr val="tx1"/>
                </a:solidFill>
                <a:latin typeface="+mn-lt"/>
                <a:ea typeface="+mn-ea"/>
                <a:cs typeface="+mn-cs"/>
              </a:rPr>
              <a:t>Amazon Redshift sorts the data by default and executes VACUUM DELETE operation in background. Vacuum operation automatically skips the sort step for any table where more than 95% rows of the table are already sorted. By skipping this step the performance is improved significantly.</a:t>
            </a:r>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34</a:t>
            </a:fld>
            <a:endParaRPr lang="en-US"/>
          </a:p>
        </p:txBody>
      </p:sp>
    </p:spTree>
    <p:extLst>
      <p:ext uri="{BB962C8B-B14F-4D97-AF65-F5344CB8AC3E}">
        <p14:creationId xmlns:p14="http://schemas.microsoft.com/office/powerpoint/2010/main" val="1104027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https://docs.aws.amazon.com/redshift/latest/dg/c_high_level_system_architecture.html</a:t>
            </a:r>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5</a:t>
            </a:fld>
            <a:endParaRPr lang="en-US"/>
          </a:p>
        </p:txBody>
      </p:sp>
    </p:spTree>
    <p:extLst>
      <p:ext uri="{BB962C8B-B14F-4D97-AF65-F5344CB8AC3E}">
        <p14:creationId xmlns:p14="http://schemas.microsoft.com/office/powerpoint/2010/main" val="830668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https://aws.amazon.com/redshift/features/</a:t>
            </a:r>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6</a:t>
            </a:fld>
            <a:endParaRPr lang="en-US"/>
          </a:p>
        </p:txBody>
      </p:sp>
    </p:spTree>
    <p:extLst>
      <p:ext uri="{BB962C8B-B14F-4D97-AF65-F5344CB8AC3E}">
        <p14:creationId xmlns:p14="http://schemas.microsoft.com/office/powerpoint/2010/main" val="2243844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https://aws.amazon.com/redshift/features/</a:t>
            </a:r>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7</a:t>
            </a:fld>
            <a:endParaRPr lang="en-US"/>
          </a:p>
        </p:txBody>
      </p:sp>
    </p:spTree>
    <p:extLst>
      <p:ext uri="{BB962C8B-B14F-4D97-AF65-F5344CB8AC3E}">
        <p14:creationId xmlns:p14="http://schemas.microsoft.com/office/powerpoint/2010/main" val="1091715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https://docs.aws.amazon.com/redshift/latest/dg/t_Creating_tables.html</a:t>
            </a:r>
          </a:p>
          <a:p>
            <a:pPr>
              <a:lnSpc>
                <a:spcPct val="150000"/>
              </a:lnSpc>
            </a:pPr>
            <a:r>
              <a:rPr lang="en-US" dirty="0"/>
              <a:t>More Explanation : </a:t>
            </a:r>
            <a:r>
              <a:rPr lang="en-US" sz="1200" dirty="0">
                <a:latin typeface="+mn-lt"/>
                <a:cs typeface="Times New Roman" panose="02020603050405020304" pitchFamily="18" charset="0"/>
              </a:rPr>
              <a:t>To use the benefits of this automatic table optimization feature, Redshift administrator creates new table or alters existing tables. If the existing tables use the “AUTO” sort key then the automatic optimization is already enabled. To check the performance, Redshift determines a sort or distribution key when the queries are executed on the tables. It then automatically makes changes to the table without the need of an admin.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8</a:t>
            </a:fld>
            <a:endParaRPr lang="en-US"/>
          </a:p>
        </p:txBody>
      </p:sp>
    </p:spTree>
    <p:extLst>
      <p:ext uri="{BB962C8B-B14F-4D97-AF65-F5344CB8AC3E}">
        <p14:creationId xmlns:p14="http://schemas.microsoft.com/office/powerpoint/2010/main" val="3721481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https://docs.aws.amazon.com/redshift/latest/dg/t_Creating_tables.html</a:t>
            </a:r>
          </a:p>
          <a:p>
            <a:pPr>
              <a:lnSpc>
                <a:spcPct val="160000"/>
              </a:lnSpc>
            </a:pPr>
            <a:r>
              <a:rPr lang="en-US" dirty="0"/>
              <a:t>More Explanation : </a:t>
            </a:r>
            <a:r>
              <a:rPr lang="en-US" sz="1200" dirty="0">
                <a:latin typeface="+mn-lt"/>
                <a:cs typeface="Times New Roman" panose="02020603050405020304" pitchFamily="18" charset="0"/>
              </a:rPr>
              <a:t>For </a:t>
            </a:r>
            <a:r>
              <a:rPr lang="en-US" sz="1200" b="1" dirty="0">
                <a:latin typeface="+mn-lt"/>
                <a:cs typeface="Times New Roman" panose="02020603050405020304" pitchFamily="18" charset="0"/>
              </a:rPr>
              <a:t>sort key optimizations</a:t>
            </a:r>
            <a:r>
              <a:rPr lang="en-US" sz="1200" dirty="0">
                <a:latin typeface="+mn-lt"/>
                <a:cs typeface="Times New Roman" panose="02020603050405020304" pitchFamily="18" charset="0"/>
              </a:rPr>
              <a:t>, Redshift optimizes the data blocks read from disk while scanning the tables.</a:t>
            </a:r>
          </a:p>
          <a:p>
            <a:pPr>
              <a:lnSpc>
                <a:spcPct val="160000"/>
              </a:lnSpc>
            </a:pPr>
            <a:r>
              <a:rPr lang="en-US" sz="1200" dirty="0">
                <a:latin typeface="+mn-lt"/>
                <a:cs typeface="Times New Roman" panose="02020603050405020304" pitchFamily="18" charset="0"/>
              </a:rPr>
              <a:t>For </a:t>
            </a:r>
            <a:r>
              <a:rPr lang="en-US" sz="1200" b="1" dirty="0">
                <a:latin typeface="+mn-lt"/>
                <a:cs typeface="Times New Roman" panose="02020603050405020304" pitchFamily="18" charset="0"/>
              </a:rPr>
              <a:t>distribution style optimizations</a:t>
            </a:r>
            <a:r>
              <a:rPr lang="en-US" sz="1200" dirty="0">
                <a:latin typeface="+mn-lt"/>
                <a:cs typeface="Times New Roman" panose="02020603050405020304" pitchFamily="18" charset="0"/>
              </a:rPr>
              <a:t>, Redshift optimizes the number of bytes transferred in between the cluster nodes.</a:t>
            </a:r>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9</a:t>
            </a:fld>
            <a:endParaRPr lang="en-US"/>
          </a:p>
        </p:txBody>
      </p:sp>
    </p:spTree>
    <p:extLst>
      <p:ext uri="{BB962C8B-B14F-4D97-AF65-F5344CB8AC3E}">
        <p14:creationId xmlns:p14="http://schemas.microsoft.com/office/powerpoint/2010/main" val="1451912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https://docs.aws.amazon.com/redshift/latest/dg/t_Creating_tables.html</a:t>
            </a:r>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10</a:t>
            </a:fld>
            <a:endParaRPr lang="en-US"/>
          </a:p>
        </p:txBody>
      </p:sp>
    </p:spTree>
    <p:extLst>
      <p:ext uri="{BB962C8B-B14F-4D97-AF65-F5344CB8AC3E}">
        <p14:creationId xmlns:p14="http://schemas.microsoft.com/office/powerpoint/2010/main" val="361135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D526-50B1-9C20-C79E-03C09B380B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21054E-E6C8-50BB-3D96-C118B57360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4AE4E8-7985-E39B-5D44-F0974045CA23}"/>
              </a:ext>
            </a:extLst>
          </p:cNvPr>
          <p:cNvSpPr>
            <a:spLocks noGrp="1"/>
          </p:cNvSpPr>
          <p:nvPr>
            <p:ph type="dt" sz="half" idx="10"/>
          </p:nvPr>
        </p:nvSpPr>
        <p:spPr/>
        <p:txBody>
          <a:bodyPr/>
          <a:lstStyle/>
          <a:p>
            <a:fld id="{ED26B3AE-9FE9-417A-B6B6-37DF7DC9130A}" type="datetimeFigureOut">
              <a:rPr lang="en-US" smtClean="0"/>
              <a:t>9/30/2022</a:t>
            </a:fld>
            <a:endParaRPr lang="en-US"/>
          </a:p>
        </p:txBody>
      </p:sp>
      <p:sp>
        <p:nvSpPr>
          <p:cNvPr id="5" name="Footer Placeholder 4">
            <a:extLst>
              <a:ext uri="{FF2B5EF4-FFF2-40B4-BE49-F238E27FC236}">
                <a16:creationId xmlns:a16="http://schemas.microsoft.com/office/drawing/2014/main" id="{D2A2E96E-2455-987C-44EB-4454DD3CA5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DB2A01-443E-8E65-50CE-0F532D50B984}"/>
              </a:ext>
            </a:extLst>
          </p:cNvPr>
          <p:cNvSpPr>
            <a:spLocks noGrp="1"/>
          </p:cNvSpPr>
          <p:nvPr>
            <p:ph type="sldNum" sz="quarter" idx="12"/>
          </p:nvPr>
        </p:nvSpPr>
        <p:spPr/>
        <p:txBody>
          <a:bodyPr/>
          <a:lstStyle/>
          <a:p>
            <a:fld id="{B947F6E4-70A5-406E-B42A-D3955C115D37}" type="slidenum">
              <a:rPr lang="en-US" smtClean="0"/>
              <a:t>‹#›</a:t>
            </a:fld>
            <a:endParaRPr lang="en-US"/>
          </a:p>
        </p:txBody>
      </p:sp>
    </p:spTree>
    <p:extLst>
      <p:ext uri="{BB962C8B-B14F-4D97-AF65-F5344CB8AC3E}">
        <p14:creationId xmlns:p14="http://schemas.microsoft.com/office/powerpoint/2010/main" val="3042031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81E1-7F09-8D05-9D5B-526560FE5D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F179F7-4ABB-DACF-2793-261CC9DEA2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F8EDA1-21BB-ED97-9BCF-8839A7C42670}"/>
              </a:ext>
            </a:extLst>
          </p:cNvPr>
          <p:cNvSpPr>
            <a:spLocks noGrp="1"/>
          </p:cNvSpPr>
          <p:nvPr>
            <p:ph type="dt" sz="half" idx="10"/>
          </p:nvPr>
        </p:nvSpPr>
        <p:spPr/>
        <p:txBody>
          <a:bodyPr/>
          <a:lstStyle/>
          <a:p>
            <a:fld id="{ED26B3AE-9FE9-417A-B6B6-37DF7DC9130A}" type="datetimeFigureOut">
              <a:rPr lang="en-US" smtClean="0"/>
              <a:t>9/30/2022</a:t>
            </a:fld>
            <a:endParaRPr lang="en-US"/>
          </a:p>
        </p:txBody>
      </p:sp>
      <p:sp>
        <p:nvSpPr>
          <p:cNvPr id="5" name="Footer Placeholder 4">
            <a:extLst>
              <a:ext uri="{FF2B5EF4-FFF2-40B4-BE49-F238E27FC236}">
                <a16:creationId xmlns:a16="http://schemas.microsoft.com/office/drawing/2014/main" id="{EDA66CEE-44EE-9813-12BD-CC0C70EFAB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7928F-9B5B-45F1-464C-DD8EDD6A23D4}"/>
              </a:ext>
            </a:extLst>
          </p:cNvPr>
          <p:cNvSpPr>
            <a:spLocks noGrp="1"/>
          </p:cNvSpPr>
          <p:nvPr>
            <p:ph type="sldNum" sz="quarter" idx="12"/>
          </p:nvPr>
        </p:nvSpPr>
        <p:spPr/>
        <p:txBody>
          <a:bodyPr/>
          <a:lstStyle/>
          <a:p>
            <a:fld id="{B947F6E4-70A5-406E-B42A-D3955C115D37}" type="slidenum">
              <a:rPr lang="en-US" smtClean="0"/>
              <a:t>‹#›</a:t>
            </a:fld>
            <a:endParaRPr lang="en-US"/>
          </a:p>
        </p:txBody>
      </p:sp>
    </p:spTree>
    <p:extLst>
      <p:ext uri="{BB962C8B-B14F-4D97-AF65-F5344CB8AC3E}">
        <p14:creationId xmlns:p14="http://schemas.microsoft.com/office/powerpoint/2010/main" val="2071127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53586C-7E9F-3DA7-C578-6A480130E0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80F7E5-7E20-C3AE-4DF7-8C4317C4CB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64700A-CC22-27F7-92CA-B6460D7628AC}"/>
              </a:ext>
            </a:extLst>
          </p:cNvPr>
          <p:cNvSpPr>
            <a:spLocks noGrp="1"/>
          </p:cNvSpPr>
          <p:nvPr>
            <p:ph type="dt" sz="half" idx="10"/>
          </p:nvPr>
        </p:nvSpPr>
        <p:spPr/>
        <p:txBody>
          <a:bodyPr/>
          <a:lstStyle/>
          <a:p>
            <a:fld id="{ED26B3AE-9FE9-417A-B6B6-37DF7DC9130A}" type="datetimeFigureOut">
              <a:rPr lang="en-US" smtClean="0"/>
              <a:t>9/30/2022</a:t>
            </a:fld>
            <a:endParaRPr lang="en-US"/>
          </a:p>
        </p:txBody>
      </p:sp>
      <p:sp>
        <p:nvSpPr>
          <p:cNvPr id="5" name="Footer Placeholder 4">
            <a:extLst>
              <a:ext uri="{FF2B5EF4-FFF2-40B4-BE49-F238E27FC236}">
                <a16:creationId xmlns:a16="http://schemas.microsoft.com/office/drawing/2014/main" id="{0FCC7B37-9265-FA4B-814A-4EABE73011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8F667D-CF92-359D-EABB-648ECB66CC64}"/>
              </a:ext>
            </a:extLst>
          </p:cNvPr>
          <p:cNvSpPr>
            <a:spLocks noGrp="1"/>
          </p:cNvSpPr>
          <p:nvPr>
            <p:ph type="sldNum" sz="quarter" idx="12"/>
          </p:nvPr>
        </p:nvSpPr>
        <p:spPr/>
        <p:txBody>
          <a:bodyPr/>
          <a:lstStyle/>
          <a:p>
            <a:fld id="{B947F6E4-70A5-406E-B42A-D3955C115D37}" type="slidenum">
              <a:rPr lang="en-US" smtClean="0"/>
              <a:t>‹#›</a:t>
            </a:fld>
            <a:endParaRPr lang="en-US"/>
          </a:p>
        </p:txBody>
      </p:sp>
    </p:spTree>
    <p:extLst>
      <p:ext uri="{BB962C8B-B14F-4D97-AF65-F5344CB8AC3E}">
        <p14:creationId xmlns:p14="http://schemas.microsoft.com/office/powerpoint/2010/main" val="1271180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23CC5-905E-A586-A4B6-F4ADEB6D6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C72239-C7A1-140F-4C7E-03A7A6B748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3A4A26-C2AA-89D7-EF54-A54EACC9B0C6}"/>
              </a:ext>
            </a:extLst>
          </p:cNvPr>
          <p:cNvSpPr>
            <a:spLocks noGrp="1"/>
          </p:cNvSpPr>
          <p:nvPr>
            <p:ph type="dt" sz="half" idx="10"/>
          </p:nvPr>
        </p:nvSpPr>
        <p:spPr/>
        <p:txBody>
          <a:bodyPr/>
          <a:lstStyle/>
          <a:p>
            <a:fld id="{ED26B3AE-9FE9-417A-B6B6-37DF7DC9130A}" type="datetimeFigureOut">
              <a:rPr lang="en-US" smtClean="0"/>
              <a:t>9/30/2022</a:t>
            </a:fld>
            <a:endParaRPr lang="en-US"/>
          </a:p>
        </p:txBody>
      </p:sp>
      <p:sp>
        <p:nvSpPr>
          <p:cNvPr id="5" name="Footer Placeholder 4">
            <a:extLst>
              <a:ext uri="{FF2B5EF4-FFF2-40B4-BE49-F238E27FC236}">
                <a16:creationId xmlns:a16="http://schemas.microsoft.com/office/drawing/2014/main" id="{CD7E1B90-88F1-CDDD-C664-30FB2C8A07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7DECE4-BE0C-F1C5-B028-B253E694DC77}"/>
              </a:ext>
            </a:extLst>
          </p:cNvPr>
          <p:cNvSpPr>
            <a:spLocks noGrp="1"/>
          </p:cNvSpPr>
          <p:nvPr>
            <p:ph type="sldNum" sz="quarter" idx="12"/>
          </p:nvPr>
        </p:nvSpPr>
        <p:spPr/>
        <p:txBody>
          <a:bodyPr/>
          <a:lstStyle/>
          <a:p>
            <a:fld id="{B947F6E4-70A5-406E-B42A-D3955C115D37}" type="slidenum">
              <a:rPr lang="en-US" smtClean="0"/>
              <a:t>‹#›</a:t>
            </a:fld>
            <a:endParaRPr lang="en-US"/>
          </a:p>
        </p:txBody>
      </p:sp>
    </p:spTree>
    <p:extLst>
      <p:ext uri="{BB962C8B-B14F-4D97-AF65-F5344CB8AC3E}">
        <p14:creationId xmlns:p14="http://schemas.microsoft.com/office/powerpoint/2010/main" val="4217326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AAB24-9996-4D36-1FB3-DC78582159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86F792-7D75-2237-C097-295A0D6F8F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50B32F-15CA-346E-814C-A8D0D8C6F8FA}"/>
              </a:ext>
            </a:extLst>
          </p:cNvPr>
          <p:cNvSpPr>
            <a:spLocks noGrp="1"/>
          </p:cNvSpPr>
          <p:nvPr>
            <p:ph type="dt" sz="half" idx="10"/>
          </p:nvPr>
        </p:nvSpPr>
        <p:spPr/>
        <p:txBody>
          <a:bodyPr/>
          <a:lstStyle/>
          <a:p>
            <a:fld id="{ED26B3AE-9FE9-417A-B6B6-37DF7DC9130A}" type="datetimeFigureOut">
              <a:rPr lang="en-US" smtClean="0"/>
              <a:t>9/30/2022</a:t>
            </a:fld>
            <a:endParaRPr lang="en-US"/>
          </a:p>
        </p:txBody>
      </p:sp>
      <p:sp>
        <p:nvSpPr>
          <p:cNvPr id="5" name="Footer Placeholder 4">
            <a:extLst>
              <a:ext uri="{FF2B5EF4-FFF2-40B4-BE49-F238E27FC236}">
                <a16:creationId xmlns:a16="http://schemas.microsoft.com/office/drawing/2014/main" id="{DE232DFE-0143-F530-41A2-90778CC1CA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C9C699-1922-A312-1809-C89A79D9C661}"/>
              </a:ext>
            </a:extLst>
          </p:cNvPr>
          <p:cNvSpPr>
            <a:spLocks noGrp="1"/>
          </p:cNvSpPr>
          <p:nvPr>
            <p:ph type="sldNum" sz="quarter" idx="12"/>
          </p:nvPr>
        </p:nvSpPr>
        <p:spPr/>
        <p:txBody>
          <a:bodyPr/>
          <a:lstStyle/>
          <a:p>
            <a:fld id="{B947F6E4-70A5-406E-B42A-D3955C115D37}" type="slidenum">
              <a:rPr lang="en-US" smtClean="0"/>
              <a:t>‹#›</a:t>
            </a:fld>
            <a:endParaRPr lang="en-US"/>
          </a:p>
        </p:txBody>
      </p:sp>
    </p:spTree>
    <p:extLst>
      <p:ext uri="{BB962C8B-B14F-4D97-AF65-F5344CB8AC3E}">
        <p14:creationId xmlns:p14="http://schemas.microsoft.com/office/powerpoint/2010/main" val="1735071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707E-CDD8-37FC-2504-A864FD00D9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55014-E241-952E-05AC-A1F748FDDA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F8B0C1-5E20-7C1A-0EDA-903D23223A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FB84EB-E992-2C18-7AAF-35AB2EB3405D}"/>
              </a:ext>
            </a:extLst>
          </p:cNvPr>
          <p:cNvSpPr>
            <a:spLocks noGrp="1"/>
          </p:cNvSpPr>
          <p:nvPr>
            <p:ph type="dt" sz="half" idx="10"/>
          </p:nvPr>
        </p:nvSpPr>
        <p:spPr/>
        <p:txBody>
          <a:bodyPr/>
          <a:lstStyle/>
          <a:p>
            <a:fld id="{ED26B3AE-9FE9-417A-B6B6-37DF7DC9130A}" type="datetimeFigureOut">
              <a:rPr lang="en-US" smtClean="0"/>
              <a:t>9/30/2022</a:t>
            </a:fld>
            <a:endParaRPr lang="en-US"/>
          </a:p>
        </p:txBody>
      </p:sp>
      <p:sp>
        <p:nvSpPr>
          <p:cNvPr id="6" name="Footer Placeholder 5">
            <a:extLst>
              <a:ext uri="{FF2B5EF4-FFF2-40B4-BE49-F238E27FC236}">
                <a16:creationId xmlns:a16="http://schemas.microsoft.com/office/drawing/2014/main" id="{EE76A681-3773-B1CD-AECC-18BB783318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ECE566-3483-0008-2278-B86A32B65DDA}"/>
              </a:ext>
            </a:extLst>
          </p:cNvPr>
          <p:cNvSpPr>
            <a:spLocks noGrp="1"/>
          </p:cNvSpPr>
          <p:nvPr>
            <p:ph type="sldNum" sz="quarter" idx="12"/>
          </p:nvPr>
        </p:nvSpPr>
        <p:spPr/>
        <p:txBody>
          <a:bodyPr/>
          <a:lstStyle/>
          <a:p>
            <a:fld id="{B947F6E4-70A5-406E-B42A-D3955C115D37}" type="slidenum">
              <a:rPr lang="en-US" smtClean="0"/>
              <a:t>‹#›</a:t>
            </a:fld>
            <a:endParaRPr lang="en-US"/>
          </a:p>
        </p:txBody>
      </p:sp>
    </p:spTree>
    <p:extLst>
      <p:ext uri="{BB962C8B-B14F-4D97-AF65-F5344CB8AC3E}">
        <p14:creationId xmlns:p14="http://schemas.microsoft.com/office/powerpoint/2010/main" val="201185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F360C-6003-3F67-D2EB-4AF9F683FF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C4D2C5-6FB6-4B9A-EC3D-71DA7C4253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25D2B9-FDF3-3B99-3E92-D0033C4173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086888-5D65-6523-CCAA-5A2295ADE0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B3C2B5-DF5A-404E-0297-C856C11FDD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798587-9F25-1DA4-E6D7-3F8A11482130}"/>
              </a:ext>
            </a:extLst>
          </p:cNvPr>
          <p:cNvSpPr>
            <a:spLocks noGrp="1"/>
          </p:cNvSpPr>
          <p:nvPr>
            <p:ph type="dt" sz="half" idx="10"/>
          </p:nvPr>
        </p:nvSpPr>
        <p:spPr/>
        <p:txBody>
          <a:bodyPr/>
          <a:lstStyle/>
          <a:p>
            <a:fld id="{ED26B3AE-9FE9-417A-B6B6-37DF7DC9130A}" type="datetimeFigureOut">
              <a:rPr lang="en-US" smtClean="0"/>
              <a:t>9/30/2022</a:t>
            </a:fld>
            <a:endParaRPr lang="en-US"/>
          </a:p>
        </p:txBody>
      </p:sp>
      <p:sp>
        <p:nvSpPr>
          <p:cNvPr id="8" name="Footer Placeholder 7">
            <a:extLst>
              <a:ext uri="{FF2B5EF4-FFF2-40B4-BE49-F238E27FC236}">
                <a16:creationId xmlns:a16="http://schemas.microsoft.com/office/drawing/2014/main" id="{1B6526C1-64C3-943E-A26E-9AA6848F68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C47FA5-671C-C9D3-4276-CF707E397987}"/>
              </a:ext>
            </a:extLst>
          </p:cNvPr>
          <p:cNvSpPr>
            <a:spLocks noGrp="1"/>
          </p:cNvSpPr>
          <p:nvPr>
            <p:ph type="sldNum" sz="quarter" idx="12"/>
          </p:nvPr>
        </p:nvSpPr>
        <p:spPr/>
        <p:txBody>
          <a:bodyPr/>
          <a:lstStyle/>
          <a:p>
            <a:fld id="{B947F6E4-70A5-406E-B42A-D3955C115D37}" type="slidenum">
              <a:rPr lang="en-US" smtClean="0"/>
              <a:t>‹#›</a:t>
            </a:fld>
            <a:endParaRPr lang="en-US"/>
          </a:p>
        </p:txBody>
      </p:sp>
    </p:spTree>
    <p:extLst>
      <p:ext uri="{BB962C8B-B14F-4D97-AF65-F5344CB8AC3E}">
        <p14:creationId xmlns:p14="http://schemas.microsoft.com/office/powerpoint/2010/main" val="916277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7C6D-A6CF-40A2-302D-BC00836199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8A642C-0EF7-03EA-1BBE-158C6377B6E5}"/>
              </a:ext>
            </a:extLst>
          </p:cNvPr>
          <p:cNvSpPr>
            <a:spLocks noGrp="1"/>
          </p:cNvSpPr>
          <p:nvPr>
            <p:ph type="dt" sz="half" idx="10"/>
          </p:nvPr>
        </p:nvSpPr>
        <p:spPr/>
        <p:txBody>
          <a:bodyPr/>
          <a:lstStyle/>
          <a:p>
            <a:fld id="{ED26B3AE-9FE9-417A-B6B6-37DF7DC9130A}" type="datetimeFigureOut">
              <a:rPr lang="en-US" smtClean="0"/>
              <a:t>9/30/2022</a:t>
            </a:fld>
            <a:endParaRPr lang="en-US"/>
          </a:p>
        </p:txBody>
      </p:sp>
      <p:sp>
        <p:nvSpPr>
          <p:cNvPr id="4" name="Footer Placeholder 3">
            <a:extLst>
              <a:ext uri="{FF2B5EF4-FFF2-40B4-BE49-F238E27FC236}">
                <a16:creationId xmlns:a16="http://schemas.microsoft.com/office/drawing/2014/main" id="{2E216B08-1BFC-AF8C-DBF2-01C9FDBFDC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189A09-8619-057F-C9A1-C07E36CF0103}"/>
              </a:ext>
            </a:extLst>
          </p:cNvPr>
          <p:cNvSpPr>
            <a:spLocks noGrp="1"/>
          </p:cNvSpPr>
          <p:nvPr>
            <p:ph type="sldNum" sz="quarter" idx="12"/>
          </p:nvPr>
        </p:nvSpPr>
        <p:spPr/>
        <p:txBody>
          <a:bodyPr/>
          <a:lstStyle/>
          <a:p>
            <a:fld id="{B947F6E4-70A5-406E-B42A-D3955C115D37}" type="slidenum">
              <a:rPr lang="en-US" smtClean="0"/>
              <a:t>‹#›</a:t>
            </a:fld>
            <a:endParaRPr lang="en-US"/>
          </a:p>
        </p:txBody>
      </p:sp>
    </p:spTree>
    <p:extLst>
      <p:ext uri="{BB962C8B-B14F-4D97-AF65-F5344CB8AC3E}">
        <p14:creationId xmlns:p14="http://schemas.microsoft.com/office/powerpoint/2010/main" val="1182683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F273B9-6E6B-A8DF-9DF4-627267CDE1B9}"/>
              </a:ext>
            </a:extLst>
          </p:cNvPr>
          <p:cNvSpPr>
            <a:spLocks noGrp="1"/>
          </p:cNvSpPr>
          <p:nvPr>
            <p:ph type="dt" sz="half" idx="10"/>
          </p:nvPr>
        </p:nvSpPr>
        <p:spPr/>
        <p:txBody>
          <a:bodyPr/>
          <a:lstStyle/>
          <a:p>
            <a:fld id="{ED26B3AE-9FE9-417A-B6B6-37DF7DC9130A}" type="datetimeFigureOut">
              <a:rPr lang="en-US" smtClean="0"/>
              <a:t>9/30/2022</a:t>
            </a:fld>
            <a:endParaRPr lang="en-US"/>
          </a:p>
        </p:txBody>
      </p:sp>
      <p:sp>
        <p:nvSpPr>
          <p:cNvPr id="3" name="Footer Placeholder 2">
            <a:extLst>
              <a:ext uri="{FF2B5EF4-FFF2-40B4-BE49-F238E27FC236}">
                <a16:creationId xmlns:a16="http://schemas.microsoft.com/office/drawing/2014/main" id="{D8745E7C-DBA0-3B40-3E63-32A72C2AE7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DC029C-2C90-552A-F01C-48C9BDBD1851}"/>
              </a:ext>
            </a:extLst>
          </p:cNvPr>
          <p:cNvSpPr>
            <a:spLocks noGrp="1"/>
          </p:cNvSpPr>
          <p:nvPr>
            <p:ph type="sldNum" sz="quarter" idx="12"/>
          </p:nvPr>
        </p:nvSpPr>
        <p:spPr/>
        <p:txBody>
          <a:bodyPr/>
          <a:lstStyle/>
          <a:p>
            <a:fld id="{B947F6E4-70A5-406E-B42A-D3955C115D37}" type="slidenum">
              <a:rPr lang="en-US" smtClean="0"/>
              <a:t>‹#›</a:t>
            </a:fld>
            <a:endParaRPr lang="en-US"/>
          </a:p>
        </p:txBody>
      </p:sp>
    </p:spTree>
    <p:extLst>
      <p:ext uri="{BB962C8B-B14F-4D97-AF65-F5344CB8AC3E}">
        <p14:creationId xmlns:p14="http://schemas.microsoft.com/office/powerpoint/2010/main" val="372011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4D356-EE84-B2BA-992E-922A085A20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BC7842-B5F0-806C-AB43-ACCA679B55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0BD025-DF18-7418-7C36-9A34F9D46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EA6426-AB5D-55D1-652E-30B809C33B64}"/>
              </a:ext>
            </a:extLst>
          </p:cNvPr>
          <p:cNvSpPr>
            <a:spLocks noGrp="1"/>
          </p:cNvSpPr>
          <p:nvPr>
            <p:ph type="dt" sz="half" idx="10"/>
          </p:nvPr>
        </p:nvSpPr>
        <p:spPr/>
        <p:txBody>
          <a:bodyPr/>
          <a:lstStyle/>
          <a:p>
            <a:fld id="{ED26B3AE-9FE9-417A-B6B6-37DF7DC9130A}" type="datetimeFigureOut">
              <a:rPr lang="en-US" smtClean="0"/>
              <a:t>9/30/2022</a:t>
            </a:fld>
            <a:endParaRPr lang="en-US"/>
          </a:p>
        </p:txBody>
      </p:sp>
      <p:sp>
        <p:nvSpPr>
          <p:cNvPr id="6" name="Footer Placeholder 5">
            <a:extLst>
              <a:ext uri="{FF2B5EF4-FFF2-40B4-BE49-F238E27FC236}">
                <a16:creationId xmlns:a16="http://schemas.microsoft.com/office/drawing/2014/main" id="{A694E457-0C1D-7E7E-EBE5-BE691C5442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CF7DF2-65E8-B4E9-2A21-445DCE9A2267}"/>
              </a:ext>
            </a:extLst>
          </p:cNvPr>
          <p:cNvSpPr>
            <a:spLocks noGrp="1"/>
          </p:cNvSpPr>
          <p:nvPr>
            <p:ph type="sldNum" sz="quarter" idx="12"/>
          </p:nvPr>
        </p:nvSpPr>
        <p:spPr/>
        <p:txBody>
          <a:bodyPr/>
          <a:lstStyle/>
          <a:p>
            <a:fld id="{B947F6E4-70A5-406E-B42A-D3955C115D37}" type="slidenum">
              <a:rPr lang="en-US" smtClean="0"/>
              <a:t>‹#›</a:t>
            </a:fld>
            <a:endParaRPr lang="en-US"/>
          </a:p>
        </p:txBody>
      </p:sp>
    </p:spTree>
    <p:extLst>
      <p:ext uri="{BB962C8B-B14F-4D97-AF65-F5344CB8AC3E}">
        <p14:creationId xmlns:p14="http://schemas.microsoft.com/office/powerpoint/2010/main" val="2340857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8BC81-36A6-E25D-FD31-A26FBE92E7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E1D3AE-F92C-6272-C39F-4E29CA1E55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FA55D9-175E-D7AC-1425-DC541E47B2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1E9DE1-0A10-44E2-BF32-E6DE873C859E}"/>
              </a:ext>
            </a:extLst>
          </p:cNvPr>
          <p:cNvSpPr>
            <a:spLocks noGrp="1"/>
          </p:cNvSpPr>
          <p:nvPr>
            <p:ph type="dt" sz="half" idx="10"/>
          </p:nvPr>
        </p:nvSpPr>
        <p:spPr/>
        <p:txBody>
          <a:bodyPr/>
          <a:lstStyle/>
          <a:p>
            <a:fld id="{ED26B3AE-9FE9-417A-B6B6-37DF7DC9130A}" type="datetimeFigureOut">
              <a:rPr lang="en-US" smtClean="0"/>
              <a:t>9/30/2022</a:t>
            </a:fld>
            <a:endParaRPr lang="en-US"/>
          </a:p>
        </p:txBody>
      </p:sp>
      <p:sp>
        <p:nvSpPr>
          <p:cNvPr id="6" name="Footer Placeholder 5">
            <a:extLst>
              <a:ext uri="{FF2B5EF4-FFF2-40B4-BE49-F238E27FC236}">
                <a16:creationId xmlns:a16="http://schemas.microsoft.com/office/drawing/2014/main" id="{E2CB7FE9-4CE2-2D2F-867F-2A2C40E47A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025595-F740-304F-20A2-3CAE5B71A204}"/>
              </a:ext>
            </a:extLst>
          </p:cNvPr>
          <p:cNvSpPr>
            <a:spLocks noGrp="1"/>
          </p:cNvSpPr>
          <p:nvPr>
            <p:ph type="sldNum" sz="quarter" idx="12"/>
          </p:nvPr>
        </p:nvSpPr>
        <p:spPr/>
        <p:txBody>
          <a:bodyPr/>
          <a:lstStyle/>
          <a:p>
            <a:fld id="{B947F6E4-70A5-406E-B42A-D3955C115D37}" type="slidenum">
              <a:rPr lang="en-US" smtClean="0"/>
              <a:t>‹#›</a:t>
            </a:fld>
            <a:endParaRPr lang="en-US"/>
          </a:p>
        </p:txBody>
      </p:sp>
    </p:spTree>
    <p:extLst>
      <p:ext uri="{BB962C8B-B14F-4D97-AF65-F5344CB8AC3E}">
        <p14:creationId xmlns:p14="http://schemas.microsoft.com/office/powerpoint/2010/main" val="95693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1A176F-3F8B-B4FE-E423-808A2C22B4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B18847-0205-F082-C2AE-FA587EDCAA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CDE2BD-17A0-2443-6F2E-4BA088E268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6B3AE-9FE9-417A-B6B6-37DF7DC9130A}" type="datetimeFigureOut">
              <a:rPr lang="en-US" smtClean="0"/>
              <a:t>9/30/2022</a:t>
            </a:fld>
            <a:endParaRPr lang="en-US"/>
          </a:p>
        </p:txBody>
      </p:sp>
      <p:sp>
        <p:nvSpPr>
          <p:cNvPr id="5" name="Footer Placeholder 4">
            <a:extLst>
              <a:ext uri="{FF2B5EF4-FFF2-40B4-BE49-F238E27FC236}">
                <a16:creationId xmlns:a16="http://schemas.microsoft.com/office/drawing/2014/main" id="{4424F515-ED5F-07E1-E98E-3520409369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4DCDCE-3821-8B5F-A8AA-65DBAA4FA5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47F6E4-70A5-406E-B42A-D3955C115D37}" type="slidenum">
              <a:rPr lang="en-US" smtClean="0"/>
              <a:t>‹#›</a:t>
            </a:fld>
            <a:endParaRPr lang="en-US"/>
          </a:p>
        </p:txBody>
      </p:sp>
    </p:spTree>
    <p:extLst>
      <p:ext uri="{BB962C8B-B14F-4D97-AF65-F5344CB8AC3E}">
        <p14:creationId xmlns:p14="http://schemas.microsoft.com/office/powerpoint/2010/main" val="3383132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aws.amazon.com/blogs/big-data/amazon-redshift-engineerings-advanced-table-design-playbook-compound-and-interleaved-sort-key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aws.amazon.com/blogs/big-data/amazon-redshift-engineerings-advanced-table-design-playbook-compression-encodings/"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aws.amazon.com/blogs/big-data/run-mixed-workloads-with-amazon-redshift-workload-management/"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aws.amazon.com/redshift/"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aws.amazon.com/blogs/big-data/top-8-best-practices-for-high-performance-etl-processing-using-amazon-redshift/"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s://aws.amazon.com/blogs/big-data/best-practices-for-micro-batch-loading-on-amazon-redshift/"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aws.amazon.com/redshift/latest/dg/c_high_level_system_architecture.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938E8-8D75-4BAD-B08B-4E6C223E843D}"/>
              </a:ext>
            </a:extLst>
          </p:cNvPr>
          <p:cNvSpPr>
            <a:spLocks noGrp="1"/>
          </p:cNvSpPr>
          <p:nvPr>
            <p:ph type="ctrTitle"/>
          </p:nvPr>
        </p:nvSpPr>
        <p:spPr>
          <a:xfrm>
            <a:off x="177553" y="1122363"/>
            <a:ext cx="11922711" cy="2387600"/>
          </a:xfrm>
        </p:spPr>
        <p:txBody>
          <a:bodyPr>
            <a:normAutofit/>
          </a:bodyPr>
          <a:lstStyle/>
          <a:p>
            <a:r>
              <a:rPr lang="en-US" sz="5400" b="1" dirty="0">
                <a:solidFill>
                  <a:srgbClr val="FF0000"/>
                </a:solidFill>
                <a:latin typeface="Times New Roman" panose="02020603050405020304" pitchFamily="18" charset="0"/>
                <a:cs typeface="Times New Roman" panose="02020603050405020304" pitchFamily="18" charset="0"/>
              </a:rPr>
              <a:t>Analysis: REDSHIFT</a:t>
            </a:r>
          </a:p>
        </p:txBody>
      </p:sp>
    </p:spTree>
    <p:extLst>
      <p:ext uri="{BB962C8B-B14F-4D97-AF65-F5344CB8AC3E}">
        <p14:creationId xmlns:p14="http://schemas.microsoft.com/office/powerpoint/2010/main" val="3525837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0" y="337456"/>
            <a:ext cx="9596974" cy="6193973"/>
          </a:xfrm>
        </p:spPr>
        <p:txBody>
          <a:bodyPr>
            <a:noAutofit/>
          </a:bodyPr>
          <a:lstStyle/>
          <a:p>
            <a:pPr marL="0" indent="0">
              <a:buNone/>
            </a:pPr>
            <a:r>
              <a:rPr lang="en-US" sz="2200" b="1" dirty="0">
                <a:solidFill>
                  <a:srgbClr val="FF0000"/>
                </a:solidFill>
                <a:latin typeface="Times New Roman" panose="02020603050405020304" pitchFamily="18" charset="0"/>
                <a:cs typeface="Times New Roman" panose="02020603050405020304" pitchFamily="18" charset="0"/>
              </a:rPr>
              <a:t>3. Removing Automatic Table Optimization Feature</a:t>
            </a:r>
          </a:p>
          <a:p>
            <a:pPr>
              <a:lnSpc>
                <a:spcPct val="150000"/>
              </a:lnSpc>
            </a:pPr>
            <a:r>
              <a:rPr lang="en-US" sz="2200" dirty="0">
                <a:latin typeface="Times New Roman" panose="02020603050405020304" pitchFamily="18" charset="0"/>
                <a:cs typeface="Times New Roman" panose="02020603050405020304" pitchFamily="18" charset="0"/>
              </a:rPr>
              <a:t>Tables can be removed from the automatic table optimization feature. In order to remove this feature, the user needs to select a distribution style or a sort key. </a:t>
            </a:r>
          </a:p>
          <a:p>
            <a:pPr marL="0" indent="0">
              <a:lnSpc>
                <a:spcPct val="150000"/>
              </a:lnSpc>
              <a:buNone/>
            </a:pPr>
            <a:r>
              <a:rPr lang="en-US" sz="2200" dirty="0">
                <a:latin typeface="Times New Roman" panose="02020603050405020304" pitchFamily="18" charset="0"/>
                <a:cs typeface="Times New Roman" panose="02020603050405020304" pitchFamily="18" charset="0"/>
              </a:rPr>
              <a:t>To modify </a:t>
            </a:r>
            <a:r>
              <a:rPr lang="en-US" sz="2200" b="1" dirty="0">
                <a:latin typeface="Times New Roman" panose="02020603050405020304" pitchFamily="18" charset="0"/>
                <a:cs typeface="Times New Roman" panose="02020603050405020304" pitchFamily="18" charset="0"/>
              </a:rPr>
              <a:t>style of distribution</a:t>
            </a:r>
            <a:r>
              <a:rPr lang="en-US" sz="2200" dirty="0">
                <a:latin typeface="Times New Roman" panose="02020603050405020304" pitchFamily="18" charset="0"/>
                <a:cs typeface="Times New Roman" panose="02020603050405020304" pitchFamily="18" charset="0"/>
              </a:rPr>
              <a:t>, we can follow the below commands:</a:t>
            </a:r>
          </a:p>
          <a:p>
            <a:pPr>
              <a:lnSpc>
                <a:spcPct val="150000"/>
              </a:lnSpc>
            </a:pPr>
            <a:r>
              <a:rPr lang="en-US" sz="2200" dirty="0">
                <a:latin typeface="Times New Roman" panose="02020603050405020304" pitchFamily="18" charset="0"/>
                <a:cs typeface="Times New Roman" panose="02020603050405020304" pitchFamily="18" charset="0"/>
              </a:rPr>
              <a:t>Alter Table </a:t>
            </a:r>
            <a:r>
              <a:rPr lang="en-US" sz="2200" dirty="0" err="1">
                <a:latin typeface="Times New Roman" panose="02020603050405020304" pitchFamily="18" charset="0"/>
                <a:cs typeface="Times New Roman" panose="02020603050405020304" pitchFamily="18" charset="0"/>
              </a:rPr>
              <a:t>table_name</a:t>
            </a:r>
            <a:r>
              <a:rPr lang="en-US" sz="2200" dirty="0">
                <a:latin typeface="Times New Roman" panose="02020603050405020304" pitchFamily="18" charset="0"/>
                <a:cs typeface="Times New Roman" panose="02020603050405020304" pitchFamily="18" charset="0"/>
              </a:rPr>
              <a:t> Alter DISTSTYLE ALL. </a:t>
            </a:r>
          </a:p>
          <a:p>
            <a:pPr>
              <a:lnSpc>
                <a:spcPct val="150000"/>
              </a:lnSpc>
            </a:pPr>
            <a:r>
              <a:rPr lang="en-US" sz="2200" dirty="0">
                <a:latin typeface="Times New Roman" panose="02020603050405020304" pitchFamily="18" charset="0"/>
                <a:cs typeface="Times New Roman" panose="02020603050405020304" pitchFamily="18" charset="0"/>
              </a:rPr>
              <a:t>Alter Table </a:t>
            </a:r>
            <a:r>
              <a:rPr lang="en-US" sz="2200" dirty="0" err="1">
                <a:latin typeface="Times New Roman" panose="02020603050405020304" pitchFamily="18" charset="0"/>
                <a:cs typeface="Times New Roman" panose="02020603050405020304" pitchFamily="18" charset="0"/>
              </a:rPr>
              <a:t>table_name</a:t>
            </a:r>
            <a:r>
              <a:rPr lang="en-US" sz="2200" dirty="0">
                <a:latin typeface="Times New Roman" panose="02020603050405020304" pitchFamily="18" charset="0"/>
                <a:cs typeface="Times New Roman" panose="02020603050405020304" pitchFamily="18" charset="0"/>
              </a:rPr>
              <a:t> Alter DISTSTYLE EVEN</a:t>
            </a:r>
          </a:p>
          <a:p>
            <a:pPr>
              <a:lnSpc>
                <a:spcPct val="150000"/>
              </a:lnSpc>
            </a:pPr>
            <a:r>
              <a:rPr lang="en-US" sz="2200" dirty="0">
                <a:latin typeface="Times New Roman" panose="02020603050405020304" pitchFamily="18" charset="0"/>
                <a:cs typeface="Times New Roman" panose="02020603050405020304" pitchFamily="18" charset="0"/>
              </a:rPr>
              <a:t>Alter Table </a:t>
            </a:r>
            <a:r>
              <a:rPr lang="en-US" sz="2200" dirty="0" err="1">
                <a:latin typeface="Times New Roman" panose="02020603050405020304" pitchFamily="18" charset="0"/>
                <a:cs typeface="Times New Roman" panose="02020603050405020304" pitchFamily="18" charset="0"/>
              </a:rPr>
              <a:t>table_name</a:t>
            </a:r>
            <a:r>
              <a:rPr lang="en-US" sz="2200" dirty="0">
                <a:latin typeface="Times New Roman" panose="02020603050405020304" pitchFamily="18" charset="0"/>
                <a:cs typeface="Times New Roman" panose="02020603050405020304" pitchFamily="18" charset="0"/>
              </a:rPr>
              <a:t> Alter DISTSTYLE KEY DISTKEY c1</a:t>
            </a:r>
          </a:p>
          <a:p>
            <a:pPr marL="0" indent="0">
              <a:lnSpc>
                <a:spcPct val="150000"/>
              </a:lnSpc>
              <a:buNone/>
            </a:pPr>
            <a:r>
              <a:rPr lang="en-US" sz="2200" dirty="0">
                <a:latin typeface="Times New Roman" panose="02020603050405020304" pitchFamily="18" charset="0"/>
                <a:cs typeface="Times New Roman" panose="02020603050405020304" pitchFamily="18" charset="0"/>
              </a:rPr>
              <a:t>To modify </a:t>
            </a:r>
            <a:r>
              <a:rPr lang="en-US" sz="2200" b="1" dirty="0">
                <a:latin typeface="Times New Roman" panose="02020603050405020304" pitchFamily="18" charset="0"/>
                <a:cs typeface="Times New Roman" panose="02020603050405020304" pitchFamily="18" charset="0"/>
              </a:rPr>
              <a:t>sort keys</a:t>
            </a:r>
            <a:r>
              <a:rPr lang="en-US" sz="2200" dirty="0">
                <a:latin typeface="Times New Roman" panose="02020603050405020304" pitchFamily="18" charset="0"/>
                <a:cs typeface="Times New Roman" panose="02020603050405020304" pitchFamily="18" charset="0"/>
              </a:rPr>
              <a:t>, we can follow the below commands:</a:t>
            </a:r>
          </a:p>
          <a:p>
            <a:pPr>
              <a:lnSpc>
                <a:spcPct val="150000"/>
              </a:lnSpc>
            </a:pPr>
            <a:r>
              <a:rPr lang="en-US" sz="2200" dirty="0">
                <a:latin typeface="Times New Roman" panose="02020603050405020304" pitchFamily="18" charset="0"/>
                <a:cs typeface="Times New Roman" panose="02020603050405020304" pitchFamily="18" charset="0"/>
              </a:rPr>
              <a:t>Alter Table </a:t>
            </a:r>
            <a:r>
              <a:rPr lang="en-US" sz="2200" dirty="0" err="1">
                <a:latin typeface="Times New Roman" panose="02020603050405020304" pitchFamily="18" charset="0"/>
                <a:cs typeface="Times New Roman" panose="02020603050405020304" pitchFamily="18" charset="0"/>
              </a:rPr>
              <a:t>table_name</a:t>
            </a:r>
            <a:r>
              <a:rPr lang="en-US" sz="2200" dirty="0">
                <a:latin typeface="Times New Roman" panose="02020603050405020304" pitchFamily="18" charset="0"/>
                <a:cs typeface="Times New Roman" panose="02020603050405020304" pitchFamily="18" charset="0"/>
              </a:rPr>
              <a:t> Alter SORTKEY(c1, c2</a:t>
            </a:r>
          </a:p>
          <a:p>
            <a:pPr>
              <a:lnSpc>
                <a:spcPct val="150000"/>
              </a:lnSpc>
            </a:pPr>
            <a:r>
              <a:rPr lang="en-US" sz="2200" dirty="0">
                <a:latin typeface="Times New Roman" panose="02020603050405020304" pitchFamily="18" charset="0"/>
                <a:cs typeface="Times New Roman" panose="02020603050405020304" pitchFamily="18" charset="0"/>
              </a:rPr>
              <a:t>Alter Table </a:t>
            </a:r>
            <a:r>
              <a:rPr lang="en-US" sz="2200" dirty="0" err="1">
                <a:latin typeface="Times New Roman" panose="02020603050405020304" pitchFamily="18" charset="0"/>
                <a:cs typeface="Times New Roman" panose="02020603050405020304" pitchFamily="18" charset="0"/>
              </a:rPr>
              <a:t>table_name</a:t>
            </a:r>
            <a:r>
              <a:rPr lang="en-US" sz="2200" dirty="0">
                <a:latin typeface="Times New Roman" panose="02020603050405020304" pitchFamily="18" charset="0"/>
                <a:cs typeface="Times New Roman" panose="02020603050405020304" pitchFamily="18" charset="0"/>
              </a:rPr>
              <a:t> Alter SORTKEY NONE</a:t>
            </a:r>
          </a:p>
          <a:p>
            <a:pPr marL="0" indent="0">
              <a:lnSpc>
                <a:spcPct val="150000"/>
              </a:lnSpc>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948856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0" y="217714"/>
            <a:ext cx="11284260" cy="6313716"/>
          </a:xfrm>
        </p:spPr>
        <p:txBody>
          <a:bodyPr>
            <a:noAutofit/>
          </a:bodyPr>
          <a:lstStyle/>
          <a:p>
            <a:pPr marL="0" indent="0">
              <a:lnSpc>
                <a:spcPct val="150000"/>
              </a:lnSpc>
              <a:buNone/>
            </a:pPr>
            <a:endParaRPr lang="en-US" sz="1600" dirty="0">
              <a:latin typeface="Times New Roman" panose="02020603050405020304" pitchFamily="18" charset="0"/>
              <a:cs typeface="Times New Roman" panose="02020603050405020304" pitchFamily="18" charset="0"/>
            </a:endParaRPr>
          </a:p>
          <a:p>
            <a:pPr marL="0" indent="0">
              <a:lnSpc>
                <a:spcPct val="150000"/>
              </a:lnSpc>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p>
        </p:txBody>
      </p:sp>
      <p:sp>
        <p:nvSpPr>
          <p:cNvPr id="4" name="Content Placeholder 2">
            <a:extLst>
              <a:ext uri="{FF2B5EF4-FFF2-40B4-BE49-F238E27FC236}">
                <a16:creationId xmlns:a16="http://schemas.microsoft.com/office/drawing/2014/main" id="{D07B257F-6CCC-43AA-A098-7F6D475CF9A5}"/>
              </a:ext>
            </a:extLst>
          </p:cNvPr>
          <p:cNvSpPr txBox="1">
            <a:spLocks/>
          </p:cNvSpPr>
          <p:nvPr/>
        </p:nvSpPr>
        <p:spPr>
          <a:xfrm>
            <a:off x="247426" y="150607"/>
            <a:ext cx="10381129" cy="64896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b="1" dirty="0">
                <a:solidFill>
                  <a:srgbClr val="FF0000"/>
                </a:solidFill>
                <a:latin typeface="Times New Roman" panose="02020603050405020304" pitchFamily="18" charset="0"/>
                <a:cs typeface="Times New Roman" panose="02020603050405020304" pitchFamily="18" charset="0"/>
              </a:rPr>
              <a:t>4. Monitoring actions in Table Optimization</a:t>
            </a:r>
          </a:p>
          <a:p>
            <a:pPr marL="0" indent="0">
              <a:lnSpc>
                <a:spcPct val="150000"/>
              </a:lnSpc>
              <a:buNone/>
            </a:pPr>
            <a:r>
              <a:rPr lang="en-US" sz="2200" dirty="0">
                <a:latin typeface="Times New Roman" panose="02020603050405020304" pitchFamily="18" charset="0"/>
                <a:cs typeface="Times New Roman" panose="02020603050405020304" pitchFamily="18" charset="0"/>
              </a:rPr>
              <a:t>To monitor the actions in automatic table optimization, following commands can be used to describe different actions:</a:t>
            </a:r>
          </a:p>
          <a:p>
            <a:pPr>
              <a:lnSpc>
                <a:spcPct val="150000"/>
              </a:lnSpc>
            </a:pPr>
            <a:r>
              <a:rPr lang="en-US" sz="2200" dirty="0">
                <a:latin typeface="Times New Roman" panose="02020603050405020304" pitchFamily="18" charset="0"/>
                <a:cs typeface="Times New Roman" panose="02020603050405020304" pitchFamily="18" charset="0"/>
              </a:rPr>
              <a:t>SVV_ALTER_TABLE_RECOMMENDATIONS: It records the current Redshift advisor recommendations for the tables. It displays the recommendation of all the tables which are set with automatic optimization and which aren’t</a:t>
            </a:r>
          </a:p>
          <a:p>
            <a:pPr>
              <a:lnSpc>
                <a:spcPct val="150000"/>
              </a:lnSpc>
            </a:pPr>
            <a:r>
              <a:rPr lang="en-US" sz="2200" dirty="0">
                <a:latin typeface="Times New Roman" panose="02020603050405020304" pitchFamily="18" charset="0"/>
                <a:cs typeface="Times New Roman" panose="02020603050405020304" pitchFamily="18" charset="0"/>
              </a:rPr>
              <a:t>SVV</a:t>
            </a:r>
            <a:r>
              <a:rPr lang="en-US" sz="2200" dirty="0">
                <a:latin typeface="Courier New" panose="02070309020205020404" pitchFamily="49" charset="0"/>
                <a:cs typeface="Courier New" panose="02070309020205020404" pitchFamily="49" charset="0"/>
              </a:rPr>
              <a:t>_</a:t>
            </a:r>
            <a:r>
              <a:rPr lang="en-US" sz="2200" dirty="0">
                <a:latin typeface="Times New Roman" panose="02020603050405020304" pitchFamily="18" charset="0"/>
                <a:cs typeface="Times New Roman" panose="02020603050405020304" pitchFamily="18" charset="0"/>
              </a:rPr>
              <a:t>TABLE_INFO:  It lists all the tables in the system along with columns which shows whether the distribution style and sort key is set to AUTO. Entries are displayed as per the current database session. </a:t>
            </a:r>
          </a:p>
          <a:p>
            <a:pPr>
              <a:lnSpc>
                <a:spcPct val="150000"/>
              </a:lnSpc>
            </a:pPr>
            <a:r>
              <a:rPr lang="en-US" sz="2200" dirty="0">
                <a:latin typeface="Times New Roman" panose="02020603050405020304" pitchFamily="18" charset="0"/>
                <a:cs typeface="Times New Roman" panose="02020603050405020304" pitchFamily="18" charset="0"/>
              </a:rPr>
              <a:t>SVL_AUTO_WORKER_ACTION: It shows a log of the entire actions performed by the Redshift and the prior state of the table</a:t>
            </a: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a:p>
            <a:pPr marL="0" indent="0">
              <a:lnSpc>
                <a:spcPct val="150000"/>
              </a:lnSpc>
              <a:buFont typeface="Arial" panose="020B0604020202020204" pitchFamily="34" charset="0"/>
              <a:buNone/>
            </a:pPr>
            <a:endParaRPr lang="en-US" sz="22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2200" dirty="0">
                <a:latin typeface="Courier New" panose="02070309020205020404" pitchFamily="49" charset="0"/>
                <a:cs typeface="Courier New" panose="02070309020205020404" pitchFamily="49" charset="0"/>
              </a:rPr>
              <a:t>		</a:t>
            </a:r>
          </a:p>
          <a:p>
            <a:pPr marL="0" indent="0">
              <a:buFont typeface="Arial" panose="020B0604020202020204" pitchFamily="34" charset="0"/>
              <a:buNone/>
            </a:pPr>
            <a:r>
              <a:rPr lang="en-US" sz="22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848237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219088" y="96764"/>
            <a:ext cx="11776969" cy="735707"/>
          </a:xfrm>
        </p:spPr>
        <p:txBody>
          <a:bodyPr>
            <a:normAutofit/>
          </a:bodyPr>
          <a:lstStyle/>
          <a:p>
            <a:pPr algn="just"/>
            <a:r>
              <a:rPr lang="en-US" sz="3600" dirty="0">
                <a:solidFill>
                  <a:srgbClr val="FF0000"/>
                </a:solidFill>
                <a:latin typeface="Times New Roman" panose="02020603050405020304" pitchFamily="18" charset="0"/>
                <a:cs typeface="Times New Roman" panose="02020603050405020304" pitchFamily="18" charset="0"/>
              </a:rPr>
              <a:t>Redshift Table Design – Distribution Styles</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428770" y="832471"/>
            <a:ext cx="10173916" cy="5840472"/>
          </a:xfrm>
        </p:spPr>
        <p:txBody>
          <a:bodyPr>
            <a:normAutofit/>
          </a:bodyPr>
          <a:lstStyle/>
          <a:p>
            <a:pPr marL="0" indent="0">
              <a:lnSpc>
                <a:spcPct val="150000"/>
              </a:lnSpc>
              <a:buNone/>
            </a:pPr>
            <a:r>
              <a:rPr lang="en-US" sz="2200" b="1" dirty="0">
                <a:solidFill>
                  <a:srgbClr val="FF0000"/>
                </a:solidFill>
                <a:latin typeface="Times New Roman" panose="02020603050405020304" pitchFamily="18" charset="0"/>
                <a:cs typeface="Times New Roman" panose="02020603050405020304" pitchFamily="18" charset="0"/>
              </a:rPr>
              <a:t>Objective of Data Distribution Styles</a:t>
            </a:r>
          </a:p>
          <a:p>
            <a:pPr>
              <a:lnSpc>
                <a:spcPct val="150000"/>
              </a:lnSpc>
            </a:pPr>
            <a:r>
              <a:rPr lang="en-US" sz="2200" dirty="0">
                <a:latin typeface="Times New Roman" panose="02020603050405020304" pitchFamily="18" charset="0"/>
                <a:cs typeface="Times New Roman" panose="02020603050405020304" pitchFamily="18" charset="0"/>
              </a:rPr>
              <a:t>Whenever the data is loaded into the table, Redshift assigns the rows of tables to each compute node in the cluster as per the table’s distribution style.</a:t>
            </a:r>
          </a:p>
          <a:p>
            <a:pPr>
              <a:lnSpc>
                <a:spcPct val="150000"/>
              </a:lnSpc>
            </a:pPr>
            <a:r>
              <a:rPr lang="en-US" sz="2200" dirty="0">
                <a:latin typeface="Times New Roman" panose="02020603050405020304" pitchFamily="18" charset="0"/>
                <a:cs typeface="Times New Roman" panose="02020603050405020304" pitchFamily="18" charset="0"/>
              </a:rPr>
              <a:t> When the query is executed, the query optimizer re assigns the rows to the compute nodes as required to perform any aggregations or joins. </a:t>
            </a:r>
          </a:p>
          <a:p>
            <a:pPr>
              <a:lnSpc>
                <a:spcPct val="150000"/>
              </a:lnSpc>
            </a:pPr>
            <a:r>
              <a:rPr lang="en-US" sz="2200" dirty="0">
                <a:latin typeface="Times New Roman" panose="02020603050405020304" pitchFamily="18" charset="0"/>
                <a:cs typeface="Times New Roman" panose="02020603050405020304" pitchFamily="18" charset="0"/>
              </a:rPr>
              <a:t>The aim in selecting a distribution style is to minimize the effect of the re distribution step by identifying the location of data where it should be before the query is executed.</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2675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435430" y="268941"/>
            <a:ext cx="9829799" cy="5859716"/>
          </a:xfrm>
        </p:spPr>
        <p:txBody>
          <a:bodyPr>
            <a:noAutofit/>
          </a:bodyPr>
          <a:lstStyle/>
          <a:p>
            <a:pPr marL="0" indent="0">
              <a:lnSpc>
                <a:spcPct val="150000"/>
              </a:lnSpc>
              <a:buNone/>
            </a:pPr>
            <a:r>
              <a:rPr lang="en-US" sz="2200" b="1" dirty="0">
                <a:solidFill>
                  <a:srgbClr val="FF0000"/>
                </a:solidFill>
                <a:latin typeface="Times New Roman" panose="02020603050405020304" pitchFamily="18" charset="0"/>
                <a:cs typeface="Times New Roman" panose="02020603050405020304" pitchFamily="18" charset="0"/>
              </a:rPr>
              <a:t>Concepts of Data Distribution</a:t>
            </a:r>
          </a:p>
          <a:p>
            <a:pPr>
              <a:lnSpc>
                <a:spcPct val="150000"/>
              </a:lnSpc>
            </a:pPr>
            <a:r>
              <a:rPr lang="en-US" sz="2200" b="1" dirty="0">
                <a:latin typeface="Times New Roman" panose="02020603050405020304" pitchFamily="18" charset="0"/>
                <a:cs typeface="Times New Roman" panose="02020603050405020304" pitchFamily="18" charset="0"/>
              </a:rPr>
              <a:t>Nodes and Slices</a:t>
            </a:r>
            <a:r>
              <a:rPr lang="en-US" sz="2200" dirty="0">
                <a:latin typeface="Times New Roman" panose="02020603050405020304" pitchFamily="18" charset="0"/>
                <a:cs typeface="Times New Roman" panose="02020603050405020304" pitchFamily="18" charset="0"/>
              </a:rPr>
              <a:t>: A Redshift cluster consists of set of nodes. Each node in the cluster has its own resources like CPU, RAM, OS. </a:t>
            </a:r>
          </a:p>
          <a:p>
            <a:pPr>
              <a:lnSpc>
                <a:spcPct val="150000"/>
              </a:lnSpc>
            </a:pPr>
            <a:r>
              <a:rPr lang="en-US" sz="2200" b="1" dirty="0">
                <a:latin typeface="Times New Roman" panose="02020603050405020304" pitchFamily="18" charset="0"/>
                <a:cs typeface="Times New Roman" panose="02020603050405020304" pitchFamily="18" charset="0"/>
              </a:rPr>
              <a:t>Data Redistribution</a:t>
            </a:r>
            <a:r>
              <a:rPr lang="en-US" sz="2200" dirty="0">
                <a:latin typeface="Times New Roman" panose="02020603050405020304" pitchFamily="18" charset="0"/>
                <a:cs typeface="Times New Roman" panose="02020603050405020304" pitchFamily="18" charset="0"/>
              </a:rPr>
              <a:t>: Redistribution involves either assigning specific rows to nodes for broadcasting or joining an entire table to all of the nodes</a:t>
            </a:r>
          </a:p>
          <a:p>
            <a:pPr>
              <a:lnSpc>
                <a:spcPct val="150000"/>
              </a:lnSpc>
            </a:pPr>
            <a:r>
              <a:rPr lang="en-US" sz="2200" b="1" dirty="0">
                <a:latin typeface="Times New Roman" panose="02020603050405020304" pitchFamily="18" charset="0"/>
                <a:cs typeface="Times New Roman" panose="02020603050405020304" pitchFamily="18" charset="0"/>
              </a:rPr>
              <a:t>Goals for Data Distribution</a:t>
            </a:r>
            <a:r>
              <a:rPr lang="en-US" sz="2200" dirty="0">
                <a:latin typeface="Times New Roman" panose="02020603050405020304" pitchFamily="18" charset="0"/>
                <a:cs typeface="Times New Roman" panose="02020603050405020304" pitchFamily="18" charset="0"/>
              </a:rPr>
              <a:t>: It has two primary goals:</a:t>
            </a:r>
          </a:p>
          <a:p>
            <a:pPr marL="342900" indent="-342900">
              <a:lnSpc>
                <a:spcPct val="150000"/>
              </a:lnSpc>
              <a:buFont typeface="+mj-lt"/>
              <a:buAutoNum type="alphaLcParenR"/>
            </a:pPr>
            <a:r>
              <a:rPr lang="en-US" sz="2200" dirty="0">
                <a:latin typeface="Times New Roman" panose="02020603050405020304" pitchFamily="18" charset="0"/>
                <a:cs typeface="Times New Roman" panose="02020603050405020304" pitchFamily="18" charset="0"/>
              </a:rPr>
              <a:t>To reduce data movements as and when query is executed. </a:t>
            </a:r>
          </a:p>
          <a:p>
            <a:pPr marL="342900" indent="-342900">
              <a:lnSpc>
                <a:spcPct val="150000"/>
              </a:lnSpc>
              <a:buFont typeface="+mj-lt"/>
              <a:buAutoNum type="alphaLcParenR"/>
            </a:pPr>
            <a:r>
              <a:rPr lang="en-US" sz="2200" dirty="0">
                <a:latin typeface="Times New Roman" panose="02020603050405020304" pitchFamily="18" charset="0"/>
                <a:cs typeface="Times New Roman" panose="02020603050405020304" pitchFamily="18" charset="0"/>
              </a:rPr>
              <a:t>To divide the workload uniformly between the nodes of a cluster. </a:t>
            </a:r>
          </a:p>
        </p:txBody>
      </p:sp>
    </p:spTree>
    <p:extLst>
      <p:ext uri="{BB962C8B-B14F-4D97-AF65-F5344CB8AC3E}">
        <p14:creationId xmlns:p14="http://schemas.microsoft.com/office/powerpoint/2010/main" val="2933381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1" y="370114"/>
            <a:ext cx="10380746" cy="6138262"/>
          </a:xfrm>
        </p:spPr>
        <p:txBody>
          <a:bodyPr>
            <a:normAutofit/>
          </a:bodyPr>
          <a:lstStyle/>
          <a:p>
            <a:pPr marL="0" indent="0">
              <a:lnSpc>
                <a:spcPct val="150000"/>
              </a:lnSpc>
              <a:buNone/>
            </a:pPr>
            <a:r>
              <a:rPr lang="en-US" sz="2200" b="1" dirty="0">
                <a:solidFill>
                  <a:srgbClr val="FF0000"/>
                </a:solidFill>
                <a:latin typeface="Times New Roman" panose="02020603050405020304" pitchFamily="18" charset="0"/>
                <a:cs typeface="Times New Roman" panose="02020603050405020304" pitchFamily="18" charset="0"/>
              </a:rPr>
              <a:t>Distribution Styles</a:t>
            </a:r>
          </a:p>
          <a:p>
            <a:pPr marL="0" indent="0">
              <a:lnSpc>
                <a:spcPct val="150000"/>
              </a:lnSpc>
              <a:buNone/>
            </a:pPr>
            <a:r>
              <a:rPr lang="en-US" sz="2200" dirty="0">
                <a:latin typeface="Times New Roman" panose="02020603050405020304" pitchFamily="18" charset="0"/>
                <a:cs typeface="Times New Roman" panose="02020603050405020304" pitchFamily="18" charset="0"/>
              </a:rPr>
              <a:t>There are four distribution styles available when a table is created. These are ALL, EVEN, KEY AUTO</a:t>
            </a:r>
          </a:p>
          <a:p>
            <a:pPr>
              <a:lnSpc>
                <a:spcPct val="150000"/>
              </a:lnSpc>
            </a:pPr>
            <a:r>
              <a:rPr lang="en-US" sz="2200" b="1" dirty="0">
                <a:latin typeface="Times New Roman" panose="02020603050405020304" pitchFamily="18" charset="0"/>
                <a:cs typeface="Times New Roman" panose="02020603050405020304" pitchFamily="18" charset="0"/>
              </a:rPr>
              <a:t>ALL</a:t>
            </a:r>
            <a:r>
              <a:rPr lang="en-US" sz="2200" dirty="0">
                <a:latin typeface="Courier New" panose="02070309020205020404" pitchFamily="49" charset="0"/>
                <a:cs typeface="Courier New" panose="02070309020205020404" pitchFamily="49" charset="0"/>
              </a:rPr>
              <a:t>: </a:t>
            </a:r>
            <a:r>
              <a:rPr lang="en-US" sz="2200" dirty="0">
                <a:latin typeface="Times New Roman" panose="02020603050405020304" pitchFamily="18" charset="0"/>
                <a:cs typeface="Times New Roman" panose="02020603050405020304" pitchFamily="18" charset="0"/>
              </a:rPr>
              <a:t>For every node in a cluster, copy of the entire table is distributed. This style makes sure that all rows for any join required are available. </a:t>
            </a:r>
          </a:p>
          <a:p>
            <a:pPr marL="0" indent="0">
              <a:lnSpc>
                <a:spcPct val="150000"/>
              </a:lnSpc>
              <a:buNone/>
            </a:pP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Alter Table </a:t>
            </a:r>
            <a:r>
              <a:rPr lang="en-US" sz="2200" dirty="0" err="1">
                <a:latin typeface="Times New Roman" panose="02020603050405020304" pitchFamily="18" charset="0"/>
                <a:cs typeface="Times New Roman" panose="02020603050405020304" pitchFamily="18" charset="0"/>
              </a:rPr>
              <a:t>table_name</a:t>
            </a:r>
            <a:r>
              <a:rPr lang="en-US" sz="2200" dirty="0">
                <a:latin typeface="Times New Roman" panose="02020603050405020304" pitchFamily="18" charset="0"/>
                <a:cs typeface="Times New Roman" panose="02020603050405020304" pitchFamily="18" charset="0"/>
              </a:rPr>
              <a:t> Alter DISTSTYLE ALL</a:t>
            </a:r>
          </a:p>
          <a:p>
            <a:pPr>
              <a:lnSpc>
                <a:spcPct val="150000"/>
              </a:lnSpc>
            </a:pPr>
            <a:r>
              <a:rPr lang="en-US" sz="2200" b="1" dirty="0">
                <a:latin typeface="Times New Roman" panose="02020603050405020304" pitchFamily="18" charset="0"/>
                <a:cs typeface="Times New Roman" panose="02020603050405020304" pitchFamily="18" charset="0"/>
              </a:rPr>
              <a:t>EVEN</a:t>
            </a:r>
            <a:r>
              <a:rPr lang="en-US" sz="2200" dirty="0">
                <a:latin typeface="Courier New" panose="02070309020205020404" pitchFamily="49" charset="0"/>
                <a:cs typeface="Courier New" panose="02070309020205020404" pitchFamily="49" charset="0"/>
              </a:rPr>
              <a:t>: </a:t>
            </a:r>
            <a:r>
              <a:rPr lang="en-US" sz="2200" dirty="0">
                <a:latin typeface="Times New Roman" panose="02020603050405020304" pitchFamily="18" charset="0"/>
                <a:cs typeface="Times New Roman" panose="02020603050405020304" pitchFamily="18" charset="0"/>
              </a:rPr>
              <a:t>In this distribution the data in the table is spread evenly between the nodes present in a cluster. This is done in a round robin distribution. With the help of Row IDs, distributions are identified and the same number of rows are given to each node.</a:t>
            </a:r>
          </a:p>
          <a:p>
            <a:pPr marL="0" indent="0">
              <a:lnSpc>
                <a:spcPct val="150000"/>
              </a:lnSpc>
              <a:buNone/>
            </a:pP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Alter Table </a:t>
            </a:r>
            <a:r>
              <a:rPr lang="en-US" sz="2200" dirty="0" err="1">
                <a:latin typeface="Times New Roman" panose="02020603050405020304" pitchFamily="18" charset="0"/>
                <a:cs typeface="Times New Roman" panose="02020603050405020304" pitchFamily="18" charset="0"/>
              </a:rPr>
              <a:t>table_name</a:t>
            </a:r>
            <a:r>
              <a:rPr lang="en-US" sz="2200" dirty="0">
                <a:latin typeface="Times New Roman" panose="02020603050405020304" pitchFamily="18" charset="0"/>
                <a:cs typeface="Times New Roman" panose="02020603050405020304" pitchFamily="18" charset="0"/>
              </a:rPr>
              <a:t> Alter DISTSTYLE EVEN</a:t>
            </a: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a:p>
            <a:pPr>
              <a:lnSpc>
                <a:spcPct val="150000"/>
              </a:lnSpc>
            </a:pPr>
            <a:endParaRPr lang="en-US" sz="2200" dirty="0">
              <a:latin typeface="Times New Roman" panose="02020603050405020304" pitchFamily="18" charset="0"/>
              <a:cs typeface="Times New Roman" panose="02020603050405020304" pitchFamily="18" charset="0"/>
            </a:endParaRP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8021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0" y="370113"/>
            <a:ext cx="10348089" cy="6127505"/>
          </a:xfrm>
        </p:spPr>
        <p:txBody>
          <a:bodyPr>
            <a:normAutofit/>
          </a:bodyPr>
          <a:lstStyle/>
          <a:p>
            <a:pPr>
              <a:lnSpc>
                <a:spcPct val="150000"/>
              </a:lnSpc>
            </a:pPr>
            <a:r>
              <a:rPr lang="en-US" sz="2200" b="1" dirty="0">
                <a:latin typeface="Times New Roman" panose="02020603050405020304" pitchFamily="18" charset="0"/>
                <a:cs typeface="Times New Roman" panose="02020603050405020304" pitchFamily="18" charset="0"/>
              </a:rPr>
              <a:t>KEY</a:t>
            </a:r>
            <a:r>
              <a:rPr lang="en-US" sz="2200" dirty="0">
                <a:latin typeface="Courier New" panose="02070309020205020404" pitchFamily="49" charset="0"/>
                <a:cs typeface="Courier New" panose="02070309020205020404" pitchFamily="49" charset="0"/>
              </a:rPr>
              <a:t>: </a:t>
            </a:r>
            <a:r>
              <a:rPr lang="en-US" sz="2200" dirty="0">
                <a:latin typeface="Times New Roman" panose="02020603050405020304" pitchFamily="18" charset="0"/>
                <a:cs typeface="Times New Roman" panose="02020603050405020304" pitchFamily="18" charset="0"/>
              </a:rPr>
              <a:t>Here the data is distributed according to the values in the DISTKEY column. Rows are joined from both the tables are collocated on the compute nodes when the user sets the joining columns of the joining tables as distribution keys</a:t>
            </a:r>
          </a:p>
          <a:p>
            <a:pPr marL="0" indent="0">
              <a:lnSpc>
                <a:spcPct val="150000"/>
              </a:lnSpc>
              <a:buNone/>
            </a:pP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Alter Table </a:t>
            </a:r>
            <a:r>
              <a:rPr lang="en-US" sz="2200" dirty="0" err="1">
                <a:latin typeface="Times New Roman" panose="02020603050405020304" pitchFamily="18" charset="0"/>
                <a:cs typeface="Times New Roman" panose="02020603050405020304" pitchFamily="18" charset="0"/>
              </a:rPr>
              <a:t>table_name</a:t>
            </a:r>
            <a:r>
              <a:rPr lang="en-US" sz="2200" dirty="0">
                <a:latin typeface="Times New Roman" panose="02020603050405020304" pitchFamily="18" charset="0"/>
                <a:cs typeface="Times New Roman" panose="02020603050405020304" pitchFamily="18" charset="0"/>
              </a:rPr>
              <a:t> Alter DISTSTYLE KEY DISTKEY c1</a:t>
            </a:r>
          </a:p>
          <a:p>
            <a:pPr>
              <a:lnSpc>
                <a:spcPct val="150000"/>
              </a:lnSpc>
            </a:pPr>
            <a:r>
              <a:rPr lang="en-US" sz="2200" b="1" dirty="0">
                <a:latin typeface="Times New Roman" panose="02020603050405020304" pitchFamily="18" charset="0"/>
                <a:cs typeface="Times New Roman" panose="02020603050405020304" pitchFamily="18" charset="0"/>
              </a:rPr>
              <a:t>AUTO</a:t>
            </a:r>
            <a:r>
              <a:rPr lang="en-US" sz="2200" dirty="0">
                <a:latin typeface="Times New Roman" panose="02020603050405020304" pitchFamily="18" charset="0"/>
                <a:cs typeface="Times New Roman" panose="02020603050405020304" pitchFamily="18" charset="0"/>
              </a:rPr>
              <a:t>: With this style, Redshift assigns an optimized distribution style based on the size of table data. For instance, when the table is created, Redshift sets the distribution style as ALL, when the table size increases it changes the size to EVEN and when AUTO is selected, Redshift might change the distribution of the table to follow KEY-based distribution</a:t>
            </a:r>
          </a:p>
          <a:p>
            <a:pPr marL="0" indent="0">
              <a:lnSpc>
                <a:spcPct val="150000"/>
              </a:lnSpc>
              <a:buNone/>
            </a:pP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Alter Table </a:t>
            </a:r>
            <a:r>
              <a:rPr lang="en-US" sz="2200" dirty="0" err="1">
                <a:latin typeface="Times New Roman" panose="02020603050405020304" pitchFamily="18" charset="0"/>
                <a:cs typeface="Times New Roman" panose="02020603050405020304" pitchFamily="18" charset="0"/>
              </a:rPr>
              <a:t>table_name</a:t>
            </a:r>
            <a:r>
              <a:rPr lang="en-US" sz="2200" dirty="0">
                <a:latin typeface="Times New Roman" panose="02020603050405020304" pitchFamily="18" charset="0"/>
                <a:cs typeface="Times New Roman" panose="02020603050405020304" pitchFamily="18" charset="0"/>
              </a:rPr>
              <a:t> Alter DISTSTYLE AUTO</a:t>
            </a: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a:p>
            <a:pPr>
              <a:lnSpc>
                <a:spcPct val="150000"/>
              </a:lnSpc>
            </a:pPr>
            <a:endParaRPr lang="en-US" sz="2200" dirty="0">
              <a:latin typeface="Times New Roman" panose="02020603050405020304" pitchFamily="18" charset="0"/>
              <a:cs typeface="Times New Roman" panose="02020603050405020304" pitchFamily="18" charset="0"/>
            </a:endParaRP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5601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219088" y="96764"/>
            <a:ext cx="11776969" cy="735707"/>
          </a:xfrm>
        </p:spPr>
        <p:txBody>
          <a:bodyPr>
            <a:normAutofit/>
          </a:bodyPr>
          <a:lstStyle/>
          <a:p>
            <a:pPr algn="just"/>
            <a:r>
              <a:rPr lang="en-US" sz="3600" dirty="0">
                <a:solidFill>
                  <a:srgbClr val="FF0000"/>
                </a:solidFill>
                <a:latin typeface="Times New Roman" panose="02020603050405020304" pitchFamily="18" charset="0"/>
                <a:cs typeface="Times New Roman" panose="02020603050405020304" pitchFamily="18" charset="0"/>
              </a:rPr>
              <a:t>Redshift Table Design - Sort Keys</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428770" y="936171"/>
            <a:ext cx="10772630" cy="5475515"/>
          </a:xfrm>
        </p:spPr>
        <p:txBody>
          <a:bodyPr>
            <a:normAutofit/>
          </a:bodyPr>
          <a:lstStyle/>
          <a:p>
            <a:pPr marL="0" indent="0">
              <a:lnSpc>
                <a:spcPct val="150000"/>
              </a:lnSpc>
              <a:buNone/>
            </a:pPr>
            <a:r>
              <a:rPr lang="en-US" sz="2200" b="1" dirty="0">
                <a:solidFill>
                  <a:srgbClr val="FF0000"/>
                </a:solidFill>
                <a:latin typeface="Times New Roman" panose="02020603050405020304" pitchFamily="18" charset="0"/>
                <a:cs typeface="Times New Roman" panose="02020603050405020304" pitchFamily="18" charset="0"/>
              </a:rPr>
              <a:t>Working with Sort keys</a:t>
            </a:r>
          </a:p>
          <a:p>
            <a:pPr>
              <a:lnSpc>
                <a:spcPct val="150000"/>
              </a:lnSpc>
            </a:pPr>
            <a:r>
              <a:rPr lang="en-US" sz="2200" dirty="0">
                <a:latin typeface="Times New Roman" panose="02020603050405020304" pitchFamily="18" charset="0"/>
                <a:cs typeface="Times New Roman" panose="02020603050405020304" pitchFamily="18" charset="0"/>
              </a:rPr>
              <a:t>It is keyword for specifying the column as sort key</a:t>
            </a:r>
          </a:p>
          <a:p>
            <a:pPr>
              <a:lnSpc>
                <a:spcPct val="150000"/>
              </a:lnSpc>
            </a:pPr>
            <a:r>
              <a:rPr lang="en-US" sz="2200" dirty="0">
                <a:latin typeface="Times New Roman" panose="02020603050405020304" pitchFamily="18" charset="0"/>
                <a:cs typeface="Times New Roman" panose="02020603050405020304" pitchFamily="18" charset="0"/>
              </a:rPr>
              <a:t>When a table is created, one or more of its columns can be defined as sort keys. </a:t>
            </a:r>
          </a:p>
          <a:p>
            <a:pPr>
              <a:lnSpc>
                <a:spcPct val="150000"/>
              </a:lnSpc>
            </a:pPr>
            <a:r>
              <a:rPr lang="en-US" sz="2200" dirty="0">
                <a:latin typeface="Times New Roman" panose="02020603050405020304" pitchFamily="18" charset="0"/>
                <a:cs typeface="Times New Roman" panose="02020603050405020304" pitchFamily="18" charset="0"/>
              </a:rPr>
              <a:t>When a table is first time loaded with data, the rows are stored on disk in a sorted manner. Information regarding the sort key column is passed to query executor, the executor utilizes this information to develop plans.</a:t>
            </a:r>
          </a:p>
          <a:p>
            <a:pPr>
              <a:lnSpc>
                <a:spcPct val="150000"/>
              </a:lnSpc>
            </a:pPr>
            <a:r>
              <a:rPr lang="en-US" sz="2200" dirty="0">
                <a:latin typeface="Times New Roman" panose="02020603050405020304" pitchFamily="18" charset="0"/>
                <a:cs typeface="Times New Roman" panose="02020603050405020304" pitchFamily="18" charset="0"/>
              </a:rPr>
              <a:t>There are two types of sort keys that can be used: </a:t>
            </a:r>
            <a:r>
              <a:rPr lang="en-US" sz="2200" b="1" dirty="0">
                <a:latin typeface="Times New Roman" panose="02020603050405020304" pitchFamily="18" charset="0"/>
                <a:cs typeface="Times New Roman" panose="02020603050405020304" pitchFamily="18" charset="0"/>
              </a:rPr>
              <a:t>Compound sort key </a:t>
            </a:r>
            <a:r>
              <a:rPr lang="en-US" sz="2200" dirty="0">
                <a:latin typeface="Times New Roman" panose="02020603050405020304" pitchFamily="18" charset="0"/>
                <a:cs typeface="Times New Roman" panose="02020603050405020304" pitchFamily="18" charset="0"/>
              </a:rPr>
              <a:t>and </a:t>
            </a:r>
            <a:r>
              <a:rPr lang="en-US" sz="2200" b="1" dirty="0">
                <a:latin typeface="Times New Roman" panose="02020603050405020304" pitchFamily="18" charset="0"/>
                <a:cs typeface="Times New Roman" panose="02020603050405020304" pitchFamily="18" charset="0"/>
              </a:rPr>
              <a:t>Interleaved sort key</a:t>
            </a: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68495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39" y="446314"/>
            <a:ext cx="10848575" cy="6255700"/>
          </a:xfrm>
        </p:spPr>
        <p:txBody>
          <a:bodyPr>
            <a:noAutofit/>
          </a:bodyPr>
          <a:lstStyle/>
          <a:p>
            <a:pPr marL="0" indent="0">
              <a:buNone/>
            </a:pPr>
            <a:r>
              <a:rPr lang="en-US" sz="2200" b="1" dirty="0">
                <a:solidFill>
                  <a:srgbClr val="FF0000"/>
                </a:solidFill>
                <a:latin typeface="Times New Roman" panose="02020603050405020304" pitchFamily="18" charset="0"/>
                <a:cs typeface="Times New Roman" panose="02020603050405020304" pitchFamily="18" charset="0"/>
              </a:rPr>
              <a:t>Compound sort key</a:t>
            </a:r>
          </a:p>
          <a:p>
            <a:pPr>
              <a:lnSpc>
                <a:spcPct val="150000"/>
              </a:lnSpc>
            </a:pPr>
            <a:r>
              <a:rPr lang="en-US" sz="2200" dirty="0">
                <a:latin typeface="Times New Roman" panose="02020603050405020304" pitchFamily="18" charset="0"/>
                <a:cs typeface="Times New Roman" panose="02020603050405020304" pitchFamily="18" charset="0"/>
              </a:rPr>
              <a:t>It is the default sort key type.</a:t>
            </a:r>
          </a:p>
          <a:p>
            <a:pPr>
              <a:lnSpc>
                <a:spcPct val="150000"/>
              </a:lnSpc>
            </a:pPr>
            <a:r>
              <a:rPr lang="en-US" sz="2200" dirty="0">
                <a:latin typeface="Times New Roman" panose="02020603050405020304" pitchFamily="18" charset="0"/>
                <a:cs typeface="Times New Roman" panose="02020603050405020304" pitchFamily="18" charset="0"/>
              </a:rPr>
              <a:t>It consists of all columns mentioned in the sort key definition in the order they are specified.</a:t>
            </a:r>
          </a:p>
          <a:p>
            <a:pPr>
              <a:lnSpc>
                <a:spcPct val="150000"/>
              </a:lnSpc>
            </a:pPr>
            <a:r>
              <a:rPr lang="en-US" sz="2200" dirty="0">
                <a:latin typeface="Times New Roman" panose="02020603050405020304" pitchFamily="18" charset="0"/>
                <a:cs typeface="Times New Roman" panose="02020603050405020304" pitchFamily="18" charset="0"/>
              </a:rPr>
              <a:t>Useful when a query’s filter contains conditions of joins and filters.</a:t>
            </a:r>
          </a:p>
          <a:p>
            <a:pPr>
              <a:lnSpc>
                <a:spcPct val="150000"/>
              </a:lnSpc>
            </a:pPr>
            <a:r>
              <a:rPr lang="en-US" sz="2200" dirty="0">
                <a:latin typeface="Times New Roman" panose="02020603050405020304" pitchFamily="18" charset="0"/>
                <a:cs typeface="Times New Roman" panose="02020603050405020304" pitchFamily="18" charset="0"/>
              </a:rPr>
              <a:t>It’s performance goes down when the query depends on secondary sort columns without referring to primary  columns.</a:t>
            </a:r>
          </a:p>
          <a:p>
            <a:pPr>
              <a:lnSpc>
                <a:spcPct val="150000"/>
              </a:lnSpc>
            </a:pPr>
            <a:r>
              <a:rPr lang="en-US" sz="2200" dirty="0">
                <a:latin typeface="Times New Roman" panose="02020603050405020304" pitchFamily="18" charset="0"/>
                <a:cs typeface="Times New Roman" panose="02020603050405020304" pitchFamily="18" charset="0"/>
              </a:rPr>
              <a:t>When functions like PARTITION BY and ORDER BY are used, sort keys speed up the GROUP BY, ORDER BY and JOINS operations.</a:t>
            </a:r>
          </a:p>
          <a:p>
            <a:pPr>
              <a:lnSpc>
                <a:spcPct val="150000"/>
              </a:lnSpc>
            </a:pPr>
            <a:r>
              <a:rPr lang="en-US" sz="2200" dirty="0">
                <a:latin typeface="Times New Roman" panose="02020603050405020304" pitchFamily="18" charset="0"/>
                <a:cs typeface="Times New Roman" panose="02020603050405020304" pitchFamily="18" charset="0"/>
              </a:rPr>
              <a:t>They also help the performance of compression.</a:t>
            </a:r>
          </a:p>
          <a:p>
            <a:pPr>
              <a:lnSpc>
                <a:spcPct val="150000"/>
              </a:lnSpc>
            </a:pPr>
            <a:r>
              <a:rPr lang="en-US" sz="2200" dirty="0">
                <a:latin typeface="Times New Roman" panose="02020603050405020304" pitchFamily="18" charset="0"/>
                <a:cs typeface="Times New Roman" panose="02020603050405020304" pitchFamily="18" charset="0"/>
              </a:rPr>
              <a:t>The unsorted region grows as and when rows are added to as sorted table that already contains the data. This in turn impacts the performance.</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1998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0" y="215153"/>
            <a:ext cx="10794403" cy="6411557"/>
          </a:xfrm>
        </p:spPr>
        <p:txBody>
          <a:bodyPr>
            <a:noAutofit/>
          </a:bodyPr>
          <a:lstStyle/>
          <a:p>
            <a:pPr marL="0" indent="0">
              <a:buNone/>
            </a:pPr>
            <a:r>
              <a:rPr lang="en-US" sz="2200" b="1" dirty="0">
                <a:solidFill>
                  <a:srgbClr val="FF0000"/>
                </a:solidFill>
                <a:latin typeface="Times New Roman" panose="02020603050405020304" pitchFamily="18" charset="0"/>
                <a:cs typeface="Times New Roman" panose="02020603050405020304" pitchFamily="18" charset="0"/>
              </a:rPr>
              <a:t>Interleaved sort key</a:t>
            </a:r>
          </a:p>
          <a:p>
            <a:pPr>
              <a:lnSpc>
                <a:spcPct val="150000"/>
              </a:lnSpc>
            </a:pPr>
            <a:r>
              <a:rPr lang="en-US" sz="2200" dirty="0">
                <a:latin typeface="Times New Roman" panose="02020603050405020304" pitchFamily="18" charset="0"/>
                <a:cs typeface="Times New Roman" panose="02020603050405020304" pitchFamily="18" charset="0"/>
              </a:rPr>
              <a:t>It gives equivalent weight to each column or its subsets.</a:t>
            </a:r>
          </a:p>
          <a:p>
            <a:pPr>
              <a:lnSpc>
                <a:spcPct val="150000"/>
              </a:lnSpc>
            </a:pPr>
            <a:r>
              <a:rPr lang="en-US" sz="2200" dirty="0">
                <a:latin typeface="Times New Roman" panose="02020603050405020304" pitchFamily="18" charset="0"/>
                <a:cs typeface="Times New Roman" panose="02020603050405020304" pitchFamily="18" charset="0"/>
              </a:rPr>
              <a:t>If different queries use multiple columns for filters then to improve the performance of such queries, interleaved sort key can be used.</a:t>
            </a:r>
          </a:p>
          <a:p>
            <a:pPr>
              <a:lnSpc>
                <a:spcPct val="150000"/>
              </a:lnSpc>
            </a:pPr>
            <a:r>
              <a:rPr lang="en-US" sz="2200" dirty="0">
                <a:latin typeface="Times New Roman" panose="02020603050405020304" pitchFamily="18" charset="0"/>
                <a:cs typeface="Times New Roman" panose="02020603050405020304" pitchFamily="18" charset="0"/>
              </a:rPr>
              <a:t>Improvements in performance given by interleaved sort key must be evaluated against increased vacuum times and load times.</a:t>
            </a:r>
          </a:p>
          <a:p>
            <a:pPr>
              <a:lnSpc>
                <a:spcPct val="150000"/>
              </a:lnSpc>
            </a:pPr>
            <a:r>
              <a:rPr lang="en-US" sz="2200" dirty="0">
                <a:latin typeface="Times New Roman" panose="02020603050405020304" pitchFamily="18" charset="0"/>
                <a:cs typeface="Times New Roman" panose="02020603050405020304" pitchFamily="18" charset="0"/>
              </a:rPr>
              <a:t>It works well with large tables.</a:t>
            </a:r>
          </a:p>
          <a:p>
            <a:pPr>
              <a:lnSpc>
                <a:spcPct val="150000"/>
              </a:lnSpc>
            </a:pPr>
            <a:r>
              <a:rPr lang="en-US" sz="2200" dirty="0">
                <a:latin typeface="Times New Roman" panose="02020603050405020304" pitchFamily="18" charset="0"/>
                <a:cs typeface="Times New Roman" panose="02020603050405020304" pitchFamily="18" charset="0"/>
              </a:rPr>
              <a:t>It gives better performance as compared to compound sort key when sorting is done on a single column having a long common prefix.</a:t>
            </a:r>
          </a:p>
          <a:p>
            <a:pPr>
              <a:lnSpc>
                <a:spcPct val="150000"/>
              </a:lnSpc>
            </a:pPr>
            <a:r>
              <a:rPr lang="en-US" sz="2200" dirty="0">
                <a:latin typeface="Times New Roman" panose="02020603050405020304" pitchFamily="18" charset="0"/>
                <a:cs typeface="Times New Roman" panose="02020603050405020304" pitchFamily="18" charset="0"/>
              </a:rPr>
              <a:t>It uses internal compression scheme which enables them to better differentiate among column that contains long common prefix.</a:t>
            </a:r>
          </a:p>
        </p:txBody>
      </p:sp>
    </p:spTree>
    <p:extLst>
      <p:ext uri="{BB962C8B-B14F-4D97-AF65-F5344CB8AC3E}">
        <p14:creationId xmlns:p14="http://schemas.microsoft.com/office/powerpoint/2010/main" val="959593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1" y="609600"/>
            <a:ext cx="5950260" cy="5627913"/>
          </a:xfrm>
        </p:spPr>
        <p:txBody>
          <a:bodyPr>
            <a:noAutofit/>
          </a:bodyPr>
          <a:lstStyle/>
          <a:p>
            <a:pPr marL="0" indent="0">
              <a:lnSpc>
                <a:spcPct val="150000"/>
              </a:lnSpc>
              <a:buNone/>
            </a:pPr>
            <a:r>
              <a:rPr lang="en-US" sz="2200" b="1" dirty="0">
                <a:solidFill>
                  <a:srgbClr val="FF0000"/>
                </a:solidFill>
                <a:latin typeface="Times New Roman" panose="02020603050405020304" pitchFamily="18" charset="0"/>
                <a:cs typeface="Times New Roman" panose="02020603050405020304" pitchFamily="18" charset="0"/>
              </a:rPr>
              <a:t>Benefits of using sort keys</a:t>
            </a:r>
          </a:p>
          <a:p>
            <a:pPr>
              <a:lnSpc>
                <a:spcPct val="150000"/>
              </a:lnSpc>
            </a:pPr>
            <a:r>
              <a:rPr lang="en-US" sz="2200" dirty="0">
                <a:latin typeface="Times New Roman" panose="02020603050405020304" pitchFamily="18" charset="0"/>
                <a:cs typeface="Times New Roman" panose="02020603050405020304" pitchFamily="18" charset="0"/>
              </a:rPr>
              <a:t>Sort keys improves the performance of zone maps which give reduced block I/O operations like read operations.</a:t>
            </a:r>
          </a:p>
          <a:p>
            <a:pPr>
              <a:lnSpc>
                <a:spcPct val="150000"/>
              </a:lnSpc>
            </a:pPr>
            <a:r>
              <a:rPr lang="en-US" sz="2200" dirty="0">
                <a:latin typeface="Times New Roman" panose="02020603050405020304" pitchFamily="18" charset="0"/>
                <a:cs typeface="Times New Roman" panose="02020603050405020304" pitchFamily="18" charset="0"/>
              </a:rPr>
              <a:t>Sorting removes and reduces the cost of sort steps needed for an SQL operation like PARTITON BY, ORDER BY, GROUP BY.</a:t>
            </a:r>
          </a:p>
          <a:p>
            <a:pPr>
              <a:lnSpc>
                <a:spcPct val="150000"/>
              </a:lnSpc>
            </a:pPr>
            <a:r>
              <a:rPr lang="en-US" sz="2200" dirty="0">
                <a:latin typeface="Times New Roman" panose="02020603050405020304" pitchFamily="18" charset="0"/>
                <a:cs typeface="Times New Roman" panose="02020603050405020304" pitchFamily="18" charset="0"/>
              </a:rPr>
              <a:t>It facilitates MERGE JOIN operation which is the fastest amongst the three available joins supported by Redshift</a:t>
            </a:r>
          </a:p>
          <a:p>
            <a:pPr>
              <a:lnSpc>
                <a:spcPct val="150000"/>
              </a:lnSpc>
            </a:pPr>
            <a:endParaRPr lang="en-US" sz="22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21D1D9B-85DA-4D3D-B545-49AC96CF3B92}"/>
              </a:ext>
            </a:extLst>
          </p:cNvPr>
          <p:cNvPicPr>
            <a:picLocks noChangeAspect="1"/>
          </p:cNvPicPr>
          <p:nvPr/>
        </p:nvPicPr>
        <p:blipFill>
          <a:blip r:embed="rId3"/>
          <a:stretch>
            <a:fillRect/>
          </a:stretch>
        </p:blipFill>
        <p:spPr>
          <a:xfrm>
            <a:off x="6836229" y="1045029"/>
            <a:ext cx="4582885" cy="4996542"/>
          </a:xfrm>
          <a:prstGeom prst="rect">
            <a:avLst/>
          </a:prstGeom>
        </p:spPr>
      </p:pic>
      <p:sp>
        <p:nvSpPr>
          <p:cNvPr id="4" name="TextBox 3">
            <a:extLst>
              <a:ext uri="{FF2B5EF4-FFF2-40B4-BE49-F238E27FC236}">
                <a16:creationId xmlns:a16="http://schemas.microsoft.com/office/drawing/2014/main" id="{EDA04E60-FA4F-4E14-99C8-E8F21E239EB3}"/>
              </a:ext>
            </a:extLst>
          </p:cNvPr>
          <p:cNvSpPr txBox="1"/>
          <p:nvPr/>
        </p:nvSpPr>
        <p:spPr>
          <a:xfrm>
            <a:off x="6548976" y="6215740"/>
            <a:ext cx="5497283" cy="430887"/>
          </a:xfrm>
          <a:prstGeom prst="rect">
            <a:avLst/>
          </a:prstGeom>
          <a:noFill/>
        </p:spPr>
        <p:txBody>
          <a:bodyPr wrap="square">
            <a:spAutoFit/>
          </a:bodyPr>
          <a:lstStyle/>
          <a:p>
            <a:r>
              <a:rPr lang="en-US" sz="1100" dirty="0"/>
              <a:t>Credit: </a:t>
            </a:r>
            <a:r>
              <a:rPr lang="en-US" sz="1100" dirty="0">
                <a:hlinkClick r:id="rId4"/>
              </a:rPr>
              <a:t>https://aws.amazon.com/blogs/big-data/amazon-redshift-engineerings-advanced-table-design-playbook-compound-and-interleaved-sort-keys/</a:t>
            </a:r>
            <a:r>
              <a:rPr lang="en-US" sz="1100" dirty="0"/>
              <a:t> </a:t>
            </a:r>
            <a:endParaRPr lang="en-US" dirty="0"/>
          </a:p>
        </p:txBody>
      </p:sp>
    </p:spTree>
    <p:extLst>
      <p:ext uri="{BB962C8B-B14F-4D97-AF65-F5344CB8AC3E}">
        <p14:creationId xmlns:p14="http://schemas.microsoft.com/office/powerpoint/2010/main" val="3633526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39" y="1026633"/>
            <a:ext cx="5383691" cy="5653865"/>
          </a:xfrm>
        </p:spPr>
        <p:txBody>
          <a:bodyPr>
            <a:noAutofit/>
          </a:bodyPr>
          <a:lstStyle/>
          <a:p>
            <a:pPr marL="0" indent="0">
              <a:lnSpc>
                <a:spcPct val="100000"/>
              </a:lnSpc>
              <a:buNone/>
            </a:pPr>
            <a:r>
              <a:rPr lang="en-US" sz="1200" dirty="0">
                <a:solidFill>
                  <a:srgbClr val="000000"/>
                </a:solidFill>
                <a:effectLst/>
                <a:latin typeface="Times New Roman" panose="02020603050405020304" pitchFamily="18" charset="0"/>
                <a:ea typeface="Times New Roman" panose="02020603050405020304" pitchFamily="18" charset="0"/>
              </a:rPr>
              <a:t>Redshift</a:t>
            </a:r>
            <a:endParaRPr lang="en-US" sz="1200" dirty="0">
              <a:latin typeface="Times New Roman" panose="02020603050405020304" pitchFamily="18" charset="0"/>
              <a:cs typeface="Times New Roman" panose="02020603050405020304" pitchFamily="18" charset="0"/>
            </a:endParaRPr>
          </a:p>
          <a:p>
            <a:pPr algn="just"/>
            <a:r>
              <a:rPr lang="en-US" sz="1200" dirty="0">
                <a:solidFill>
                  <a:srgbClr val="000000"/>
                </a:solidFill>
                <a:effectLst/>
                <a:latin typeface="Times New Roman" panose="02020603050405020304" pitchFamily="18" charset="0"/>
                <a:ea typeface="Times New Roman" panose="02020603050405020304" pitchFamily="18" charset="0"/>
              </a:rPr>
              <a:t>Redshift Architecture</a:t>
            </a:r>
            <a:endParaRPr lang="en-IN" sz="1200" dirty="0">
              <a:effectLst/>
              <a:latin typeface="Times New Roman" panose="02020603050405020304" pitchFamily="18" charset="0"/>
              <a:ea typeface="MS Mincho" panose="02020609040205080304" pitchFamily="49" charset="-128"/>
            </a:endParaRPr>
          </a:p>
          <a:p>
            <a:pPr algn="just"/>
            <a:r>
              <a:rPr lang="en-US" sz="1200" dirty="0">
                <a:solidFill>
                  <a:srgbClr val="000000"/>
                </a:solidFill>
                <a:effectLst/>
                <a:latin typeface="Times New Roman" panose="02020603050405020304" pitchFamily="18" charset="0"/>
                <a:ea typeface="Times New Roman" panose="02020603050405020304" pitchFamily="18" charset="0"/>
              </a:rPr>
              <a:t>Redshift in the AWS Ecosystem</a:t>
            </a:r>
            <a:endParaRPr lang="en-IN" sz="1200" dirty="0">
              <a:effectLst/>
              <a:latin typeface="Times New Roman" panose="02020603050405020304" pitchFamily="18" charset="0"/>
              <a:ea typeface="MS Mincho" panose="02020609040205080304" pitchFamily="49" charset="-128"/>
            </a:endParaRPr>
          </a:p>
          <a:p>
            <a:pPr marL="0" indent="0" algn="just">
              <a:buNone/>
            </a:pPr>
            <a:r>
              <a:rPr lang="en-US" sz="1200" dirty="0">
                <a:solidFill>
                  <a:srgbClr val="000000"/>
                </a:solidFill>
                <a:effectLst/>
                <a:latin typeface="Times New Roman" panose="02020603050405020304" pitchFamily="18" charset="0"/>
                <a:ea typeface="Times New Roman" panose="02020603050405020304" pitchFamily="18" charset="0"/>
              </a:rPr>
              <a:t>Columnar Databases</a:t>
            </a:r>
            <a:endParaRPr lang="en-IN" sz="1200" dirty="0">
              <a:effectLst/>
              <a:latin typeface="Times New Roman" panose="02020603050405020304" pitchFamily="18" charset="0"/>
              <a:ea typeface="MS Mincho" panose="02020609040205080304" pitchFamily="49" charset="-128"/>
            </a:endParaRPr>
          </a:p>
          <a:p>
            <a:pPr algn="just"/>
            <a:r>
              <a:rPr lang="en-US" sz="1200" dirty="0">
                <a:solidFill>
                  <a:srgbClr val="000000"/>
                </a:solidFill>
                <a:effectLst/>
                <a:latin typeface="Times New Roman" panose="02020603050405020304" pitchFamily="18" charset="0"/>
                <a:ea typeface="Times New Roman" panose="02020603050405020304" pitchFamily="18" charset="0"/>
              </a:rPr>
              <a:t>Redshift Table Design </a:t>
            </a:r>
            <a:endParaRPr lang="en-IN" sz="1200" dirty="0">
              <a:effectLst/>
              <a:latin typeface="Times New Roman" panose="02020603050405020304" pitchFamily="18" charset="0"/>
              <a:ea typeface="MS Mincho" panose="02020609040205080304" pitchFamily="49" charset="-128"/>
            </a:endParaRPr>
          </a:p>
          <a:p>
            <a:pPr algn="just"/>
            <a:r>
              <a:rPr lang="en-US" sz="1200" dirty="0">
                <a:solidFill>
                  <a:srgbClr val="000000"/>
                </a:solidFill>
                <a:effectLst/>
                <a:latin typeface="Times New Roman" panose="02020603050405020304" pitchFamily="18" charset="0"/>
                <a:ea typeface="Times New Roman" panose="02020603050405020304" pitchFamily="18" charset="0"/>
              </a:rPr>
              <a:t>Redshift Table Design - Distribution Styles</a:t>
            </a:r>
            <a:endParaRPr lang="en-IN" sz="1200" dirty="0">
              <a:effectLst/>
              <a:latin typeface="Times New Roman" panose="02020603050405020304" pitchFamily="18" charset="0"/>
              <a:ea typeface="MS Mincho" panose="02020609040205080304" pitchFamily="49" charset="-128"/>
            </a:endParaRPr>
          </a:p>
          <a:p>
            <a:pPr algn="just"/>
            <a:r>
              <a:rPr lang="en-US" sz="1200" dirty="0">
                <a:solidFill>
                  <a:srgbClr val="000000"/>
                </a:solidFill>
                <a:effectLst/>
                <a:latin typeface="Times New Roman" panose="02020603050405020304" pitchFamily="18" charset="0"/>
                <a:ea typeface="Times New Roman" panose="02020603050405020304" pitchFamily="18" charset="0"/>
              </a:rPr>
              <a:t>Redshift Table Design - Sort Keys</a:t>
            </a:r>
            <a:endParaRPr lang="en-IN" sz="1200" dirty="0">
              <a:effectLst/>
              <a:latin typeface="Times New Roman" panose="02020603050405020304" pitchFamily="18" charset="0"/>
              <a:ea typeface="MS Mincho" panose="02020609040205080304" pitchFamily="49" charset="-128"/>
            </a:endParaRPr>
          </a:p>
          <a:p>
            <a:pPr algn="just"/>
            <a:r>
              <a:rPr lang="en-US" sz="1200" dirty="0">
                <a:solidFill>
                  <a:srgbClr val="000000"/>
                </a:solidFill>
                <a:effectLst/>
                <a:latin typeface="Times New Roman" panose="02020603050405020304" pitchFamily="18" charset="0"/>
                <a:ea typeface="Times New Roman" panose="02020603050405020304" pitchFamily="18" charset="0"/>
              </a:rPr>
              <a:t>Redshift Table Design - Data Types</a:t>
            </a:r>
            <a:endParaRPr lang="en-IN" sz="1200" dirty="0">
              <a:effectLst/>
              <a:latin typeface="Times New Roman" panose="02020603050405020304" pitchFamily="18" charset="0"/>
              <a:ea typeface="MS Mincho" panose="02020609040205080304" pitchFamily="49" charset="-128"/>
            </a:endParaRPr>
          </a:p>
          <a:p>
            <a:pPr algn="just"/>
            <a:r>
              <a:rPr lang="en-US" sz="1200" dirty="0">
                <a:solidFill>
                  <a:srgbClr val="000000"/>
                </a:solidFill>
                <a:effectLst/>
                <a:latin typeface="Times New Roman" panose="02020603050405020304" pitchFamily="18" charset="0"/>
                <a:ea typeface="Times New Roman" panose="02020603050405020304" pitchFamily="18" charset="0"/>
              </a:rPr>
              <a:t>Redshift Table Design - Compression</a:t>
            </a:r>
            <a:endParaRPr lang="en-IN" sz="1200" dirty="0">
              <a:effectLst/>
              <a:latin typeface="Times New Roman" panose="02020603050405020304" pitchFamily="18" charset="0"/>
              <a:ea typeface="MS Mincho" panose="02020609040205080304" pitchFamily="49" charset="-128"/>
            </a:endParaRPr>
          </a:p>
          <a:p>
            <a:pPr algn="just"/>
            <a:r>
              <a:rPr lang="en-US" sz="1200" dirty="0">
                <a:solidFill>
                  <a:srgbClr val="000000"/>
                </a:solidFill>
                <a:effectLst/>
                <a:latin typeface="Times New Roman" panose="02020603050405020304" pitchFamily="18" charset="0"/>
                <a:ea typeface="Times New Roman" panose="02020603050405020304" pitchFamily="18" charset="0"/>
              </a:rPr>
              <a:t>Redshift Table Design - Constraints</a:t>
            </a:r>
            <a:endParaRPr lang="en-IN" sz="1200" dirty="0">
              <a:effectLst/>
              <a:latin typeface="Times New Roman" panose="02020603050405020304" pitchFamily="18" charset="0"/>
              <a:ea typeface="MS Mincho" panose="02020609040205080304" pitchFamily="49" charset="-128"/>
            </a:endParaRPr>
          </a:p>
          <a:p>
            <a:pPr algn="just"/>
            <a:r>
              <a:rPr lang="en-US" sz="1200" dirty="0">
                <a:solidFill>
                  <a:srgbClr val="000000"/>
                </a:solidFill>
                <a:effectLst/>
                <a:latin typeface="Times New Roman" panose="02020603050405020304" pitchFamily="18" charset="0"/>
                <a:ea typeface="Times New Roman" panose="02020603050405020304" pitchFamily="18" charset="0"/>
              </a:rPr>
              <a:t>Redshift Workload Management</a:t>
            </a:r>
            <a:endParaRPr lang="en-IN" sz="1200" dirty="0">
              <a:effectLst/>
              <a:latin typeface="Times New Roman" panose="02020603050405020304" pitchFamily="18" charset="0"/>
              <a:ea typeface="MS Mincho" panose="02020609040205080304" pitchFamily="49" charset="-128"/>
            </a:endParaRPr>
          </a:p>
          <a:p>
            <a:pPr algn="just"/>
            <a:r>
              <a:rPr lang="en-US" sz="1200" dirty="0">
                <a:solidFill>
                  <a:srgbClr val="000000"/>
                </a:solidFill>
                <a:effectLst/>
                <a:latin typeface="Times New Roman" panose="02020603050405020304" pitchFamily="18" charset="0"/>
                <a:ea typeface="Times New Roman" panose="02020603050405020304" pitchFamily="18" charset="0"/>
              </a:rPr>
              <a:t>Redshift Loading Data</a:t>
            </a:r>
            <a:endParaRPr lang="en-IN" sz="1200" dirty="0">
              <a:effectLst/>
              <a:latin typeface="Times New Roman" panose="02020603050405020304" pitchFamily="18" charset="0"/>
              <a:ea typeface="MS Mincho" panose="02020609040205080304" pitchFamily="49" charset="-128"/>
            </a:endParaRPr>
          </a:p>
          <a:p>
            <a:pPr algn="just"/>
            <a:r>
              <a:rPr lang="en-US" sz="1200" dirty="0">
                <a:solidFill>
                  <a:srgbClr val="000000"/>
                </a:solidFill>
                <a:effectLst/>
                <a:latin typeface="Times New Roman" panose="02020603050405020304" pitchFamily="18" charset="0"/>
                <a:ea typeface="Times New Roman" panose="02020603050405020304" pitchFamily="18" charset="0"/>
              </a:rPr>
              <a:t>Redshift Maintenance and Operations</a:t>
            </a:r>
            <a:endParaRPr lang="en-IN" sz="1200" dirty="0">
              <a:effectLst/>
              <a:latin typeface="Times New Roman" panose="02020603050405020304" pitchFamily="18" charset="0"/>
              <a:ea typeface="MS Mincho" panose="02020609040205080304" pitchFamily="49" charset="-128"/>
            </a:endParaRPr>
          </a:p>
          <a:p>
            <a:pPr marL="0" indent="0">
              <a:lnSpc>
                <a:spcPct val="100000"/>
              </a:lnSpc>
              <a:buNone/>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2695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pPr algn="just"/>
            <a:r>
              <a:rPr lang="en-US" sz="3600" dirty="0">
                <a:solidFill>
                  <a:srgbClr val="FF0000"/>
                </a:solidFill>
                <a:latin typeface="Times New Roman" panose="02020603050405020304" pitchFamily="18" charset="0"/>
                <a:cs typeface="Times New Roman" panose="02020603050405020304" pitchFamily="18" charset="0"/>
              </a:rPr>
              <a:t>Redshift Table Design - Data Types</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0" y="1026635"/>
            <a:ext cx="10761745" cy="5643106"/>
          </a:xfrm>
        </p:spPr>
        <p:txBody>
          <a:bodyPr>
            <a:noAutofit/>
          </a:bodyPr>
          <a:lstStyle/>
          <a:p>
            <a:pPr marL="0" indent="0">
              <a:lnSpc>
                <a:spcPct val="150000"/>
              </a:lnSpc>
              <a:buNone/>
            </a:pPr>
            <a:r>
              <a:rPr lang="en-US" sz="2200" dirty="0">
                <a:latin typeface="Times New Roman" panose="02020603050405020304" pitchFamily="18" charset="0"/>
                <a:cs typeface="Times New Roman" panose="02020603050405020304" pitchFamily="18" charset="0"/>
              </a:rPr>
              <a:t>Amazon Redshift supports following data types:</a:t>
            </a:r>
          </a:p>
          <a:p>
            <a:pPr>
              <a:lnSpc>
                <a:spcPct val="150000"/>
              </a:lnSpc>
            </a:pPr>
            <a:r>
              <a:rPr lang="en-US" sz="2200" dirty="0">
                <a:latin typeface="Times New Roman" panose="02020603050405020304" pitchFamily="18" charset="0"/>
                <a:cs typeface="Times New Roman" panose="02020603050405020304" pitchFamily="18" charset="0"/>
              </a:rPr>
              <a:t>Multibyte characters</a:t>
            </a:r>
          </a:p>
          <a:p>
            <a:pPr>
              <a:lnSpc>
                <a:spcPct val="150000"/>
              </a:lnSpc>
            </a:pPr>
            <a:r>
              <a:rPr lang="en-US" sz="2200" dirty="0">
                <a:latin typeface="Times New Roman" panose="02020603050405020304" pitchFamily="18" charset="0"/>
                <a:cs typeface="Times New Roman" panose="02020603050405020304" pitchFamily="18" charset="0"/>
              </a:rPr>
              <a:t>Numeric types</a:t>
            </a:r>
          </a:p>
          <a:p>
            <a:pPr>
              <a:lnSpc>
                <a:spcPct val="150000"/>
              </a:lnSpc>
            </a:pPr>
            <a:r>
              <a:rPr lang="en-US" sz="2200" dirty="0">
                <a:latin typeface="Times New Roman" panose="02020603050405020304" pitchFamily="18" charset="0"/>
                <a:cs typeface="Times New Roman" panose="02020603050405020304" pitchFamily="18" charset="0"/>
              </a:rPr>
              <a:t>Character types</a:t>
            </a:r>
          </a:p>
          <a:p>
            <a:pPr>
              <a:lnSpc>
                <a:spcPct val="150000"/>
              </a:lnSpc>
            </a:pPr>
            <a:r>
              <a:rPr lang="en-US" sz="2200" dirty="0">
                <a:latin typeface="Times New Roman" panose="02020603050405020304" pitchFamily="18" charset="0"/>
                <a:cs typeface="Times New Roman" panose="02020603050405020304" pitchFamily="18" charset="0"/>
              </a:rPr>
              <a:t>Datetime types</a:t>
            </a:r>
          </a:p>
          <a:p>
            <a:pPr>
              <a:lnSpc>
                <a:spcPct val="150000"/>
              </a:lnSpc>
            </a:pPr>
            <a:r>
              <a:rPr lang="en-US" sz="2200" dirty="0">
                <a:latin typeface="Times New Roman" panose="02020603050405020304" pitchFamily="18" charset="0"/>
                <a:cs typeface="Times New Roman" panose="02020603050405020304" pitchFamily="18" charset="0"/>
              </a:rPr>
              <a:t>HLLSKETCH type</a:t>
            </a:r>
          </a:p>
          <a:p>
            <a:pPr>
              <a:lnSpc>
                <a:spcPct val="150000"/>
              </a:lnSpc>
            </a:pPr>
            <a:r>
              <a:rPr lang="en-US" sz="2200" dirty="0">
                <a:latin typeface="Times New Roman" panose="02020603050405020304" pitchFamily="18" charset="0"/>
                <a:cs typeface="Times New Roman" panose="02020603050405020304" pitchFamily="18" charset="0"/>
              </a:rPr>
              <a:t>VARBYTE type</a:t>
            </a:r>
          </a:p>
          <a:p>
            <a:pPr>
              <a:lnSpc>
                <a:spcPct val="150000"/>
              </a:lnSpc>
            </a:pPr>
            <a:r>
              <a:rPr lang="en-US" sz="2200" dirty="0">
                <a:latin typeface="Times New Roman" panose="02020603050405020304" pitchFamily="18" charset="0"/>
                <a:cs typeface="Times New Roman" panose="02020603050405020304" pitchFamily="18" charset="0"/>
              </a:rPr>
              <a:t>Boolean type</a:t>
            </a:r>
          </a:p>
          <a:p>
            <a:pPr>
              <a:lnSpc>
                <a:spcPct val="150000"/>
              </a:lnSpc>
            </a:pPr>
            <a:r>
              <a:rPr lang="en-US" sz="2200" dirty="0">
                <a:latin typeface="Times New Roman" panose="02020603050405020304" pitchFamily="18" charset="0"/>
                <a:cs typeface="Times New Roman" panose="02020603050405020304" pitchFamily="18" charset="0"/>
              </a:rPr>
              <a:t>SUPER type</a:t>
            </a:r>
          </a:p>
          <a:p>
            <a:pPr>
              <a:lnSpc>
                <a:spcPct val="150000"/>
              </a:lnSpc>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4792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0" y="555171"/>
            <a:ext cx="10289178" cy="5747658"/>
          </a:xfrm>
        </p:spPr>
        <p:txBody>
          <a:bodyPr>
            <a:noAutofit/>
          </a:bodyPr>
          <a:lstStyle/>
          <a:p>
            <a:pPr>
              <a:lnSpc>
                <a:spcPct val="150000"/>
              </a:lnSpc>
            </a:pPr>
            <a:r>
              <a:rPr lang="en-US" sz="2200" b="1" dirty="0">
                <a:latin typeface="Times New Roman" panose="02020603050405020304" pitchFamily="18" charset="0"/>
                <a:cs typeface="Times New Roman" panose="02020603050405020304" pitchFamily="18" charset="0"/>
              </a:rPr>
              <a:t>Multibyte characters</a:t>
            </a:r>
            <a:r>
              <a:rPr lang="en-US" sz="2200" dirty="0">
                <a:latin typeface="Times New Roman" panose="02020603050405020304" pitchFamily="18" charset="0"/>
                <a:cs typeface="Times New Roman" panose="02020603050405020304" pitchFamily="18" charset="0"/>
              </a:rPr>
              <a:t>: Maximum four bytes of multibyte characters are supported by the VARCHAR datatype. Multibytes characters are not supported for CHAR datatype.</a:t>
            </a:r>
          </a:p>
          <a:p>
            <a:pPr>
              <a:lnSpc>
                <a:spcPct val="150000"/>
              </a:lnSpc>
            </a:pPr>
            <a:r>
              <a:rPr lang="en-US" sz="2200" b="1" dirty="0">
                <a:latin typeface="Times New Roman" panose="02020603050405020304" pitchFamily="18" charset="0"/>
                <a:cs typeface="Times New Roman" panose="02020603050405020304" pitchFamily="18" charset="0"/>
              </a:rPr>
              <a:t>Numeric types</a:t>
            </a:r>
            <a:r>
              <a:rPr lang="en-US" sz="2200" dirty="0">
                <a:latin typeface="Times New Roman" panose="02020603050405020304" pitchFamily="18" charset="0"/>
                <a:cs typeface="Times New Roman" panose="02020603050405020304" pitchFamily="18" charset="0"/>
              </a:rPr>
              <a:t>: These covers up data types like decimal, integer and floating point numbers. </a:t>
            </a:r>
          </a:p>
          <a:p>
            <a:pPr>
              <a:lnSpc>
                <a:spcPct val="150000"/>
              </a:lnSpc>
            </a:pPr>
            <a:r>
              <a:rPr lang="en-US" sz="2200" b="1" dirty="0">
                <a:latin typeface="Times New Roman" panose="02020603050405020304" pitchFamily="18" charset="0"/>
                <a:cs typeface="Times New Roman" panose="02020603050405020304" pitchFamily="18" charset="0"/>
              </a:rPr>
              <a:t>Character types</a:t>
            </a:r>
            <a:r>
              <a:rPr lang="en-US" sz="2200" dirty="0">
                <a:latin typeface="Times New Roman" panose="02020603050405020304" pitchFamily="18" charset="0"/>
                <a:cs typeface="Times New Roman" panose="02020603050405020304" pitchFamily="18" charset="0"/>
              </a:rPr>
              <a:t>: These include VARCHAR or CHAR datatypes.</a:t>
            </a:r>
          </a:p>
          <a:p>
            <a:pPr marL="0" indent="0">
              <a:lnSpc>
                <a:spcPct val="150000"/>
              </a:lnSpc>
              <a:buNone/>
            </a:pPr>
            <a:r>
              <a:rPr lang="en-US" sz="2200" dirty="0">
                <a:latin typeface="Times New Roman" panose="02020603050405020304" pitchFamily="18" charset="0"/>
                <a:cs typeface="Times New Roman" panose="02020603050405020304" pitchFamily="18" charset="0"/>
              </a:rPr>
              <a:t>     CHAR: Strings that are stored are of fixed length. </a:t>
            </a:r>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char(15)</a:t>
            </a:r>
          </a:p>
          <a:p>
            <a:pPr marL="0" indent="0">
              <a:lnSpc>
                <a:spcPct val="150000"/>
              </a:lnSpc>
              <a:buNone/>
            </a:pPr>
            <a:r>
              <a:rPr lang="en-US" sz="2200" dirty="0">
                <a:latin typeface="Times New Roman" panose="02020603050405020304" pitchFamily="18" charset="0"/>
                <a:cs typeface="Times New Roman" panose="02020603050405020304" pitchFamily="18" charset="0"/>
              </a:rPr>
              <a:t>     VARCHAR: Used to store variable </a:t>
            </a:r>
            <a:r>
              <a:rPr lang="en-US" sz="2200" dirty="0" err="1">
                <a:latin typeface="Times New Roman" panose="02020603050405020304" pitchFamily="18" charset="0"/>
                <a:cs typeface="Times New Roman" panose="02020603050405020304" pitchFamily="18" charset="0"/>
              </a:rPr>
              <a:t>lengthed</a:t>
            </a:r>
            <a:r>
              <a:rPr lang="en-US" sz="2200" dirty="0">
                <a:latin typeface="Times New Roman" panose="02020603050405020304" pitchFamily="18" charset="0"/>
                <a:cs typeface="Times New Roman" panose="02020603050405020304" pitchFamily="18" charset="0"/>
              </a:rPr>
              <a:t> strings. </a:t>
            </a:r>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varchar(150)</a:t>
            </a: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4173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0" y="1026635"/>
            <a:ext cx="10402517" cy="5276194"/>
          </a:xfrm>
        </p:spPr>
        <p:txBody>
          <a:bodyPr>
            <a:normAutofit/>
          </a:bodyPr>
          <a:lstStyle/>
          <a:p>
            <a:pPr>
              <a:lnSpc>
                <a:spcPct val="150000"/>
              </a:lnSpc>
            </a:pPr>
            <a:r>
              <a:rPr lang="en-US" sz="2200" b="1" dirty="0">
                <a:latin typeface="Times New Roman" panose="02020603050405020304" pitchFamily="18" charset="0"/>
                <a:cs typeface="Times New Roman" panose="02020603050405020304" pitchFamily="18" charset="0"/>
              </a:rPr>
              <a:t>Datetime types</a:t>
            </a:r>
            <a:r>
              <a:rPr lang="en-US" sz="2200" dirty="0">
                <a:latin typeface="Times New Roman" panose="02020603050405020304" pitchFamily="18" charset="0"/>
                <a:cs typeface="Times New Roman" panose="02020603050405020304" pitchFamily="18" charset="0"/>
              </a:rPr>
              <a:t>: These datatypes include TIME, DATE, TIMESTAMP, TIMETZ and TIMESTAMPTZ                                                                </a:t>
            </a:r>
          </a:p>
          <a:p>
            <a:pPr>
              <a:lnSpc>
                <a:spcPct val="150000"/>
              </a:lnSpc>
            </a:pPr>
            <a:r>
              <a:rPr lang="en-US" sz="2200" b="1" dirty="0">
                <a:latin typeface="Times New Roman" panose="02020603050405020304" pitchFamily="18" charset="0"/>
                <a:cs typeface="Times New Roman" panose="02020603050405020304" pitchFamily="18" charset="0"/>
              </a:rPr>
              <a:t>HLLSKETCH type</a:t>
            </a:r>
            <a:r>
              <a:rPr lang="en-US" sz="2200" dirty="0">
                <a:latin typeface="Times New Roman" panose="02020603050405020304" pitchFamily="18" charset="0"/>
                <a:cs typeface="Times New Roman" panose="02020603050405020304" pitchFamily="18" charset="0"/>
              </a:rPr>
              <a:t>: Used for Hyper Log </a:t>
            </a:r>
            <a:r>
              <a:rPr lang="en-US" sz="2200" dirty="0" err="1">
                <a:latin typeface="Times New Roman" panose="02020603050405020304" pitchFamily="18" charset="0"/>
                <a:cs typeface="Times New Roman" panose="02020603050405020304" pitchFamily="18" charset="0"/>
              </a:rPr>
              <a:t>Log</a:t>
            </a:r>
            <a:r>
              <a:rPr lang="en-US" sz="2200" dirty="0">
                <a:latin typeface="Times New Roman" panose="02020603050405020304" pitchFamily="18" charset="0"/>
                <a:cs typeface="Times New Roman" panose="02020603050405020304" pitchFamily="18" charset="0"/>
              </a:rPr>
              <a:t> sketches. Sketch representations which are either sparse or dense. </a:t>
            </a:r>
          </a:p>
          <a:p>
            <a:pPr marL="0" indent="0">
              <a:lnSpc>
                <a:spcPct val="150000"/>
              </a:lnSpc>
              <a:buNone/>
            </a:pP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logm</a:t>
            </a:r>
            <a:r>
              <a:rPr lang="en-US" sz="2200" dirty="0">
                <a:latin typeface="Times New Roman" panose="02020603050405020304" pitchFamily="18" charset="0"/>
                <a:cs typeface="Times New Roman" panose="02020603050405020304" pitchFamily="18" charset="0"/>
              </a:rPr>
              <a:t>”: 20, “sparse”: {“indices”: [3456, 8567,1967], “values”: [1,2,1]}}</a:t>
            </a:r>
          </a:p>
          <a:p>
            <a:pPr marL="0" indent="0">
              <a:lnSpc>
                <a:spcPct val="150000"/>
              </a:lnSpc>
              <a:buNone/>
            </a:pPr>
            <a:r>
              <a:rPr lang="en-US" sz="2200" dirty="0">
                <a:latin typeface="Times New Roman" panose="02020603050405020304" pitchFamily="18" charset="0"/>
                <a:cs typeface="Times New Roman" panose="02020603050405020304" pitchFamily="18" charset="0"/>
              </a:rPr>
              <a:t>Redshift by default transitions a sparse HLL sketch while exporting, importing or displaying sketches in the above          JSON  format.</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6217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1" y="634701"/>
            <a:ext cx="9607860" cy="5668128"/>
          </a:xfrm>
        </p:spPr>
        <p:txBody>
          <a:bodyPr>
            <a:normAutofit lnSpcReduction="10000"/>
          </a:bodyPr>
          <a:lstStyle/>
          <a:p>
            <a:pPr>
              <a:lnSpc>
                <a:spcPct val="150000"/>
              </a:lnSpc>
            </a:pPr>
            <a:r>
              <a:rPr lang="en-US" sz="2200" b="1" dirty="0">
                <a:latin typeface="Times New Roman" panose="02020603050405020304" pitchFamily="18" charset="0"/>
                <a:cs typeface="Times New Roman" panose="02020603050405020304" pitchFamily="18" charset="0"/>
              </a:rPr>
              <a:t>Boolean type</a:t>
            </a:r>
            <a:r>
              <a:rPr lang="en-US" sz="2200" dirty="0">
                <a:latin typeface="Times New Roman" panose="02020603050405020304" pitchFamily="18" charset="0"/>
                <a:cs typeface="Times New Roman" panose="02020603050405020304" pitchFamily="18" charset="0"/>
              </a:rPr>
              <a:t>: It is used to store TRUE or FALSE values. Column assigned for this data type stores and prints “f” for False and “t” for True. It is a single-byte column.</a:t>
            </a:r>
          </a:p>
          <a:p>
            <a:pPr>
              <a:lnSpc>
                <a:spcPct val="150000"/>
              </a:lnSpc>
            </a:pPr>
            <a:r>
              <a:rPr lang="en-US" sz="2200" b="1" dirty="0">
                <a:latin typeface="Times New Roman" panose="02020603050405020304" pitchFamily="18" charset="0"/>
                <a:cs typeface="Times New Roman" panose="02020603050405020304" pitchFamily="18" charset="0"/>
              </a:rPr>
              <a:t>SUPER type (stores 1MB of Data)</a:t>
            </a:r>
            <a:r>
              <a:rPr lang="en-US" sz="2200" dirty="0">
                <a:latin typeface="Times New Roman" panose="02020603050405020304" pitchFamily="18" charset="0"/>
                <a:cs typeface="Times New Roman" panose="02020603050405020304" pitchFamily="18" charset="0"/>
              </a:rPr>
              <a:t>: It is used to store documents as values and semi-structured data. Semi-structured data is stored in the form of tags that points to unique entities inside the data. </a:t>
            </a:r>
          </a:p>
          <a:p>
            <a:pPr>
              <a:lnSpc>
                <a:spcPct val="150000"/>
              </a:lnSpc>
            </a:pPr>
            <a:r>
              <a:rPr lang="en-US" sz="2200" b="1" dirty="0">
                <a:latin typeface="Times New Roman" panose="02020603050405020304" pitchFamily="18" charset="0"/>
                <a:cs typeface="Times New Roman" panose="02020603050405020304" pitchFamily="18" charset="0"/>
              </a:rPr>
              <a:t>VARBYTE type (</a:t>
            </a:r>
            <a:r>
              <a:rPr lang="en-US" sz="2200" dirty="0" err="1">
                <a:latin typeface="Times New Roman" panose="02020603050405020304" pitchFamily="18" charset="0"/>
                <a:cs typeface="Times New Roman" panose="02020603050405020304" pitchFamily="18" charset="0"/>
              </a:rPr>
              <a:t>varbyte</a:t>
            </a:r>
            <a:r>
              <a:rPr lang="en-US" sz="2200" dirty="0">
                <a:latin typeface="Times New Roman" panose="02020603050405020304" pitchFamily="18" charset="0"/>
                <a:cs typeface="Times New Roman" panose="02020603050405020304" pitchFamily="18" charset="0"/>
              </a:rPr>
              <a:t> [(n)]</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It stores variable length binary values in a fixed limit. Range of size is 1-1,024,000. It is used in scenarios like joining tables on columns like VARBYTE. Making views that consists of VARBYTE columns. Aggregate functions except COUNT, MAX, MIN GROUP BY on VARBYTE columns are not supported.</a:t>
            </a: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5604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pPr algn="just"/>
            <a:r>
              <a:rPr lang="en-US" sz="3600" dirty="0">
                <a:solidFill>
                  <a:srgbClr val="FF0000"/>
                </a:solidFill>
                <a:latin typeface="Times New Roman" panose="02020603050405020304" pitchFamily="18" charset="0"/>
                <a:cs typeface="Times New Roman" panose="02020603050405020304" pitchFamily="18" charset="0"/>
              </a:rPr>
              <a:t>Redshift Table Design - Compression</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1" y="816746"/>
            <a:ext cx="7594271" cy="5388129"/>
          </a:xfrm>
        </p:spPr>
        <p:txBody>
          <a:bodyPr>
            <a:normAutofit/>
          </a:bodyPr>
          <a:lstStyle/>
          <a:p>
            <a:pPr>
              <a:lnSpc>
                <a:spcPct val="150000"/>
              </a:lnSpc>
            </a:pPr>
            <a:r>
              <a:rPr lang="en-US" sz="2200" b="1" dirty="0">
                <a:latin typeface="Times New Roman" panose="02020603050405020304" pitchFamily="18" charset="0"/>
                <a:cs typeface="Times New Roman" panose="02020603050405020304" pitchFamily="18" charset="0"/>
              </a:rPr>
              <a:t>Compression</a:t>
            </a:r>
            <a:r>
              <a:rPr lang="en-US" sz="2200" dirty="0">
                <a:latin typeface="Times New Roman" panose="02020603050405020304" pitchFamily="18" charset="0"/>
                <a:cs typeface="Times New Roman" panose="02020603050405020304" pitchFamily="18" charset="0"/>
              </a:rPr>
              <a:t> is a columnar level operation.</a:t>
            </a:r>
          </a:p>
          <a:p>
            <a:pPr>
              <a:lnSpc>
                <a:spcPct val="150000"/>
              </a:lnSpc>
            </a:pPr>
            <a:r>
              <a:rPr lang="en-US" sz="2200" dirty="0">
                <a:latin typeface="Times New Roman" panose="02020603050405020304" pitchFamily="18" charset="0"/>
                <a:cs typeface="Times New Roman" panose="02020603050405020304" pitchFamily="18" charset="0"/>
              </a:rPr>
              <a:t>It reduces the data size when it is stored.</a:t>
            </a:r>
          </a:p>
          <a:p>
            <a:pPr>
              <a:lnSpc>
                <a:spcPct val="150000"/>
              </a:lnSpc>
            </a:pPr>
            <a:r>
              <a:rPr lang="en-US" sz="2200" dirty="0">
                <a:latin typeface="Times New Roman" panose="02020603050405020304" pitchFamily="18" charset="0"/>
                <a:cs typeface="Times New Roman" panose="02020603050405020304" pitchFamily="18" charset="0"/>
              </a:rPr>
              <a:t>It saves storage space and minimizes the quantity of data read from storage which leads to improvement in performance as it reduces disk I/O tasks.</a:t>
            </a:r>
          </a:p>
          <a:p>
            <a:pPr>
              <a:lnSpc>
                <a:spcPct val="150000"/>
              </a:lnSpc>
            </a:pPr>
            <a:r>
              <a:rPr lang="en-US" sz="2200" dirty="0">
                <a:latin typeface="Times New Roman" panose="02020603050405020304" pitchFamily="18" charset="0"/>
                <a:cs typeface="Times New Roman" panose="02020603050405020304" pitchFamily="18" charset="0"/>
              </a:rPr>
              <a:t>Redshift has a feature of automatically managing the encoding of compression for all columns in the table. To enable this feature, use: </a:t>
            </a:r>
            <a:r>
              <a:rPr lang="en-US" sz="2200" b="1" dirty="0">
                <a:latin typeface="Times New Roman" panose="02020603050405020304" pitchFamily="18" charset="0"/>
                <a:cs typeface="Times New Roman" panose="02020603050405020304" pitchFamily="18" charset="0"/>
              </a:rPr>
              <a:t>ENCODE AUTO</a:t>
            </a:r>
          </a:p>
        </p:txBody>
      </p:sp>
      <p:pic>
        <p:nvPicPr>
          <p:cNvPr id="4" name="Picture 3">
            <a:extLst>
              <a:ext uri="{FF2B5EF4-FFF2-40B4-BE49-F238E27FC236}">
                <a16:creationId xmlns:a16="http://schemas.microsoft.com/office/drawing/2014/main" id="{0DA75011-40A7-4464-9DEF-E1A710521D91}"/>
              </a:ext>
            </a:extLst>
          </p:cNvPr>
          <p:cNvPicPr>
            <a:picLocks noChangeAspect="1"/>
          </p:cNvPicPr>
          <p:nvPr/>
        </p:nvPicPr>
        <p:blipFill>
          <a:blip r:embed="rId3"/>
          <a:stretch>
            <a:fillRect/>
          </a:stretch>
        </p:blipFill>
        <p:spPr>
          <a:xfrm>
            <a:off x="8027610" y="400201"/>
            <a:ext cx="3952620" cy="5373787"/>
          </a:xfrm>
          <a:prstGeom prst="rect">
            <a:avLst/>
          </a:prstGeom>
        </p:spPr>
      </p:pic>
      <p:sp>
        <p:nvSpPr>
          <p:cNvPr id="8" name="TextBox 7">
            <a:extLst>
              <a:ext uri="{FF2B5EF4-FFF2-40B4-BE49-F238E27FC236}">
                <a16:creationId xmlns:a16="http://schemas.microsoft.com/office/drawing/2014/main" id="{C39B4273-BCB8-4B30-8B15-D79F2707506B}"/>
              </a:ext>
            </a:extLst>
          </p:cNvPr>
          <p:cNvSpPr txBox="1"/>
          <p:nvPr/>
        </p:nvSpPr>
        <p:spPr>
          <a:xfrm>
            <a:off x="7855051" y="5773988"/>
            <a:ext cx="4480688" cy="430887"/>
          </a:xfrm>
          <a:prstGeom prst="rect">
            <a:avLst/>
          </a:prstGeom>
          <a:noFill/>
        </p:spPr>
        <p:txBody>
          <a:bodyPr wrap="square">
            <a:spAutoFit/>
          </a:bodyPr>
          <a:lstStyle/>
          <a:p>
            <a:r>
              <a:rPr lang="en-US" sz="1100" dirty="0"/>
              <a:t>Credit: </a:t>
            </a:r>
            <a:r>
              <a:rPr lang="en-US" sz="1100" dirty="0">
                <a:hlinkClick r:id="rId4"/>
              </a:rPr>
              <a:t>https://aws.amazon.com/blogs/big-data/amazon-redshift-engineerings-advanced-table-design-playbook-compression-encodings/</a:t>
            </a:r>
            <a:r>
              <a:rPr lang="en-US" sz="1100" dirty="0"/>
              <a:t> </a:t>
            </a:r>
            <a:endParaRPr lang="en-US" dirty="0"/>
          </a:p>
        </p:txBody>
      </p:sp>
    </p:spTree>
    <p:extLst>
      <p:ext uri="{BB962C8B-B14F-4D97-AF65-F5344CB8AC3E}">
        <p14:creationId xmlns:p14="http://schemas.microsoft.com/office/powerpoint/2010/main" val="902390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330799" y="1001486"/>
            <a:ext cx="10326316" cy="5270222"/>
          </a:xfrm>
        </p:spPr>
        <p:txBody>
          <a:bodyPr>
            <a:noAutofit/>
          </a:bodyPr>
          <a:lstStyle/>
          <a:p>
            <a:pPr>
              <a:lnSpc>
                <a:spcPct val="150000"/>
              </a:lnSpc>
            </a:pPr>
            <a:r>
              <a:rPr lang="en-US" sz="2200" dirty="0">
                <a:latin typeface="Times New Roman" panose="02020603050405020304" pitchFamily="18" charset="0"/>
                <a:cs typeface="Times New Roman" panose="02020603050405020304" pitchFamily="18" charset="0"/>
              </a:rPr>
              <a:t>To manually apply compression, following command can be used when creating the tables:</a:t>
            </a:r>
          </a:p>
          <a:p>
            <a:pPr>
              <a:lnSpc>
                <a:spcPct val="150000"/>
              </a:lnSpc>
            </a:pPr>
            <a:r>
              <a:rPr lang="en-US" sz="2200" dirty="0">
                <a:latin typeface="Times New Roman" panose="02020603050405020304" pitchFamily="18" charset="0"/>
                <a:cs typeface="Times New Roman" panose="02020603050405020304" pitchFamily="18" charset="0"/>
              </a:rPr>
              <a:t>In the above example, two-columned table is created. Here, </a:t>
            </a:r>
            <a:r>
              <a:rPr lang="en-US" sz="2200" dirty="0" err="1">
                <a:latin typeface="Times New Roman" panose="02020603050405020304" pitchFamily="18" charset="0"/>
                <a:cs typeface="Times New Roman" panose="02020603050405020304" pitchFamily="18" charset="0"/>
              </a:rPr>
              <a:t>prod_id</a:t>
            </a:r>
            <a:r>
              <a:rPr lang="en-US" sz="2200" dirty="0">
                <a:latin typeface="Times New Roman" panose="02020603050405020304" pitchFamily="18" charset="0"/>
                <a:cs typeface="Times New Roman" panose="02020603050405020304" pitchFamily="18" charset="0"/>
              </a:rPr>
              <a:t> column is not compressed whereas the </a:t>
            </a:r>
            <a:r>
              <a:rPr lang="en-US" sz="2200" b="1" dirty="0" err="1">
                <a:latin typeface="Times New Roman" panose="02020603050405020304" pitchFamily="18" charset="0"/>
                <a:cs typeface="Times New Roman" panose="02020603050405020304" pitchFamily="18" charset="0"/>
              </a:rPr>
              <a:t>prod_name</a:t>
            </a:r>
            <a:r>
              <a:rPr lang="en-US" sz="2200" dirty="0">
                <a:latin typeface="Times New Roman" panose="02020603050405020304" pitchFamily="18" charset="0"/>
                <a:cs typeface="Times New Roman" panose="02020603050405020304" pitchFamily="18" charset="0"/>
              </a:rPr>
              <a:t> column is compressed which uses the </a:t>
            </a:r>
            <a:r>
              <a:rPr lang="en-US" sz="2200" b="1" dirty="0" err="1">
                <a:latin typeface="Times New Roman" panose="02020603050405020304" pitchFamily="18" charset="0"/>
                <a:cs typeface="Times New Roman" panose="02020603050405020304" pitchFamily="18" charset="0"/>
              </a:rPr>
              <a:t>bytedict</a:t>
            </a:r>
            <a:r>
              <a:rPr lang="en-US" sz="2200" b="1" dirty="0">
                <a:latin typeface="Times New Roman" panose="02020603050405020304" pitchFamily="18" charset="0"/>
                <a:cs typeface="Times New Roman" panose="02020603050405020304" pitchFamily="18" charset="0"/>
              </a:rPr>
              <a:t> encoding </a:t>
            </a:r>
            <a:r>
              <a:rPr lang="en-US" sz="2200" dirty="0">
                <a:latin typeface="Times New Roman" panose="02020603050405020304" pitchFamily="18" charset="0"/>
                <a:cs typeface="Times New Roman" panose="02020603050405020304" pitchFamily="18" charset="0"/>
              </a:rPr>
              <a:t>(Byte Dictionary)</a:t>
            </a:r>
          </a:p>
          <a:p>
            <a:pPr>
              <a:lnSpc>
                <a:spcPct val="150000"/>
              </a:lnSpc>
            </a:pPr>
            <a:r>
              <a:rPr lang="en-US" sz="2200" dirty="0">
                <a:latin typeface="Times New Roman" panose="02020603050405020304" pitchFamily="18" charset="0"/>
                <a:cs typeface="Times New Roman" panose="02020603050405020304" pitchFamily="18" charset="0"/>
              </a:rPr>
              <a:t>It is good to choose encoding of compression manually if the newly created table shares the data characteristics same as of the another table or when the user realizes that automatic compression is not the best fit for the scenario. </a:t>
            </a:r>
          </a:p>
        </p:txBody>
      </p:sp>
    </p:spTree>
    <p:extLst>
      <p:ext uri="{BB962C8B-B14F-4D97-AF65-F5344CB8AC3E}">
        <p14:creationId xmlns:p14="http://schemas.microsoft.com/office/powerpoint/2010/main" val="1022957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207515" y="285079"/>
            <a:ext cx="11776969" cy="735707"/>
          </a:xfrm>
        </p:spPr>
        <p:txBody>
          <a:bodyPr>
            <a:normAutofit/>
          </a:bodyPr>
          <a:lstStyle/>
          <a:p>
            <a:pPr algn="just"/>
            <a:r>
              <a:rPr lang="en-US" sz="3600" dirty="0">
                <a:solidFill>
                  <a:srgbClr val="FF0000"/>
                </a:solidFill>
                <a:latin typeface="Times New Roman" panose="02020603050405020304" pitchFamily="18" charset="0"/>
                <a:cs typeface="Times New Roman" panose="02020603050405020304" pitchFamily="18" charset="0"/>
              </a:rPr>
              <a:t>Redshift Table Design - Constraints</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374341" y="1020786"/>
            <a:ext cx="9607860" cy="5681228"/>
          </a:xfrm>
        </p:spPr>
        <p:txBody>
          <a:bodyPr>
            <a:noAutofit/>
          </a:bodyPr>
          <a:lstStyle/>
          <a:p>
            <a:pPr marL="0" indent="0">
              <a:lnSpc>
                <a:spcPct val="150000"/>
              </a:lnSpc>
              <a:buNone/>
            </a:pPr>
            <a:r>
              <a:rPr lang="en-US" sz="2200" b="1" dirty="0">
                <a:solidFill>
                  <a:srgbClr val="FF0000"/>
                </a:solidFill>
                <a:latin typeface="Times New Roman" panose="02020603050405020304" pitchFamily="18" charset="0"/>
                <a:cs typeface="Times New Roman" panose="02020603050405020304" pitchFamily="18" charset="0"/>
              </a:rPr>
              <a:t>Defining Table Constraints</a:t>
            </a:r>
          </a:p>
          <a:p>
            <a:pPr>
              <a:lnSpc>
                <a:spcPct val="150000"/>
              </a:lnSpc>
            </a:pPr>
            <a:r>
              <a:rPr lang="en-US" sz="2200" dirty="0">
                <a:latin typeface="Times New Roman" panose="02020603050405020304" pitchFamily="18" charset="0"/>
                <a:cs typeface="Times New Roman" panose="02020603050405020304" pitchFamily="18" charset="0"/>
              </a:rPr>
              <a:t>Constraints like primary key, foreign key and uniqueness are just for informational purposes. These constraints are not supported by Amazon Redshift</a:t>
            </a:r>
          </a:p>
          <a:p>
            <a:pPr>
              <a:lnSpc>
                <a:spcPct val="150000"/>
              </a:lnSpc>
            </a:pPr>
            <a:r>
              <a:rPr lang="en-US" sz="2200" dirty="0">
                <a:latin typeface="Times New Roman" panose="02020603050405020304" pitchFamily="18" charset="0"/>
                <a:cs typeface="Times New Roman" panose="02020603050405020304" pitchFamily="18" charset="0"/>
              </a:rPr>
              <a:t>Although these constraints are for informational purposes, the query optimizer utilizes these constraints to build more effective query plans.</a:t>
            </a:r>
          </a:p>
          <a:p>
            <a:pPr>
              <a:lnSpc>
                <a:spcPct val="150000"/>
              </a:lnSpc>
            </a:pPr>
            <a:r>
              <a:rPr lang="en-US" sz="2200" dirty="0">
                <a:latin typeface="Times New Roman" panose="02020603050405020304" pitchFamily="18" charset="0"/>
                <a:cs typeface="Times New Roman" panose="02020603050405020304" pitchFamily="18" charset="0"/>
              </a:rPr>
              <a:t>However, they can be used if the ETL(Extract, Transfer and Load) process or any other process in the application enforces their integrity.</a:t>
            </a:r>
          </a:p>
          <a:p>
            <a:pPr marL="0" indent="0">
              <a:lnSpc>
                <a:spcPct val="150000"/>
              </a:lnSpc>
              <a:buNone/>
            </a:pPr>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Query Planner in Amazon Redshift uses primary key and foreign key constraints for statistical computations. It order large amount of joins and reduce or eliminate redundant joins.</a:t>
            </a:r>
          </a:p>
        </p:txBody>
      </p:sp>
    </p:spTree>
    <p:extLst>
      <p:ext uri="{BB962C8B-B14F-4D97-AF65-F5344CB8AC3E}">
        <p14:creationId xmlns:p14="http://schemas.microsoft.com/office/powerpoint/2010/main" val="1205207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0" y="816746"/>
            <a:ext cx="9998721" cy="5756176"/>
          </a:xfrm>
        </p:spPr>
        <p:txBody>
          <a:bodyPr>
            <a:normAutofit/>
          </a:bodyPr>
          <a:lstStyle/>
          <a:p>
            <a:pPr>
              <a:lnSpc>
                <a:spcPct val="150000"/>
              </a:lnSpc>
            </a:pPr>
            <a:r>
              <a:rPr lang="en-US" sz="2200" dirty="0">
                <a:latin typeface="Times New Roman" panose="02020603050405020304" pitchFamily="18" charset="0"/>
                <a:cs typeface="Times New Roman" panose="02020603050405020304" pitchFamily="18" charset="0"/>
              </a:rPr>
              <a:t>The Query Planner can have these key relationships but it makes an assumption that all the keys in tables of Amazon Redshift are valid. </a:t>
            </a:r>
          </a:p>
          <a:p>
            <a:pPr>
              <a:lnSpc>
                <a:spcPct val="150000"/>
              </a:lnSpc>
            </a:pPr>
            <a:r>
              <a:rPr lang="en-US" sz="2200" dirty="0">
                <a:latin typeface="Times New Roman" panose="02020603050405020304" pitchFamily="18" charset="0"/>
                <a:cs typeface="Times New Roman" panose="02020603050405020304" pitchFamily="18" charset="0"/>
              </a:rPr>
              <a:t>In case the applications allows to use primary keys and foreign keys then there might be a possibility of returning incorrect results. </a:t>
            </a:r>
          </a:p>
          <a:p>
            <a:pPr marL="0" indent="0">
              <a:lnSpc>
                <a:spcPct val="150000"/>
              </a:lnSpc>
              <a:buNone/>
            </a:pPr>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“Select DISTINCT” may return same rows if the primary key is not unique in nature.</a:t>
            </a:r>
          </a:p>
          <a:p>
            <a:pPr>
              <a:lnSpc>
                <a:spcPct val="150000"/>
              </a:lnSpc>
            </a:pPr>
            <a:r>
              <a:rPr lang="en-US" sz="2200" dirty="0">
                <a:latin typeface="Times New Roman" panose="02020603050405020304" pitchFamily="18" charset="0"/>
                <a:cs typeface="Times New Roman" panose="02020603050405020304" pitchFamily="18" charset="0"/>
              </a:rPr>
              <a:t>These constraints must be only defined when the user knows the validity of their data.</a:t>
            </a:r>
          </a:p>
          <a:p>
            <a:pPr>
              <a:lnSpc>
                <a:spcPct val="150000"/>
              </a:lnSpc>
            </a:pPr>
            <a:r>
              <a:rPr lang="en-US" sz="2200" dirty="0">
                <a:latin typeface="Times New Roman" panose="02020603050405020304" pitchFamily="18" charset="0"/>
                <a:cs typeface="Times New Roman" panose="02020603050405020304" pitchFamily="18" charset="0"/>
              </a:rPr>
              <a:t>Apart from the above constraints, Amazon Redshift also doesn’t support NOT NULL constraints.</a:t>
            </a:r>
          </a:p>
        </p:txBody>
      </p:sp>
    </p:spTree>
    <p:extLst>
      <p:ext uri="{BB962C8B-B14F-4D97-AF65-F5344CB8AC3E}">
        <p14:creationId xmlns:p14="http://schemas.microsoft.com/office/powerpoint/2010/main" val="1961410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pPr algn="just"/>
            <a:r>
              <a:rPr lang="en-US" sz="3600" dirty="0">
                <a:solidFill>
                  <a:srgbClr val="FF0000"/>
                </a:solidFill>
                <a:latin typeface="Times New Roman" panose="02020603050405020304" pitchFamily="18" charset="0"/>
                <a:cs typeface="Times New Roman" panose="02020603050405020304" pitchFamily="18" charset="0"/>
              </a:rPr>
              <a:t>Redshift Workload Management</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1" y="1026633"/>
            <a:ext cx="5482173" cy="4786337"/>
          </a:xfrm>
        </p:spPr>
        <p:txBody>
          <a:bodyPr>
            <a:normAutofit/>
          </a:bodyPr>
          <a:lstStyle/>
          <a:p>
            <a:pPr>
              <a:lnSpc>
                <a:spcPct val="150000"/>
              </a:lnSpc>
            </a:pPr>
            <a:r>
              <a:rPr lang="en-US" sz="2200" dirty="0">
                <a:latin typeface="Times New Roman" panose="02020603050405020304" pitchFamily="18" charset="0"/>
                <a:cs typeface="Times New Roman" panose="02020603050405020304" pitchFamily="18" charset="0"/>
              </a:rPr>
              <a:t>Amazon Redshift workload management (WLM) feature offers the users to manage their priorities flexibly in the workloads so that small and fast pacing queries don’t get blocked inside the queues of long executing queries.</a:t>
            </a:r>
          </a:p>
          <a:p>
            <a:pPr>
              <a:lnSpc>
                <a:spcPct val="150000"/>
              </a:lnSpc>
            </a:pPr>
            <a:r>
              <a:rPr lang="en-US" sz="2200" dirty="0">
                <a:latin typeface="Times New Roman" panose="02020603050405020304" pitchFamily="18" charset="0"/>
                <a:cs typeface="Times New Roman" panose="02020603050405020304" pitchFamily="18" charset="0"/>
              </a:rPr>
              <a:t>The screenshot has 3 queues that supports BI, ETL and other kinds of users. </a:t>
            </a:r>
          </a:p>
        </p:txBody>
      </p:sp>
      <p:pic>
        <p:nvPicPr>
          <p:cNvPr id="4" name="Picture 3">
            <a:extLst>
              <a:ext uri="{FF2B5EF4-FFF2-40B4-BE49-F238E27FC236}">
                <a16:creationId xmlns:a16="http://schemas.microsoft.com/office/drawing/2014/main" id="{595C7C60-004B-4427-8FDB-B1CDCB54656F}"/>
              </a:ext>
            </a:extLst>
          </p:cNvPr>
          <p:cNvPicPr>
            <a:picLocks noChangeAspect="1"/>
          </p:cNvPicPr>
          <p:nvPr/>
        </p:nvPicPr>
        <p:blipFill rotWithShape="1">
          <a:blip r:embed="rId3"/>
          <a:srcRect l="2028" t="2850" r="3615" b="6008"/>
          <a:stretch/>
        </p:blipFill>
        <p:spPr>
          <a:xfrm>
            <a:off x="5627915" y="1026633"/>
            <a:ext cx="6418344" cy="3748819"/>
          </a:xfrm>
          <a:prstGeom prst="rect">
            <a:avLst/>
          </a:prstGeom>
        </p:spPr>
      </p:pic>
      <p:sp>
        <p:nvSpPr>
          <p:cNvPr id="5" name="TextBox 4">
            <a:extLst>
              <a:ext uri="{FF2B5EF4-FFF2-40B4-BE49-F238E27FC236}">
                <a16:creationId xmlns:a16="http://schemas.microsoft.com/office/drawing/2014/main" id="{E25FEE4D-C37F-4111-ABBF-1D8674DBCCDA}"/>
              </a:ext>
            </a:extLst>
          </p:cNvPr>
          <p:cNvSpPr txBox="1"/>
          <p:nvPr/>
        </p:nvSpPr>
        <p:spPr>
          <a:xfrm>
            <a:off x="5627914" y="4825224"/>
            <a:ext cx="4480688" cy="430887"/>
          </a:xfrm>
          <a:prstGeom prst="rect">
            <a:avLst/>
          </a:prstGeom>
          <a:noFill/>
        </p:spPr>
        <p:txBody>
          <a:bodyPr wrap="square">
            <a:spAutoFit/>
          </a:bodyPr>
          <a:lstStyle/>
          <a:p>
            <a:r>
              <a:rPr lang="en-US" sz="1100" dirty="0"/>
              <a:t>Credit: </a:t>
            </a:r>
            <a:r>
              <a:rPr lang="en-US" sz="1100" dirty="0">
                <a:hlinkClick r:id="rId4"/>
              </a:rPr>
              <a:t>https://aws.amazon.com/blogs/big-data/run-mixed-workloads-with-amazon-redshift-workload-management//</a:t>
            </a:r>
            <a:r>
              <a:rPr lang="en-US" sz="1100" dirty="0"/>
              <a:t> </a:t>
            </a:r>
            <a:endParaRPr lang="en-US" dirty="0"/>
          </a:p>
        </p:txBody>
      </p:sp>
    </p:spTree>
    <p:extLst>
      <p:ext uri="{BB962C8B-B14F-4D97-AF65-F5344CB8AC3E}">
        <p14:creationId xmlns:p14="http://schemas.microsoft.com/office/powerpoint/2010/main" val="42602241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1" y="642257"/>
            <a:ext cx="9557657" cy="5457330"/>
          </a:xfrm>
        </p:spPr>
        <p:txBody>
          <a:bodyPr>
            <a:normAutofit/>
          </a:bodyPr>
          <a:lstStyle/>
          <a:p>
            <a:pPr>
              <a:lnSpc>
                <a:spcPct val="150000"/>
              </a:lnSpc>
            </a:pPr>
            <a:r>
              <a:rPr lang="en-US" sz="2200" dirty="0">
                <a:latin typeface="Times New Roman" panose="02020603050405020304" pitchFamily="18" charset="0"/>
                <a:cs typeface="Times New Roman" panose="02020603050405020304" pitchFamily="18" charset="0"/>
              </a:rPr>
              <a:t>When a query is executed by the user, the first matching queue is assigned with a query by WLM and some set of rules are executed based on the configuration of WLM</a:t>
            </a:r>
          </a:p>
          <a:p>
            <a:pPr>
              <a:lnSpc>
                <a:spcPct val="150000"/>
              </a:lnSpc>
            </a:pPr>
            <a:r>
              <a:rPr lang="en-US" sz="2200" dirty="0">
                <a:latin typeface="Times New Roman" panose="02020603050405020304" pitchFamily="18" charset="0"/>
                <a:cs typeface="Times New Roman" panose="02020603050405020304" pitchFamily="18" charset="0"/>
              </a:rPr>
              <a:t>Query queues are created by WLM at runtime as per the service classes, which defines the parameters  for configuration for different types of queues. This includes user-accessible and system queues. </a:t>
            </a:r>
          </a:p>
          <a:p>
            <a:pPr>
              <a:lnSpc>
                <a:spcPct val="150000"/>
              </a:lnSpc>
            </a:pPr>
            <a:r>
              <a:rPr lang="en-US" sz="2200" dirty="0">
                <a:latin typeface="Times New Roman" panose="02020603050405020304" pitchFamily="18" charset="0"/>
                <a:cs typeface="Times New Roman" panose="02020603050405020304" pitchFamily="18" charset="0"/>
              </a:rPr>
              <a:t>According to the user perspective, queue or user-accessible service both are equivalent.</a:t>
            </a:r>
          </a:p>
          <a:p>
            <a:pPr>
              <a:lnSpc>
                <a:spcPct val="150000"/>
              </a:lnSpc>
            </a:pPr>
            <a:endParaRPr lang="en-US" sz="2200" dirty="0">
              <a:latin typeface="Times New Roman" panose="02020603050405020304" pitchFamily="18" charset="0"/>
              <a:cs typeface="Times New Roman" panose="02020603050405020304" pitchFamily="18" charset="0"/>
            </a:endParaRP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2779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Amazon Redshift</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1" y="816746"/>
            <a:ext cx="6029148" cy="5960215"/>
          </a:xfrm>
        </p:spPr>
        <p:txBody>
          <a:bodyPr>
            <a:normAutofit fontScale="25000" lnSpcReduction="20000"/>
          </a:bodyPr>
          <a:lstStyle/>
          <a:p>
            <a:pPr algn="l">
              <a:lnSpc>
                <a:spcPct val="120000"/>
              </a:lnSpc>
            </a:pPr>
            <a:r>
              <a:rPr lang="en-US" sz="8800" dirty="0">
                <a:solidFill>
                  <a:srgbClr val="16191F"/>
                </a:solidFill>
                <a:latin typeface="Times New Roman" panose="02020603050405020304" pitchFamily="18" charset="0"/>
                <a:cs typeface="Times New Roman" panose="02020603050405020304" pitchFamily="18" charset="0"/>
              </a:rPr>
              <a:t>It</a:t>
            </a:r>
            <a:r>
              <a:rPr lang="en-US" sz="8800" b="0" i="0" u="none" strike="noStrike" dirty="0">
                <a:solidFill>
                  <a:srgbClr val="16191F"/>
                </a:solidFill>
                <a:effectLst/>
                <a:latin typeface="Times New Roman" panose="02020603050405020304" pitchFamily="18" charset="0"/>
                <a:cs typeface="Times New Roman" panose="02020603050405020304" pitchFamily="18" charset="0"/>
              </a:rPr>
              <a:t> is a cloud based or data warehouse service that is used for collecting and storing data.</a:t>
            </a:r>
          </a:p>
          <a:p>
            <a:pPr algn="l">
              <a:lnSpc>
                <a:spcPct val="120000"/>
              </a:lnSpc>
            </a:pPr>
            <a:r>
              <a:rPr lang="en-US" sz="8800" b="0" i="0" u="none" strike="noStrike" dirty="0">
                <a:solidFill>
                  <a:srgbClr val="16191F"/>
                </a:solidFill>
                <a:effectLst/>
                <a:latin typeface="Times New Roman" panose="02020603050405020304" pitchFamily="18" charset="0"/>
                <a:cs typeface="Times New Roman" panose="02020603050405020304" pitchFamily="18" charset="0"/>
              </a:rPr>
              <a:t>It enables end users to use their data to acquire new insights for their business and customers and simplifies the process of handling large scale data sets.</a:t>
            </a:r>
            <a:endParaRPr lang="en-US" sz="8800" dirty="0">
              <a:solidFill>
                <a:srgbClr val="16191F"/>
              </a:solidFill>
              <a:latin typeface="Times New Roman" panose="02020603050405020304" pitchFamily="18" charset="0"/>
              <a:cs typeface="Times New Roman" panose="02020603050405020304" pitchFamily="18" charset="0"/>
            </a:endParaRPr>
          </a:p>
          <a:p>
            <a:pPr algn="l">
              <a:lnSpc>
                <a:spcPct val="120000"/>
              </a:lnSpc>
            </a:pPr>
            <a:r>
              <a:rPr lang="en-US" sz="8800" b="0" i="0" u="none" strike="noStrike" dirty="0">
                <a:solidFill>
                  <a:srgbClr val="16191F"/>
                </a:solidFill>
                <a:effectLst/>
                <a:latin typeface="Times New Roman" panose="02020603050405020304" pitchFamily="18" charset="0"/>
                <a:cs typeface="Times New Roman" panose="02020603050405020304" pitchFamily="18" charset="0"/>
              </a:rPr>
              <a:t>It costs less to o</a:t>
            </a:r>
            <a:r>
              <a:rPr lang="en-US" sz="8800" dirty="0">
                <a:solidFill>
                  <a:srgbClr val="16191F"/>
                </a:solidFill>
                <a:latin typeface="Times New Roman" panose="02020603050405020304" pitchFamily="18" charset="0"/>
                <a:cs typeface="Times New Roman" panose="02020603050405020304" pitchFamily="18" charset="0"/>
              </a:rPr>
              <a:t>perate &amp; is the fastest data warehouse.</a:t>
            </a:r>
          </a:p>
          <a:p>
            <a:pPr algn="l">
              <a:lnSpc>
                <a:spcPct val="120000"/>
              </a:lnSpc>
            </a:pPr>
            <a:r>
              <a:rPr lang="en-US" sz="8800" b="1" dirty="0">
                <a:solidFill>
                  <a:srgbClr val="FF0000"/>
                </a:solidFill>
                <a:latin typeface="Times New Roman" panose="02020603050405020304" pitchFamily="18" charset="0"/>
                <a:cs typeface="Times New Roman" panose="02020603050405020304" pitchFamily="18" charset="0"/>
              </a:rPr>
              <a:t>How it works?</a:t>
            </a:r>
            <a:endParaRPr lang="en-US" sz="8800" b="1" i="0" u="none" strike="noStrike" dirty="0">
              <a:solidFill>
                <a:srgbClr val="FF0000"/>
              </a:solidFill>
              <a:effectLst/>
              <a:latin typeface="Times New Roman" panose="02020603050405020304" pitchFamily="18" charset="0"/>
              <a:cs typeface="Times New Roman" panose="02020603050405020304" pitchFamily="18" charset="0"/>
            </a:endParaRPr>
          </a:p>
          <a:p>
            <a:pPr algn="l">
              <a:lnSpc>
                <a:spcPct val="120000"/>
              </a:lnSpc>
            </a:pPr>
            <a:r>
              <a:rPr lang="en-US" sz="8800" b="0" i="0" u="none" strike="noStrike" dirty="0">
                <a:solidFill>
                  <a:srgbClr val="16191F"/>
                </a:solidFill>
                <a:effectLst/>
                <a:latin typeface="Times New Roman" panose="02020603050405020304" pitchFamily="18" charset="0"/>
                <a:cs typeface="Times New Roman" panose="02020603050405020304" pitchFamily="18" charset="0"/>
              </a:rPr>
              <a:t>It applies SQL to analyze the semi-structured and structured data across operational databases, data warehouses</a:t>
            </a:r>
            <a:r>
              <a:rPr lang="en-US" sz="8800" dirty="0">
                <a:solidFill>
                  <a:srgbClr val="16191F"/>
                </a:solidFill>
                <a:latin typeface="Times New Roman" panose="02020603050405020304" pitchFamily="18" charset="0"/>
                <a:cs typeface="Times New Roman" panose="02020603050405020304" pitchFamily="18" charset="0"/>
              </a:rPr>
              <a:t> and data lakes. </a:t>
            </a:r>
          </a:p>
          <a:p>
            <a:pPr algn="l">
              <a:lnSpc>
                <a:spcPct val="120000"/>
              </a:lnSpc>
            </a:pPr>
            <a:r>
              <a:rPr lang="en-US" sz="8800" dirty="0">
                <a:solidFill>
                  <a:srgbClr val="16191F"/>
                </a:solidFill>
                <a:latin typeface="Times New Roman" panose="02020603050405020304" pitchFamily="18" charset="0"/>
                <a:cs typeface="Times New Roman" panose="02020603050405020304" pitchFamily="18" charset="0"/>
              </a:rPr>
              <a:t>It delivers the best performance at any scale by using AWS designed hardware and machine learning</a:t>
            </a:r>
          </a:p>
          <a:p>
            <a:pPr algn="l"/>
            <a:endParaRPr lang="en-US" sz="1800" b="0" i="0" u="none" strike="noStrike" dirty="0">
              <a:solidFill>
                <a:srgbClr val="16191F"/>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5A704C4-8AF8-4971-A642-3C3DA86CEADF}"/>
              </a:ext>
            </a:extLst>
          </p:cNvPr>
          <p:cNvPicPr>
            <a:picLocks noChangeAspect="1"/>
          </p:cNvPicPr>
          <p:nvPr/>
        </p:nvPicPr>
        <p:blipFill rotWithShape="1">
          <a:blip r:embed="rId3"/>
          <a:srcRect l="12727" t="5658" r="8265" b="6027"/>
          <a:stretch/>
        </p:blipFill>
        <p:spPr>
          <a:xfrm>
            <a:off x="6433459" y="729342"/>
            <a:ext cx="5489252" cy="4517572"/>
          </a:xfrm>
          <a:prstGeom prst="rect">
            <a:avLst/>
          </a:prstGeom>
        </p:spPr>
      </p:pic>
      <p:sp>
        <p:nvSpPr>
          <p:cNvPr id="8" name="TextBox 7">
            <a:extLst>
              <a:ext uri="{FF2B5EF4-FFF2-40B4-BE49-F238E27FC236}">
                <a16:creationId xmlns:a16="http://schemas.microsoft.com/office/drawing/2014/main" id="{54E61873-6705-49E6-B5D6-4D300B49F18A}"/>
              </a:ext>
            </a:extLst>
          </p:cNvPr>
          <p:cNvSpPr txBox="1"/>
          <p:nvPr/>
        </p:nvSpPr>
        <p:spPr>
          <a:xfrm>
            <a:off x="6096000" y="5342315"/>
            <a:ext cx="5421084" cy="261610"/>
          </a:xfrm>
          <a:prstGeom prst="rect">
            <a:avLst/>
          </a:prstGeom>
          <a:noFill/>
        </p:spPr>
        <p:txBody>
          <a:bodyPr wrap="square">
            <a:spAutoFit/>
          </a:bodyPr>
          <a:lstStyle/>
          <a:p>
            <a:r>
              <a:rPr lang="en-US" sz="1100" dirty="0"/>
              <a:t>Credit: </a:t>
            </a:r>
            <a:r>
              <a:rPr lang="en-US" sz="1100" dirty="0">
                <a:hlinkClick r:id="rId4"/>
              </a:rPr>
              <a:t>https://aws.amazon.com/redshift/</a:t>
            </a:r>
            <a:r>
              <a:rPr lang="en-US" sz="1100" dirty="0"/>
              <a:t> </a:t>
            </a:r>
            <a:endParaRPr lang="en-US" dirty="0"/>
          </a:p>
        </p:txBody>
      </p:sp>
    </p:spTree>
    <p:extLst>
      <p:ext uri="{BB962C8B-B14F-4D97-AF65-F5344CB8AC3E}">
        <p14:creationId xmlns:p14="http://schemas.microsoft.com/office/powerpoint/2010/main" val="6138417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pPr algn="just"/>
            <a:r>
              <a:rPr lang="en-US" sz="3600" dirty="0">
                <a:solidFill>
                  <a:srgbClr val="FF0000"/>
                </a:solidFill>
                <a:latin typeface="Times New Roman" panose="02020603050405020304" pitchFamily="18" charset="0"/>
                <a:cs typeface="Times New Roman" panose="02020603050405020304" pitchFamily="18" charset="0"/>
              </a:rPr>
              <a:t>Redshift loading Data</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1" y="1026635"/>
            <a:ext cx="10402516" cy="5406822"/>
          </a:xfrm>
        </p:spPr>
        <p:txBody>
          <a:bodyPr>
            <a:normAutofit/>
          </a:bodyPr>
          <a:lstStyle/>
          <a:p>
            <a:pPr marL="0" indent="0">
              <a:lnSpc>
                <a:spcPct val="150000"/>
              </a:lnSpc>
              <a:buNone/>
            </a:pPr>
            <a:r>
              <a:rPr lang="en-US" sz="2200" dirty="0">
                <a:latin typeface="Times New Roman" panose="02020603050405020304" pitchFamily="18" charset="0"/>
                <a:cs typeface="Times New Roman" panose="02020603050405020304" pitchFamily="18" charset="0"/>
              </a:rPr>
              <a:t>Loading data can take a lot of time specially when the datasets are very large and it will also take up computing resources. The best practices for loading data are:</a:t>
            </a:r>
          </a:p>
          <a:p>
            <a:pPr>
              <a:lnSpc>
                <a:spcPct val="150000"/>
              </a:lnSpc>
            </a:pPr>
            <a:r>
              <a:rPr lang="en-US" sz="2200" b="1" dirty="0">
                <a:latin typeface="Times New Roman" panose="02020603050405020304" pitchFamily="18" charset="0"/>
                <a:cs typeface="Times New Roman" panose="02020603050405020304" pitchFamily="18" charset="0"/>
              </a:rPr>
              <a:t>By COPY command</a:t>
            </a:r>
            <a:r>
              <a:rPr lang="en-US" sz="2200" dirty="0">
                <a:latin typeface="Times New Roman" panose="02020603050405020304" pitchFamily="18" charset="0"/>
                <a:cs typeface="Times New Roman" panose="02020603050405020304" pitchFamily="18" charset="0"/>
              </a:rPr>
              <a:t>: COPY command can load data parallelly from Amazon EMR, Amazon S3, Amazon Dynamo DB or multiple data sources. It loads large amount of data effectively as compared to INSERT statements. It also stores the data much more efficiently.</a:t>
            </a:r>
          </a:p>
          <a:p>
            <a:pPr>
              <a:lnSpc>
                <a:spcPct val="150000"/>
              </a:lnSpc>
            </a:pPr>
            <a:r>
              <a:rPr lang="en-US" sz="2200" b="1" dirty="0">
                <a:latin typeface="Times New Roman" panose="02020603050405020304" pitchFamily="18" charset="0"/>
                <a:cs typeface="Times New Roman" panose="02020603050405020304" pitchFamily="18" charset="0"/>
              </a:rPr>
              <a:t>Bulk Insertions</a:t>
            </a:r>
            <a:r>
              <a:rPr lang="en-US" sz="2200" dirty="0">
                <a:latin typeface="Times New Roman" panose="02020603050405020304" pitchFamily="18" charset="0"/>
                <a:cs typeface="Times New Roman" panose="02020603050405020304" pitchFamily="18" charset="0"/>
              </a:rPr>
              <a:t>: Bulk insertion operation combined with “SELECT” clause can raise up the performance of insertion of data. </a:t>
            </a:r>
          </a:p>
          <a:p>
            <a:pPr marL="0" indent="0">
              <a:lnSpc>
                <a:spcPct val="150000"/>
              </a:lnSpc>
              <a:buNone/>
            </a:pPr>
            <a:r>
              <a:rPr lang="en-US" sz="2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46711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0" y="315686"/>
            <a:ext cx="5482173" cy="6117771"/>
          </a:xfrm>
        </p:spPr>
        <p:txBody>
          <a:bodyPr>
            <a:normAutofit/>
          </a:bodyPr>
          <a:lstStyle/>
          <a:p>
            <a:pPr>
              <a:lnSpc>
                <a:spcPct val="150000"/>
              </a:lnSpc>
            </a:pPr>
            <a:r>
              <a:rPr lang="en-US" sz="2200" b="1" dirty="0">
                <a:latin typeface="Times New Roman" panose="02020603050405020304" pitchFamily="18" charset="0"/>
                <a:cs typeface="Times New Roman" panose="02020603050405020304" pitchFamily="18" charset="0"/>
              </a:rPr>
              <a:t>Staging the Tables</a:t>
            </a:r>
            <a:r>
              <a:rPr lang="en-US" sz="2200" dirty="0">
                <a:latin typeface="Times New Roman" panose="02020603050405020304" pitchFamily="18" charset="0"/>
                <a:cs typeface="Times New Roman" panose="02020603050405020304" pitchFamily="18" charset="0"/>
              </a:rPr>
              <a:t>: New data can be loaded effectively into a staging table first. </a:t>
            </a:r>
          </a:p>
          <a:p>
            <a:pPr>
              <a:lnSpc>
                <a:spcPct val="150000"/>
              </a:lnSpc>
            </a:pPr>
            <a:r>
              <a:rPr lang="en-US" sz="2200" dirty="0">
                <a:latin typeface="Times New Roman" panose="02020603050405020304" pitchFamily="18" charset="0"/>
                <a:cs typeface="Times New Roman" panose="02020603050405020304" pitchFamily="18" charset="0"/>
              </a:rPr>
              <a:t>In the figure, the data is first extracted from RDBMS to S3 bucket. Then the data is staged to the amazon redshift table for cleansing. After this, data is transformed and loaded into target tables.</a:t>
            </a: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6FF8510-556B-4B31-BAD0-2CBD03DEE289}"/>
              </a:ext>
            </a:extLst>
          </p:cNvPr>
          <p:cNvPicPr>
            <a:picLocks noChangeAspect="1"/>
          </p:cNvPicPr>
          <p:nvPr/>
        </p:nvPicPr>
        <p:blipFill rotWithShape="1">
          <a:blip r:embed="rId3"/>
          <a:srcRect l="3510" r="1535"/>
          <a:stretch/>
        </p:blipFill>
        <p:spPr>
          <a:xfrm>
            <a:off x="5769429" y="1026634"/>
            <a:ext cx="6172200" cy="2162879"/>
          </a:xfrm>
          <a:prstGeom prst="rect">
            <a:avLst/>
          </a:prstGeom>
        </p:spPr>
      </p:pic>
      <p:sp>
        <p:nvSpPr>
          <p:cNvPr id="9" name="TextBox 8">
            <a:extLst>
              <a:ext uri="{FF2B5EF4-FFF2-40B4-BE49-F238E27FC236}">
                <a16:creationId xmlns:a16="http://schemas.microsoft.com/office/drawing/2014/main" id="{F6AE5B81-128B-4EDA-85A4-AE36A21743A6}"/>
              </a:ext>
            </a:extLst>
          </p:cNvPr>
          <p:cNvSpPr txBox="1"/>
          <p:nvPr/>
        </p:nvSpPr>
        <p:spPr>
          <a:xfrm>
            <a:off x="6615185" y="3374571"/>
            <a:ext cx="4480688" cy="430887"/>
          </a:xfrm>
          <a:prstGeom prst="rect">
            <a:avLst/>
          </a:prstGeom>
          <a:noFill/>
        </p:spPr>
        <p:txBody>
          <a:bodyPr wrap="square">
            <a:spAutoFit/>
          </a:bodyPr>
          <a:lstStyle/>
          <a:p>
            <a:r>
              <a:rPr lang="en-US" sz="1100" dirty="0"/>
              <a:t>Credit: </a:t>
            </a:r>
            <a:r>
              <a:rPr lang="en-US" sz="1100" dirty="0">
                <a:hlinkClick r:id="rId4"/>
              </a:rPr>
              <a:t>https://aws.amazon.com/blogs/big-data/top-8-best-practices-for-high-performance-etl-processing-using-amazon-redshift/</a:t>
            </a:r>
            <a:r>
              <a:rPr lang="en-US" sz="1100" dirty="0"/>
              <a:t> </a:t>
            </a:r>
            <a:endParaRPr lang="en-US" dirty="0"/>
          </a:p>
        </p:txBody>
      </p:sp>
    </p:spTree>
    <p:extLst>
      <p:ext uri="{BB962C8B-B14F-4D97-AF65-F5344CB8AC3E}">
        <p14:creationId xmlns:p14="http://schemas.microsoft.com/office/powerpoint/2010/main" val="1835856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592055" y="329293"/>
            <a:ext cx="8464859" cy="527957"/>
          </a:xfrm>
        </p:spPr>
        <p:txBody>
          <a:bodyPr>
            <a:noAutofit/>
          </a:bodyPr>
          <a:lstStyle/>
          <a:p>
            <a:pPr marL="0" indent="0">
              <a:lnSpc>
                <a:spcPct val="150000"/>
              </a:lnSpc>
              <a:buNone/>
            </a:pPr>
            <a:r>
              <a:rPr lang="en-US" sz="2000" b="1" dirty="0">
                <a:solidFill>
                  <a:srgbClr val="FF0000"/>
                </a:solidFill>
                <a:latin typeface="Times New Roman" panose="02020603050405020304" pitchFamily="18" charset="0"/>
                <a:cs typeface="Times New Roman" panose="02020603050405020304" pitchFamily="18" charset="0"/>
              </a:rPr>
              <a:t>Example of loading data into Amazon S3 bucket using a COPY Command</a:t>
            </a:r>
          </a:p>
        </p:txBody>
      </p:sp>
      <p:pic>
        <p:nvPicPr>
          <p:cNvPr id="4" name="Picture 3">
            <a:extLst>
              <a:ext uri="{FF2B5EF4-FFF2-40B4-BE49-F238E27FC236}">
                <a16:creationId xmlns:a16="http://schemas.microsoft.com/office/drawing/2014/main" id="{81BE889B-81ED-4A1F-988D-7A88C61D57DC}"/>
              </a:ext>
            </a:extLst>
          </p:cNvPr>
          <p:cNvPicPr>
            <a:picLocks noChangeAspect="1"/>
          </p:cNvPicPr>
          <p:nvPr/>
        </p:nvPicPr>
        <p:blipFill>
          <a:blip r:embed="rId3"/>
          <a:stretch>
            <a:fillRect/>
          </a:stretch>
        </p:blipFill>
        <p:spPr>
          <a:xfrm>
            <a:off x="792616" y="1061356"/>
            <a:ext cx="10258425" cy="4953000"/>
          </a:xfrm>
          <a:prstGeom prst="rect">
            <a:avLst/>
          </a:prstGeom>
        </p:spPr>
      </p:pic>
      <p:sp>
        <p:nvSpPr>
          <p:cNvPr id="5" name="TextBox 4">
            <a:extLst>
              <a:ext uri="{FF2B5EF4-FFF2-40B4-BE49-F238E27FC236}">
                <a16:creationId xmlns:a16="http://schemas.microsoft.com/office/drawing/2014/main" id="{BDD8F2AC-F7F3-4C96-B1F8-114BCE4D158A}"/>
              </a:ext>
            </a:extLst>
          </p:cNvPr>
          <p:cNvSpPr txBox="1"/>
          <p:nvPr/>
        </p:nvSpPr>
        <p:spPr>
          <a:xfrm>
            <a:off x="749073" y="6218462"/>
            <a:ext cx="4480688" cy="430887"/>
          </a:xfrm>
          <a:prstGeom prst="rect">
            <a:avLst/>
          </a:prstGeom>
          <a:noFill/>
        </p:spPr>
        <p:txBody>
          <a:bodyPr wrap="square">
            <a:spAutoFit/>
          </a:bodyPr>
          <a:lstStyle/>
          <a:p>
            <a:r>
              <a:rPr lang="en-US" sz="1100" dirty="0"/>
              <a:t>Credit: </a:t>
            </a:r>
            <a:r>
              <a:rPr lang="en-US" sz="1100" dirty="0">
                <a:hlinkClick r:id="rId4"/>
              </a:rPr>
              <a:t>https://aws.amazon.com/blogs/big-data/best-practices-for-micro-batch-loading-on-amazon-redshift/</a:t>
            </a:r>
            <a:r>
              <a:rPr lang="en-US" sz="1100" dirty="0"/>
              <a:t> </a:t>
            </a:r>
            <a:endParaRPr lang="en-US" dirty="0"/>
          </a:p>
        </p:txBody>
      </p:sp>
    </p:spTree>
    <p:extLst>
      <p:ext uri="{BB962C8B-B14F-4D97-AF65-F5344CB8AC3E}">
        <p14:creationId xmlns:p14="http://schemas.microsoft.com/office/powerpoint/2010/main" val="36578179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pPr algn="just"/>
            <a:r>
              <a:rPr lang="en-US" sz="3600" dirty="0">
                <a:solidFill>
                  <a:srgbClr val="FF0000"/>
                </a:solidFill>
                <a:latin typeface="Times New Roman" panose="02020603050405020304" pitchFamily="18" charset="0"/>
                <a:cs typeface="Times New Roman" panose="02020603050405020304" pitchFamily="18" charset="0"/>
              </a:rPr>
              <a:t>Redshift Maintenance and Operations</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1" y="903514"/>
            <a:ext cx="10065059" cy="5562599"/>
          </a:xfrm>
        </p:spPr>
        <p:txBody>
          <a:bodyPr>
            <a:normAutofit/>
          </a:bodyPr>
          <a:lstStyle/>
          <a:p>
            <a:pPr marL="0" indent="0">
              <a:buNone/>
            </a:pPr>
            <a:r>
              <a:rPr lang="en-IN" sz="2200" b="1" dirty="0">
                <a:solidFill>
                  <a:srgbClr val="FF0000"/>
                </a:solidFill>
                <a:latin typeface="Times New Roman" panose="02020603050405020304" pitchFamily="18" charset="0"/>
                <a:cs typeface="Times New Roman" panose="02020603050405020304" pitchFamily="18" charset="0"/>
              </a:rPr>
              <a:t>AWS Redshift M</a:t>
            </a:r>
            <a:r>
              <a:rPr lang="en-IN" sz="2200" b="1" i="0" u="none" strike="noStrike" dirty="0">
                <a:solidFill>
                  <a:srgbClr val="FF0000"/>
                </a:solidFill>
                <a:effectLst/>
                <a:latin typeface="Times New Roman" panose="02020603050405020304" pitchFamily="18" charset="0"/>
                <a:cs typeface="Times New Roman" panose="02020603050405020304" pitchFamily="18" charset="0"/>
              </a:rPr>
              <a:t>aintenance windows</a:t>
            </a:r>
          </a:p>
          <a:p>
            <a:pPr>
              <a:lnSpc>
                <a:spcPct val="150000"/>
              </a:lnSpc>
            </a:pPr>
            <a:r>
              <a:rPr lang="en-IN" sz="2200" b="0" i="0" u="none" strike="noStrike" dirty="0">
                <a:solidFill>
                  <a:srgbClr val="16191F"/>
                </a:solidFill>
                <a:effectLst/>
                <a:latin typeface="Times New Roman" panose="02020603050405020304" pitchFamily="18" charset="0"/>
                <a:cs typeface="Times New Roman" panose="02020603050405020304" pitchFamily="18" charset="0"/>
              </a:rPr>
              <a:t>When a scheduled mainten</a:t>
            </a:r>
            <a:r>
              <a:rPr lang="en-IN" sz="2200" dirty="0">
                <a:solidFill>
                  <a:srgbClr val="16191F"/>
                </a:solidFill>
                <a:latin typeface="Times New Roman" panose="02020603050405020304" pitchFamily="18" charset="0"/>
                <a:cs typeface="Times New Roman" panose="02020603050405020304" pitchFamily="18" charset="0"/>
              </a:rPr>
              <a:t>ance is performed at the same time while a query is under execution, then the query is terminated and rolled back. It needs to be restarted again.</a:t>
            </a:r>
          </a:p>
          <a:p>
            <a:pPr>
              <a:lnSpc>
                <a:spcPct val="150000"/>
              </a:lnSpc>
            </a:pPr>
            <a:r>
              <a:rPr lang="en-IN" sz="2200" b="0" i="0" u="none" strike="noStrike" dirty="0">
                <a:solidFill>
                  <a:srgbClr val="16191F"/>
                </a:solidFill>
                <a:effectLst/>
                <a:latin typeface="Times New Roman" panose="02020603050405020304" pitchFamily="18" charset="0"/>
                <a:cs typeface="Times New Roman" panose="02020603050405020304" pitchFamily="18" charset="0"/>
              </a:rPr>
              <a:t>Long running operations like VACCUM or loading large data sets needs to be scheduled to avoid maintenance windows.</a:t>
            </a:r>
          </a:p>
          <a:p>
            <a:pPr>
              <a:lnSpc>
                <a:spcPct val="150000"/>
              </a:lnSpc>
            </a:pPr>
            <a:r>
              <a:rPr lang="en-IN" sz="2200" dirty="0">
                <a:solidFill>
                  <a:srgbClr val="16191F"/>
                </a:solidFill>
                <a:latin typeface="Times New Roman" panose="02020603050405020304" pitchFamily="18" charset="0"/>
                <a:cs typeface="Times New Roman" panose="02020603050405020304" pitchFamily="18" charset="0"/>
              </a:rPr>
              <a:t>Data can be loaded in smaller increments to make the restart easy. In this way users can reduce the risk.</a:t>
            </a:r>
            <a:endParaRPr lang="en-IN" sz="2200" b="0" i="0" u="none" strike="noStrike" dirty="0">
              <a:solidFill>
                <a:srgbClr val="16191F"/>
              </a:solidFill>
              <a:effectLst/>
              <a:latin typeface="Times New Roman" panose="02020603050405020304" pitchFamily="18" charset="0"/>
              <a:cs typeface="Times New Roman" panose="02020603050405020304" pitchFamily="18" charset="0"/>
            </a:endParaRP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13239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1" y="457200"/>
            <a:ext cx="10065059" cy="6008913"/>
          </a:xfrm>
        </p:spPr>
        <p:txBody>
          <a:bodyPr>
            <a:noAutofit/>
          </a:bodyPr>
          <a:lstStyle/>
          <a:p>
            <a:pPr marL="0" indent="0">
              <a:lnSpc>
                <a:spcPct val="150000"/>
              </a:lnSpc>
              <a:buNone/>
            </a:pPr>
            <a:r>
              <a:rPr lang="en-US" sz="2200" dirty="0">
                <a:latin typeface="Times New Roman" panose="02020603050405020304" pitchFamily="18" charset="0"/>
                <a:cs typeface="Times New Roman" panose="02020603050405020304" pitchFamily="18" charset="0"/>
              </a:rPr>
              <a:t>Following </a:t>
            </a:r>
            <a:r>
              <a:rPr lang="en-US" sz="2200" b="1" dirty="0">
                <a:latin typeface="Times New Roman" panose="02020603050405020304" pitchFamily="18" charset="0"/>
                <a:cs typeface="Times New Roman" panose="02020603050405020304" pitchFamily="18" charset="0"/>
              </a:rPr>
              <a:t>operations</a:t>
            </a:r>
            <a:r>
              <a:rPr lang="en-US" sz="2200" dirty="0">
                <a:latin typeface="Times New Roman" panose="02020603050405020304" pitchFamily="18" charset="0"/>
                <a:cs typeface="Times New Roman" panose="02020603050405020304" pitchFamily="18" charset="0"/>
              </a:rPr>
              <a:t> can be used:</a:t>
            </a:r>
          </a:p>
          <a:p>
            <a:pPr>
              <a:lnSpc>
                <a:spcPct val="150000"/>
              </a:lnSpc>
            </a:pPr>
            <a:r>
              <a:rPr lang="en-US" sz="2200" b="1" dirty="0">
                <a:latin typeface="Times New Roman" panose="02020603050405020304" pitchFamily="18" charset="0"/>
                <a:cs typeface="Times New Roman" panose="02020603050405020304" pitchFamily="18" charset="0"/>
              </a:rPr>
              <a:t>Loading data into sequential blocks</a:t>
            </a:r>
            <a:r>
              <a:rPr lang="en-US" sz="2200" dirty="0">
                <a:latin typeface="Times New Roman" panose="02020603050405020304" pitchFamily="18" charset="0"/>
                <a:cs typeface="Times New Roman" panose="02020603050405020304" pitchFamily="18" charset="0"/>
              </a:rPr>
              <a:t>: If a large amount of data needs to be added, then data can be loaded into sequential blocks as per the sorting order which eliminates vacuum. Data loading in smaller blocks leads to less usage of intermediate sorting space during every load</a:t>
            </a:r>
          </a:p>
          <a:p>
            <a:pPr marL="0" indent="0">
              <a:lnSpc>
                <a:spcPct val="150000"/>
              </a:lnSpc>
              <a:buNone/>
            </a:pPr>
            <a:r>
              <a:rPr lang="en-US" sz="2200" dirty="0">
                <a:latin typeface="Times New Roman" panose="02020603050405020304" pitchFamily="18" charset="0"/>
                <a:cs typeface="Times New Roman" panose="02020603050405020304" pitchFamily="18" charset="0"/>
              </a:rPr>
              <a:t>E.g.: If a table needs to be loaded with events from January 2018 to December 2018. If we assume that each month consists of a single file the rows can be loaded for the month of Jan, Feb and so on. When the loading is completed, table will be completely sorted and there’s no need of </a:t>
            </a:r>
            <a:r>
              <a:rPr lang="en-IN" sz="2200" b="0" i="0" u="none" strike="noStrike" dirty="0">
                <a:solidFill>
                  <a:srgbClr val="16191F"/>
                </a:solidFill>
                <a:effectLst/>
                <a:latin typeface="Times New Roman" panose="02020603050405020304" pitchFamily="18" charset="0"/>
                <a:cs typeface="Times New Roman" panose="02020603050405020304" pitchFamily="18" charset="0"/>
              </a:rPr>
              <a:t>VACCUM operation</a:t>
            </a:r>
            <a:endParaRPr lang="en-US" sz="2200" b="1" dirty="0">
              <a:latin typeface="Times New Roman" panose="02020603050405020304" pitchFamily="18" charset="0"/>
              <a:cs typeface="Times New Roman" panose="02020603050405020304" pitchFamily="18" charset="0"/>
            </a:endParaRPr>
          </a:p>
          <a:p>
            <a:pPr>
              <a:lnSpc>
                <a:spcPct val="150000"/>
              </a:lnSpc>
            </a:pPr>
            <a:r>
              <a:rPr lang="en-US" sz="2200" b="1" dirty="0">
                <a:latin typeface="Times New Roman" panose="02020603050405020304" pitchFamily="18" charset="0"/>
                <a:cs typeface="Times New Roman" panose="02020603050405020304" pitchFamily="18" charset="0"/>
              </a:rPr>
              <a:t>Vacuuming Tables</a:t>
            </a:r>
            <a:r>
              <a:rPr lang="en-US" sz="2200" dirty="0">
                <a:latin typeface="Times New Roman" panose="02020603050405020304" pitchFamily="18" charset="0"/>
                <a:cs typeface="Times New Roman" panose="02020603050405020304" pitchFamily="18" charset="0"/>
              </a:rPr>
              <a:t>: In vacuum operation, rows are re sorted and spaces are reclaimed in a specified table or in all the tables within the current database session. </a:t>
            </a:r>
          </a:p>
        </p:txBody>
      </p:sp>
    </p:spTree>
    <p:extLst>
      <p:ext uri="{BB962C8B-B14F-4D97-AF65-F5344CB8AC3E}">
        <p14:creationId xmlns:p14="http://schemas.microsoft.com/office/powerpoint/2010/main" val="1006616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269288" y="192960"/>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Redshift Architecture</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1" y="928668"/>
            <a:ext cx="6222786" cy="5736372"/>
          </a:xfrm>
        </p:spPr>
        <p:txBody>
          <a:bodyPr>
            <a:noAutofit/>
          </a:bodyPr>
          <a:lstStyle/>
          <a:p>
            <a:pPr>
              <a:lnSpc>
                <a:spcPct val="150000"/>
              </a:lnSpc>
            </a:pPr>
            <a:r>
              <a:rPr lang="en-US" sz="2200" b="1" dirty="0">
                <a:solidFill>
                  <a:srgbClr val="16191F"/>
                </a:solidFill>
                <a:latin typeface="Times New Roman" panose="02020603050405020304" pitchFamily="18" charset="0"/>
                <a:cs typeface="Times New Roman" panose="02020603050405020304" pitchFamily="18" charset="0"/>
              </a:rPr>
              <a:t>Client Applications</a:t>
            </a:r>
            <a:r>
              <a:rPr lang="en-US" sz="2200" dirty="0">
                <a:solidFill>
                  <a:srgbClr val="16191F"/>
                </a:solidFill>
                <a:latin typeface="Times New Roman" panose="02020603050405020304" pitchFamily="18" charset="0"/>
                <a:cs typeface="Times New Roman" panose="02020603050405020304" pitchFamily="18" charset="0"/>
              </a:rPr>
              <a:t>: Redshift integrates with multiple ETL and BI tools, it is based on PostgreSQL which leads to minimal changes for existing SQL client applications.</a:t>
            </a:r>
          </a:p>
          <a:p>
            <a:pPr>
              <a:lnSpc>
                <a:spcPct val="150000"/>
              </a:lnSpc>
            </a:pPr>
            <a:r>
              <a:rPr lang="en-US" sz="2200" b="1" dirty="0">
                <a:solidFill>
                  <a:srgbClr val="16191F"/>
                </a:solidFill>
                <a:latin typeface="Times New Roman" panose="02020603050405020304" pitchFamily="18" charset="0"/>
                <a:cs typeface="Times New Roman" panose="02020603050405020304" pitchFamily="18" charset="0"/>
              </a:rPr>
              <a:t>Clusters</a:t>
            </a:r>
            <a:r>
              <a:rPr lang="en-US" sz="2200" dirty="0">
                <a:solidFill>
                  <a:srgbClr val="16191F"/>
                </a:solidFill>
                <a:latin typeface="Times New Roman" panose="02020603050405020304" pitchFamily="18" charset="0"/>
                <a:cs typeface="Times New Roman" panose="02020603050405020304" pitchFamily="18" charset="0"/>
              </a:rPr>
              <a:t>: The main component of the Amazon Redshift is a cluster. It consists of one or two compute nodes.</a:t>
            </a:r>
          </a:p>
          <a:p>
            <a:pPr>
              <a:lnSpc>
                <a:spcPct val="150000"/>
              </a:lnSpc>
            </a:pPr>
            <a:r>
              <a:rPr lang="en-US" sz="2200" b="1" dirty="0">
                <a:solidFill>
                  <a:srgbClr val="16191F"/>
                </a:solidFill>
                <a:latin typeface="Times New Roman" panose="02020603050405020304" pitchFamily="18" charset="0"/>
                <a:cs typeface="Times New Roman" panose="02020603050405020304" pitchFamily="18" charset="0"/>
              </a:rPr>
              <a:t>Learner Node</a:t>
            </a:r>
            <a:r>
              <a:rPr lang="en-US" sz="2200" dirty="0">
                <a:solidFill>
                  <a:srgbClr val="16191F"/>
                </a:solidFill>
                <a:latin typeface="Times New Roman" panose="02020603050405020304" pitchFamily="18" charset="0"/>
                <a:cs typeface="Times New Roman" panose="02020603050405020304" pitchFamily="18" charset="0"/>
              </a:rPr>
              <a:t>: It manages communication between client programs and with compute nodes. </a:t>
            </a:r>
          </a:p>
        </p:txBody>
      </p:sp>
      <p:sp>
        <p:nvSpPr>
          <p:cNvPr id="6" name="TextBox 5">
            <a:extLst>
              <a:ext uri="{FF2B5EF4-FFF2-40B4-BE49-F238E27FC236}">
                <a16:creationId xmlns:a16="http://schemas.microsoft.com/office/drawing/2014/main" id="{1AC0EFB4-4B76-401A-99C9-B77FEF9F7A73}"/>
              </a:ext>
            </a:extLst>
          </p:cNvPr>
          <p:cNvSpPr txBox="1"/>
          <p:nvPr/>
        </p:nvSpPr>
        <p:spPr>
          <a:xfrm>
            <a:off x="6487886" y="5799844"/>
            <a:ext cx="5421084" cy="430887"/>
          </a:xfrm>
          <a:prstGeom prst="rect">
            <a:avLst/>
          </a:prstGeom>
          <a:noFill/>
        </p:spPr>
        <p:txBody>
          <a:bodyPr wrap="square">
            <a:spAutoFit/>
          </a:bodyPr>
          <a:lstStyle/>
          <a:p>
            <a:r>
              <a:rPr lang="en-US" sz="1100" dirty="0"/>
              <a:t>Credit: </a:t>
            </a:r>
            <a:r>
              <a:rPr lang="en-US" sz="1100" dirty="0">
                <a:hlinkClick r:id="rId3"/>
              </a:rPr>
              <a:t>https://docs.aws.amazon.com/redshift/latest/dg/c_high_level_system_architecture.html</a:t>
            </a:r>
            <a:r>
              <a:rPr lang="en-US" sz="1100" dirty="0"/>
              <a:t> </a:t>
            </a:r>
            <a:endParaRPr lang="en-US" dirty="0"/>
          </a:p>
        </p:txBody>
      </p:sp>
      <p:pic>
        <p:nvPicPr>
          <p:cNvPr id="4" name="Picture 3">
            <a:extLst>
              <a:ext uri="{FF2B5EF4-FFF2-40B4-BE49-F238E27FC236}">
                <a16:creationId xmlns:a16="http://schemas.microsoft.com/office/drawing/2014/main" id="{E2650764-53B3-4DAA-9DA1-903A36E8B017}"/>
              </a:ext>
            </a:extLst>
          </p:cNvPr>
          <p:cNvPicPr>
            <a:picLocks noChangeAspect="1"/>
          </p:cNvPicPr>
          <p:nvPr/>
        </p:nvPicPr>
        <p:blipFill>
          <a:blip r:embed="rId4"/>
          <a:stretch>
            <a:fillRect/>
          </a:stretch>
        </p:blipFill>
        <p:spPr>
          <a:xfrm>
            <a:off x="6487886" y="1029916"/>
            <a:ext cx="5558371" cy="4597997"/>
          </a:xfrm>
          <a:prstGeom prst="rect">
            <a:avLst/>
          </a:prstGeom>
        </p:spPr>
      </p:pic>
    </p:spTree>
    <p:extLst>
      <p:ext uri="{BB962C8B-B14F-4D97-AF65-F5344CB8AC3E}">
        <p14:creationId xmlns:p14="http://schemas.microsoft.com/office/powerpoint/2010/main" val="474147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0" y="291097"/>
            <a:ext cx="9719021" cy="6410917"/>
          </a:xfrm>
        </p:spPr>
        <p:txBody>
          <a:bodyPr>
            <a:noAutofit/>
          </a:bodyPr>
          <a:lstStyle/>
          <a:p>
            <a:pPr>
              <a:lnSpc>
                <a:spcPct val="150000"/>
              </a:lnSpc>
            </a:pPr>
            <a:r>
              <a:rPr lang="en-US" sz="2200" b="1" dirty="0">
                <a:latin typeface="Times New Roman" panose="02020603050405020304" pitchFamily="18" charset="0"/>
                <a:cs typeface="Times New Roman" panose="02020603050405020304" pitchFamily="18" charset="0"/>
              </a:rPr>
              <a:t>Compute Nodes: </a:t>
            </a:r>
            <a:r>
              <a:rPr lang="en-US" sz="2200" dirty="0">
                <a:latin typeface="Times New Roman" panose="02020603050405020304" pitchFamily="18" charset="0"/>
                <a:cs typeface="Times New Roman" panose="02020603050405020304" pitchFamily="18" charset="0"/>
              </a:rPr>
              <a:t>Leaders nodes plans the execution and distributes the compiled code to all the compute nodes. These nodes executes the compiled code and sends the results back to the leader node. Every compute node has its own resources (CPU, memory </a:t>
            </a:r>
            <a:r>
              <a:rPr lang="en-US" sz="2200" dirty="0" err="1">
                <a:latin typeface="Times New Roman" panose="02020603050405020304" pitchFamily="18" charset="0"/>
                <a:cs typeface="Times New Roman" panose="02020603050405020304" pitchFamily="18" charset="0"/>
              </a:rPr>
              <a:t>etc</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a:p>
            <a:pPr>
              <a:lnSpc>
                <a:spcPct val="150000"/>
              </a:lnSpc>
            </a:pPr>
            <a:r>
              <a:rPr lang="en-US" sz="2200" b="1" dirty="0">
                <a:latin typeface="Times New Roman" panose="02020603050405020304" pitchFamily="18" charset="0"/>
                <a:cs typeface="Times New Roman" panose="02020603050405020304" pitchFamily="18" charset="0"/>
              </a:rPr>
              <a:t>Node Slices: </a:t>
            </a:r>
            <a:r>
              <a:rPr lang="en-US" sz="2200" dirty="0">
                <a:latin typeface="Times New Roman" panose="02020603050405020304" pitchFamily="18" charset="0"/>
                <a:cs typeface="Times New Roman" panose="02020603050405020304" pitchFamily="18" charset="0"/>
              </a:rPr>
              <a:t>Compute node is divided into slices. Each slice is assigned resources where it processes the tasks allocated to the node. The leader node assigns the tasks to these slices and they then work in parallel to complete the tasks.</a:t>
            </a:r>
            <a:endParaRPr lang="en-US" sz="2200" b="1" dirty="0">
              <a:latin typeface="Times New Roman" panose="02020603050405020304" pitchFamily="18" charset="0"/>
              <a:cs typeface="Times New Roman" panose="02020603050405020304" pitchFamily="18" charset="0"/>
            </a:endParaRPr>
          </a:p>
          <a:p>
            <a:pPr>
              <a:lnSpc>
                <a:spcPct val="150000"/>
              </a:lnSpc>
            </a:pPr>
            <a:r>
              <a:rPr lang="en-US" sz="2200" b="1" dirty="0">
                <a:latin typeface="Times New Roman" panose="02020603050405020304" pitchFamily="18" charset="0"/>
                <a:cs typeface="Times New Roman" panose="02020603050405020304" pitchFamily="18" charset="0"/>
              </a:rPr>
              <a:t>Internal Network: </a:t>
            </a:r>
            <a:r>
              <a:rPr lang="en-US" sz="2200" dirty="0">
                <a:latin typeface="Times New Roman" panose="02020603050405020304" pitchFamily="18" charset="0"/>
                <a:cs typeface="Times New Roman" panose="02020603050405020304" pitchFamily="18" charset="0"/>
              </a:rPr>
              <a:t>Redshift makes the most of the strong connections and close proximity to give high speed network for the communication between leader and compute nodes</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network on which compute nodes work on is private and not accessible to client applications directly</a:t>
            </a:r>
          </a:p>
        </p:txBody>
      </p:sp>
    </p:spTree>
    <p:extLst>
      <p:ext uri="{BB962C8B-B14F-4D97-AF65-F5344CB8AC3E}">
        <p14:creationId xmlns:p14="http://schemas.microsoft.com/office/powerpoint/2010/main" val="245953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Redshift in the AWS Ecosystem </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374339" y="816746"/>
            <a:ext cx="10533915" cy="5465719"/>
          </a:xfrm>
        </p:spPr>
        <p:txBody>
          <a:bodyPr>
            <a:normAutofit/>
          </a:bodyPr>
          <a:lstStyle/>
          <a:p>
            <a:pPr marL="0" indent="0">
              <a:lnSpc>
                <a:spcPct val="150000"/>
              </a:lnSpc>
              <a:buNone/>
            </a:pPr>
            <a:r>
              <a:rPr lang="en-US" sz="2200" dirty="0">
                <a:solidFill>
                  <a:srgbClr val="16191F"/>
                </a:solidFill>
                <a:latin typeface="Times New Roman" panose="02020603050405020304" pitchFamily="18" charset="0"/>
                <a:cs typeface="Times New Roman" panose="02020603050405020304" pitchFamily="18" charset="0"/>
              </a:rPr>
              <a:t>Redshift in AWS Ecosystem provides following features for getting best data insights in no time and delivering business outcomes.</a:t>
            </a:r>
            <a:endParaRPr lang="en-US" sz="2200" b="0" i="0" dirty="0">
              <a:solidFill>
                <a:srgbClr val="16191F"/>
              </a:solidFill>
              <a:effectLst/>
              <a:latin typeface="Times New Roman" panose="02020603050405020304" pitchFamily="18" charset="0"/>
              <a:cs typeface="Times New Roman" panose="02020603050405020304" pitchFamily="18" charset="0"/>
            </a:endParaRPr>
          </a:p>
          <a:p>
            <a:pPr>
              <a:lnSpc>
                <a:spcPct val="150000"/>
              </a:lnSpc>
            </a:pPr>
            <a:r>
              <a:rPr lang="en-US" sz="2200" b="1" dirty="0">
                <a:solidFill>
                  <a:srgbClr val="16191F"/>
                </a:solidFill>
                <a:latin typeface="Times New Roman" panose="02020603050405020304" pitchFamily="18" charset="0"/>
                <a:cs typeface="Times New Roman" panose="02020603050405020304" pitchFamily="18" charset="0"/>
              </a:rPr>
              <a:t>Redshift Serverless: </a:t>
            </a:r>
            <a:r>
              <a:rPr lang="en-US" sz="2200" dirty="0">
                <a:solidFill>
                  <a:srgbClr val="16191F"/>
                </a:solidFill>
                <a:latin typeface="Times New Roman" panose="02020603050405020304" pitchFamily="18" charset="0"/>
                <a:cs typeface="Times New Roman" panose="02020603050405020304" pitchFamily="18" charset="0"/>
              </a:rPr>
              <a:t>It is a serverless alternative that makes it convenient to run analytics in seconds without the overhead of doing an configurations and maintenance. With this, any user can get insights from data by simply loading and executing queries on the data in warehouse</a:t>
            </a:r>
            <a:endParaRPr lang="en-US" sz="2200" b="1" dirty="0">
              <a:solidFill>
                <a:srgbClr val="16191F"/>
              </a:solidFill>
              <a:latin typeface="Times New Roman" panose="02020603050405020304" pitchFamily="18" charset="0"/>
              <a:cs typeface="Times New Roman" panose="02020603050405020304" pitchFamily="18" charset="0"/>
            </a:endParaRPr>
          </a:p>
          <a:p>
            <a:pPr>
              <a:lnSpc>
                <a:spcPct val="150000"/>
              </a:lnSpc>
            </a:pPr>
            <a:r>
              <a:rPr lang="en-US" sz="2200" b="1" i="0" dirty="0">
                <a:solidFill>
                  <a:srgbClr val="16191F"/>
                </a:solidFill>
                <a:effectLst/>
                <a:latin typeface="Times New Roman" panose="02020603050405020304" pitchFamily="18" charset="0"/>
                <a:cs typeface="Times New Roman" panose="02020603050405020304" pitchFamily="18" charset="0"/>
              </a:rPr>
              <a:t>Query Editor:</a:t>
            </a:r>
            <a:r>
              <a:rPr lang="en-US" sz="2200" b="1" dirty="0">
                <a:solidFill>
                  <a:srgbClr val="16191F"/>
                </a:solidFill>
                <a:latin typeface="Times New Roman" panose="02020603050405020304" pitchFamily="18" charset="0"/>
                <a:cs typeface="Times New Roman" panose="02020603050405020304" pitchFamily="18" charset="0"/>
              </a:rPr>
              <a:t> </a:t>
            </a:r>
            <a:r>
              <a:rPr lang="en-US" sz="2200" dirty="0">
                <a:solidFill>
                  <a:srgbClr val="16191F"/>
                </a:solidFill>
                <a:latin typeface="Times New Roman" panose="02020603050405020304" pitchFamily="18" charset="0"/>
                <a:cs typeface="Times New Roman" panose="02020603050405020304" pitchFamily="18" charset="0"/>
              </a:rPr>
              <a:t>It enables the end users to visualize query results with a single click, design schemas and tables, load data and explore database objects. It provides an imaginative editor for sharing SQL queries, analytics and visualization.</a:t>
            </a:r>
            <a:endParaRPr lang="en-US" sz="2200" b="1" i="0" dirty="0">
              <a:solidFill>
                <a:srgbClr val="16191F"/>
              </a:solidFill>
              <a:effectLst/>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9528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374340" y="1110343"/>
            <a:ext cx="9499003" cy="5225911"/>
          </a:xfrm>
        </p:spPr>
        <p:txBody>
          <a:bodyPr>
            <a:normAutofit/>
          </a:bodyPr>
          <a:lstStyle/>
          <a:p>
            <a:pPr>
              <a:lnSpc>
                <a:spcPct val="150000"/>
              </a:lnSpc>
            </a:pPr>
            <a:r>
              <a:rPr lang="en-US" sz="2200" b="1" dirty="0">
                <a:solidFill>
                  <a:srgbClr val="16191F"/>
                </a:solidFill>
                <a:latin typeface="Times New Roman" panose="02020603050405020304" pitchFamily="18" charset="0"/>
                <a:cs typeface="Times New Roman" panose="02020603050405020304" pitchFamily="18" charset="0"/>
              </a:rPr>
              <a:t>Automated Table Design:</a:t>
            </a:r>
            <a:r>
              <a:rPr lang="en-US" sz="2200" dirty="0">
                <a:solidFill>
                  <a:srgbClr val="16191F"/>
                </a:solidFill>
                <a:latin typeface="Times New Roman" panose="02020603050405020304" pitchFamily="18" charset="0"/>
                <a:cs typeface="Times New Roman" panose="02020603050405020304" pitchFamily="18" charset="0"/>
              </a:rPr>
              <a:t> This automated table optimization picks up the best sort and key to optimize performance for clusters. </a:t>
            </a:r>
            <a:endParaRPr lang="en-US" sz="2200" b="1" dirty="0">
              <a:solidFill>
                <a:srgbClr val="16191F"/>
              </a:solidFill>
              <a:latin typeface="Times New Roman" panose="02020603050405020304" pitchFamily="18" charset="0"/>
              <a:cs typeface="Times New Roman" panose="02020603050405020304" pitchFamily="18" charset="0"/>
            </a:endParaRPr>
          </a:p>
          <a:p>
            <a:pPr>
              <a:lnSpc>
                <a:spcPct val="150000"/>
              </a:lnSpc>
            </a:pPr>
            <a:r>
              <a:rPr lang="en-US" sz="2200" b="1" i="0" dirty="0">
                <a:solidFill>
                  <a:srgbClr val="16191F"/>
                </a:solidFill>
                <a:effectLst/>
                <a:latin typeface="Times New Roman" panose="02020603050405020304" pitchFamily="18" charset="0"/>
                <a:cs typeface="Times New Roman" panose="02020603050405020304" pitchFamily="18" charset="0"/>
              </a:rPr>
              <a:t>Simple AP</a:t>
            </a:r>
            <a:r>
              <a:rPr lang="en-US" sz="2200" b="1" dirty="0">
                <a:solidFill>
                  <a:srgbClr val="16191F"/>
                </a:solidFill>
                <a:latin typeface="Times New Roman" panose="02020603050405020304" pitchFamily="18" charset="0"/>
                <a:cs typeface="Times New Roman" panose="02020603050405020304" pitchFamily="18" charset="0"/>
              </a:rPr>
              <a:t>I: </a:t>
            </a:r>
            <a:r>
              <a:rPr lang="en-US" sz="2200" dirty="0">
                <a:solidFill>
                  <a:srgbClr val="16191F"/>
                </a:solidFill>
                <a:latin typeface="Times New Roman" panose="02020603050405020304" pitchFamily="18" charset="0"/>
                <a:cs typeface="Times New Roman" panose="02020603050405020304" pitchFamily="18" charset="0"/>
              </a:rPr>
              <a:t>Redshift eases the task for accessing the data with all type of applications(traditional, cloud and web). It simplifies this task by the help of AWS supported SDK (Python, Java, Ruby, Node.js)</a:t>
            </a:r>
            <a:endParaRPr lang="en-US" sz="2200" b="1" dirty="0">
              <a:solidFill>
                <a:srgbClr val="16191F"/>
              </a:solidFill>
              <a:latin typeface="Times New Roman" panose="02020603050405020304" pitchFamily="18" charset="0"/>
              <a:cs typeface="Times New Roman" panose="02020603050405020304" pitchFamily="18" charset="0"/>
            </a:endParaRPr>
          </a:p>
          <a:p>
            <a:pPr>
              <a:lnSpc>
                <a:spcPct val="150000"/>
              </a:lnSpc>
            </a:pPr>
            <a:r>
              <a:rPr lang="en-US" sz="2200" b="1" i="0" dirty="0">
                <a:solidFill>
                  <a:srgbClr val="16191F"/>
                </a:solidFill>
                <a:effectLst/>
                <a:latin typeface="Times New Roman" panose="02020603050405020304" pitchFamily="18" charset="0"/>
                <a:cs typeface="Times New Roman" panose="02020603050405020304" pitchFamily="18" charset="0"/>
              </a:rPr>
              <a:t>Fault Tolerant: </a:t>
            </a:r>
            <a:r>
              <a:rPr lang="en-US" sz="2200" i="0" dirty="0">
                <a:solidFill>
                  <a:srgbClr val="16191F"/>
                </a:solidFill>
                <a:effectLst/>
                <a:latin typeface="Times New Roman" panose="02020603050405020304" pitchFamily="18" charset="0"/>
                <a:cs typeface="Times New Roman" panose="02020603050405020304" pitchFamily="18" charset="0"/>
              </a:rPr>
              <a:t>Redshift </a:t>
            </a:r>
            <a:r>
              <a:rPr lang="en-US" sz="2200" dirty="0">
                <a:solidFill>
                  <a:srgbClr val="16191F"/>
                </a:solidFill>
                <a:latin typeface="Times New Roman" panose="02020603050405020304" pitchFamily="18" charset="0"/>
                <a:cs typeface="Times New Roman" panose="02020603050405020304" pitchFamily="18" charset="0"/>
              </a:rPr>
              <a:t>monitors the status of cluster and automatically replicates data from failed devices and replaces nodes accordingly for fault tolerance.</a:t>
            </a:r>
            <a:endParaRPr lang="en-US" sz="2200" b="1" i="0" dirty="0">
              <a:solidFill>
                <a:srgbClr val="16191F"/>
              </a:solidFill>
              <a:effectLst/>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1415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Redshift Table Design</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1" y="816746"/>
            <a:ext cx="10130373" cy="5714684"/>
          </a:xfrm>
        </p:spPr>
        <p:txBody>
          <a:bodyPr>
            <a:normAutofit/>
          </a:bodyPr>
          <a:lstStyle/>
          <a:p>
            <a:pPr marL="0" indent="0">
              <a:buNone/>
            </a:pPr>
            <a:r>
              <a:rPr lang="en-US" sz="2200" b="1" dirty="0">
                <a:solidFill>
                  <a:srgbClr val="FF0000"/>
                </a:solidFill>
                <a:latin typeface="Times New Roman" panose="02020603050405020304" pitchFamily="18" charset="0"/>
                <a:cs typeface="Times New Roman" panose="02020603050405020304" pitchFamily="18" charset="0"/>
              </a:rPr>
              <a:t>1. Concept of Automatic Table Optimization</a:t>
            </a:r>
          </a:p>
          <a:p>
            <a:pPr>
              <a:lnSpc>
                <a:spcPct val="150000"/>
              </a:lnSpc>
            </a:pPr>
            <a:r>
              <a:rPr lang="en-US" sz="2200" dirty="0">
                <a:latin typeface="Times New Roman" panose="02020603050405020304" pitchFamily="18" charset="0"/>
                <a:cs typeface="Times New Roman" panose="02020603050405020304" pitchFamily="18" charset="0"/>
              </a:rPr>
              <a:t>Automatic table optimization automatically improves the design of the tables by applying sort and distribution keys without the need of an system administrator. It is easier to get started with the design of tables as this gives quick performance without manually implementing table optimizations.</a:t>
            </a:r>
          </a:p>
          <a:p>
            <a:pPr>
              <a:lnSpc>
                <a:spcPct val="150000"/>
              </a:lnSpc>
            </a:pPr>
            <a:r>
              <a:rPr lang="en-US" sz="2200" dirty="0">
                <a:latin typeface="Times New Roman" panose="02020603050405020304" pitchFamily="18" charset="0"/>
                <a:cs typeface="Times New Roman" panose="02020603050405020304" pitchFamily="18" charset="0"/>
              </a:rPr>
              <a:t>It continuously observes the queries interacting with the tables to choose sort and distribution keys to optimize performance for the cluster’s task queue by applying the advanced artificial intelligence methods.</a:t>
            </a:r>
          </a:p>
          <a:p>
            <a:pPr marL="0" indent="0">
              <a:lnSpc>
                <a:spcPct val="150000"/>
              </a:lnSpc>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2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9355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1" y="337456"/>
            <a:ext cx="10052508" cy="6418346"/>
          </a:xfrm>
        </p:spPr>
        <p:txBody>
          <a:bodyPr>
            <a:normAutofit fontScale="92500" lnSpcReduction="20000"/>
          </a:bodyPr>
          <a:lstStyle/>
          <a:p>
            <a:pPr marL="0" indent="0">
              <a:buNone/>
            </a:pPr>
            <a:r>
              <a:rPr lang="en-US" sz="2400" b="1" dirty="0">
                <a:solidFill>
                  <a:srgbClr val="FF0000"/>
                </a:solidFill>
                <a:latin typeface="Times New Roman" panose="02020603050405020304" pitchFamily="18" charset="0"/>
                <a:cs typeface="Times New Roman" panose="02020603050405020304" pitchFamily="18" charset="0"/>
              </a:rPr>
              <a:t>2. Enabling Automatic Table Optimization Feature</a:t>
            </a:r>
          </a:p>
          <a:p>
            <a:pPr>
              <a:lnSpc>
                <a:spcPct val="150000"/>
              </a:lnSpc>
            </a:pPr>
            <a:r>
              <a:rPr lang="en-US" sz="2400" dirty="0">
                <a:latin typeface="Times New Roman" panose="02020603050405020304" pitchFamily="18" charset="0"/>
                <a:cs typeface="Times New Roman" panose="02020603050405020304" pitchFamily="18" charset="0"/>
              </a:rPr>
              <a:t>Tables are by default created without explicitly defining distribution or sort keys to ”AUTO”.</a:t>
            </a:r>
          </a:p>
          <a:p>
            <a:pPr>
              <a:lnSpc>
                <a:spcPct val="150000"/>
              </a:lnSpc>
            </a:pPr>
            <a:r>
              <a:rPr lang="en-US" sz="2400" dirty="0">
                <a:latin typeface="Times New Roman" panose="02020603050405020304" pitchFamily="18" charset="0"/>
                <a:cs typeface="Times New Roman" panose="02020603050405020304" pitchFamily="18" charset="0"/>
              </a:rPr>
              <a:t>While creating a table, a user can explicitly set a sort or distribution key manually. In this case, the table design will not be automatically managed.</a:t>
            </a:r>
          </a:p>
          <a:p>
            <a:pPr>
              <a:lnSpc>
                <a:spcPct val="150000"/>
              </a:lnSpc>
            </a:pPr>
            <a:r>
              <a:rPr lang="en-US" sz="2400" dirty="0">
                <a:latin typeface="Times New Roman" panose="02020603050405020304" pitchFamily="18" charset="0"/>
                <a:cs typeface="Times New Roman" panose="02020603050405020304" pitchFamily="18" charset="0"/>
              </a:rPr>
              <a:t>To enable this automatic optimization feature to an existing table, user must use the “ALTER ” option in order to set the table to “AUTO”.</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Alter Table </a:t>
            </a:r>
            <a:r>
              <a:rPr lang="en-US" sz="2400" dirty="0" err="1">
                <a:latin typeface="Times New Roman" panose="02020603050405020304" pitchFamily="18" charset="0"/>
                <a:cs typeface="Times New Roman" panose="02020603050405020304" pitchFamily="18" charset="0"/>
              </a:rPr>
              <a:t>table_name</a:t>
            </a:r>
            <a:r>
              <a:rPr lang="en-US" sz="2400" dirty="0">
                <a:latin typeface="Times New Roman" panose="02020603050405020304" pitchFamily="18" charset="0"/>
                <a:cs typeface="Times New Roman" panose="02020603050405020304" pitchFamily="18" charset="0"/>
              </a:rPr>
              <a:t> Alter SORTKEY AUTO;</a:t>
            </a:r>
          </a:p>
          <a:p>
            <a:pPr marL="0" indent="0">
              <a:buNone/>
            </a:pPr>
            <a:r>
              <a:rPr lang="en-US" sz="2400" dirty="0">
                <a:latin typeface="Times New Roman" panose="02020603050405020304" pitchFamily="18" charset="0"/>
                <a:cs typeface="Times New Roman" panose="02020603050405020304" pitchFamily="18" charset="0"/>
              </a:rPr>
              <a:t>	       Alter Table </a:t>
            </a:r>
            <a:r>
              <a:rPr lang="en-US" sz="2400" dirty="0" err="1">
                <a:latin typeface="Times New Roman" panose="02020603050405020304" pitchFamily="18" charset="0"/>
                <a:cs typeface="Times New Roman" panose="02020603050405020304" pitchFamily="18" charset="0"/>
              </a:rPr>
              <a:t>table_name</a:t>
            </a:r>
            <a:r>
              <a:rPr lang="en-US" sz="2400" dirty="0">
                <a:latin typeface="Times New Roman" panose="02020603050405020304" pitchFamily="18" charset="0"/>
                <a:cs typeface="Times New Roman" panose="02020603050405020304" pitchFamily="18" charset="0"/>
              </a:rPr>
              <a:t> Alter DISTSTYLE AUTO;</a:t>
            </a:r>
          </a:p>
          <a:p>
            <a:pPr>
              <a:lnSpc>
                <a:spcPct val="160000"/>
              </a:lnSpc>
            </a:pPr>
            <a:r>
              <a:rPr lang="en-US" sz="2400" dirty="0">
                <a:latin typeface="Times New Roman" panose="02020603050405020304" pitchFamily="18" charset="0"/>
                <a:cs typeface="Times New Roman" panose="02020603050405020304" pitchFamily="18" charset="0"/>
              </a:rPr>
              <a:t>Initially there is no key assigned to the table. As the table size is increased, Redshift applies the optimized sort and distribution keys.</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008319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5309</Words>
  <Application>Microsoft Office PowerPoint</Application>
  <PresentationFormat>Widescreen</PresentationFormat>
  <Paragraphs>314</Paragraphs>
  <Slides>34</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Courier New</vt:lpstr>
      <vt:lpstr>Times New Roman</vt:lpstr>
      <vt:lpstr>Office Theme</vt:lpstr>
      <vt:lpstr>Analysis: REDSHIFT</vt:lpstr>
      <vt:lpstr>Agenda</vt:lpstr>
      <vt:lpstr>Amazon Redshift</vt:lpstr>
      <vt:lpstr>Redshift Architecture</vt:lpstr>
      <vt:lpstr>PowerPoint Presentation</vt:lpstr>
      <vt:lpstr>Redshift in the AWS Ecosystem </vt:lpstr>
      <vt:lpstr>PowerPoint Presentation</vt:lpstr>
      <vt:lpstr>Redshift Table Design</vt:lpstr>
      <vt:lpstr>PowerPoint Presentation</vt:lpstr>
      <vt:lpstr>PowerPoint Presentation</vt:lpstr>
      <vt:lpstr>PowerPoint Presentation</vt:lpstr>
      <vt:lpstr>Redshift Table Design – Distribution Styles</vt:lpstr>
      <vt:lpstr>PowerPoint Presentation</vt:lpstr>
      <vt:lpstr>PowerPoint Presentation</vt:lpstr>
      <vt:lpstr>PowerPoint Presentation</vt:lpstr>
      <vt:lpstr>Redshift Table Design - Sort Keys</vt:lpstr>
      <vt:lpstr>PowerPoint Presentation</vt:lpstr>
      <vt:lpstr>PowerPoint Presentation</vt:lpstr>
      <vt:lpstr>PowerPoint Presentation</vt:lpstr>
      <vt:lpstr>Redshift Table Design - Data Types</vt:lpstr>
      <vt:lpstr>PowerPoint Presentation</vt:lpstr>
      <vt:lpstr>PowerPoint Presentation</vt:lpstr>
      <vt:lpstr>PowerPoint Presentation</vt:lpstr>
      <vt:lpstr>Redshift Table Design - Compression</vt:lpstr>
      <vt:lpstr>PowerPoint Presentation</vt:lpstr>
      <vt:lpstr>Redshift Table Design - Constraints</vt:lpstr>
      <vt:lpstr>PowerPoint Presentation</vt:lpstr>
      <vt:lpstr>Redshift Workload Management</vt:lpstr>
      <vt:lpstr>PowerPoint Presentation</vt:lpstr>
      <vt:lpstr>Redshift loading Data</vt:lpstr>
      <vt:lpstr>PowerPoint Presentation</vt:lpstr>
      <vt:lpstr>PowerPoint Presentation</vt:lpstr>
      <vt:lpstr>Redshift Maintenance and Operations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REDSHIFT</dc:title>
  <dc:creator>Pedram Habibi</dc:creator>
  <cp:lastModifiedBy>Pedram Habibi</cp:lastModifiedBy>
  <cp:revision>1</cp:revision>
  <dcterms:created xsi:type="dcterms:W3CDTF">2022-09-30T19:24:44Z</dcterms:created>
  <dcterms:modified xsi:type="dcterms:W3CDTF">2022-09-30T19:24:51Z</dcterms:modified>
</cp:coreProperties>
</file>