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539" r:id="rId2"/>
    <p:sldId id="540" r:id="rId3"/>
    <p:sldId id="541" r:id="rId4"/>
    <p:sldId id="542" r:id="rId5"/>
    <p:sldId id="543" r:id="rId6"/>
    <p:sldId id="544" r:id="rId7"/>
    <p:sldId id="545" r:id="rId8"/>
    <p:sldId id="546" r:id="rId9"/>
    <p:sldId id="547" r:id="rId10"/>
    <p:sldId id="548" r:id="rId11"/>
    <p:sldId id="549" r:id="rId12"/>
    <p:sldId id="550" r:id="rId13"/>
    <p:sldId id="551" r:id="rId14"/>
    <p:sldId id="552" r:id="rId15"/>
    <p:sldId id="553" r:id="rId16"/>
    <p:sldId id="55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3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4E45D7-E32F-48F5-A888-77A2B7D44D4F}" type="datetimeFigureOut">
              <a:rPr lang="en-US" smtClean="0"/>
              <a:t>10/8/2022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A1F1B1-88B8-4596-9258-50F943352B39}" type="slidenum">
              <a:rPr lang="en-US" smtClean="0"/>
              <a:t>‹#›</a:t>
            </a:fld>
            <a:endParaRPr lang="en-US"/>
          </a:p>
        </p:txBody>
      </p:sp>
    </p:spTree>
    <p:extLst>
      <p:ext uri="{BB962C8B-B14F-4D97-AF65-F5344CB8AC3E}">
        <p14:creationId xmlns:p14="http://schemas.microsoft.com/office/powerpoint/2010/main" val="3340659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2</a:t>
            </a:fld>
            <a:endParaRPr lang="en-US"/>
          </a:p>
        </p:txBody>
      </p:sp>
    </p:spTree>
    <p:extLst>
      <p:ext uri="{BB962C8B-B14F-4D97-AF65-F5344CB8AC3E}">
        <p14:creationId xmlns:p14="http://schemas.microsoft.com/office/powerpoint/2010/main" val="984115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Log in using the user credentials you created while creating the OpenSearch Domain.</a:t>
            </a:r>
          </a:p>
        </p:txBody>
      </p:sp>
      <p:sp>
        <p:nvSpPr>
          <p:cNvPr id="4" name="Slide Number Placeholder 3"/>
          <p:cNvSpPr>
            <a:spLocks noGrp="1"/>
          </p:cNvSpPr>
          <p:nvPr>
            <p:ph type="sldNum" sz="quarter" idx="5"/>
          </p:nvPr>
        </p:nvSpPr>
        <p:spPr/>
        <p:txBody>
          <a:bodyPr/>
          <a:lstStyle/>
          <a:p>
            <a:fld id="{5797BE99-4A28-464A-B21B-FD416C4DDDC5}" type="slidenum">
              <a:rPr lang="en-US" smtClean="0"/>
              <a:t>11</a:t>
            </a:fld>
            <a:endParaRPr lang="en-US"/>
          </a:p>
        </p:txBody>
      </p:sp>
    </p:spTree>
    <p:extLst>
      <p:ext uri="{BB962C8B-B14F-4D97-AF65-F5344CB8AC3E}">
        <p14:creationId xmlns:p14="http://schemas.microsoft.com/office/powerpoint/2010/main" val="256373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12</a:t>
            </a:fld>
            <a:endParaRPr lang="en-US"/>
          </a:p>
        </p:txBody>
      </p:sp>
    </p:spTree>
    <p:extLst>
      <p:ext uri="{BB962C8B-B14F-4D97-AF65-F5344CB8AC3E}">
        <p14:creationId xmlns:p14="http://schemas.microsoft.com/office/powerpoint/2010/main" val="4281700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13</a:t>
            </a:fld>
            <a:endParaRPr lang="en-US"/>
          </a:p>
        </p:txBody>
      </p:sp>
    </p:spTree>
    <p:extLst>
      <p:ext uri="{BB962C8B-B14F-4D97-AF65-F5344CB8AC3E}">
        <p14:creationId xmlns:p14="http://schemas.microsoft.com/office/powerpoint/2010/main" val="2656249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14</a:t>
            </a:fld>
            <a:endParaRPr lang="en-US"/>
          </a:p>
        </p:txBody>
      </p:sp>
    </p:spTree>
    <p:extLst>
      <p:ext uri="{BB962C8B-B14F-4D97-AF65-F5344CB8AC3E}">
        <p14:creationId xmlns:p14="http://schemas.microsoft.com/office/powerpoint/2010/main" val="3337810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15</a:t>
            </a:fld>
            <a:endParaRPr lang="en-US"/>
          </a:p>
        </p:txBody>
      </p:sp>
    </p:spTree>
    <p:extLst>
      <p:ext uri="{BB962C8B-B14F-4D97-AF65-F5344CB8AC3E}">
        <p14:creationId xmlns:p14="http://schemas.microsoft.com/office/powerpoint/2010/main" val="16058160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16</a:t>
            </a:fld>
            <a:endParaRPr lang="en-US"/>
          </a:p>
        </p:txBody>
      </p:sp>
    </p:spTree>
    <p:extLst>
      <p:ext uri="{BB962C8B-B14F-4D97-AF65-F5344CB8AC3E}">
        <p14:creationId xmlns:p14="http://schemas.microsoft.com/office/powerpoint/2010/main" val="697310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https://docs.aws.amazon.com/opensearch-service/latest/developerguide/what-is.html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More Explanation:</a:t>
            </a:r>
            <a:endParaRPr lang="en-US" dirty="0"/>
          </a:p>
          <a:p>
            <a:pPr marL="171450" indent="-171450">
              <a:buFont typeface="Arial" panose="020B0604020202020204" pitchFamily="34" charset="0"/>
              <a:buChar char="•"/>
            </a:pPr>
            <a:r>
              <a:rPr lang="en-US" dirty="0"/>
              <a:t>Find what you need quickly by searching and analyzing your unstructured and semi-structured data.</a:t>
            </a:r>
          </a:p>
          <a:p>
            <a:pPr marL="171450" indent="-171450">
              <a:buFont typeface="Arial" panose="020B0604020202020204" pitchFamily="34" charset="0"/>
              <a:buChar char="•"/>
            </a:pPr>
            <a:r>
              <a:rPr lang="en-US" dirty="0"/>
              <a:t>Automated provisioning, software installation, patching, storage tiering, and other tasks can help you save time and money.</a:t>
            </a:r>
          </a:p>
          <a:p>
            <a:pPr marL="171450" indent="-171450">
              <a:buFont typeface="Arial" panose="020B0604020202020204" pitchFamily="34" charset="0"/>
              <a:buChar char="•"/>
            </a:pPr>
            <a:r>
              <a:rPr lang="en-US" dirty="0"/>
              <a:t>Machine learning (ML) may be used to detect anomalies in real time, autotune clusters, and </a:t>
            </a:r>
            <a:r>
              <a:rPr lang="en-US" dirty="0" err="1"/>
              <a:t>customise</a:t>
            </a:r>
            <a:r>
              <a:rPr lang="en-US" dirty="0"/>
              <a:t> search results.</a:t>
            </a:r>
          </a:p>
        </p:txBody>
      </p:sp>
      <p:sp>
        <p:nvSpPr>
          <p:cNvPr id="4" name="Slide Number Placeholder 3"/>
          <p:cNvSpPr>
            <a:spLocks noGrp="1"/>
          </p:cNvSpPr>
          <p:nvPr>
            <p:ph type="sldNum" sz="quarter" idx="5"/>
          </p:nvPr>
        </p:nvSpPr>
        <p:spPr/>
        <p:txBody>
          <a:bodyPr/>
          <a:lstStyle/>
          <a:p>
            <a:fld id="{5797BE99-4A28-464A-B21B-FD416C4DDDC5}" type="slidenum">
              <a:rPr lang="en-US" smtClean="0"/>
              <a:t>3</a:t>
            </a:fld>
            <a:endParaRPr lang="en-US"/>
          </a:p>
        </p:txBody>
      </p:sp>
    </p:spTree>
    <p:extLst>
      <p:ext uri="{BB962C8B-B14F-4D97-AF65-F5344CB8AC3E}">
        <p14:creationId xmlns:p14="http://schemas.microsoft.com/office/powerpoint/2010/main" val="3374891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 for contents:</a:t>
            </a:r>
            <a:r>
              <a:rPr lang="en-US" b="0" dirty="0"/>
              <a:t> </a:t>
            </a:r>
          </a:p>
          <a:p>
            <a:pPr marL="228600" indent="-228600">
              <a:buFont typeface="+mj-lt"/>
              <a:buAutoNum type="arabicPeriod"/>
            </a:pPr>
            <a:r>
              <a:rPr lang="en-US" b="0" dirty="0"/>
              <a:t>https://aws.amazon.com/opensearch-service/features/</a:t>
            </a:r>
          </a:p>
          <a:p>
            <a:pPr marL="228600" indent="-228600">
              <a:buFont typeface="+mj-lt"/>
              <a:buAutoNum type="arabicPeriod"/>
            </a:pPr>
            <a:r>
              <a:rPr lang="en-US" b="0" dirty="0"/>
              <a:t>https://docs.aws.amazon.com/opensearch-service/latest/developerguide/what-is.html</a:t>
            </a:r>
          </a:p>
          <a:p>
            <a:endParaRPr lang="en-US" dirty="0"/>
          </a:p>
          <a:p>
            <a:r>
              <a:rPr lang="en-US" b="1" dirty="0"/>
              <a:t>More Explanation:</a:t>
            </a:r>
          </a:p>
          <a:p>
            <a:pPr marL="171450" indent="-171450" algn="l">
              <a:lnSpc>
                <a:spcPct val="160000"/>
              </a:lnSpc>
              <a:buFont typeface="Arial" panose="020B0604020202020204" pitchFamily="34" charset="0"/>
              <a:buChar char="•"/>
            </a:pPr>
            <a:r>
              <a:rPr lang="en-US" sz="1200" b="1" dirty="0">
                <a:solidFill>
                  <a:srgbClr val="16191F"/>
                </a:solidFill>
                <a:latin typeface="Times New Roman" panose="02020603050405020304" pitchFamily="18" charset="0"/>
                <a:cs typeface="Times New Roman" panose="02020603050405020304" pitchFamily="18" charset="0"/>
              </a:rPr>
              <a:t>Setup and configuration:</a:t>
            </a:r>
            <a:r>
              <a:rPr lang="en-US" sz="1200" b="0" dirty="0">
                <a:solidFill>
                  <a:srgbClr val="16191F"/>
                </a:solidFill>
                <a:latin typeface="Times New Roman" panose="02020603050405020304" pitchFamily="18" charset="0"/>
                <a:cs typeface="Times New Roman" panose="02020603050405020304" pitchFamily="18" charset="0"/>
              </a:rPr>
              <a:t> The Amazon OpenSearch Service is simple to use.</a:t>
            </a:r>
          </a:p>
          <a:p>
            <a:pPr marL="171450" indent="-171450" algn="l">
              <a:lnSpc>
                <a:spcPct val="160000"/>
              </a:lnSpc>
              <a:buFont typeface="Arial" panose="020B0604020202020204" pitchFamily="34" charset="0"/>
              <a:buChar char="•"/>
            </a:pPr>
            <a:r>
              <a:rPr lang="en-US" sz="1200" b="1" dirty="0">
                <a:solidFill>
                  <a:srgbClr val="16191F"/>
                </a:solidFill>
                <a:latin typeface="Times New Roman" panose="02020603050405020304" pitchFamily="18" charset="0"/>
                <a:cs typeface="Times New Roman" panose="02020603050405020304" pitchFamily="18" charset="0"/>
              </a:rPr>
              <a:t>Scalable:</a:t>
            </a:r>
            <a:r>
              <a:rPr lang="en-US" sz="1200" b="0" dirty="0">
                <a:solidFill>
                  <a:srgbClr val="16191F"/>
                </a:solidFill>
                <a:latin typeface="Times New Roman" panose="02020603050405020304" pitchFamily="18" charset="0"/>
                <a:cs typeface="Times New Roman" panose="02020603050405020304" pitchFamily="18" charset="0"/>
              </a:rPr>
              <a:t> </a:t>
            </a:r>
            <a:r>
              <a:rPr lang="en-US" dirty="0"/>
              <a:t>Numerous configurations of CPU, memory, and storage capacity known as </a:t>
            </a:r>
            <a:r>
              <a:rPr lang="en-US" i="1" dirty="0"/>
              <a:t>instance types</a:t>
            </a:r>
            <a:r>
              <a:rPr lang="en-US" dirty="0"/>
              <a:t>, including cost-effective Graviton instances Up to 3 PB of attached storage</a:t>
            </a:r>
          </a:p>
          <a:p>
            <a:pPr marL="171450" marR="0" lvl="0" indent="-171450" algn="l" defTabSz="914400" rtl="0" eaLnBrk="1" fontAlgn="auto" latinLnBrk="0" hangingPunct="1">
              <a:lnSpc>
                <a:spcPct val="160000"/>
              </a:lnSpc>
              <a:spcBef>
                <a:spcPts val="0"/>
              </a:spcBef>
              <a:spcAft>
                <a:spcPts val="0"/>
              </a:spcAft>
              <a:buClrTx/>
              <a:buSzTx/>
              <a:buFont typeface="Arial" panose="020B0604020202020204" pitchFamily="34" charset="0"/>
              <a:buChar char="•"/>
              <a:tabLst/>
              <a:defRPr/>
            </a:pPr>
            <a:r>
              <a:rPr lang="en-CA" b="1" dirty="0"/>
              <a:t>Stability: </a:t>
            </a:r>
            <a:r>
              <a:rPr lang="en-US" dirty="0"/>
              <a:t>Node allocation across two or three Availability Zones in the same AWS Region, known as </a:t>
            </a:r>
            <a:r>
              <a:rPr lang="en-US" i="1" dirty="0"/>
              <a:t>Multi-AZ</a:t>
            </a:r>
            <a:endParaRPr lang="en-US" sz="1200" b="1" dirty="0">
              <a:solidFill>
                <a:srgbClr val="16191F"/>
              </a:solidFill>
              <a:latin typeface="Times New Roman" panose="02020603050405020304" pitchFamily="18" charset="0"/>
              <a:cs typeface="Times New Roman" panose="02020603050405020304" pitchFamily="18" charset="0"/>
            </a:endParaRPr>
          </a:p>
          <a:p>
            <a:pPr marL="171450" indent="-171450" algn="l">
              <a:lnSpc>
                <a:spcPct val="160000"/>
              </a:lnSpc>
              <a:buFont typeface="Arial" panose="020B0604020202020204" pitchFamily="34" charset="0"/>
              <a:buChar char="•"/>
            </a:pPr>
            <a:r>
              <a:rPr lang="en-US" sz="1200" b="1" dirty="0">
                <a:solidFill>
                  <a:srgbClr val="16191F"/>
                </a:solidFill>
                <a:latin typeface="Times New Roman" panose="02020603050405020304" pitchFamily="18" charset="0"/>
                <a:cs typeface="Times New Roman" panose="02020603050405020304" pitchFamily="18" charset="0"/>
              </a:rPr>
              <a:t>In-place upgrades:</a:t>
            </a:r>
            <a:r>
              <a:rPr lang="en-US" sz="1200" b="0" dirty="0">
                <a:solidFill>
                  <a:srgbClr val="16191F"/>
                </a:solidFill>
                <a:latin typeface="Times New Roman" panose="02020603050405020304" pitchFamily="18" charset="0"/>
                <a:cs typeface="Times New Roman" panose="02020603050405020304" pitchFamily="18" charset="0"/>
              </a:rPr>
              <a:t> Using in-place version upgrades, Amazon OpenSearch Service makes it simple to upgrade your OpenSearch and Elasticsearch clusters (up to version 7.10) to newer versions with no downtime.</a:t>
            </a:r>
          </a:p>
          <a:p>
            <a:pPr marL="171450" indent="-171450" algn="l">
              <a:lnSpc>
                <a:spcPct val="160000"/>
              </a:lnSpc>
              <a:buFont typeface="Arial" panose="020B0604020202020204" pitchFamily="34" charset="0"/>
              <a:buChar char="•"/>
            </a:pPr>
            <a:r>
              <a:rPr lang="en-US" sz="1200" b="1" dirty="0">
                <a:solidFill>
                  <a:srgbClr val="16191F"/>
                </a:solidFill>
                <a:latin typeface="Times New Roman" panose="02020603050405020304" pitchFamily="18" charset="0"/>
                <a:cs typeface="Times New Roman" panose="02020603050405020304" pitchFamily="18" charset="0"/>
              </a:rPr>
              <a:t>Event monitoring and alerting:</a:t>
            </a:r>
            <a:r>
              <a:rPr lang="en-US" sz="1200" b="0" dirty="0">
                <a:solidFill>
                  <a:srgbClr val="16191F"/>
                </a:solidFill>
                <a:latin typeface="Times New Roman" panose="02020603050405020304" pitchFamily="18" charset="0"/>
                <a:cs typeface="Times New Roman" panose="02020603050405020304" pitchFamily="18" charset="0"/>
              </a:rPr>
              <a:t> The Amazon OpenSearch Service includes built-in event monitoring and alerting, allowing you to keep track of the data in your cluster and deliver notifications automatically depending on pre-defined thresholds.</a:t>
            </a:r>
          </a:p>
          <a:p>
            <a:pPr marL="171450" indent="-171450" algn="l">
              <a:lnSpc>
                <a:spcPct val="160000"/>
              </a:lnSpc>
              <a:buFont typeface="Arial" panose="020B0604020202020204" pitchFamily="34" charset="0"/>
              <a:buChar char="•"/>
            </a:pPr>
            <a:r>
              <a:rPr lang="en-US" sz="1200" b="1" dirty="0">
                <a:solidFill>
                  <a:srgbClr val="16191F"/>
                </a:solidFill>
                <a:latin typeface="Times New Roman" panose="02020603050405020304" pitchFamily="18" charset="0"/>
                <a:cs typeface="Times New Roman" panose="02020603050405020304" pitchFamily="18" charset="0"/>
              </a:rPr>
              <a:t>Support for multiple query languages:</a:t>
            </a:r>
            <a:r>
              <a:rPr lang="en-US" sz="1200" b="0" dirty="0">
                <a:solidFill>
                  <a:srgbClr val="16191F"/>
                </a:solidFill>
                <a:latin typeface="Times New Roman" panose="02020603050405020304" pitchFamily="18" charset="0"/>
                <a:cs typeface="Times New Roman" panose="02020603050405020304" pitchFamily="18" charset="0"/>
              </a:rPr>
              <a:t> OpenSearch query domain-specific language (DSL) knowledge isn't required with Amazon OpenSearch Service.</a:t>
            </a:r>
          </a:p>
          <a:p>
            <a:pPr marL="171450" indent="-171450" algn="l">
              <a:lnSpc>
                <a:spcPct val="160000"/>
              </a:lnSpc>
              <a:buFont typeface="Arial" panose="020B0604020202020204" pitchFamily="34" charset="0"/>
              <a:buChar char="•"/>
            </a:pPr>
            <a:r>
              <a:rPr lang="en-US" sz="1200" b="1" i="0" u="none" strike="noStrike" dirty="0">
                <a:solidFill>
                  <a:srgbClr val="16191F"/>
                </a:solidFill>
                <a:effectLst/>
                <a:latin typeface="Times New Roman" panose="02020603050405020304" pitchFamily="18" charset="0"/>
                <a:cs typeface="Times New Roman" panose="02020603050405020304" pitchFamily="18" charset="0"/>
              </a:rPr>
              <a:t>Integration with open-source tools:</a:t>
            </a:r>
            <a:r>
              <a:rPr lang="en-US" sz="1200" b="0" i="0" u="none" strike="noStrike" dirty="0">
                <a:solidFill>
                  <a:srgbClr val="16191F"/>
                </a:solidFill>
                <a:effectLst/>
                <a:latin typeface="Times New Roman" panose="02020603050405020304" pitchFamily="18" charset="0"/>
                <a:cs typeface="Times New Roman" panose="02020603050405020304" pitchFamily="18" charset="0"/>
              </a:rPr>
              <a:t> Amazon OpenSearch Service includes built-in OpenSearch Dashboards and Kibana (Elasticsearch 7.10 and earlier) as well as Logstash integration, allowing you to ingest and display your data using the open-source tools you prefer.</a:t>
            </a:r>
          </a:p>
          <a:p>
            <a:pPr marL="171450" indent="-171450" algn="l">
              <a:lnSpc>
                <a:spcPct val="160000"/>
              </a:lnSpc>
              <a:buFont typeface="Arial" panose="020B0604020202020204" pitchFamily="34" charset="0"/>
              <a:buChar char="•"/>
            </a:pPr>
            <a:r>
              <a:rPr lang="en-US" sz="1200" b="1" i="0" u="none" strike="noStrike" dirty="0">
                <a:solidFill>
                  <a:srgbClr val="16191F"/>
                </a:solidFill>
                <a:effectLst/>
                <a:latin typeface="Times New Roman" panose="02020603050405020304" pitchFamily="18" charset="0"/>
                <a:cs typeface="Times New Roman" panose="02020603050405020304" pitchFamily="18" charset="0"/>
              </a:rPr>
              <a:t>Security:</a:t>
            </a:r>
            <a:r>
              <a:rPr lang="en-US" sz="1200" b="0" i="0" u="none" strike="noStrike" dirty="0">
                <a:solidFill>
                  <a:srgbClr val="16191F"/>
                </a:solidFill>
                <a:effectLst/>
                <a:latin typeface="Times New Roman" panose="02020603050405020304" pitchFamily="18" charset="0"/>
                <a:cs typeface="Times New Roman" panose="02020603050405020304" pitchFamily="18" charset="0"/>
              </a:rPr>
              <a:t> You can securely connect your applications to your managed Elasticsearch (version 7.10 and older) or OpenSearch environment from your Amazon Virtual Private Cloud (VPC) or the public Internet using Amazon OpenSearch Service, configuring network access using VPC security groups or IP-based access policies.</a:t>
            </a:r>
          </a:p>
          <a:p>
            <a:pPr marL="171450" indent="-171450" algn="l">
              <a:lnSpc>
                <a:spcPct val="160000"/>
              </a:lnSpc>
              <a:buFont typeface="Arial" panose="020B0604020202020204" pitchFamily="34" charset="0"/>
              <a:buChar char="•"/>
            </a:pPr>
            <a:r>
              <a:rPr lang="en-US" sz="1200" b="1" i="0" u="none" strike="noStrike" dirty="0">
                <a:solidFill>
                  <a:srgbClr val="16191F"/>
                </a:solidFill>
                <a:effectLst/>
                <a:latin typeface="Times New Roman" panose="02020603050405020304" pitchFamily="18" charset="0"/>
                <a:cs typeface="Times New Roman" panose="02020603050405020304" pitchFamily="18" charset="0"/>
              </a:rPr>
              <a:t>Hot storage:</a:t>
            </a:r>
            <a:r>
              <a:rPr lang="en-US" sz="1200" b="0" i="0" u="none" strike="noStrike" dirty="0">
                <a:solidFill>
                  <a:srgbClr val="16191F"/>
                </a:solidFill>
                <a:effectLst/>
                <a:latin typeface="Times New Roman" panose="02020603050405020304" pitchFamily="18" charset="0"/>
                <a:cs typeface="Times New Roman" panose="02020603050405020304" pitchFamily="18" charset="0"/>
              </a:rPr>
              <a:t> enables for quick access to frequently used data.</a:t>
            </a:r>
          </a:p>
          <a:p>
            <a:pPr marL="171450" indent="-171450" algn="l">
              <a:lnSpc>
                <a:spcPct val="160000"/>
              </a:lnSpc>
              <a:buFont typeface="Arial" panose="020B0604020202020204" pitchFamily="34" charset="0"/>
              <a:buChar char="•"/>
            </a:pPr>
            <a:r>
              <a:rPr lang="en-US" sz="1200" b="1" i="0" u="none" strike="noStrike" dirty="0" err="1">
                <a:solidFill>
                  <a:srgbClr val="16191F"/>
                </a:solidFill>
                <a:effectLst/>
                <a:latin typeface="Times New Roman" panose="02020603050405020304" pitchFamily="18" charset="0"/>
                <a:cs typeface="Times New Roman" panose="02020603050405020304" pitchFamily="18" charset="0"/>
              </a:rPr>
              <a:t>UltraWarm</a:t>
            </a:r>
            <a:r>
              <a:rPr lang="en-US" sz="1200" b="1" i="0" u="none" strike="noStrike" dirty="0">
                <a:solidFill>
                  <a:srgbClr val="16191F"/>
                </a:solidFill>
                <a:effectLst/>
                <a:latin typeface="Times New Roman" panose="02020603050405020304" pitchFamily="18" charset="0"/>
                <a:cs typeface="Times New Roman" panose="02020603050405020304" pitchFamily="18" charset="0"/>
              </a:rPr>
              <a:t>:</a:t>
            </a:r>
            <a:r>
              <a:rPr lang="en-US" sz="1200" b="0" i="0" u="none" strike="noStrike" dirty="0">
                <a:solidFill>
                  <a:srgbClr val="16191F"/>
                </a:solidFill>
                <a:effectLst/>
                <a:latin typeface="Times New Roman" panose="02020603050405020304" pitchFamily="18" charset="0"/>
                <a:cs typeface="Times New Roman" panose="02020603050405020304" pitchFamily="18" charset="0"/>
              </a:rPr>
              <a:t> is a warm storage tier that works in tandem with Amazon OpenSearch Service's hot storage layer to provide less expensive storage for older and less-frequently visited data while still allowing for interactive querying.</a:t>
            </a:r>
          </a:p>
          <a:p>
            <a:pPr marL="171450" indent="-171450" algn="l">
              <a:lnSpc>
                <a:spcPct val="160000"/>
              </a:lnSpc>
              <a:buFont typeface="Arial" panose="020B0604020202020204" pitchFamily="34" charset="0"/>
              <a:buChar char="•"/>
            </a:pPr>
            <a:r>
              <a:rPr lang="en-US" sz="1200" b="1" i="0" u="none" strike="noStrike" dirty="0">
                <a:solidFill>
                  <a:srgbClr val="16191F"/>
                </a:solidFill>
                <a:effectLst/>
                <a:latin typeface="Times New Roman" panose="02020603050405020304" pitchFamily="18" charset="0"/>
                <a:cs typeface="Times New Roman" panose="02020603050405020304" pitchFamily="18" charset="0"/>
              </a:rPr>
              <a:t>Cold storage:</a:t>
            </a:r>
            <a:r>
              <a:rPr lang="en-US" sz="1200" b="0" i="0" u="none" strike="noStrike" dirty="0">
                <a:solidFill>
                  <a:srgbClr val="16191F"/>
                </a:solidFill>
                <a:effectLst/>
                <a:latin typeface="Times New Roman" panose="02020603050405020304" pitchFamily="18" charset="0"/>
                <a:cs typeface="Times New Roman" panose="02020603050405020304" pitchFamily="18" charset="0"/>
              </a:rPr>
              <a:t> for Amazon OpenSearch Service is the cheapest storage option, allowing you to keep infrequently accessed data in Amazon S3 and only pay for computation when you need it. </a:t>
            </a:r>
          </a:p>
        </p:txBody>
      </p:sp>
      <p:sp>
        <p:nvSpPr>
          <p:cNvPr id="4" name="Slide Number Placeholder 3"/>
          <p:cNvSpPr>
            <a:spLocks noGrp="1"/>
          </p:cNvSpPr>
          <p:nvPr>
            <p:ph type="sldNum" sz="quarter" idx="5"/>
          </p:nvPr>
        </p:nvSpPr>
        <p:spPr/>
        <p:txBody>
          <a:bodyPr/>
          <a:lstStyle/>
          <a:p>
            <a:fld id="{5797BE99-4A28-464A-B21B-FD416C4DDDC5}" type="slidenum">
              <a:rPr lang="en-US" smtClean="0"/>
              <a:t>4</a:t>
            </a:fld>
            <a:endParaRPr lang="en-US"/>
          </a:p>
        </p:txBody>
      </p:sp>
    </p:spTree>
    <p:extLst>
      <p:ext uri="{BB962C8B-B14F-4D97-AF65-F5344CB8AC3E}">
        <p14:creationId xmlns:p14="http://schemas.microsoft.com/office/powerpoint/2010/main" val="2117063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 for contents: </a:t>
            </a:r>
          </a:p>
          <a:p>
            <a:pPr marL="228600" indent="-228600">
              <a:buFont typeface="+mj-lt"/>
              <a:buAutoNum type="arabicPeriod"/>
            </a:pPr>
            <a:r>
              <a:rPr lang="en-US" b="0" dirty="0"/>
              <a:t>https://docs.aws.amazon.com/solutions/latest/text-analysis-with-amazon-opensearch-service-and-amazon-comprehend/architecture-overview.html</a:t>
            </a:r>
          </a:p>
          <a:p>
            <a:pPr marL="228600" indent="-228600">
              <a:buFont typeface="+mj-lt"/>
              <a:buAutoNum type="arabicPeriod"/>
            </a:pPr>
            <a:r>
              <a:rPr lang="en-US" dirty="0"/>
              <a:t>https://docs.aws.amazon.com/solutions/latest/text-analysis-with-amazon-opensearch-service-and-amazon-comprehend/text-analysis-with-amazon-opensearch-service-and-amazon-comprehend.pdf#architecture-overview</a:t>
            </a:r>
          </a:p>
          <a:p>
            <a:pPr marL="0" indent="0">
              <a:buFont typeface="+mj-lt"/>
              <a:buNone/>
            </a:pPr>
            <a:endParaRPr lang="en-US" dirty="0"/>
          </a:p>
          <a:p>
            <a:pPr marL="0" indent="0">
              <a:buFont typeface="+mj-lt"/>
              <a:buNone/>
            </a:pPr>
            <a:r>
              <a:rPr lang="en-US" b="1" dirty="0"/>
              <a:t>More Explanation:</a:t>
            </a:r>
          </a:p>
          <a:p>
            <a:pPr algn="just">
              <a:lnSpc>
                <a:spcPct val="100000"/>
              </a:lnSpc>
            </a:pPr>
            <a:r>
              <a:rPr lang="en-US" sz="1200" b="0" i="0" u="none" strike="noStrike" dirty="0">
                <a:solidFill>
                  <a:srgbClr val="16191F"/>
                </a:solidFill>
                <a:effectLst/>
                <a:latin typeface="Times New Roman" panose="02020603050405020304" pitchFamily="18" charset="0"/>
                <a:cs typeface="Times New Roman" panose="02020603050405020304" pitchFamily="18" charset="0"/>
              </a:rPr>
              <a:t>You can visualize the indexed data on the solution’s pre-configured Kibana dashboard.</a:t>
            </a:r>
            <a:endParaRPr lang="en-US" b="1" dirty="0"/>
          </a:p>
          <a:p>
            <a:pPr marL="0" indent="0">
              <a:buFont typeface="+mj-lt"/>
              <a:buNone/>
            </a:pPr>
            <a:endParaRPr lang="en-US" b="1" dirty="0"/>
          </a:p>
          <a:p>
            <a:pPr marL="171450" indent="-171450">
              <a:buFont typeface="Arial" panose="020B0604020202020204" pitchFamily="34" charset="0"/>
              <a:buChar char="•"/>
            </a:pPr>
            <a:r>
              <a:rPr lang="en-US" b="1" dirty="0"/>
              <a:t>Amazon API Gateway:</a:t>
            </a:r>
            <a:r>
              <a:rPr lang="en-US" dirty="0"/>
              <a:t> The Amazon API Gateway service is a fully managed service that allows developers to easily construct, publish, maintain, monitor, and protect APIs at any size. APIs allow applications to access data, business logic, and functionality from your backend services by acting as a "front door.“</a:t>
            </a:r>
          </a:p>
          <a:p>
            <a:pPr marL="171450" indent="-171450">
              <a:buFont typeface="Arial" panose="020B0604020202020204" pitchFamily="34" charset="0"/>
              <a:buChar char="•"/>
            </a:pPr>
            <a:r>
              <a:rPr lang="en-CA" b="1" dirty="0"/>
              <a:t>AWS Lambda:</a:t>
            </a:r>
            <a:r>
              <a:rPr lang="en-CA" dirty="0"/>
              <a:t> </a:t>
            </a:r>
            <a:r>
              <a:rPr lang="en-US" dirty="0"/>
              <a:t>AWS Lambda is a serverless, event-driven computing solution that allows you to run code for almost any form of application or backend service without having to provision or manage servers. Over 200 AWS services and software as a service (SaaS) apps can trigger Lambda, and you only pay for what you use.</a:t>
            </a:r>
          </a:p>
          <a:p>
            <a:pPr marL="171450" indent="-171450">
              <a:buFont typeface="Arial" panose="020B0604020202020204" pitchFamily="34" charset="0"/>
              <a:buChar char="•"/>
            </a:pPr>
            <a:r>
              <a:rPr lang="en-US" b="1" dirty="0"/>
              <a:t>Amazon Comprehend:</a:t>
            </a:r>
            <a:r>
              <a:rPr lang="en-US" dirty="0"/>
              <a:t> Amazon Comprehend is a natural-language processing (NLP) service that employs machine learning to extract useful insights and connections from text.</a:t>
            </a:r>
          </a:p>
          <a:p>
            <a:pPr marL="171450" indent="-171450">
              <a:buFont typeface="Arial" panose="020B0604020202020204" pitchFamily="34" charset="0"/>
              <a:buChar char="•"/>
            </a:pPr>
            <a:r>
              <a:rPr lang="en-US" b="1" dirty="0"/>
              <a:t>Amazon CloudWatch Logs:</a:t>
            </a:r>
            <a:r>
              <a:rPr lang="en-US" dirty="0"/>
              <a:t> You can monitor, store, and access log files from Amazon Elastic Compute Cloud (Amazon EC2) instances, AWS CloudTrail, Route 53, and other sources using Amazon CloudWatch Logs. CloudWatch Logs is a service that allows you to consolidate logs from all of your systems, apps, and AWS services into a single, highly scalable service.</a:t>
            </a:r>
          </a:p>
          <a:p>
            <a:pPr marL="0" indent="0">
              <a:buFont typeface="+mj-lt"/>
              <a:buNone/>
            </a:pPr>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5</a:t>
            </a:fld>
            <a:endParaRPr lang="en-US"/>
          </a:p>
        </p:txBody>
      </p:sp>
    </p:spTree>
    <p:extLst>
      <p:ext uri="{BB962C8B-B14F-4D97-AF65-F5344CB8AC3E}">
        <p14:creationId xmlns:p14="http://schemas.microsoft.com/office/powerpoint/2010/main" val="928222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Reference for contents: </a:t>
            </a:r>
            <a:endParaRPr lang="en-US" dirty="0"/>
          </a:p>
          <a:p>
            <a:r>
              <a:rPr lang="en-US" dirty="0"/>
              <a:t>https://docs.aws.amazon.com/opensearch-service/latest/developerguide/gsgcreate-domain.html</a:t>
            </a:r>
          </a:p>
          <a:p>
            <a:endParaRPr lang="en-US" dirty="0"/>
          </a:p>
          <a:p>
            <a:r>
              <a:rPr lang="en-US" b="1" dirty="0"/>
              <a:t>More Explanation:</a:t>
            </a:r>
          </a:p>
          <a:p>
            <a:r>
              <a:rPr lang="en-US" dirty="0"/>
              <a:t>For </a:t>
            </a:r>
            <a:r>
              <a:rPr lang="en-US" b="1" dirty="0"/>
              <a:t>Domain name</a:t>
            </a:r>
            <a:r>
              <a:rPr lang="en-US" dirty="0"/>
              <a:t>, enter a domain name. The name must meet the following criteria:</a:t>
            </a:r>
          </a:p>
          <a:p>
            <a:pPr>
              <a:buFont typeface="Arial" panose="020B0604020202020204" pitchFamily="34" charset="0"/>
              <a:buChar char="•"/>
            </a:pPr>
            <a:r>
              <a:rPr lang="en-US" dirty="0"/>
              <a:t>Unique to your account and AWS Region</a:t>
            </a:r>
          </a:p>
          <a:p>
            <a:pPr>
              <a:buFont typeface="Arial" panose="020B0604020202020204" pitchFamily="34" charset="0"/>
              <a:buChar char="•"/>
            </a:pPr>
            <a:r>
              <a:rPr lang="en-US" dirty="0"/>
              <a:t>Starts with a lowercase letter</a:t>
            </a:r>
          </a:p>
          <a:p>
            <a:pPr>
              <a:buFont typeface="Arial" panose="020B0604020202020204" pitchFamily="34" charset="0"/>
              <a:buChar char="•"/>
            </a:pPr>
            <a:r>
              <a:rPr lang="en-US" dirty="0"/>
              <a:t>Contains between 3 and 28 characters</a:t>
            </a:r>
          </a:p>
          <a:p>
            <a:pPr>
              <a:buFont typeface="Arial" panose="020B0604020202020204" pitchFamily="34" charset="0"/>
              <a:buChar char="•"/>
            </a:pPr>
            <a:r>
              <a:rPr lang="en-US" dirty="0"/>
              <a:t>Contains only lowercase letters a-z, the numbers 0-9, and the hyphen (-)</a:t>
            </a:r>
          </a:p>
          <a:p>
            <a:pPr>
              <a:buFont typeface="Arial" panose="020B0604020202020204" pitchFamily="34" charset="0"/>
              <a:buChar char="•"/>
            </a:pPr>
            <a:endParaRPr lang="en-US" dirty="0"/>
          </a:p>
          <a:p>
            <a:pPr>
              <a:buFont typeface="Arial" panose="020B0604020202020204" pitchFamily="34" charset="0"/>
              <a:buNone/>
            </a:pPr>
            <a:r>
              <a:rPr lang="en-US" dirty="0"/>
              <a:t>If you want to use a custom endpoint rather than the standard one of https://search-mydomain-1a2a3a4a5a6a7a8a9a0a9a8a7a.us-east-1.es.amazonaws.com , choose </a:t>
            </a:r>
            <a:r>
              <a:rPr lang="en-US" b="1" dirty="0"/>
              <a:t>Enable custom endpoint</a:t>
            </a:r>
            <a:r>
              <a:rPr lang="en-US" dirty="0"/>
              <a:t> and provide a name and certificate.</a:t>
            </a:r>
          </a:p>
          <a:p>
            <a:pPr>
              <a:buFont typeface="Arial" panose="020B0604020202020204" pitchFamily="34" charset="0"/>
              <a:buNone/>
            </a:pPr>
            <a:endParaRPr lang="en-US" dirty="0"/>
          </a:p>
          <a:p>
            <a:pPr>
              <a:buFont typeface="Arial" panose="020B0604020202020204" pitchFamily="34" charset="0"/>
              <a:buNone/>
            </a:pPr>
            <a:r>
              <a:rPr lang="en-US" dirty="0"/>
              <a:t>Choose the option that best fits the purpose of your domain for Deployment type:</a:t>
            </a:r>
          </a:p>
          <a:p>
            <a:pPr>
              <a:buFont typeface="Arial" panose="020B0604020202020204" pitchFamily="34" charset="0"/>
              <a:buNone/>
            </a:pPr>
            <a:r>
              <a:rPr lang="en-US" dirty="0"/>
              <a:t>Multi-AZ and dedicated master nodes are used in production domains to increase availability.</a:t>
            </a:r>
          </a:p>
          <a:p>
            <a:pPr>
              <a:buFont typeface="Arial" panose="020B0604020202020204" pitchFamily="34" charset="0"/>
              <a:buNone/>
            </a:pPr>
            <a:r>
              <a:rPr lang="en-US" dirty="0"/>
              <a:t>A single Availability Zone is used by the development and testing domains.</a:t>
            </a:r>
          </a:p>
          <a:p>
            <a:pPr>
              <a:buFont typeface="Arial" panose="020B0604020202020204" pitchFamily="34" charset="0"/>
              <a:buNone/>
            </a:pPr>
            <a:r>
              <a:rPr lang="en-US" dirty="0"/>
              <a:t>Custom domains allow you to select from a wide range of setup choices.</a:t>
            </a:r>
          </a:p>
          <a:p>
            <a:pPr>
              <a:buFont typeface="Arial" panose="020B0604020202020204" pitchFamily="34" charset="0"/>
              <a:buNone/>
            </a:pPr>
            <a:endParaRPr lang="en-US" dirty="0"/>
          </a:p>
          <a:p>
            <a:pPr>
              <a:buFont typeface="Arial" panose="020B0604020202020204" pitchFamily="34" charset="0"/>
              <a:buNone/>
            </a:pPr>
            <a:r>
              <a:rPr lang="en-US" dirty="0"/>
              <a:t>Select the OpenSearch or traditional Elasticsearch OSS version to use for Version.</a:t>
            </a:r>
          </a:p>
          <a:p>
            <a:pPr>
              <a:buFont typeface="Arial" panose="020B0604020202020204" pitchFamily="34" charset="0"/>
              <a:buNone/>
            </a:pPr>
            <a:endParaRPr lang="en-US" dirty="0"/>
          </a:p>
          <a:p>
            <a:pPr>
              <a:buFont typeface="Arial" panose="020B0604020202020204" pitchFamily="34" charset="0"/>
              <a:buNone/>
            </a:pPr>
            <a:r>
              <a:rPr lang="en-US" dirty="0"/>
              <a:t>Fine-grained access control can be enabled or disabled.</a:t>
            </a:r>
          </a:p>
          <a:p>
            <a:pPr>
              <a:buFont typeface="Arial" panose="020B0604020202020204" pitchFamily="34" charset="0"/>
              <a:buNone/>
            </a:pPr>
            <a:r>
              <a:rPr lang="en-US" dirty="0"/>
              <a:t>Set IAM ARN as master user and give the ARN for an IAM role if you wish to use IAM for user management.</a:t>
            </a:r>
          </a:p>
          <a:p>
            <a:pPr>
              <a:buFont typeface="Arial" panose="020B0604020202020204" pitchFamily="34" charset="0"/>
              <a:buNone/>
            </a:pPr>
            <a:r>
              <a:rPr lang="en-US" dirty="0"/>
              <a:t>Choose Create master user and enter a user name and password if you wish to use the internal user database.</a:t>
            </a:r>
          </a:p>
          <a:p>
            <a:endParaRPr lang="en-US" dirty="0"/>
          </a:p>
          <a:p>
            <a:r>
              <a:rPr lang="en-US" dirty="0"/>
              <a:t>Choose an access policy or create your own for Domain access policy. You can configure a custom policy yourself or import one from another domain if you desire to do so.</a:t>
            </a:r>
          </a:p>
        </p:txBody>
      </p:sp>
      <p:sp>
        <p:nvSpPr>
          <p:cNvPr id="4" name="Slide Number Placeholder 3"/>
          <p:cNvSpPr>
            <a:spLocks noGrp="1"/>
          </p:cNvSpPr>
          <p:nvPr>
            <p:ph type="sldNum" sz="quarter" idx="5"/>
          </p:nvPr>
        </p:nvSpPr>
        <p:spPr/>
        <p:txBody>
          <a:bodyPr/>
          <a:lstStyle/>
          <a:p>
            <a:fld id="{5797BE99-4A28-464A-B21B-FD416C4DDDC5}" type="slidenum">
              <a:rPr lang="en-US" smtClean="0"/>
              <a:t>6</a:t>
            </a:fld>
            <a:endParaRPr lang="en-US"/>
          </a:p>
        </p:txBody>
      </p:sp>
    </p:spTree>
    <p:extLst>
      <p:ext uri="{BB962C8B-B14F-4D97-AF65-F5344CB8AC3E}">
        <p14:creationId xmlns:p14="http://schemas.microsoft.com/office/powerpoint/2010/main" val="3290248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Reference for contents: </a:t>
            </a:r>
            <a:endParaRPr lang="en-US" dirty="0"/>
          </a:p>
          <a:p>
            <a:r>
              <a:rPr lang="en-US" dirty="0"/>
              <a:t>https://docs.aws.amazon.com/opensearch-service/latest/developerguide/gsgcreate-domain.html</a:t>
            </a:r>
          </a:p>
          <a:p>
            <a:endParaRPr lang="en-US" dirty="0"/>
          </a:p>
          <a:p>
            <a:r>
              <a:rPr lang="en-US" b="1" dirty="0"/>
              <a:t>More Explanation:</a:t>
            </a:r>
          </a:p>
          <a:p>
            <a:r>
              <a:rPr lang="en-US" dirty="0"/>
              <a:t>1. For </a:t>
            </a:r>
            <a:r>
              <a:rPr lang="en-US" b="1" dirty="0"/>
              <a:t>Domain name</a:t>
            </a:r>
            <a:r>
              <a:rPr lang="en-US" dirty="0"/>
              <a:t>, enter a domain name. The name must meet the following criteria:</a:t>
            </a:r>
          </a:p>
          <a:p>
            <a:pPr>
              <a:buFont typeface="Arial" panose="020B0604020202020204" pitchFamily="34" charset="0"/>
              <a:buChar char="•"/>
            </a:pPr>
            <a:r>
              <a:rPr lang="en-US" dirty="0"/>
              <a:t>Unique to your account and AWS Region</a:t>
            </a:r>
          </a:p>
          <a:p>
            <a:pPr>
              <a:buFont typeface="Arial" panose="020B0604020202020204" pitchFamily="34" charset="0"/>
              <a:buChar char="•"/>
            </a:pPr>
            <a:r>
              <a:rPr lang="en-US" dirty="0"/>
              <a:t>Starts with a lowercase letter</a:t>
            </a:r>
          </a:p>
          <a:p>
            <a:pPr>
              <a:buFont typeface="Arial" panose="020B0604020202020204" pitchFamily="34" charset="0"/>
              <a:buChar char="•"/>
            </a:pPr>
            <a:r>
              <a:rPr lang="en-US" dirty="0"/>
              <a:t>Contains between 3 and 28 characters</a:t>
            </a:r>
          </a:p>
          <a:p>
            <a:pPr>
              <a:buFont typeface="Arial" panose="020B0604020202020204" pitchFamily="34" charset="0"/>
              <a:buChar char="•"/>
            </a:pPr>
            <a:r>
              <a:rPr lang="en-US" dirty="0"/>
              <a:t>Contains only lowercase letters a-z, the numbers 0-9, and the hyphen (-)</a:t>
            </a:r>
          </a:p>
          <a:p>
            <a:pPr>
              <a:buFont typeface="Arial" panose="020B0604020202020204" pitchFamily="34" charset="0"/>
              <a:buChar char="•"/>
            </a:pPr>
            <a:endParaRPr lang="en-US" dirty="0"/>
          </a:p>
          <a:p>
            <a:pPr>
              <a:buFont typeface="Arial" panose="020B0604020202020204" pitchFamily="34" charset="0"/>
              <a:buNone/>
            </a:pPr>
            <a:r>
              <a:rPr lang="en-US" dirty="0"/>
              <a:t>If you want to use a custom endpoint rather than the standard one of https://search-mydomain-1a2a3a4a5a6a7a8a9a0a9a8a7a.us-east-1.es.amazonaws.com , choose </a:t>
            </a:r>
            <a:r>
              <a:rPr lang="en-US" b="1" dirty="0"/>
              <a:t>Enable custom endpoint</a:t>
            </a:r>
            <a:r>
              <a:rPr lang="en-US" dirty="0"/>
              <a:t> and provide a name and certificate.</a:t>
            </a:r>
          </a:p>
          <a:p>
            <a:pPr>
              <a:buFont typeface="Arial" panose="020B0604020202020204" pitchFamily="34" charset="0"/>
              <a:buNone/>
            </a:pPr>
            <a:endParaRPr lang="en-US" dirty="0"/>
          </a:p>
          <a:p>
            <a:pPr>
              <a:buFont typeface="Arial" panose="020B0604020202020204" pitchFamily="34" charset="0"/>
              <a:buNone/>
            </a:pPr>
            <a:r>
              <a:rPr lang="en-US" dirty="0"/>
              <a:t>Choose the option that best fits the purpose of your domain for Deployment type:</a:t>
            </a:r>
          </a:p>
          <a:p>
            <a:pPr>
              <a:buFont typeface="Arial" panose="020B0604020202020204" pitchFamily="34" charset="0"/>
              <a:buNone/>
            </a:pPr>
            <a:r>
              <a:rPr lang="en-US" dirty="0"/>
              <a:t>Multi-AZ and dedicated master nodes are used in production domains to increase availability.</a:t>
            </a:r>
          </a:p>
          <a:p>
            <a:pPr>
              <a:buFont typeface="Arial" panose="020B0604020202020204" pitchFamily="34" charset="0"/>
              <a:buNone/>
            </a:pPr>
            <a:r>
              <a:rPr lang="en-US" dirty="0"/>
              <a:t>A single Availability Zone is used by the development and testing domains.</a:t>
            </a:r>
          </a:p>
          <a:p>
            <a:pPr>
              <a:buFont typeface="Arial" panose="020B0604020202020204" pitchFamily="34" charset="0"/>
              <a:buNone/>
            </a:pPr>
            <a:r>
              <a:rPr lang="en-US" dirty="0"/>
              <a:t>Custom domains allow you to select from a wide range of setup choices.</a:t>
            </a:r>
          </a:p>
          <a:p>
            <a:pPr>
              <a:buFont typeface="Arial" panose="020B0604020202020204" pitchFamily="34" charset="0"/>
              <a:buNone/>
            </a:pPr>
            <a:endParaRPr lang="en-US" dirty="0"/>
          </a:p>
          <a:p>
            <a:pPr>
              <a:buFont typeface="Arial" panose="020B0604020202020204" pitchFamily="34" charset="0"/>
              <a:buNone/>
            </a:pPr>
            <a:r>
              <a:rPr lang="en-US" dirty="0"/>
              <a:t>Select the OpenSearch or traditional Elasticsearch OSS version to use for Version.</a:t>
            </a:r>
          </a:p>
          <a:p>
            <a:pPr>
              <a:buFont typeface="Arial" panose="020B0604020202020204" pitchFamily="34" charset="0"/>
              <a:buNone/>
            </a:pPr>
            <a:endParaRPr lang="en-US" dirty="0"/>
          </a:p>
          <a:p>
            <a:pPr>
              <a:buFont typeface="Arial" panose="020B0604020202020204" pitchFamily="34" charset="0"/>
              <a:buNone/>
            </a:pPr>
            <a:r>
              <a:rPr lang="en-US" dirty="0"/>
              <a:t>Fine-grained access control can be enabled or disabled.</a:t>
            </a:r>
          </a:p>
          <a:p>
            <a:pPr>
              <a:buFont typeface="Arial" panose="020B0604020202020204" pitchFamily="34" charset="0"/>
              <a:buNone/>
            </a:pPr>
            <a:r>
              <a:rPr lang="en-US" dirty="0"/>
              <a:t>Set IAM ARN as master user and give the ARN for an IAM role if you wish to use IAM for user management.</a:t>
            </a:r>
          </a:p>
          <a:p>
            <a:pPr>
              <a:buFont typeface="Arial" panose="020B0604020202020204" pitchFamily="34" charset="0"/>
              <a:buNone/>
            </a:pPr>
            <a:r>
              <a:rPr lang="en-US" dirty="0"/>
              <a:t>Choose Create master user and enter a user name and password if you wish to use the internal user database.</a:t>
            </a:r>
          </a:p>
          <a:p>
            <a:endParaRPr lang="en-US" dirty="0"/>
          </a:p>
          <a:p>
            <a:r>
              <a:rPr lang="en-US" dirty="0"/>
              <a:t>Choose an access policy or create your own for Domain access policy. You can configure a custom policy yourself or import one from another domain if you desire to do so.</a:t>
            </a:r>
          </a:p>
        </p:txBody>
      </p:sp>
      <p:sp>
        <p:nvSpPr>
          <p:cNvPr id="4" name="Slide Number Placeholder 3"/>
          <p:cNvSpPr>
            <a:spLocks noGrp="1"/>
          </p:cNvSpPr>
          <p:nvPr>
            <p:ph type="sldNum" sz="quarter" idx="5"/>
          </p:nvPr>
        </p:nvSpPr>
        <p:spPr/>
        <p:txBody>
          <a:bodyPr/>
          <a:lstStyle/>
          <a:p>
            <a:fld id="{5797BE99-4A28-464A-B21B-FD416C4DDDC5}" type="slidenum">
              <a:rPr lang="en-US" smtClean="0"/>
              <a:t>7</a:t>
            </a:fld>
            <a:endParaRPr lang="en-US"/>
          </a:p>
        </p:txBody>
      </p:sp>
    </p:spTree>
    <p:extLst>
      <p:ext uri="{BB962C8B-B14F-4D97-AF65-F5344CB8AC3E}">
        <p14:creationId xmlns:p14="http://schemas.microsoft.com/office/powerpoint/2010/main" val="864967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Reference for contents: </a:t>
            </a:r>
            <a:endParaRPr lang="en-US" dirty="0"/>
          </a:p>
          <a:p>
            <a:r>
              <a:rPr lang="en-US" dirty="0"/>
              <a:t>https://docs.aws.amazon.com/opensearch-service/latest/developerguide/dashboards.html</a:t>
            </a:r>
          </a:p>
          <a:p>
            <a:endParaRPr lang="en-US" dirty="0"/>
          </a:p>
          <a:p>
            <a:r>
              <a:rPr lang="en-US" b="1" dirty="0"/>
              <a:t>More Explanation:</a:t>
            </a:r>
          </a:p>
          <a:p>
            <a:r>
              <a:rPr lang="en-US" dirty="0"/>
              <a:t>Requests originate from the user's IP address because Dashboards is a JavaScript application. Due to the large number of IP addresses that would need to be allowed in order for each user to have access to Dashboards, IP-based access restriction may be unfeasible. A proxy server can be placed between OpenSearch Dashboards and OpenSearch Service as a solution. Then you may create an IP-based access policy that only permits requests from the proxy's IP address. This is depicted in the diagram above.</a:t>
            </a:r>
          </a:p>
        </p:txBody>
      </p:sp>
      <p:sp>
        <p:nvSpPr>
          <p:cNvPr id="4" name="Slide Number Placeholder 3"/>
          <p:cNvSpPr>
            <a:spLocks noGrp="1"/>
          </p:cNvSpPr>
          <p:nvPr>
            <p:ph type="sldNum" sz="quarter" idx="5"/>
          </p:nvPr>
        </p:nvSpPr>
        <p:spPr/>
        <p:txBody>
          <a:bodyPr/>
          <a:lstStyle/>
          <a:p>
            <a:fld id="{5797BE99-4A28-464A-B21B-FD416C4DDDC5}" type="slidenum">
              <a:rPr lang="en-US" smtClean="0"/>
              <a:t>8</a:t>
            </a:fld>
            <a:endParaRPr lang="en-US"/>
          </a:p>
        </p:txBody>
      </p:sp>
    </p:spTree>
    <p:extLst>
      <p:ext uri="{BB962C8B-B14F-4D97-AF65-F5344CB8AC3E}">
        <p14:creationId xmlns:p14="http://schemas.microsoft.com/office/powerpoint/2010/main" val="1547871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Reference for contents: </a:t>
            </a:r>
            <a:endParaRPr lang="en-US" dirty="0"/>
          </a:p>
          <a:p>
            <a:r>
              <a:rPr lang="en-US" dirty="0"/>
              <a:t>https://docs.aws.amazon.com/opensearch-service/latest/developerguide/dashboards.html</a:t>
            </a:r>
          </a:p>
          <a:p>
            <a:endParaRPr lang="en-US" b="1" dirty="0"/>
          </a:p>
          <a:p>
            <a:r>
              <a:rPr lang="en-US" b="1" dirty="0"/>
              <a:t>More Explanation:</a:t>
            </a:r>
          </a:p>
          <a:p>
            <a:pPr marL="0" indent="0" algn="just">
              <a:lnSpc>
                <a:spcPct val="110000"/>
              </a:lnSpc>
              <a:buFont typeface="+mj-lt"/>
              <a:buNone/>
            </a:pPr>
            <a:r>
              <a:rPr lang="en-US" sz="1200" dirty="0">
                <a:solidFill>
                  <a:srgbClr val="000000"/>
                </a:solidFill>
                <a:effectLst/>
                <a:latin typeface="Times New Roman" panose="02020603050405020304" pitchFamily="18" charset="0"/>
                <a:ea typeface="Times New Roman" panose="02020603050405020304" pitchFamily="18" charset="0"/>
              </a:rPr>
              <a:t>Change enabled to true and </a:t>
            </a:r>
            <a:r>
              <a:rPr lang="en-US" sz="1200" dirty="0" err="1">
                <a:solidFill>
                  <a:srgbClr val="000000"/>
                </a:solidFill>
                <a:effectLst/>
                <a:latin typeface="Times New Roman" panose="02020603050405020304" pitchFamily="18" charset="0"/>
                <a:ea typeface="Times New Roman" panose="02020603050405020304" pitchFamily="18" charset="0"/>
              </a:rPr>
              <a:t>url</a:t>
            </a:r>
            <a:r>
              <a:rPr lang="en-US" sz="1200" dirty="0">
                <a:solidFill>
                  <a:srgbClr val="000000"/>
                </a:solidFill>
                <a:effectLst/>
                <a:latin typeface="Times New Roman" panose="02020603050405020304" pitchFamily="18" charset="0"/>
                <a:ea typeface="Times New Roman" panose="02020603050405020304" pitchFamily="18" charset="0"/>
              </a:rPr>
              <a:t> to the URL of a valid WMS map server:</a:t>
            </a:r>
          </a:p>
          <a:p>
            <a:pPr marL="0" indent="0" algn="just">
              <a:lnSpc>
                <a:spcPct val="110000"/>
              </a:lnSpc>
              <a:buNone/>
            </a:pPr>
            <a:r>
              <a:rPr lang="en-US" sz="1200" dirty="0">
                <a:solidFill>
                  <a:srgbClr val="000000"/>
                </a:solidFill>
                <a:effectLst/>
                <a:latin typeface="Times New Roman" panose="02020603050405020304" pitchFamily="18" charset="0"/>
                <a:ea typeface="Times New Roman" panose="02020603050405020304" pitchFamily="18" charset="0"/>
              </a:rPr>
              <a:t>       {  </a:t>
            </a:r>
          </a:p>
          <a:p>
            <a:pPr marL="0" indent="0" algn="just">
              <a:lnSpc>
                <a:spcPct val="110000"/>
              </a:lnSpc>
              <a:buNone/>
            </a:pPr>
            <a:r>
              <a:rPr lang="en-US" sz="1200" dirty="0">
                <a:solidFill>
                  <a:srgbClr val="000000"/>
                </a:solidFill>
                <a:latin typeface="Times New Roman" panose="02020603050405020304" pitchFamily="18" charset="0"/>
                <a:ea typeface="Times New Roman" panose="02020603050405020304" pitchFamily="18" charset="0"/>
              </a:rPr>
              <a:t>         </a:t>
            </a:r>
            <a:r>
              <a:rPr lang="en-US" sz="1200" dirty="0">
                <a:solidFill>
                  <a:srgbClr val="000000"/>
                </a:solidFill>
                <a:effectLst/>
                <a:latin typeface="Times New Roman" panose="02020603050405020304" pitchFamily="18" charset="0"/>
                <a:ea typeface="Times New Roman" panose="02020603050405020304" pitchFamily="18" charset="0"/>
              </a:rPr>
              <a:t>"enabled": true,  </a:t>
            </a:r>
          </a:p>
          <a:p>
            <a:pPr marL="0" indent="0" algn="just">
              <a:lnSpc>
                <a:spcPct val="110000"/>
              </a:lnSpc>
              <a:buNone/>
            </a:pPr>
            <a:r>
              <a:rPr lang="en-US" sz="1200" dirty="0">
                <a:solidFill>
                  <a:srgbClr val="000000"/>
                </a:solidFill>
                <a:latin typeface="Times New Roman" panose="02020603050405020304" pitchFamily="18" charset="0"/>
                <a:ea typeface="Times New Roman" panose="02020603050405020304" pitchFamily="18" charset="0"/>
              </a:rPr>
              <a:t>         </a:t>
            </a:r>
            <a:r>
              <a:rPr lang="en-US" sz="1200" dirty="0">
                <a:solidFill>
                  <a:srgbClr val="000000"/>
                </a:solidFill>
                <a:effectLst/>
                <a:latin typeface="Times New Roman" panose="02020603050405020304" pitchFamily="18" charset="0"/>
                <a:ea typeface="Times New Roman" panose="02020603050405020304" pitchFamily="18" charset="0"/>
              </a:rPr>
              <a:t>"</a:t>
            </a:r>
            <a:r>
              <a:rPr lang="en-US" sz="1200" dirty="0" err="1">
                <a:solidFill>
                  <a:srgbClr val="000000"/>
                </a:solidFill>
                <a:effectLst/>
                <a:latin typeface="Times New Roman" panose="02020603050405020304" pitchFamily="18" charset="0"/>
                <a:ea typeface="Times New Roman" panose="02020603050405020304" pitchFamily="18" charset="0"/>
              </a:rPr>
              <a:t>url</a:t>
            </a:r>
            <a:r>
              <a:rPr lang="en-US" sz="1200" dirty="0">
                <a:solidFill>
                  <a:srgbClr val="000000"/>
                </a:solidFill>
                <a:effectLst/>
                <a:latin typeface="Times New Roman" panose="02020603050405020304" pitchFamily="18" charset="0"/>
                <a:ea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rPr>
              <a:t>wms</a:t>
            </a:r>
            <a:r>
              <a:rPr lang="en-US" sz="1200" dirty="0">
                <a:solidFill>
                  <a:srgbClr val="000000"/>
                </a:solidFill>
                <a:effectLst/>
                <a:latin typeface="Times New Roman" panose="02020603050405020304" pitchFamily="18" charset="0"/>
                <a:ea typeface="Times New Roman" panose="02020603050405020304" pitchFamily="18" charset="0"/>
              </a:rPr>
              <a:t>-server-</a:t>
            </a:r>
            <a:r>
              <a:rPr lang="en-US" sz="1200" dirty="0" err="1">
                <a:solidFill>
                  <a:srgbClr val="000000"/>
                </a:solidFill>
                <a:effectLst/>
                <a:latin typeface="Times New Roman" panose="02020603050405020304" pitchFamily="18" charset="0"/>
                <a:ea typeface="Times New Roman" panose="02020603050405020304" pitchFamily="18" charset="0"/>
              </a:rPr>
              <a:t>url</a:t>
            </a:r>
            <a:r>
              <a:rPr lang="en-US" sz="1200" dirty="0">
                <a:solidFill>
                  <a:srgbClr val="000000"/>
                </a:solidFill>
                <a:effectLst/>
                <a:latin typeface="Times New Roman" panose="02020603050405020304" pitchFamily="18" charset="0"/>
                <a:ea typeface="Times New Roman" panose="02020603050405020304" pitchFamily="18" charset="0"/>
              </a:rPr>
              <a:t>",  </a:t>
            </a:r>
          </a:p>
          <a:p>
            <a:pPr marL="0" indent="0" algn="just">
              <a:lnSpc>
                <a:spcPct val="110000"/>
              </a:lnSpc>
              <a:buNone/>
            </a:pPr>
            <a:r>
              <a:rPr lang="en-US" sz="1200" dirty="0">
                <a:solidFill>
                  <a:srgbClr val="000000"/>
                </a:solidFill>
                <a:latin typeface="Times New Roman" panose="02020603050405020304" pitchFamily="18" charset="0"/>
                <a:ea typeface="Times New Roman" panose="02020603050405020304" pitchFamily="18" charset="0"/>
              </a:rPr>
              <a:t>         </a:t>
            </a:r>
            <a:r>
              <a:rPr lang="en-US" sz="1200" dirty="0">
                <a:solidFill>
                  <a:srgbClr val="000000"/>
                </a:solidFill>
                <a:effectLst/>
                <a:latin typeface="Times New Roman" panose="02020603050405020304" pitchFamily="18" charset="0"/>
                <a:ea typeface="Times New Roman" panose="02020603050405020304" pitchFamily="18" charset="0"/>
              </a:rPr>
              <a:t>"options": {    </a:t>
            </a:r>
          </a:p>
          <a:p>
            <a:pPr marL="0" indent="0" algn="just">
              <a:lnSpc>
                <a:spcPct val="110000"/>
              </a:lnSpc>
              <a:buNone/>
            </a:pPr>
            <a:r>
              <a:rPr lang="en-US" sz="1200" dirty="0">
                <a:solidFill>
                  <a:srgbClr val="000000"/>
                </a:solidFill>
                <a:latin typeface="Times New Roman" panose="02020603050405020304" pitchFamily="18" charset="0"/>
                <a:ea typeface="Times New Roman" panose="02020603050405020304" pitchFamily="18" charset="0"/>
              </a:rPr>
              <a:t>                             </a:t>
            </a:r>
            <a:r>
              <a:rPr lang="en-US" sz="1200" dirty="0">
                <a:solidFill>
                  <a:srgbClr val="000000"/>
                </a:solidFill>
                <a:effectLst/>
                <a:latin typeface="Times New Roman" panose="02020603050405020304" pitchFamily="18" charset="0"/>
                <a:ea typeface="Times New Roman" panose="02020603050405020304" pitchFamily="18" charset="0"/>
              </a:rPr>
              <a:t>"format": "image/</a:t>
            </a:r>
            <a:r>
              <a:rPr lang="en-US" sz="1200" dirty="0" err="1">
                <a:solidFill>
                  <a:srgbClr val="000000"/>
                </a:solidFill>
                <a:effectLst/>
                <a:latin typeface="Times New Roman" panose="02020603050405020304" pitchFamily="18" charset="0"/>
                <a:ea typeface="Times New Roman" panose="02020603050405020304" pitchFamily="18" charset="0"/>
              </a:rPr>
              <a:t>png</a:t>
            </a:r>
            <a:r>
              <a:rPr lang="en-US" sz="1200" dirty="0">
                <a:solidFill>
                  <a:srgbClr val="000000"/>
                </a:solidFill>
                <a:effectLst/>
                <a:latin typeface="Times New Roman" panose="02020603050405020304" pitchFamily="18" charset="0"/>
                <a:ea typeface="Times New Roman" panose="02020603050405020304" pitchFamily="18" charset="0"/>
              </a:rPr>
              <a:t>",    </a:t>
            </a:r>
          </a:p>
          <a:p>
            <a:pPr marL="0" indent="0" algn="just">
              <a:lnSpc>
                <a:spcPct val="110000"/>
              </a:lnSpc>
              <a:buNone/>
            </a:pPr>
            <a:r>
              <a:rPr lang="en-US" sz="1200" dirty="0">
                <a:solidFill>
                  <a:srgbClr val="000000"/>
                </a:solidFill>
                <a:latin typeface="Times New Roman" panose="02020603050405020304" pitchFamily="18" charset="0"/>
                <a:ea typeface="Times New Roman" panose="02020603050405020304" pitchFamily="18" charset="0"/>
              </a:rPr>
              <a:t>                             </a:t>
            </a:r>
            <a:r>
              <a:rPr lang="en-US" sz="1200" dirty="0">
                <a:solidFill>
                  <a:srgbClr val="000000"/>
                </a:solidFill>
                <a:effectLst/>
                <a:latin typeface="Times New Roman" panose="02020603050405020304" pitchFamily="18" charset="0"/>
                <a:ea typeface="Times New Roman" panose="02020603050405020304" pitchFamily="18" charset="0"/>
              </a:rPr>
              <a:t>"transparent": true </a:t>
            </a:r>
          </a:p>
          <a:p>
            <a:pPr marL="0" indent="0" algn="just">
              <a:lnSpc>
                <a:spcPct val="110000"/>
              </a:lnSpc>
              <a:buNone/>
            </a:pPr>
            <a:r>
              <a:rPr lang="en-US" sz="1200" dirty="0">
                <a:solidFill>
                  <a:srgbClr val="000000"/>
                </a:solidFill>
                <a:latin typeface="Times New Roman" panose="02020603050405020304" pitchFamily="18" charset="0"/>
                <a:ea typeface="Times New Roman" panose="02020603050405020304" pitchFamily="18" charset="0"/>
              </a:rPr>
              <a:t>                          </a:t>
            </a:r>
            <a:r>
              <a:rPr lang="en-US" sz="1200" dirty="0">
                <a:solidFill>
                  <a:srgbClr val="000000"/>
                </a:solidFill>
                <a:effectLst/>
                <a:latin typeface="Times New Roman" panose="02020603050405020304" pitchFamily="18" charset="0"/>
                <a:ea typeface="Times New Roman" panose="02020603050405020304" pitchFamily="18" charset="0"/>
              </a:rPr>
              <a:t>}</a:t>
            </a:r>
          </a:p>
          <a:p>
            <a:pPr marL="0" indent="0" algn="just">
              <a:lnSpc>
                <a:spcPct val="110000"/>
              </a:lnSpc>
              <a:buNone/>
            </a:pPr>
            <a:r>
              <a:rPr lang="en-US" sz="1200" dirty="0">
                <a:solidFill>
                  <a:srgbClr val="000000"/>
                </a:solidFill>
                <a:effectLst/>
                <a:latin typeface="Times New Roman" panose="02020603050405020304" pitchFamily="18" charset="0"/>
                <a:ea typeface="Times New Roman" panose="02020603050405020304" pitchFamily="18" charset="0"/>
              </a:rPr>
              <a:t>         }</a:t>
            </a:r>
            <a:endParaRPr lang="en-US" b="1" dirty="0"/>
          </a:p>
          <a:p>
            <a:endParaRPr lang="en-US" b="1" dirty="0"/>
          </a:p>
          <a:p>
            <a:r>
              <a:rPr lang="en-US" dirty="0"/>
              <a:t>Except for domains in the India and China Regions, the default installation of OpenSearch Dashboards for OpenSearch Service includes a map service. Up to ten zoom levels are supported by the map service.</a:t>
            </a:r>
          </a:p>
          <a:p>
            <a:r>
              <a:rPr lang="en-US" dirty="0"/>
              <a:t>You can configure Dashboards to use a separate Web Map Service (WMS) server for coordinate map representations regardless of your Region. Only the default map service is supported for region map </a:t>
            </a:r>
            <a:r>
              <a:rPr lang="en-US" dirty="0" err="1"/>
              <a:t>visualisations</a:t>
            </a:r>
            <a:r>
              <a:rPr lang="en-US" dirty="0"/>
              <a:t>.</a:t>
            </a:r>
          </a:p>
          <a:p>
            <a:r>
              <a:rPr lang="en-US" dirty="0"/>
              <a:t>You may need to reload Dashboards to apply the updated default value to </a:t>
            </a:r>
            <a:r>
              <a:rPr lang="en-US" dirty="0" err="1"/>
              <a:t>visualisations</a:t>
            </a:r>
            <a:r>
              <a:rPr lang="en-US" dirty="0"/>
              <a:t>. After you've opened a </a:t>
            </a:r>
            <a:r>
              <a:rPr lang="en-US" dirty="0" err="1"/>
              <a:t>visualisation</a:t>
            </a:r>
            <a:r>
              <a:rPr lang="en-US" dirty="0"/>
              <a:t> that you've saved, select Options. Choose Apply changes after verifying that WMS map server is enabled and WMS </a:t>
            </a:r>
            <a:r>
              <a:rPr lang="en-US" dirty="0" err="1"/>
              <a:t>url</a:t>
            </a:r>
            <a:r>
              <a:rPr lang="en-US" dirty="0"/>
              <a:t> contains your desired map server.</a:t>
            </a:r>
          </a:p>
        </p:txBody>
      </p:sp>
      <p:sp>
        <p:nvSpPr>
          <p:cNvPr id="4" name="Slide Number Placeholder 3"/>
          <p:cNvSpPr>
            <a:spLocks noGrp="1"/>
          </p:cNvSpPr>
          <p:nvPr>
            <p:ph type="sldNum" sz="quarter" idx="5"/>
          </p:nvPr>
        </p:nvSpPr>
        <p:spPr/>
        <p:txBody>
          <a:bodyPr/>
          <a:lstStyle/>
          <a:p>
            <a:fld id="{5797BE99-4A28-464A-B21B-FD416C4DDDC5}" type="slidenum">
              <a:rPr lang="en-US" smtClean="0"/>
              <a:t>9</a:t>
            </a:fld>
            <a:endParaRPr lang="en-US"/>
          </a:p>
        </p:txBody>
      </p:sp>
    </p:spTree>
    <p:extLst>
      <p:ext uri="{BB962C8B-B14F-4D97-AF65-F5344CB8AC3E}">
        <p14:creationId xmlns:p14="http://schemas.microsoft.com/office/powerpoint/2010/main" val="2719077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Reference for contents: </a:t>
            </a:r>
            <a:endParaRPr lang="en-US" dirty="0"/>
          </a:p>
          <a:p>
            <a:r>
              <a:rPr lang="en-US" dirty="0"/>
              <a:t>https://docs.aws.amazon.com/opensearch-service/latest/developerguide/dashboards.html</a:t>
            </a:r>
          </a:p>
          <a:p>
            <a:endParaRPr lang="en-US" b="1" dirty="0"/>
          </a:p>
          <a:p>
            <a:r>
              <a:rPr lang="en-US" b="1" dirty="0"/>
              <a:t>More Explanation:</a:t>
            </a:r>
          </a:p>
          <a:p>
            <a:r>
              <a:rPr lang="en-US" dirty="0"/>
              <a:t>If you've previously spent time configuring your own OpenSearch Dashboards instance, you can use it instead of (or in addition to) the OpenSearch Service's default Dashboards instance. The steps below apply to domains with fine-grained access control and an open access policy.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see your OpenSearch Service indices, start your local Dashboards server, go to </a:t>
            </a:r>
            <a:r>
              <a:rPr lang="en-US" b="1" dirty="0"/>
              <a:t>Dev Tools</a:t>
            </a:r>
            <a:r>
              <a:rPr lang="en-US" dirty="0"/>
              <a:t> and run the following command:</a:t>
            </a:r>
          </a:p>
          <a:p>
            <a:r>
              <a:rPr lang="en-US" dirty="0"/>
              <a:t>GET _cat/indices</a:t>
            </a:r>
          </a:p>
        </p:txBody>
      </p:sp>
      <p:sp>
        <p:nvSpPr>
          <p:cNvPr id="4" name="Slide Number Placeholder 3"/>
          <p:cNvSpPr>
            <a:spLocks noGrp="1"/>
          </p:cNvSpPr>
          <p:nvPr>
            <p:ph type="sldNum" sz="quarter" idx="5"/>
          </p:nvPr>
        </p:nvSpPr>
        <p:spPr/>
        <p:txBody>
          <a:bodyPr/>
          <a:lstStyle/>
          <a:p>
            <a:fld id="{5797BE99-4A28-464A-B21B-FD416C4DDDC5}" type="slidenum">
              <a:rPr lang="en-US" smtClean="0"/>
              <a:t>10</a:t>
            </a:fld>
            <a:endParaRPr lang="en-US"/>
          </a:p>
        </p:txBody>
      </p:sp>
    </p:spTree>
    <p:extLst>
      <p:ext uri="{BB962C8B-B14F-4D97-AF65-F5344CB8AC3E}">
        <p14:creationId xmlns:p14="http://schemas.microsoft.com/office/powerpoint/2010/main" val="873329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A484A-973E-E8D4-E6B0-DE54A6182B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0E3561-C50A-6AD3-04DA-3B2E3C1125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25947E-9047-4ACD-911F-4DA94C8B9C5E}"/>
              </a:ext>
            </a:extLst>
          </p:cNvPr>
          <p:cNvSpPr>
            <a:spLocks noGrp="1"/>
          </p:cNvSpPr>
          <p:nvPr>
            <p:ph type="dt" sz="half" idx="10"/>
          </p:nvPr>
        </p:nvSpPr>
        <p:spPr/>
        <p:txBody>
          <a:bodyPr/>
          <a:lstStyle/>
          <a:p>
            <a:fld id="{E5964E2C-AE7B-43D6-B306-45C95415DB8E}" type="datetimeFigureOut">
              <a:rPr lang="en-US" smtClean="0"/>
              <a:t>10/8/2022</a:t>
            </a:fld>
            <a:endParaRPr lang="en-US"/>
          </a:p>
        </p:txBody>
      </p:sp>
      <p:sp>
        <p:nvSpPr>
          <p:cNvPr id="5" name="Footer Placeholder 4">
            <a:extLst>
              <a:ext uri="{FF2B5EF4-FFF2-40B4-BE49-F238E27FC236}">
                <a16:creationId xmlns:a16="http://schemas.microsoft.com/office/drawing/2014/main" id="{6A9F43E8-F21C-9371-F6DA-07FB4D0D97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95F2AB-81A4-55E3-5EED-8B2A3D171BEA}"/>
              </a:ext>
            </a:extLst>
          </p:cNvPr>
          <p:cNvSpPr>
            <a:spLocks noGrp="1"/>
          </p:cNvSpPr>
          <p:nvPr>
            <p:ph type="sldNum" sz="quarter" idx="12"/>
          </p:nvPr>
        </p:nvSpPr>
        <p:spPr/>
        <p:txBody>
          <a:bodyPr/>
          <a:lstStyle/>
          <a:p>
            <a:fld id="{44006291-B33F-4CA6-81A9-2D9862E99C44}" type="slidenum">
              <a:rPr lang="en-US" smtClean="0"/>
              <a:t>‹#›</a:t>
            </a:fld>
            <a:endParaRPr lang="en-US"/>
          </a:p>
        </p:txBody>
      </p:sp>
    </p:spTree>
    <p:extLst>
      <p:ext uri="{BB962C8B-B14F-4D97-AF65-F5344CB8AC3E}">
        <p14:creationId xmlns:p14="http://schemas.microsoft.com/office/powerpoint/2010/main" val="1788304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B04A0-0753-FE69-2133-877526AB27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4482AA-AE82-E2BD-7CFE-1E5F715EE0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194FC5-8F34-20AE-BE18-C5F131B5F0CE}"/>
              </a:ext>
            </a:extLst>
          </p:cNvPr>
          <p:cNvSpPr>
            <a:spLocks noGrp="1"/>
          </p:cNvSpPr>
          <p:nvPr>
            <p:ph type="dt" sz="half" idx="10"/>
          </p:nvPr>
        </p:nvSpPr>
        <p:spPr/>
        <p:txBody>
          <a:bodyPr/>
          <a:lstStyle/>
          <a:p>
            <a:fld id="{E5964E2C-AE7B-43D6-B306-45C95415DB8E}" type="datetimeFigureOut">
              <a:rPr lang="en-US" smtClean="0"/>
              <a:t>10/8/2022</a:t>
            </a:fld>
            <a:endParaRPr lang="en-US"/>
          </a:p>
        </p:txBody>
      </p:sp>
      <p:sp>
        <p:nvSpPr>
          <p:cNvPr id="5" name="Footer Placeholder 4">
            <a:extLst>
              <a:ext uri="{FF2B5EF4-FFF2-40B4-BE49-F238E27FC236}">
                <a16:creationId xmlns:a16="http://schemas.microsoft.com/office/drawing/2014/main" id="{2F372103-A100-5208-32D4-959D29E965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128CE6-47DD-6091-0250-A898407D8AF1}"/>
              </a:ext>
            </a:extLst>
          </p:cNvPr>
          <p:cNvSpPr>
            <a:spLocks noGrp="1"/>
          </p:cNvSpPr>
          <p:nvPr>
            <p:ph type="sldNum" sz="quarter" idx="12"/>
          </p:nvPr>
        </p:nvSpPr>
        <p:spPr/>
        <p:txBody>
          <a:bodyPr/>
          <a:lstStyle/>
          <a:p>
            <a:fld id="{44006291-B33F-4CA6-81A9-2D9862E99C44}" type="slidenum">
              <a:rPr lang="en-US" smtClean="0"/>
              <a:t>‹#›</a:t>
            </a:fld>
            <a:endParaRPr lang="en-US"/>
          </a:p>
        </p:txBody>
      </p:sp>
    </p:spTree>
    <p:extLst>
      <p:ext uri="{BB962C8B-B14F-4D97-AF65-F5344CB8AC3E}">
        <p14:creationId xmlns:p14="http://schemas.microsoft.com/office/powerpoint/2010/main" val="24808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B8F144-35C1-E1C8-AE02-E4704B51A8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522C8A-7D0F-0F39-EC52-D1589CCCB6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0EA7A4-367F-873B-B465-C4B46BA0FF4B}"/>
              </a:ext>
            </a:extLst>
          </p:cNvPr>
          <p:cNvSpPr>
            <a:spLocks noGrp="1"/>
          </p:cNvSpPr>
          <p:nvPr>
            <p:ph type="dt" sz="half" idx="10"/>
          </p:nvPr>
        </p:nvSpPr>
        <p:spPr/>
        <p:txBody>
          <a:bodyPr/>
          <a:lstStyle/>
          <a:p>
            <a:fld id="{E5964E2C-AE7B-43D6-B306-45C95415DB8E}" type="datetimeFigureOut">
              <a:rPr lang="en-US" smtClean="0"/>
              <a:t>10/8/2022</a:t>
            </a:fld>
            <a:endParaRPr lang="en-US"/>
          </a:p>
        </p:txBody>
      </p:sp>
      <p:sp>
        <p:nvSpPr>
          <p:cNvPr id="5" name="Footer Placeholder 4">
            <a:extLst>
              <a:ext uri="{FF2B5EF4-FFF2-40B4-BE49-F238E27FC236}">
                <a16:creationId xmlns:a16="http://schemas.microsoft.com/office/drawing/2014/main" id="{FB623449-DF5B-5DCF-BDB1-C0EA0754CD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3524F2-D44D-BA61-D5CB-78402D8CEF31}"/>
              </a:ext>
            </a:extLst>
          </p:cNvPr>
          <p:cNvSpPr>
            <a:spLocks noGrp="1"/>
          </p:cNvSpPr>
          <p:nvPr>
            <p:ph type="sldNum" sz="quarter" idx="12"/>
          </p:nvPr>
        </p:nvSpPr>
        <p:spPr/>
        <p:txBody>
          <a:bodyPr/>
          <a:lstStyle/>
          <a:p>
            <a:fld id="{44006291-B33F-4CA6-81A9-2D9862E99C44}" type="slidenum">
              <a:rPr lang="en-US" smtClean="0"/>
              <a:t>‹#›</a:t>
            </a:fld>
            <a:endParaRPr lang="en-US"/>
          </a:p>
        </p:txBody>
      </p:sp>
    </p:spTree>
    <p:extLst>
      <p:ext uri="{BB962C8B-B14F-4D97-AF65-F5344CB8AC3E}">
        <p14:creationId xmlns:p14="http://schemas.microsoft.com/office/powerpoint/2010/main" val="362555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F06FC-CDDE-3347-9F55-EBDA3382C9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047AB6-2BE7-4BB2-34B3-B884BCD5E4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D265C5-FC43-2F05-8206-9D4D7E6E147D}"/>
              </a:ext>
            </a:extLst>
          </p:cNvPr>
          <p:cNvSpPr>
            <a:spLocks noGrp="1"/>
          </p:cNvSpPr>
          <p:nvPr>
            <p:ph type="dt" sz="half" idx="10"/>
          </p:nvPr>
        </p:nvSpPr>
        <p:spPr/>
        <p:txBody>
          <a:bodyPr/>
          <a:lstStyle/>
          <a:p>
            <a:fld id="{E5964E2C-AE7B-43D6-B306-45C95415DB8E}" type="datetimeFigureOut">
              <a:rPr lang="en-US" smtClean="0"/>
              <a:t>10/8/2022</a:t>
            </a:fld>
            <a:endParaRPr lang="en-US"/>
          </a:p>
        </p:txBody>
      </p:sp>
      <p:sp>
        <p:nvSpPr>
          <p:cNvPr id="5" name="Footer Placeholder 4">
            <a:extLst>
              <a:ext uri="{FF2B5EF4-FFF2-40B4-BE49-F238E27FC236}">
                <a16:creationId xmlns:a16="http://schemas.microsoft.com/office/drawing/2014/main" id="{2551BE7D-32B9-9482-9C9D-2F215D0762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4BB771-9E51-6B51-7C03-6F6D236A1687}"/>
              </a:ext>
            </a:extLst>
          </p:cNvPr>
          <p:cNvSpPr>
            <a:spLocks noGrp="1"/>
          </p:cNvSpPr>
          <p:nvPr>
            <p:ph type="sldNum" sz="quarter" idx="12"/>
          </p:nvPr>
        </p:nvSpPr>
        <p:spPr/>
        <p:txBody>
          <a:bodyPr/>
          <a:lstStyle/>
          <a:p>
            <a:fld id="{44006291-B33F-4CA6-81A9-2D9862E99C44}" type="slidenum">
              <a:rPr lang="en-US" smtClean="0"/>
              <a:t>‹#›</a:t>
            </a:fld>
            <a:endParaRPr lang="en-US"/>
          </a:p>
        </p:txBody>
      </p:sp>
    </p:spTree>
    <p:extLst>
      <p:ext uri="{BB962C8B-B14F-4D97-AF65-F5344CB8AC3E}">
        <p14:creationId xmlns:p14="http://schemas.microsoft.com/office/powerpoint/2010/main" val="1811267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ED6E3-3A14-B4C4-EDFC-EA20E59A60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77BDB2-1817-F712-57A7-D81D6BF877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F8C3E0-8933-E2ED-5B73-62030D76FE1D}"/>
              </a:ext>
            </a:extLst>
          </p:cNvPr>
          <p:cNvSpPr>
            <a:spLocks noGrp="1"/>
          </p:cNvSpPr>
          <p:nvPr>
            <p:ph type="dt" sz="half" idx="10"/>
          </p:nvPr>
        </p:nvSpPr>
        <p:spPr/>
        <p:txBody>
          <a:bodyPr/>
          <a:lstStyle/>
          <a:p>
            <a:fld id="{E5964E2C-AE7B-43D6-B306-45C95415DB8E}" type="datetimeFigureOut">
              <a:rPr lang="en-US" smtClean="0"/>
              <a:t>10/8/2022</a:t>
            </a:fld>
            <a:endParaRPr lang="en-US"/>
          </a:p>
        </p:txBody>
      </p:sp>
      <p:sp>
        <p:nvSpPr>
          <p:cNvPr id="5" name="Footer Placeholder 4">
            <a:extLst>
              <a:ext uri="{FF2B5EF4-FFF2-40B4-BE49-F238E27FC236}">
                <a16:creationId xmlns:a16="http://schemas.microsoft.com/office/drawing/2014/main" id="{1C14DFE3-717A-8E76-26F4-71E086119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D4FF7-6E5D-07EA-6A79-0979BC23E35C}"/>
              </a:ext>
            </a:extLst>
          </p:cNvPr>
          <p:cNvSpPr>
            <a:spLocks noGrp="1"/>
          </p:cNvSpPr>
          <p:nvPr>
            <p:ph type="sldNum" sz="quarter" idx="12"/>
          </p:nvPr>
        </p:nvSpPr>
        <p:spPr/>
        <p:txBody>
          <a:bodyPr/>
          <a:lstStyle/>
          <a:p>
            <a:fld id="{44006291-B33F-4CA6-81A9-2D9862E99C44}" type="slidenum">
              <a:rPr lang="en-US" smtClean="0"/>
              <a:t>‹#›</a:t>
            </a:fld>
            <a:endParaRPr lang="en-US"/>
          </a:p>
        </p:txBody>
      </p:sp>
    </p:spTree>
    <p:extLst>
      <p:ext uri="{BB962C8B-B14F-4D97-AF65-F5344CB8AC3E}">
        <p14:creationId xmlns:p14="http://schemas.microsoft.com/office/powerpoint/2010/main" val="1694511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31EA3-D8A7-E644-CB7F-414575225B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398CA2-38FA-86B9-3986-E8C33B5AD5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2533DC-DAE5-55F4-F47B-BF09957C07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3F77D5-CFA7-5820-5658-D9CF5B164035}"/>
              </a:ext>
            </a:extLst>
          </p:cNvPr>
          <p:cNvSpPr>
            <a:spLocks noGrp="1"/>
          </p:cNvSpPr>
          <p:nvPr>
            <p:ph type="dt" sz="half" idx="10"/>
          </p:nvPr>
        </p:nvSpPr>
        <p:spPr/>
        <p:txBody>
          <a:bodyPr/>
          <a:lstStyle/>
          <a:p>
            <a:fld id="{E5964E2C-AE7B-43D6-B306-45C95415DB8E}" type="datetimeFigureOut">
              <a:rPr lang="en-US" smtClean="0"/>
              <a:t>10/8/2022</a:t>
            </a:fld>
            <a:endParaRPr lang="en-US"/>
          </a:p>
        </p:txBody>
      </p:sp>
      <p:sp>
        <p:nvSpPr>
          <p:cNvPr id="6" name="Footer Placeholder 5">
            <a:extLst>
              <a:ext uri="{FF2B5EF4-FFF2-40B4-BE49-F238E27FC236}">
                <a16:creationId xmlns:a16="http://schemas.microsoft.com/office/drawing/2014/main" id="{391DC2CB-1B70-B374-A218-726AC9AA9B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621676-E2B1-FEEE-6F62-058958CEB0E6}"/>
              </a:ext>
            </a:extLst>
          </p:cNvPr>
          <p:cNvSpPr>
            <a:spLocks noGrp="1"/>
          </p:cNvSpPr>
          <p:nvPr>
            <p:ph type="sldNum" sz="quarter" idx="12"/>
          </p:nvPr>
        </p:nvSpPr>
        <p:spPr/>
        <p:txBody>
          <a:bodyPr/>
          <a:lstStyle/>
          <a:p>
            <a:fld id="{44006291-B33F-4CA6-81A9-2D9862E99C44}" type="slidenum">
              <a:rPr lang="en-US" smtClean="0"/>
              <a:t>‹#›</a:t>
            </a:fld>
            <a:endParaRPr lang="en-US"/>
          </a:p>
        </p:txBody>
      </p:sp>
    </p:spTree>
    <p:extLst>
      <p:ext uri="{BB962C8B-B14F-4D97-AF65-F5344CB8AC3E}">
        <p14:creationId xmlns:p14="http://schemas.microsoft.com/office/powerpoint/2010/main" val="3990583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AD72-A2F6-D504-5317-CA0B18F3DC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59C95F-1ADB-A9B1-7BF4-FBC2AA69AE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B25447-3E88-C528-2283-E0F2B9531E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0BD549-A17F-F17C-FC61-C9BB29A750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BC274A-154E-9CB1-F361-D29DD01670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99C9F-A501-C4D1-C8DC-FA102A97195B}"/>
              </a:ext>
            </a:extLst>
          </p:cNvPr>
          <p:cNvSpPr>
            <a:spLocks noGrp="1"/>
          </p:cNvSpPr>
          <p:nvPr>
            <p:ph type="dt" sz="half" idx="10"/>
          </p:nvPr>
        </p:nvSpPr>
        <p:spPr/>
        <p:txBody>
          <a:bodyPr/>
          <a:lstStyle/>
          <a:p>
            <a:fld id="{E5964E2C-AE7B-43D6-B306-45C95415DB8E}" type="datetimeFigureOut">
              <a:rPr lang="en-US" smtClean="0"/>
              <a:t>10/8/2022</a:t>
            </a:fld>
            <a:endParaRPr lang="en-US"/>
          </a:p>
        </p:txBody>
      </p:sp>
      <p:sp>
        <p:nvSpPr>
          <p:cNvPr id="8" name="Footer Placeholder 7">
            <a:extLst>
              <a:ext uri="{FF2B5EF4-FFF2-40B4-BE49-F238E27FC236}">
                <a16:creationId xmlns:a16="http://schemas.microsoft.com/office/drawing/2014/main" id="{C3549791-D13A-914B-D063-015FAA49C4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571487-3840-BE1F-AAA9-19833BA36933}"/>
              </a:ext>
            </a:extLst>
          </p:cNvPr>
          <p:cNvSpPr>
            <a:spLocks noGrp="1"/>
          </p:cNvSpPr>
          <p:nvPr>
            <p:ph type="sldNum" sz="quarter" idx="12"/>
          </p:nvPr>
        </p:nvSpPr>
        <p:spPr/>
        <p:txBody>
          <a:bodyPr/>
          <a:lstStyle/>
          <a:p>
            <a:fld id="{44006291-B33F-4CA6-81A9-2D9862E99C44}" type="slidenum">
              <a:rPr lang="en-US" smtClean="0"/>
              <a:t>‹#›</a:t>
            </a:fld>
            <a:endParaRPr lang="en-US"/>
          </a:p>
        </p:txBody>
      </p:sp>
    </p:spTree>
    <p:extLst>
      <p:ext uri="{BB962C8B-B14F-4D97-AF65-F5344CB8AC3E}">
        <p14:creationId xmlns:p14="http://schemas.microsoft.com/office/powerpoint/2010/main" val="4218260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FC907-6433-6B1C-2E17-D35B5C0647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2FBD30-DF72-09B5-19B4-194849C2F4C8}"/>
              </a:ext>
            </a:extLst>
          </p:cNvPr>
          <p:cNvSpPr>
            <a:spLocks noGrp="1"/>
          </p:cNvSpPr>
          <p:nvPr>
            <p:ph type="dt" sz="half" idx="10"/>
          </p:nvPr>
        </p:nvSpPr>
        <p:spPr/>
        <p:txBody>
          <a:bodyPr/>
          <a:lstStyle/>
          <a:p>
            <a:fld id="{E5964E2C-AE7B-43D6-B306-45C95415DB8E}" type="datetimeFigureOut">
              <a:rPr lang="en-US" smtClean="0"/>
              <a:t>10/8/2022</a:t>
            </a:fld>
            <a:endParaRPr lang="en-US"/>
          </a:p>
        </p:txBody>
      </p:sp>
      <p:sp>
        <p:nvSpPr>
          <p:cNvPr id="4" name="Footer Placeholder 3">
            <a:extLst>
              <a:ext uri="{FF2B5EF4-FFF2-40B4-BE49-F238E27FC236}">
                <a16:creationId xmlns:a16="http://schemas.microsoft.com/office/drawing/2014/main" id="{891324C6-594B-7F9F-9591-64E5133165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73EFEA-185D-F51D-77BB-D3A76ECAA4F0}"/>
              </a:ext>
            </a:extLst>
          </p:cNvPr>
          <p:cNvSpPr>
            <a:spLocks noGrp="1"/>
          </p:cNvSpPr>
          <p:nvPr>
            <p:ph type="sldNum" sz="quarter" idx="12"/>
          </p:nvPr>
        </p:nvSpPr>
        <p:spPr/>
        <p:txBody>
          <a:bodyPr/>
          <a:lstStyle/>
          <a:p>
            <a:fld id="{44006291-B33F-4CA6-81A9-2D9862E99C44}" type="slidenum">
              <a:rPr lang="en-US" smtClean="0"/>
              <a:t>‹#›</a:t>
            </a:fld>
            <a:endParaRPr lang="en-US"/>
          </a:p>
        </p:txBody>
      </p:sp>
    </p:spTree>
    <p:extLst>
      <p:ext uri="{BB962C8B-B14F-4D97-AF65-F5344CB8AC3E}">
        <p14:creationId xmlns:p14="http://schemas.microsoft.com/office/powerpoint/2010/main" val="3414001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7A3628-3B0A-F0E2-EC32-6A9284152B2F}"/>
              </a:ext>
            </a:extLst>
          </p:cNvPr>
          <p:cNvSpPr>
            <a:spLocks noGrp="1"/>
          </p:cNvSpPr>
          <p:nvPr>
            <p:ph type="dt" sz="half" idx="10"/>
          </p:nvPr>
        </p:nvSpPr>
        <p:spPr/>
        <p:txBody>
          <a:bodyPr/>
          <a:lstStyle/>
          <a:p>
            <a:fld id="{E5964E2C-AE7B-43D6-B306-45C95415DB8E}" type="datetimeFigureOut">
              <a:rPr lang="en-US" smtClean="0"/>
              <a:t>10/8/2022</a:t>
            </a:fld>
            <a:endParaRPr lang="en-US"/>
          </a:p>
        </p:txBody>
      </p:sp>
      <p:sp>
        <p:nvSpPr>
          <p:cNvPr id="3" name="Footer Placeholder 2">
            <a:extLst>
              <a:ext uri="{FF2B5EF4-FFF2-40B4-BE49-F238E27FC236}">
                <a16:creationId xmlns:a16="http://schemas.microsoft.com/office/drawing/2014/main" id="{D0E3AB7D-1DAB-CC29-9461-FC3F0DD959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B6CDFD-5A24-5602-2299-EB4493B50724}"/>
              </a:ext>
            </a:extLst>
          </p:cNvPr>
          <p:cNvSpPr>
            <a:spLocks noGrp="1"/>
          </p:cNvSpPr>
          <p:nvPr>
            <p:ph type="sldNum" sz="quarter" idx="12"/>
          </p:nvPr>
        </p:nvSpPr>
        <p:spPr/>
        <p:txBody>
          <a:bodyPr/>
          <a:lstStyle/>
          <a:p>
            <a:fld id="{44006291-B33F-4CA6-81A9-2D9862E99C44}" type="slidenum">
              <a:rPr lang="en-US" smtClean="0"/>
              <a:t>‹#›</a:t>
            </a:fld>
            <a:endParaRPr lang="en-US"/>
          </a:p>
        </p:txBody>
      </p:sp>
    </p:spTree>
    <p:extLst>
      <p:ext uri="{BB962C8B-B14F-4D97-AF65-F5344CB8AC3E}">
        <p14:creationId xmlns:p14="http://schemas.microsoft.com/office/powerpoint/2010/main" val="92968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07C37-708A-870B-F2A1-2B3DC99471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563F4A-9A87-5D3B-D401-F5F882D884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9637F6-375F-07F6-8E18-94055AAD01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035543-8939-E84D-5199-E0789E7279C6}"/>
              </a:ext>
            </a:extLst>
          </p:cNvPr>
          <p:cNvSpPr>
            <a:spLocks noGrp="1"/>
          </p:cNvSpPr>
          <p:nvPr>
            <p:ph type="dt" sz="half" idx="10"/>
          </p:nvPr>
        </p:nvSpPr>
        <p:spPr/>
        <p:txBody>
          <a:bodyPr/>
          <a:lstStyle/>
          <a:p>
            <a:fld id="{E5964E2C-AE7B-43D6-B306-45C95415DB8E}" type="datetimeFigureOut">
              <a:rPr lang="en-US" smtClean="0"/>
              <a:t>10/8/2022</a:t>
            </a:fld>
            <a:endParaRPr lang="en-US"/>
          </a:p>
        </p:txBody>
      </p:sp>
      <p:sp>
        <p:nvSpPr>
          <p:cNvPr id="6" name="Footer Placeholder 5">
            <a:extLst>
              <a:ext uri="{FF2B5EF4-FFF2-40B4-BE49-F238E27FC236}">
                <a16:creationId xmlns:a16="http://schemas.microsoft.com/office/drawing/2014/main" id="{E47E1F98-E8FD-E824-12EB-2DF2ED5996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0676BB-88BA-ED0F-3447-DBDD38C5BFE2}"/>
              </a:ext>
            </a:extLst>
          </p:cNvPr>
          <p:cNvSpPr>
            <a:spLocks noGrp="1"/>
          </p:cNvSpPr>
          <p:nvPr>
            <p:ph type="sldNum" sz="quarter" idx="12"/>
          </p:nvPr>
        </p:nvSpPr>
        <p:spPr/>
        <p:txBody>
          <a:bodyPr/>
          <a:lstStyle/>
          <a:p>
            <a:fld id="{44006291-B33F-4CA6-81A9-2D9862E99C44}" type="slidenum">
              <a:rPr lang="en-US" smtClean="0"/>
              <a:t>‹#›</a:t>
            </a:fld>
            <a:endParaRPr lang="en-US"/>
          </a:p>
        </p:txBody>
      </p:sp>
    </p:spTree>
    <p:extLst>
      <p:ext uri="{BB962C8B-B14F-4D97-AF65-F5344CB8AC3E}">
        <p14:creationId xmlns:p14="http://schemas.microsoft.com/office/powerpoint/2010/main" val="1063763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847B1-4C69-A0C9-3D0B-FB3475E685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6DD37F-044D-3C74-4BCB-768D8A9CB5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B44282-7EA0-6478-F448-827280678E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857E6C-F79B-8950-2F78-9D2F73E2C70D}"/>
              </a:ext>
            </a:extLst>
          </p:cNvPr>
          <p:cNvSpPr>
            <a:spLocks noGrp="1"/>
          </p:cNvSpPr>
          <p:nvPr>
            <p:ph type="dt" sz="half" idx="10"/>
          </p:nvPr>
        </p:nvSpPr>
        <p:spPr/>
        <p:txBody>
          <a:bodyPr/>
          <a:lstStyle/>
          <a:p>
            <a:fld id="{E5964E2C-AE7B-43D6-B306-45C95415DB8E}" type="datetimeFigureOut">
              <a:rPr lang="en-US" smtClean="0"/>
              <a:t>10/8/2022</a:t>
            </a:fld>
            <a:endParaRPr lang="en-US"/>
          </a:p>
        </p:txBody>
      </p:sp>
      <p:sp>
        <p:nvSpPr>
          <p:cNvPr id="6" name="Footer Placeholder 5">
            <a:extLst>
              <a:ext uri="{FF2B5EF4-FFF2-40B4-BE49-F238E27FC236}">
                <a16:creationId xmlns:a16="http://schemas.microsoft.com/office/drawing/2014/main" id="{07DC8C72-B438-602C-AD5E-F228379B8F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20D798-86CB-AA44-592A-F6B87DD056FA}"/>
              </a:ext>
            </a:extLst>
          </p:cNvPr>
          <p:cNvSpPr>
            <a:spLocks noGrp="1"/>
          </p:cNvSpPr>
          <p:nvPr>
            <p:ph type="sldNum" sz="quarter" idx="12"/>
          </p:nvPr>
        </p:nvSpPr>
        <p:spPr/>
        <p:txBody>
          <a:bodyPr/>
          <a:lstStyle/>
          <a:p>
            <a:fld id="{44006291-B33F-4CA6-81A9-2D9862E99C44}" type="slidenum">
              <a:rPr lang="en-US" smtClean="0"/>
              <a:t>‹#›</a:t>
            </a:fld>
            <a:endParaRPr lang="en-US"/>
          </a:p>
        </p:txBody>
      </p:sp>
    </p:spTree>
    <p:extLst>
      <p:ext uri="{BB962C8B-B14F-4D97-AF65-F5344CB8AC3E}">
        <p14:creationId xmlns:p14="http://schemas.microsoft.com/office/powerpoint/2010/main" val="3049104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1B0682-2800-6665-22CC-689990EE02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033D32-9D27-28B4-76EB-100CE1CACD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8ED4EE-A4B3-3418-E8E9-95DA459BBA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964E2C-AE7B-43D6-B306-45C95415DB8E}" type="datetimeFigureOut">
              <a:rPr lang="en-US" smtClean="0"/>
              <a:t>10/8/2022</a:t>
            </a:fld>
            <a:endParaRPr lang="en-US"/>
          </a:p>
        </p:txBody>
      </p:sp>
      <p:sp>
        <p:nvSpPr>
          <p:cNvPr id="5" name="Footer Placeholder 4">
            <a:extLst>
              <a:ext uri="{FF2B5EF4-FFF2-40B4-BE49-F238E27FC236}">
                <a16:creationId xmlns:a16="http://schemas.microsoft.com/office/drawing/2014/main" id="{6A823C17-B198-97E0-41C9-3329B3BF8B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9D6DAE-B468-5B2A-7284-0A25D355DA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006291-B33F-4CA6-81A9-2D9862E99C44}" type="slidenum">
              <a:rPr lang="en-US" smtClean="0"/>
              <a:t>‹#›</a:t>
            </a:fld>
            <a:endParaRPr lang="en-US"/>
          </a:p>
        </p:txBody>
      </p:sp>
    </p:spTree>
    <p:extLst>
      <p:ext uri="{BB962C8B-B14F-4D97-AF65-F5344CB8AC3E}">
        <p14:creationId xmlns:p14="http://schemas.microsoft.com/office/powerpoint/2010/main" val="3615296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938E8-8D75-4BAD-B08B-4E6C223E843D}"/>
              </a:ext>
            </a:extLst>
          </p:cNvPr>
          <p:cNvSpPr>
            <a:spLocks noGrp="1"/>
          </p:cNvSpPr>
          <p:nvPr>
            <p:ph type="ctrTitle"/>
          </p:nvPr>
        </p:nvSpPr>
        <p:spPr>
          <a:xfrm>
            <a:off x="134644" y="3019037"/>
            <a:ext cx="11922711" cy="819926"/>
          </a:xfrm>
        </p:spPr>
        <p:txBody>
          <a:bodyPr>
            <a:noAutofit/>
          </a:bodyPr>
          <a:lstStyle/>
          <a:p>
            <a:r>
              <a:rPr lang="en-US" sz="5400" b="1" dirty="0">
                <a:solidFill>
                  <a:srgbClr val="FF0000"/>
                </a:solidFill>
                <a:latin typeface="Times New Roman" panose="02020603050405020304" pitchFamily="18" charset="0"/>
                <a:cs typeface="Times New Roman" panose="02020603050405020304" pitchFamily="18" charset="0"/>
              </a:rPr>
              <a:t>Elastic Search</a:t>
            </a:r>
          </a:p>
        </p:txBody>
      </p:sp>
    </p:spTree>
    <p:extLst>
      <p:ext uri="{BB962C8B-B14F-4D97-AF65-F5344CB8AC3E}">
        <p14:creationId xmlns:p14="http://schemas.microsoft.com/office/powerpoint/2010/main" val="215251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39"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Connecting a local Dashboards server to OpenSearch Service</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39" y="816746"/>
            <a:ext cx="11776969" cy="5960215"/>
          </a:xfrm>
        </p:spPr>
        <p:txBody>
          <a:bodyPr>
            <a:noAutofit/>
          </a:bodyPr>
          <a:lstStyle/>
          <a:p>
            <a:pPr marL="0" indent="0" algn="just">
              <a:lnSpc>
                <a:spcPct val="100000"/>
              </a:lnSpc>
              <a:buNone/>
            </a:pPr>
            <a:r>
              <a:rPr lang="en-US" sz="2200" dirty="0">
                <a:solidFill>
                  <a:srgbClr val="000000"/>
                </a:solidFill>
                <a:effectLst/>
                <a:latin typeface="Times New Roman" panose="02020603050405020304" pitchFamily="18" charset="0"/>
                <a:ea typeface="Times New Roman" panose="02020603050405020304" pitchFamily="18" charset="0"/>
              </a:rPr>
              <a:t>1. On your OpenSearch Service domain, create a user with the appropriate permissions:</a:t>
            </a:r>
          </a:p>
          <a:p>
            <a:pPr marL="0" indent="0" algn="just">
              <a:lnSpc>
                <a:spcPct val="100000"/>
              </a:lnSpc>
              <a:buNone/>
            </a:pPr>
            <a:r>
              <a:rPr lang="en-US" sz="2200" dirty="0">
                <a:solidFill>
                  <a:srgbClr val="000000"/>
                </a:solidFill>
                <a:effectLst/>
                <a:latin typeface="Times New Roman" panose="02020603050405020304" pitchFamily="18" charset="0"/>
                <a:ea typeface="Times New Roman" panose="02020603050405020304" pitchFamily="18" charset="0"/>
              </a:rPr>
              <a:t>      a. In Dashboards, go to Security, Internal users, and choose Create internal user.</a:t>
            </a:r>
          </a:p>
          <a:p>
            <a:pPr marL="0" indent="0" algn="just">
              <a:lnSpc>
                <a:spcPct val="100000"/>
              </a:lnSpc>
              <a:buNone/>
            </a:pPr>
            <a:r>
              <a:rPr lang="en-US" sz="2200" dirty="0">
                <a:solidFill>
                  <a:srgbClr val="000000"/>
                </a:solidFill>
                <a:effectLst/>
                <a:latin typeface="Times New Roman" panose="02020603050405020304" pitchFamily="18" charset="0"/>
                <a:ea typeface="Times New Roman" panose="02020603050405020304" pitchFamily="18" charset="0"/>
              </a:rPr>
              <a:t>      b. Provide a username and password and choose Create.</a:t>
            </a:r>
          </a:p>
          <a:p>
            <a:pPr marL="0" indent="0" algn="just">
              <a:lnSpc>
                <a:spcPct val="100000"/>
              </a:lnSpc>
              <a:buNone/>
            </a:pPr>
            <a:r>
              <a:rPr lang="en-US" sz="2200" dirty="0">
                <a:solidFill>
                  <a:srgbClr val="000000"/>
                </a:solidFill>
                <a:effectLst/>
                <a:latin typeface="Times New Roman" panose="02020603050405020304" pitchFamily="18" charset="0"/>
                <a:ea typeface="Times New Roman" panose="02020603050405020304" pitchFamily="18" charset="0"/>
              </a:rPr>
              <a:t>      c. Go to Roles and select a role.</a:t>
            </a:r>
          </a:p>
          <a:p>
            <a:pPr marL="0" indent="0" algn="just">
              <a:lnSpc>
                <a:spcPct val="100000"/>
              </a:lnSpc>
              <a:buNone/>
            </a:pPr>
            <a:r>
              <a:rPr lang="en-US" sz="2200" dirty="0">
                <a:solidFill>
                  <a:srgbClr val="000000"/>
                </a:solidFill>
                <a:effectLst/>
                <a:latin typeface="Times New Roman" panose="02020603050405020304" pitchFamily="18" charset="0"/>
                <a:ea typeface="Times New Roman" panose="02020603050405020304" pitchFamily="18" charset="0"/>
              </a:rPr>
              <a:t>      d. Select Mapped users and choose Manage mapping.</a:t>
            </a:r>
          </a:p>
          <a:p>
            <a:pPr marL="0" indent="0" algn="just">
              <a:lnSpc>
                <a:spcPct val="100000"/>
              </a:lnSpc>
              <a:buNone/>
            </a:pPr>
            <a:r>
              <a:rPr lang="en-US" sz="2200" dirty="0">
                <a:solidFill>
                  <a:srgbClr val="000000"/>
                </a:solidFill>
                <a:effectLst/>
                <a:latin typeface="Times New Roman" panose="02020603050405020304" pitchFamily="18" charset="0"/>
                <a:ea typeface="Times New Roman" panose="02020603050405020304" pitchFamily="18" charset="0"/>
              </a:rPr>
              <a:t>      e. In Users, add your username and choose Map.</a:t>
            </a:r>
          </a:p>
          <a:p>
            <a:pPr marL="0" indent="0" algn="just">
              <a:lnSpc>
                <a:spcPct val="100000"/>
              </a:lnSpc>
              <a:buNone/>
            </a:pPr>
            <a:r>
              <a:rPr lang="en-US" sz="2200" dirty="0">
                <a:solidFill>
                  <a:srgbClr val="000000"/>
                </a:solidFill>
                <a:effectLst/>
                <a:latin typeface="Times New Roman" panose="02020603050405020304" pitchFamily="18" charset="0"/>
                <a:ea typeface="Times New Roman" panose="02020603050405020304" pitchFamily="18" charset="0"/>
              </a:rPr>
              <a:t>2. On your self-managed Dashboards OSS installation, download and install the relevant version of the OpenSearch security plugin. </a:t>
            </a:r>
          </a:p>
          <a:p>
            <a:pPr marL="0" indent="0" algn="just">
              <a:lnSpc>
                <a:spcPct val="100000"/>
              </a:lnSpc>
              <a:buNone/>
            </a:pPr>
            <a:r>
              <a:rPr lang="en-US" sz="2200" dirty="0">
                <a:solidFill>
                  <a:srgbClr val="000000"/>
                </a:solidFill>
                <a:effectLst/>
                <a:latin typeface="Times New Roman" panose="02020603050405020304" pitchFamily="18" charset="0"/>
                <a:ea typeface="Times New Roman" panose="02020603050405020304" pitchFamily="18" charset="0"/>
              </a:rPr>
              <a:t>3. On your local Dashboards server, open the config/</a:t>
            </a:r>
            <a:r>
              <a:rPr lang="en-US" sz="2200" dirty="0" err="1">
                <a:solidFill>
                  <a:srgbClr val="000000"/>
                </a:solidFill>
                <a:effectLst/>
                <a:latin typeface="Times New Roman" panose="02020603050405020304" pitchFamily="18" charset="0"/>
                <a:ea typeface="Times New Roman" panose="02020603050405020304" pitchFamily="18" charset="0"/>
              </a:rPr>
              <a:t>opensearch_dashboards.yml</a:t>
            </a:r>
            <a:r>
              <a:rPr lang="en-US" sz="2200" dirty="0">
                <a:solidFill>
                  <a:srgbClr val="000000"/>
                </a:solidFill>
                <a:effectLst/>
                <a:latin typeface="Times New Roman" panose="02020603050405020304" pitchFamily="18" charset="0"/>
                <a:ea typeface="Times New Roman" panose="02020603050405020304" pitchFamily="18" charset="0"/>
              </a:rPr>
              <a:t> file and add your OpenSearch Service endpoint with the username and password you created earlier:</a:t>
            </a:r>
          </a:p>
          <a:p>
            <a:pPr marL="0" indent="0" algn="just">
              <a:lnSpc>
                <a:spcPct val="100000"/>
              </a:lnSpc>
              <a:buNone/>
            </a:pPr>
            <a:r>
              <a:rPr lang="en-US" sz="2200" dirty="0" err="1">
                <a:solidFill>
                  <a:srgbClr val="000000"/>
                </a:solidFill>
                <a:effectLst/>
                <a:latin typeface="Times New Roman" panose="02020603050405020304" pitchFamily="18" charset="0"/>
                <a:ea typeface="Times New Roman" panose="02020603050405020304" pitchFamily="18" charset="0"/>
              </a:rPr>
              <a:t>opensearch.hosts</a:t>
            </a:r>
            <a:r>
              <a:rPr lang="en-US" sz="2200" dirty="0">
                <a:solidFill>
                  <a:srgbClr val="000000"/>
                </a:solidFill>
                <a:effectLst/>
                <a:latin typeface="Times New Roman" panose="02020603050405020304" pitchFamily="18" charset="0"/>
                <a:ea typeface="Times New Roman" panose="02020603050405020304" pitchFamily="18" charset="0"/>
              </a:rPr>
              <a:t>: ['https://domain-endpoint’]</a:t>
            </a:r>
          </a:p>
          <a:p>
            <a:pPr marL="0" indent="0" algn="just">
              <a:lnSpc>
                <a:spcPct val="100000"/>
              </a:lnSpc>
              <a:buNone/>
            </a:pPr>
            <a:r>
              <a:rPr lang="en-US" sz="2200" dirty="0" err="1">
                <a:solidFill>
                  <a:srgbClr val="000000"/>
                </a:solidFill>
                <a:effectLst/>
                <a:latin typeface="Times New Roman" panose="02020603050405020304" pitchFamily="18" charset="0"/>
                <a:ea typeface="Times New Roman" panose="02020603050405020304" pitchFamily="18" charset="0"/>
              </a:rPr>
              <a:t>opensearch.username</a:t>
            </a:r>
            <a:r>
              <a:rPr lang="en-US" sz="2200" dirty="0">
                <a:solidFill>
                  <a:srgbClr val="000000"/>
                </a:solidFill>
                <a:effectLst/>
                <a:latin typeface="Times New Roman" panose="02020603050405020304" pitchFamily="18" charset="0"/>
                <a:ea typeface="Times New Roman" panose="02020603050405020304" pitchFamily="18" charset="0"/>
              </a:rPr>
              <a:t>: 'username’</a:t>
            </a:r>
          </a:p>
          <a:p>
            <a:pPr marL="0" indent="0" algn="just">
              <a:lnSpc>
                <a:spcPct val="100000"/>
              </a:lnSpc>
              <a:buNone/>
            </a:pPr>
            <a:r>
              <a:rPr lang="en-US" sz="2200" dirty="0" err="1">
                <a:solidFill>
                  <a:srgbClr val="000000"/>
                </a:solidFill>
                <a:effectLst/>
                <a:latin typeface="Times New Roman" panose="02020603050405020304" pitchFamily="18" charset="0"/>
                <a:ea typeface="Times New Roman" panose="02020603050405020304" pitchFamily="18" charset="0"/>
              </a:rPr>
              <a:t>opensearch.password</a:t>
            </a:r>
            <a:r>
              <a:rPr lang="en-US" sz="2200" dirty="0">
                <a:solidFill>
                  <a:srgbClr val="000000"/>
                </a:solidFill>
                <a:effectLst/>
                <a:latin typeface="Times New Roman" panose="02020603050405020304" pitchFamily="18" charset="0"/>
                <a:ea typeface="Times New Roman" panose="02020603050405020304" pitchFamily="18" charset="0"/>
              </a:rPr>
              <a:t>: 'password'</a:t>
            </a:r>
          </a:p>
        </p:txBody>
      </p:sp>
    </p:spTree>
    <p:extLst>
      <p:ext uri="{BB962C8B-B14F-4D97-AF65-F5344CB8AC3E}">
        <p14:creationId xmlns:p14="http://schemas.microsoft.com/office/powerpoint/2010/main" val="437239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265813" y="237532"/>
            <a:ext cx="6528392" cy="453582"/>
          </a:xfrm>
        </p:spPr>
        <p:txBody>
          <a:bodyPr>
            <a:noAutofit/>
          </a:bodyPr>
          <a:lstStyle/>
          <a:p>
            <a:r>
              <a:rPr lang="en-US" sz="3600" dirty="0">
                <a:solidFill>
                  <a:srgbClr val="FF0000"/>
                </a:solidFill>
                <a:latin typeface="Times New Roman" panose="02020603050405020304" pitchFamily="18" charset="0"/>
                <a:cs typeface="Times New Roman" panose="02020603050405020304" pitchFamily="18" charset="0"/>
              </a:rPr>
              <a:t>Visualizing Elasticsearch Data</a:t>
            </a:r>
          </a:p>
        </p:txBody>
      </p:sp>
      <p:pic>
        <p:nvPicPr>
          <p:cNvPr id="4" name="Picture 3">
            <a:extLst>
              <a:ext uri="{FF2B5EF4-FFF2-40B4-BE49-F238E27FC236}">
                <a16:creationId xmlns:a16="http://schemas.microsoft.com/office/drawing/2014/main" id="{8E1EDD6E-60F6-96B0-BB96-4E7CBF5CD564}"/>
              </a:ext>
            </a:extLst>
          </p:cNvPr>
          <p:cNvPicPr>
            <a:picLocks noChangeAspect="1"/>
          </p:cNvPicPr>
          <p:nvPr/>
        </p:nvPicPr>
        <p:blipFill>
          <a:blip r:embed="rId3"/>
          <a:stretch>
            <a:fillRect/>
          </a:stretch>
        </p:blipFill>
        <p:spPr>
          <a:xfrm>
            <a:off x="2843212" y="1833562"/>
            <a:ext cx="6505575" cy="3190875"/>
          </a:xfrm>
          <a:prstGeom prst="rect">
            <a:avLst/>
          </a:prstGeom>
        </p:spPr>
      </p:pic>
    </p:spTree>
    <p:extLst>
      <p:ext uri="{BB962C8B-B14F-4D97-AF65-F5344CB8AC3E}">
        <p14:creationId xmlns:p14="http://schemas.microsoft.com/office/powerpoint/2010/main" val="2559097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265813" y="237532"/>
            <a:ext cx="6528392" cy="453582"/>
          </a:xfrm>
        </p:spPr>
        <p:txBody>
          <a:bodyPr>
            <a:noAutofit/>
          </a:bodyPr>
          <a:lstStyle/>
          <a:p>
            <a:r>
              <a:rPr lang="en-US" sz="3600" dirty="0">
                <a:solidFill>
                  <a:srgbClr val="FF0000"/>
                </a:solidFill>
                <a:latin typeface="Times New Roman" panose="02020603050405020304" pitchFamily="18" charset="0"/>
                <a:cs typeface="Times New Roman" panose="02020603050405020304" pitchFamily="18" charset="0"/>
              </a:rPr>
              <a:t>Visualizing Elasticsearch Data</a:t>
            </a:r>
          </a:p>
        </p:txBody>
      </p:sp>
      <p:pic>
        <p:nvPicPr>
          <p:cNvPr id="5" name="Picture 4">
            <a:extLst>
              <a:ext uri="{FF2B5EF4-FFF2-40B4-BE49-F238E27FC236}">
                <a16:creationId xmlns:a16="http://schemas.microsoft.com/office/drawing/2014/main" id="{0B19CFBC-0ABF-94DA-C415-E57CB5715027}"/>
              </a:ext>
            </a:extLst>
          </p:cNvPr>
          <p:cNvPicPr>
            <a:picLocks noChangeAspect="1"/>
          </p:cNvPicPr>
          <p:nvPr/>
        </p:nvPicPr>
        <p:blipFill>
          <a:blip r:embed="rId3"/>
          <a:stretch>
            <a:fillRect/>
          </a:stretch>
        </p:blipFill>
        <p:spPr>
          <a:xfrm>
            <a:off x="695325" y="819150"/>
            <a:ext cx="10801350" cy="5219700"/>
          </a:xfrm>
          <a:prstGeom prst="rect">
            <a:avLst/>
          </a:prstGeom>
        </p:spPr>
      </p:pic>
    </p:spTree>
    <p:extLst>
      <p:ext uri="{BB962C8B-B14F-4D97-AF65-F5344CB8AC3E}">
        <p14:creationId xmlns:p14="http://schemas.microsoft.com/office/powerpoint/2010/main" val="2811773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265813" y="237532"/>
            <a:ext cx="6528392" cy="453582"/>
          </a:xfrm>
        </p:spPr>
        <p:txBody>
          <a:bodyPr>
            <a:noAutofit/>
          </a:bodyPr>
          <a:lstStyle/>
          <a:p>
            <a:r>
              <a:rPr lang="en-US" sz="3600" dirty="0">
                <a:solidFill>
                  <a:srgbClr val="FF0000"/>
                </a:solidFill>
                <a:latin typeface="Times New Roman" panose="02020603050405020304" pitchFamily="18" charset="0"/>
                <a:cs typeface="Times New Roman" panose="02020603050405020304" pitchFamily="18" charset="0"/>
              </a:rPr>
              <a:t>Visualizing Elasticsearch Data</a:t>
            </a:r>
          </a:p>
        </p:txBody>
      </p:sp>
      <p:pic>
        <p:nvPicPr>
          <p:cNvPr id="4" name="Picture 3">
            <a:extLst>
              <a:ext uri="{FF2B5EF4-FFF2-40B4-BE49-F238E27FC236}">
                <a16:creationId xmlns:a16="http://schemas.microsoft.com/office/drawing/2014/main" id="{D5DEF470-B8EF-FBD7-BF85-693FEF7ED31E}"/>
              </a:ext>
            </a:extLst>
          </p:cNvPr>
          <p:cNvPicPr>
            <a:picLocks noChangeAspect="1"/>
          </p:cNvPicPr>
          <p:nvPr/>
        </p:nvPicPr>
        <p:blipFill>
          <a:blip r:embed="rId3"/>
          <a:stretch>
            <a:fillRect/>
          </a:stretch>
        </p:blipFill>
        <p:spPr>
          <a:xfrm>
            <a:off x="1223962" y="971550"/>
            <a:ext cx="9744075" cy="4914900"/>
          </a:xfrm>
          <a:prstGeom prst="rect">
            <a:avLst/>
          </a:prstGeom>
        </p:spPr>
      </p:pic>
    </p:spTree>
    <p:extLst>
      <p:ext uri="{BB962C8B-B14F-4D97-AF65-F5344CB8AC3E}">
        <p14:creationId xmlns:p14="http://schemas.microsoft.com/office/powerpoint/2010/main" val="1583191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265813" y="237532"/>
            <a:ext cx="6528392" cy="453582"/>
          </a:xfrm>
        </p:spPr>
        <p:txBody>
          <a:bodyPr>
            <a:noAutofit/>
          </a:bodyPr>
          <a:lstStyle/>
          <a:p>
            <a:r>
              <a:rPr lang="en-US" sz="3600" dirty="0">
                <a:solidFill>
                  <a:srgbClr val="FF0000"/>
                </a:solidFill>
                <a:latin typeface="Times New Roman" panose="02020603050405020304" pitchFamily="18" charset="0"/>
                <a:cs typeface="Times New Roman" panose="02020603050405020304" pitchFamily="18" charset="0"/>
              </a:rPr>
              <a:t>Visualizing Elasticsearch Data</a:t>
            </a:r>
          </a:p>
        </p:txBody>
      </p:sp>
      <p:pic>
        <p:nvPicPr>
          <p:cNvPr id="4" name="Picture 3">
            <a:extLst>
              <a:ext uri="{FF2B5EF4-FFF2-40B4-BE49-F238E27FC236}">
                <a16:creationId xmlns:a16="http://schemas.microsoft.com/office/drawing/2014/main" id="{3977DFB3-32CA-F78E-78B2-0CA5AA5C0720}"/>
              </a:ext>
            </a:extLst>
          </p:cNvPr>
          <p:cNvPicPr>
            <a:picLocks noChangeAspect="1"/>
          </p:cNvPicPr>
          <p:nvPr/>
        </p:nvPicPr>
        <p:blipFill>
          <a:blip r:embed="rId3"/>
          <a:stretch>
            <a:fillRect/>
          </a:stretch>
        </p:blipFill>
        <p:spPr>
          <a:xfrm>
            <a:off x="1271587" y="1185862"/>
            <a:ext cx="10255021" cy="4768129"/>
          </a:xfrm>
          <a:prstGeom prst="rect">
            <a:avLst/>
          </a:prstGeom>
        </p:spPr>
      </p:pic>
    </p:spTree>
    <p:extLst>
      <p:ext uri="{BB962C8B-B14F-4D97-AF65-F5344CB8AC3E}">
        <p14:creationId xmlns:p14="http://schemas.microsoft.com/office/powerpoint/2010/main" val="3226740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265813" y="237532"/>
            <a:ext cx="6528392" cy="453582"/>
          </a:xfrm>
        </p:spPr>
        <p:txBody>
          <a:bodyPr>
            <a:noAutofit/>
          </a:bodyPr>
          <a:lstStyle/>
          <a:p>
            <a:r>
              <a:rPr lang="en-US" sz="3600" dirty="0">
                <a:solidFill>
                  <a:srgbClr val="FF0000"/>
                </a:solidFill>
                <a:latin typeface="Times New Roman" panose="02020603050405020304" pitchFamily="18" charset="0"/>
                <a:cs typeface="Times New Roman" panose="02020603050405020304" pitchFamily="18" charset="0"/>
              </a:rPr>
              <a:t>Visualizing Elasticsearch Data</a:t>
            </a:r>
          </a:p>
        </p:txBody>
      </p:sp>
      <p:pic>
        <p:nvPicPr>
          <p:cNvPr id="4" name="Picture 3">
            <a:extLst>
              <a:ext uri="{FF2B5EF4-FFF2-40B4-BE49-F238E27FC236}">
                <a16:creationId xmlns:a16="http://schemas.microsoft.com/office/drawing/2014/main" id="{0A417318-0311-41BD-0F42-8DFC707EFE2C}"/>
              </a:ext>
            </a:extLst>
          </p:cNvPr>
          <p:cNvPicPr>
            <a:picLocks noChangeAspect="1"/>
          </p:cNvPicPr>
          <p:nvPr/>
        </p:nvPicPr>
        <p:blipFill>
          <a:blip r:embed="rId3"/>
          <a:stretch>
            <a:fillRect/>
          </a:stretch>
        </p:blipFill>
        <p:spPr>
          <a:xfrm>
            <a:off x="1176337" y="1076325"/>
            <a:ext cx="9839325" cy="4705350"/>
          </a:xfrm>
          <a:prstGeom prst="rect">
            <a:avLst/>
          </a:prstGeom>
        </p:spPr>
      </p:pic>
    </p:spTree>
    <p:extLst>
      <p:ext uri="{BB962C8B-B14F-4D97-AF65-F5344CB8AC3E}">
        <p14:creationId xmlns:p14="http://schemas.microsoft.com/office/powerpoint/2010/main" val="3682538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Visualizing Elasticsearch Data</a:t>
            </a:r>
          </a:p>
        </p:txBody>
      </p:sp>
      <p:pic>
        <p:nvPicPr>
          <p:cNvPr id="4" name="Picture 3">
            <a:extLst>
              <a:ext uri="{FF2B5EF4-FFF2-40B4-BE49-F238E27FC236}">
                <a16:creationId xmlns:a16="http://schemas.microsoft.com/office/drawing/2014/main" id="{D1BEAF04-6EFE-686A-28EA-59D7F6D07EF8}"/>
              </a:ext>
            </a:extLst>
          </p:cNvPr>
          <p:cNvPicPr>
            <a:picLocks noChangeAspect="1"/>
          </p:cNvPicPr>
          <p:nvPr/>
        </p:nvPicPr>
        <p:blipFill>
          <a:blip r:embed="rId3"/>
          <a:stretch>
            <a:fillRect/>
          </a:stretch>
        </p:blipFill>
        <p:spPr>
          <a:xfrm>
            <a:off x="1323294" y="1490133"/>
            <a:ext cx="9677400" cy="4724400"/>
          </a:xfrm>
          <a:prstGeom prst="rect">
            <a:avLst/>
          </a:prstGeom>
        </p:spPr>
      </p:pic>
    </p:spTree>
    <p:extLst>
      <p:ext uri="{BB962C8B-B14F-4D97-AF65-F5344CB8AC3E}">
        <p14:creationId xmlns:p14="http://schemas.microsoft.com/office/powerpoint/2010/main" val="1959016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39" y="1026634"/>
            <a:ext cx="11776969" cy="5750327"/>
          </a:xfrm>
        </p:spPr>
        <p:txBody>
          <a:bodyPr>
            <a:noAutofit/>
          </a:bodyPr>
          <a:lstStyle/>
          <a:p>
            <a:pPr algn="just">
              <a:lnSpc>
                <a:spcPct val="150000"/>
              </a:lnSpc>
            </a:pPr>
            <a:r>
              <a:rPr lang="en-US" sz="1200" dirty="0">
                <a:solidFill>
                  <a:srgbClr val="000000"/>
                </a:solidFill>
                <a:effectLst/>
                <a:latin typeface="Times New Roman" panose="02020603050405020304" pitchFamily="18" charset="0"/>
                <a:ea typeface="Times New Roman" panose="02020603050405020304" pitchFamily="18" charset="0"/>
              </a:rPr>
              <a:t>Introduction to Elasticsearch</a:t>
            </a:r>
          </a:p>
          <a:p>
            <a:pPr algn="just">
              <a:lnSpc>
                <a:spcPct val="150000"/>
              </a:lnSpc>
            </a:pPr>
            <a:r>
              <a:rPr lang="en-US" sz="1200" dirty="0" err="1">
                <a:solidFill>
                  <a:srgbClr val="000000"/>
                </a:solidFill>
                <a:latin typeface="Times New Roman" panose="02020603050405020304" pitchFamily="18" charset="0"/>
                <a:ea typeface="MS Mincho" panose="02020609040205080304" pitchFamily="49" charset="-128"/>
              </a:rPr>
              <a:t>Elastisearch</a:t>
            </a:r>
            <a:r>
              <a:rPr lang="en-US" sz="1200" dirty="0">
                <a:solidFill>
                  <a:srgbClr val="000000"/>
                </a:solidFill>
                <a:latin typeface="Times New Roman" panose="02020603050405020304" pitchFamily="18" charset="0"/>
                <a:ea typeface="MS Mincho" panose="02020609040205080304" pitchFamily="49" charset="-128"/>
              </a:rPr>
              <a:t> Features</a:t>
            </a:r>
          </a:p>
          <a:p>
            <a:pPr algn="just">
              <a:lnSpc>
                <a:spcPct val="150000"/>
              </a:lnSpc>
            </a:pPr>
            <a:r>
              <a:rPr lang="en-US" sz="1200" dirty="0" err="1">
                <a:solidFill>
                  <a:srgbClr val="000000"/>
                </a:solidFill>
                <a:effectLst/>
                <a:latin typeface="Times New Roman" panose="02020603050405020304" pitchFamily="18" charset="0"/>
                <a:ea typeface="MS Mincho" panose="02020609040205080304" pitchFamily="49" charset="-128"/>
              </a:rPr>
              <a:t>Elastisearch</a:t>
            </a:r>
            <a:r>
              <a:rPr lang="en-US" sz="1200" dirty="0">
                <a:solidFill>
                  <a:srgbClr val="000000"/>
                </a:solidFill>
                <a:effectLst/>
                <a:latin typeface="Times New Roman" panose="02020603050405020304" pitchFamily="18" charset="0"/>
                <a:ea typeface="MS Mincho" panose="02020609040205080304" pitchFamily="49" charset="-128"/>
              </a:rPr>
              <a:t> Architecture</a:t>
            </a:r>
            <a:endParaRPr lang="en-CA" sz="1200" dirty="0">
              <a:effectLst/>
              <a:latin typeface="Times New Roman" panose="02020603050405020304" pitchFamily="18" charset="0"/>
              <a:ea typeface="MS Mincho" panose="02020609040205080304" pitchFamily="49" charset="-128"/>
            </a:endParaRPr>
          </a:p>
          <a:p>
            <a:pPr algn="just">
              <a:lnSpc>
                <a:spcPct val="150000"/>
              </a:lnSpc>
            </a:pPr>
            <a:r>
              <a:rPr lang="en-US" sz="1200" dirty="0">
                <a:solidFill>
                  <a:srgbClr val="000000"/>
                </a:solidFill>
                <a:effectLst/>
                <a:latin typeface="Times New Roman" panose="02020603050405020304" pitchFamily="18" charset="0"/>
                <a:ea typeface="Times New Roman" panose="02020603050405020304" pitchFamily="18" charset="0"/>
              </a:rPr>
              <a:t>Using Elasticsearch</a:t>
            </a:r>
          </a:p>
          <a:p>
            <a:pPr marL="0" indent="0" algn="just">
              <a:lnSpc>
                <a:spcPct val="150000"/>
              </a:lnSpc>
              <a:buNone/>
            </a:pPr>
            <a:r>
              <a:rPr lang="en-US" sz="1200" dirty="0">
                <a:latin typeface="Times New Roman" panose="02020603050405020304" pitchFamily="18" charset="0"/>
                <a:ea typeface="MS Mincho" panose="02020609040205080304" pitchFamily="49" charset="-128"/>
              </a:rPr>
              <a:t>        	a. </a:t>
            </a:r>
            <a:r>
              <a:rPr lang="en-US" sz="1200" dirty="0">
                <a:effectLst/>
                <a:latin typeface="Times New Roman" panose="02020603050405020304" pitchFamily="18" charset="0"/>
                <a:ea typeface="MS Mincho" panose="02020609040205080304" pitchFamily="49" charset="-128"/>
              </a:rPr>
              <a:t>Steps To create an OpenSearch Service domain using the console</a:t>
            </a:r>
          </a:p>
          <a:p>
            <a:pPr marL="0" indent="0" algn="just">
              <a:lnSpc>
                <a:spcPct val="150000"/>
              </a:lnSpc>
              <a:buNone/>
            </a:pPr>
            <a:r>
              <a:rPr lang="en-US" sz="1200" dirty="0">
                <a:effectLst/>
                <a:latin typeface="Times New Roman" panose="02020603050405020304" pitchFamily="18" charset="0"/>
                <a:ea typeface="MS Mincho" panose="02020609040205080304" pitchFamily="49" charset="-128"/>
              </a:rPr>
              <a:t>	b. Using a Proxy to Access OpenSearch Service from Dashboards</a:t>
            </a:r>
          </a:p>
          <a:p>
            <a:pPr marL="0" indent="0" algn="just">
              <a:lnSpc>
                <a:spcPct val="150000"/>
              </a:lnSpc>
              <a:buNone/>
            </a:pPr>
            <a:r>
              <a:rPr lang="en-US" sz="1200" dirty="0">
                <a:effectLst/>
                <a:latin typeface="Times New Roman" panose="02020603050405020304" pitchFamily="18" charset="0"/>
                <a:ea typeface="MS Mincho" panose="02020609040205080304" pitchFamily="49" charset="-128"/>
              </a:rPr>
              <a:t>	c. Configuring OpenSearch Dashboards to use a WMS map server</a:t>
            </a:r>
          </a:p>
          <a:p>
            <a:pPr marL="0" indent="0" algn="just">
              <a:lnSpc>
                <a:spcPct val="150000"/>
              </a:lnSpc>
              <a:buNone/>
            </a:pPr>
            <a:r>
              <a:rPr lang="en-US" sz="1200" dirty="0">
                <a:effectLst/>
                <a:latin typeface="Times New Roman" panose="02020603050405020304" pitchFamily="18" charset="0"/>
                <a:ea typeface="MS Mincho" panose="02020609040205080304" pitchFamily="49" charset="-128"/>
              </a:rPr>
              <a:t>	d. Connecting a local Dashboards server to OpenSearch Service</a:t>
            </a:r>
            <a:endParaRPr lang="en-CA" sz="1200" dirty="0">
              <a:effectLst/>
              <a:latin typeface="Times New Roman" panose="02020603050405020304" pitchFamily="18" charset="0"/>
              <a:ea typeface="MS Mincho" panose="02020609040205080304" pitchFamily="49" charset="-128"/>
            </a:endParaRPr>
          </a:p>
          <a:p>
            <a:pPr algn="just">
              <a:lnSpc>
                <a:spcPct val="150000"/>
              </a:lnSpc>
            </a:pPr>
            <a:r>
              <a:rPr lang="en-US" sz="1200" dirty="0">
                <a:solidFill>
                  <a:srgbClr val="000000"/>
                </a:solidFill>
                <a:effectLst/>
                <a:latin typeface="Times New Roman" panose="02020603050405020304" pitchFamily="18" charset="0"/>
                <a:ea typeface="Times New Roman" panose="02020603050405020304" pitchFamily="18" charset="0"/>
              </a:rPr>
              <a:t>Visualizing Elasticsearch Data</a:t>
            </a:r>
            <a:endParaRPr lang="en-CA" sz="1200" dirty="0">
              <a:effectLst/>
              <a:latin typeface="Times New Roman" panose="02020603050405020304" pitchFamily="18" charset="0"/>
              <a:ea typeface="MS Mincho" panose="02020609040205080304" pitchFamily="49" charset="-128"/>
            </a:endParaRP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4488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866815"/>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Introduction to Elasticsearch</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1" y="816745"/>
            <a:ext cx="5950259" cy="5960215"/>
          </a:xfrm>
        </p:spPr>
        <p:txBody>
          <a:bodyPr>
            <a:noAutofit/>
          </a:bodyPr>
          <a:lstStyle/>
          <a:p>
            <a:pPr algn="just">
              <a:lnSpc>
                <a:spcPct val="100000"/>
              </a:lnSpc>
            </a:pPr>
            <a:r>
              <a:rPr lang="en-US" sz="2200" b="0" i="0" u="none" strike="noStrike" dirty="0">
                <a:solidFill>
                  <a:srgbClr val="16191F"/>
                </a:solidFill>
                <a:effectLst/>
                <a:latin typeface="Times New Roman" panose="02020603050405020304" pitchFamily="18" charset="0"/>
                <a:cs typeface="Times New Roman" panose="02020603050405020304" pitchFamily="18" charset="0"/>
              </a:rPr>
              <a:t>The Amazon Elasticsearch Service is a fully managed service that makes the Elasticsearch open-source search and analytics engine easy to deploy, operate, and scale.</a:t>
            </a:r>
          </a:p>
          <a:p>
            <a:pPr algn="just">
              <a:lnSpc>
                <a:spcPct val="100000"/>
              </a:lnSpc>
            </a:pPr>
            <a:r>
              <a:rPr lang="en-US" sz="2200" b="0" i="0" u="none" strike="noStrike" dirty="0">
                <a:solidFill>
                  <a:srgbClr val="16191F"/>
                </a:solidFill>
                <a:effectLst/>
                <a:latin typeface="Times New Roman" panose="02020603050405020304" pitchFamily="18" charset="0"/>
                <a:cs typeface="Times New Roman" panose="02020603050405020304" pitchFamily="18" charset="0"/>
              </a:rPr>
              <a:t>Amazon Elasticsearch Service has been replaced with Amazon OpenSearch Service, which supports both OpenSearch and old Elasticsearch OSS (up to 7.10, the final open-source version of the software).</a:t>
            </a:r>
          </a:p>
          <a:p>
            <a:pPr algn="just">
              <a:lnSpc>
                <a:spcPct val="100000"/>
              </a:lnSpc>
            </a:pPr>
            <a:r>
              <a:rPr lang="en-US" sz="2200" b="0" i="0" u="none" strike="noStrike" dirty="0">
                <a:solidFill>
                  <a:srgbClr val="16191F"/>
                </a:solidFill>
                <a:effectLst/>
                <a:latin typeface="Times New Roman" panose="02020603050405020304" pitchFamily="18" charset="0"/>
                <a:cs typeface="Times New Roman" panose="02020603050405020304" pitchFamily="18" charset="0"/>
              </a:rPr>
              <a:t>Amazon OpenSearch Service is a managed service that makes it easy to deploy, operate, and scale OpenSearch clusters in the AWS Cloud.</a:t>
            </a:r>
            <a:endParaRPr lang="en-US" sz="2200" b="1" i="0" u="none" strike="noStrike" dirty="0">
              <a:solidFill>
                <a:srgbClr val="FF0000"/>
              </a:solidFill>
              <a:effectLst/>
              <a:latin typeface="Times New Roman" panose="02020603050405020304" pitchFamily="18" charset="0"/>
              <a:cs typeface="Times New Roman" panose="02020603050405020304" pitchFamily="18" charset="0"/>
            </a:endParaRPr>
          </a:p>
          <a:p>
            <a:pPr algn="just">
              <a:lnSpc>
                <a:spcPct val="100000"/>
              </a:lnSpc>
            </a:pPr>
            <a:r>
              <a:rPr lang="en-US" sz="2200" dirty="0">
                <a:latin typeface="Times New Roman" panose="02020603050405020304" pitchFamily="18" charset="0"/>
                <a:cs typeface="Times New Roman" panose="02020603050405020304" pitchFamily="18" charset="0"/>
              </a:rPr>
              <a:t>OpenSearch is a free and open-source search and analytics engine that may be used for log analysis, real-time application monitoring, and clickstream analysis, among other things.</a:t>
            </a:r>
            <a:endParaRPr lang="en-US" sz="2200" i="0" u="none" strike="noStrike" dirty="0">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5DA720E-16FE-4011-9BE3-65C4E0D03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7451" y="1467293"/>
            <a:ext cx="5670707" cy="3423684"/>
          </a:xfrm>
          <a:prstGeom prst="rect">
            <a:avLst/>
          </a:prstGeom>
        </p:spPr>
      </p:pic>
      <p:sp>
        <p:nvSpPr>
          <p:cNvPr id="7" name="TextBox 6">
            <a:extLst>
              <a:ext uri="{FF2B5EF4-FFF2-40B4-BE49-F238E27FC236}">
                <a16:creationId xmlns:a16="http://schemas.microsoft.com/office/drawing/2014/main" id="{1ACB34BF-05F2-43C1-AEF1-47B2B6D7143B}"/>
              </a:ext>
            </a:extLst>
          </p:cNvPr>
          <p:cNvSpPr txBox="1"/>
          <p:nvPr/>
        </p:nvSpPr>
        <p:spPr>
          <a:xfrm flipH="1">
            <a:off x="7209554" y="5295013"/>
            <a:ext cx="3497432" cy="261610"/>
          </a:xfrm>
          <a:prstGeom prst="rect">
            <a:avLst/>
          </a:prstGeom>
          <a:noFill/>
        </p:spPr>
        <p:txBody>
          <a:bodyPr wrap="square" rtlCol="0">
            <a:spAutoFit/>
          </a:bodyPr>
          <a:lstStyle/>
          <a:p>
            <a:r>
              <a:rPr lang="en-CA" sz="1100" dirty="0"/>
              <a:t>Credit: https://aws.amazon.com/opensearch-service/</a:t>
            </a:r>
          </a:p>
        </p:txBody>
      </p:sp>
    </p:spTree>
    <p:extLst>
      <p:ext uri="{BB962C8B-B14F-4D97-AF65-F5344CB8AC3E}">
        <p14:creationId xmlns:p14="http://schemas.microsoft.com/office/powerpoint/2010/main" val="3010889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Elasticsearch Features</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0" y="816746"/>
            <a:ext cx="6210455" cy="5960215"/>
          </a:xfrm>
        </p:spPr>
        <p:txBody>
          <a:bodyPr>
            <a:noAutofit/>
          </a:bodyPr>
          <a:lstStyle/>
          <a:p>
            <a:pPr algn="l">
              <a:lnSpc>
                <a:spcPct val="100000"/>
              </a:lnSpc>
            </a:pPr>
            <a:r>
              <a:rPr lang="en-US" sz="2200" dirty="0">
                <a:solidFill>
                  <a:srgbClr val="16191F"/>
                </a:solidFill>
                <a:latin typeface="Times New Roman" panose="02020603050405020304" pitchFamily="18" charset="0"/>
                <a:cs typeface="Times New Roman" panose="02020603050405020304" pitchFamily="18" charset="0"/>
              </a:rPr>
              <a:t>Setup and configuration</a:t>
            </a:r>
          </a:p>
          <a:p>
            <a:pPr algn="l">
              <a:lnSpc>
                <a:spcPct val="100000"/>
              </a:lnSpc>
            </a:pPr>
            <a:r>
              <a:rPr lang="en-US" sz="2200" dirty="0">
                <a:solidFill>
                  <a:srgbClr val="16191F"/>
                </a:solidFill>
                <a:latin typeface="Times New Roman" panose="02020603050405020304" pitchFamily="18" charset="0"/>
                <a:cs typeface="Times New Roman" panose="02020603050405020304" pitchFamily="18" charset="0"/>
              </a:rPr>
              <a:t>Scalable</a:t>
            </a:r>
          </a:p>
          <a:p>
            <a:pPr algn="l">
              <a:lnSpc>
                <a:spcPct val="100000"/>
              </a:lnSpc>
            </a:pPr>
            <a:r>
              <a:rPr lang="en-US" sz="2200" dirty="0">
                <a:solidFill>
                  <a:srgbClr val="16191F"/>
                </a:solidFill>
                <a:latin typeface="Times New Roman" panose="02020603050405020304" pitchFamily="18" charset="0"/>
                <a:cs typeface="Times New Roman" panose="02020603050405020304" pitchFamily="18" charset="0"/>
              </a:rPr>
              <a:t>Stability</a:t>
            </a:r>
          </a:p>
          <a:p>
            <a:pPr algn="l">
              <a:lnSpc>
                <a:spcPct val="100000"/>
              </a:lnSpc>
            </a:pPr>
            <a:r>
              <a:rPr lang="en-US" sz="2200" b="0" i="0" u="none" strike="noStrike" dirty="0">
                <a:solidFill>
                  <a:srgbClr val="16191F"/>
                </a:solidFill>
                <a:effectLst/>
                <a:latin typeface="Times New Roman" panose="02020603050405020304" pitchFamily="18" charset="0"/>
                <a:cs typeface="Times New Roman" panose="02020603050405020304" pitchFamily="18" charset="0"/>
              </a:rPr>
              <a:t>In-place upgrades</a:t>
            </a:r>
          </a:p>
          <a:p>
            <a:pPr algn="l">
              <a:lnSpc>
                <a:spcPct val="100000"/>
              </a:lnSpc>
            </a:pPr>
            <a:r>
              <a:rPr lang="en-US" sz="2200" b="0" i="0" u="none" strike="noStrike" dirty="0">
                <a:solidFill>
                  <a:srgbClr val="16191F"/>
                </a:solidFill>
                <a:effectLst/>
                <a:latin typeface="Times New Roman" panose="02020603050405020304" pitchFamily="18" charset="0"/>
                <a:cs typeface="Times New Roman" panose="02020603050405020304" pitchFamily="18" charset="0"/>
              </a:rPr>
              <a:t>Event monitoring and alerting</a:t>
            </a:r>
          </a:p>
          <a:p>
            <a:pPr algn="l">
              <a:lnSpc>
                <a:spcPct val="100000"/>
              </a:lnSpc>
            </a:pPr>
            <a:r>
              <a:rPr lang="en-US" sz="2200" b="0" i="0" u="none" strike="noStrike" dirty="0">
                <a:solidFill>
                  <a:srgbClr val="16191F"/>
                </a:solidFill>
                <a:effectLst/>
                <a:latin typeface="Times New Roman" panose="02020603050405020304" pitchFamily="18" charset="0"/>
                <a:cs typeface="Times New Roman" panose="02020603050405020304" pitchFamily="18" charset="0"/>
              </a:rPr>
              <a:t>Support for multiple query languages</a:t>
            </a:r>
          </a:p>
          <a:p>
            <a:pPr algn="l">
              <a:lnSpc>
                <a:spcPct val="100000"/>
              </a:lnSpc>
            </a:pPr>
            <a:r>
              <a:rPr lang="en-US" sz="2200" b="0" i="0" u="none" strike="noStrike" dirty="0">
                <a:solidFill>
                  <a:srgbClr val="16191F"/>
                </a:solidFill>
                <a:effectLst/>
                <a:latin typeface="Times New Roman" panose="02020603050405020304" pitchFamily="18" charset="0"/>
                <a:cs typeface="Times New Roman" panose="02020603050405020304" pitchFamily="18" charset="0"/>
              </a:rPr>
              <a:t>Integration with open-source tools</a:t>
            </a:r>
          </a:p>
          <a:p>
            <a:pPr algn="l">
              <a:lnSpc>
                <a:spcPct val="100000"/>
              </a:lnSpc>
            </a:pPr>
            <a:r>
              <a:rPr lang="en-US" sz="2200" b="0" i="0" u="none" strike="noStrike" dirty="0">
                <a:solidFill>
                  <a:srgbClr val="16191F"/>
                </a:solidFill>
                <a:effectLst/>
                <a:latin typeface="Times New Roman" panose="02020603050405020304" pitchFamily="18" charset="0"/>
                <a:cs typeface="Times New Roman" panose="02020603050405020304" pitchFamily="18" charset="0"/>
              </a:rPr>
              <a:t>Security</a:t>
            </a:r>
          </a:p>
          <a:p>
            <a:pPr algn="l">
              <a:lnSpc>
                <a:spcPct val="100000"/>
              </a:lnSpc>
            </a:pPr>
            <a:r>
              <a:rPr lang="en-US" sz="2200" dirty="0">
                <a:solidFill>
                  <a:srgbClr val="16191F"/>
                </a:solidFill>
                <a:latin typeface="Times New Roman" panose="02020603050405020304" pitchFamily="18" charset="0"/>
                <a:cs typeface="Times New Roman" panose="02020603050405020304" pitchFamily="18" charset="0"/>
              </a:rPr>
              <a:t>Hot Storage</a:t>
            </a:r>
          </a:p>
          <a:p>
            <a:pPr algn="l">
              <a:lnSpc>
                <a:spcPct val="100000"/>
              </a:lnSpc>
            </a:pPr>
            <a:r>
              <a:rPr lang="en-US" sz="2200" b="0" i="0" u="none" strike="noStrike" dirty="0" err="1">
                <a:solidFill>
                  <a:srgbClr val="16191F"/>
                </a:solidFill>
                <a:effectLst/>
                <a:latin typeface="Times New Roman" panose="02020603050405020304" pitchFamily="18" charset="0"/>
                <a:cs typeface="Times New Roman" panose="02020603050405020304" pitchFamily="18" charset="0"/>
              </a:rPr>
              <a:t>UltraWarm</a:t>
            </a:r>
            <a:r>
              <a:rPr lang="en-US" sz="2200" b="0" i="0" u="none" strike="noStrike" dirty="0">
                <a:solidFill>
                  <a:srgbClr val="16191F"/>
                </a:solidFill>
                <a:effectLst/>
                <a:latin typeface="Times New Roman" panose="02020603050405020304" pitchFamily="18" charset="0"/>
                <a:cs typeface="Times New Roman" panose="02020603050405020304" pitchFamily="18" charset="0"/>
              </a:rPr>
              <a:t> storage</a:t>
            </a:r>
          </a:p>
          <a:p>
            <a:pPr algn="l">
              <a:lnSpc>
                <a:spcPct val="100000"/>
              </a:lnSpc>
            </a:pPr>
            <a:r>
              <a:rPr lang="en-US" sz="2200" dirty="0">
                <a:solidFill>
                  <a:srgbClr val="16191F"/>
                </a:solidFill>
                <a:latin typeface="Times New Roman" panose="02020603050405020304" pitchFamily="18" charset="0"/>
                <a:cs typeface="Times New Roman" panose="02020603050405020304" pitchFamily="18" charset="0"/>
              </a:rPr>
              <a:t>Cold storage</a:t>
            </a:r>
            <a:endParaRPr lang="en-US" sz="2200" b="0" i="0" u="none" strike="noStrike" dirty="0">
              <a:solidFill>
                <a:srgbClr val="16191F"/>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9015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6"/>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Elasticsearch Architecture</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0" y="763587"/>
            <a:ext cx="6683556" cy="5960215"/>
          </a:xfrm>
        </p:spPr>
        <p:txBody>
          <a:bodyPr>
            <a:noAutofit/>
          </a:bodyPr>
          <a:lstStyle/>
          <a:p>
            <a:pPr algn="just">
              <a:lnSpc>
                <a:spcPct val="100000"/>
              </a:lnSpc>
            </a:pPr>
            <a:r>
              <a:rPr lang="en-US" sz="2200" dirty="0">
                <a:solidFill>
                  <a:srgbClr val="16191F"/>
                </a:solidFill>
                <a:latin typeface="Times New Roman" panose="02020603050405020304" pitchFamily="18" charset="0"/>
                <a:cs typeface="Times New Roman" panose="02020603050405020304" pitchFamily="18" charset="0"/>
              </a:rPr>
              <a:t>To execute the proxy microservice (AWS Lambda function), the AWS CloudFormation template creates an Amazon API Gateway.</a:t>
            </a:r>
          </a:p>
          <a:p>
            <a:pPr algn="just">
              <a:lnSpc>
                <a:spcPct val="100000"/>
              </a:lnSpc>
            </a:pPr>
            <a:r>
              <a:rPr lang="en-US" sz="2200" b="0" i="0" u="none" strike="noStrike" dirty="0">
                <a:solidFill>
                  <a:srgbClr val="16191F"/>
                </a:solidFill>
                <a:effectLst/>
                <a:latin typeface="Times New Roman" panose="02020603050405020304" pitchFamily="18" charset="0"/>
                <a:cs typeface="Times New Roman" panose="02020603050405020304" pitchFamily="18" charset="0"/>
              </a:rPr>
              <a:t>The business logic for managing preprocessing configuration, native indexing, and other native search capabilities is provided by the microservice </a:t>
            </a:r>
            <a:r>
              <a:rPr lang="en-US" sz="2200" dirty="0">
                <a:solidFill>
                  <a:srgbClr val="16191F"/>
                </a:solidFill>
                <a:latin typeface="Times New Roman" panose="02020603050405020304" pitchFamily="18" charset="0"/>
                <a:cs typeface="Times New Roman" panose="02020603050405020304" pitchFamily="18" charset="0"/>
              </a:rPr>
              <a:t>(AWS Lambda function)</a:t>
            </a:r>
            <a:r>
              <a:rPr lang="en-US" sz="2200" b="0" i="0" u="none" strike="noStrike" dirty="0">
                <a:solidFill>
                  <a:srgbClr val="16191F"/>
                </a:solidFill>
                <a:effectLst/>
                <a:latin typeface="Times New Roman" panose="02020603050405020304" pitchFamily="18" charset="0"/>
                <a:cs typeface="Times New Roman" panose="02020603050405020304" pitchFamily="18" charset="0"/>
              </a:rPr>
              <a:t>.</a:t>
            </a:r>
          </a:p>
          <a:p>
            <a:pPr algn="just">
              <a:lnSpc>
                <a:spcPct val="100000"/>
              </a:lnSpc>
            </a:pPr>
            <a:r>
              <a:rPr lang="en-US" sz="2200" b="0" i="0" u="none" strike="noStrike" dirty="0">
                <a:solidFill>
                  <a:srgbClr val="16191F"/>
                </a:solidFill>
                <a:effectLst/>
                <a:latin typeface="Times New Roman" panose="02020603050405020304" pitchFamily="18" charset="0"/>
                <a:cs typeface="Times New Roman" panose="02020603050405020304" pitchFamily="18" charset="0"/>
              </a:rPr>
              <a:t>Amazon Comprehend for text analysis, Amazon CloudWatch Logs for logging and monitoring, and Amazon OpenSearch Service for indexing documentation are all used by the microservice.</a:t>
            </a:r>
          </a:p>
          <a:p>
            <a:pPr algn="just">
              <a:lnSpc>
                <a:spcPct val="100000"/>
              </a:lnSpc>
            </a:pPr>
            <a:r>
              <a:rPr lang="en-US" sz="2200" b="0" i="0" u="none" strike="noStrike" dirty="0">
                <a:solidFill>
                  <a:srgbClr val="16191F"/>
                </a:solidFill>
                <a:effectLst/>
                <a:latin typeface="Times New Roman" panose="02020603050405020304" pitchFamily="18" charset="0"/>
                <a:cs typeface="Times New Roman" panose="02020603050405020304" pitchFamily="18" charset="0"/>
              </a:rPr>
              <a:t>The proxy microservice transmits the request to Amazon Comprehend for text analysis when the API receives an authorized request.</a:t>
            </a:r>
          </a:p>
          <a:p>
            <a:pPr algn="just">
              <a:lnSpc>
                <a:spcPct val="100000"/>
              </a:lnSpc>
            </a:pPr>
            <a:r>
              <a:rPr lang="en-US" sz="2200" b="0" i="0" u="none" strike="noStrike" dirty="0">
                <a:solidFill>
                  <a:srgbClr val="16191F"/>
                </a:solidFill>
                <a:effectLst/>
                <a:latin typeface="Times New Roman" panose="02020603050405020304" pitchFamily="18" charset="0"/>
                <a:cs typeface="Times New Roman" panose="02020603050405020304" pitchFamily="18" charset="0"/>
              </a:rPr>
              <a:t>The data is indexed by Amazon OpenSearch Service, which also transmits logs and metrics to CloudWatch.</a:t>
            </a:r>
          </a:p>
          <a:p>
            <a:pPr algn="just">
              <a:lnSpc>
                <a:spcPct val="100000"/>
              </a:lnSpc>
            </a:pPr>
            <a:endParaRPr lang="en-US" sz="2200" b="0" i="0" u="none" strike="noStrike" dirty="0">
              <a:solidFill>
                <a:srgbClr val="16191F"/>
              </a:solidFill>
              <a:effectLst/>
              <a:latin typeface="Times New Roman" panose="02020603050405020304" pitchFamily="18" charset="0"/>
              <a:cs typeface="Times New Roman" panose="02020603050405020304" pitchFamily="18" charset="0"/>
            </a:endParaRPr>
          </a:p>
        </p:txBody>
      </p:sp>
      <p:pic>
        <p:nvPicPr>
          <p:cNvPr id="5" name="Picture 4" descr="A picture containing diagram&#10;&#10;Description automatically generated">
            <a:extLst>
              <a:ext uri="{FF2B5EF4-FFF2-40B4-BE49-F238E27FC236}">
                <a16:creationId xmlns:a16="http://schemas.microsoft.com/office/drawing/2014/main" id="{9A06F2C5-6713-4822-86F5-E498C57ACC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9296" y="1491991"/>
            <a:ext cx="5093413" cy="3388353"/>
          </a:xfrm>
          <a:prstGeom prst="rect">
            <a:avLst/>
          </a:prstGeom>
        </p:spPr>
      </p:pic>
      <p:sp>
        <p:nvSpPr>
          <p:cNvPr id="8" name="TextBox 7">
            <a:extLst>
              <a:ext uri="{FF2B5EF4-FFF2-40B4-BE49-F238E27FC236}">
                <a16:creationId xmlns:a16="http://schemas.microsoft.com/office/drawing/2014/main" id="{E7953E49-EE2F-49B2-8414-5FE83211AAA9}"/>
              </a:ext>
            </a:extLst>
          </p:cNvPr>
          <p:cNvSpPr txBox="1"/>
          <p:nvPr/>
        </p:nvSpPr>
        <p:spPr>
          <a:xfrm>
            <a:off x="7137641" y="4935122"/>
            <a:ext cx="5362704" cy="430887"/>
          </a:xfrm>
          <a:prstGeom prst="rect">
            <a:avLst/>
          </a:prstGeom>
          <a:noFill/>
        </p:spPr>
        <p:txBody>
          <a:bodyPr wrap="square" rtlCol="0">
            <a:spAutoFit/>
          </a:bodyPr>
          <a:lstStyle/>
          <a:p>
            <a:r>
              <a:rPr lang="en-CA" sz="1100" dirty="0"/>
              <a:t>Credit: https://docs.aws.amazon.com/solutions/latest/text-analysis-with-amazon-opensearch-service-and-amazon-comprehend/architecture-overview.html</a:t>
            </a:r>
          </a:p>
        </p:txBody>
      </p:sp>
    </p:spTree>
    <p:extLst>
      <p:ext uri="{BB962C8B-B14F-4D97-AF65-F5344CB8AC3E}">
        <p14:creationId xmlns:p14="http://schemas.microsoft.com/office/powerpoint/2010/main" val="35370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Using Elasticsearch</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39" y="816746"/>
            <a:ext cx="11776969" cy="5960215"/>
          </a:xfrm>
        </p:spPr>
        <p:txBody>
          <a:bodyPr>
            <a:noAutofit/>
          </a:bodyPr>
          <a:lstStyle/>
          <a:p>
            <a:pPr marL="0" indent="0" algn="just">
              <a:lnSpc>
                <a:spcPct val="150000"/>
              </a:lnSpc>
              <a:buNone/>
            </a:pPr>
            <a:r>
              <a:rPr lang="en-US" sz="2200" dirty="0">
                <a:solidFill>
                  <a:srgbClr val="FF0000"/>
                </a:solidFill>
                <a:effectLst/>
                <a:latin typeface="Times New Roman" panose="02020603050405020304" pitchFamily="18" charset="0"/>
                <a:ea typeface="Times New Roman" panose="02020603050405020304" pitchFamily="18" charset="0"/>
              </a:rPr>
              <a:t>Steps To create an OpenSearch Service domain using the console</a:t>
            </a:r>
          </a:p>
          <a:p>
            <a:pPr marL="0" indent="0" algn="just">
              <a:lnSpc>
                <a:spcPct val="150000"/>
              </a:lnSpc>
              <a:buNone/>
            </a:pPr>
            <a:r>
              <a:rPr lang="en-US" sz="2200" dirty="0">
                <a:solidFill>
                  <a:srgbClr val="000000"/>
                </a:solidFill>
                <a:effectLst/>
                <a:latin typeface="Times New Roman" panose="02020603050405020304" pitchFamily="18" charset="0"/>
                <a:ea typeface="Times New Roman" panose="02020603050405020304" pitchFamily="18" charset="0"/>
              </a:rPr>
              <a:t>Step1: Go to https://aws.amazon.com and choose Sign-In to the Console.</a:t>
            </a:r>
          </a:p>
          <a:p>
            <a:pPr marL="0" indent="0" algn="just">
              <a:lnSpc>
                <a:spcPct val="150000"/>
              </a:lnSpc>
              <a:buNone/>
            </a:pPr>
            <a:r>
              <a:rPr lang="en-US" sz="2200" dirty="0">
                <a:solidFill>
                  <a:srgbClr val="000000"/>
                </a:solidFill>
                <a:effectLst/>
                <a:latin typeface="Times New Roman" panose="02020603050405020304" pitchFamily="18" charset="0"/>
                <a:ea typeface="Times New Roman" panose="02020603050405020304" pitchFamily="18" charset="0"/>
              </a:rPr>
              <a:t>Step2: Under Analytics, choose Amazon OpenSearch Service.</a:t>
            </a:r>
          </a:p>
          <a:p>
            <a:pPr marL="0" indent="0" algn="just">
              <a:lnSpc>
                <a:spcPct val="150000"/>
              </a:lnSpc>
              <a:buNone/>
            </a:pPr>
            <a:r>
              <a:rPr lang="en-US" sz="2200" dirty="0">
                <a:solidFill>
                  <a:srgbClr val="000000"/>
                </a:solidFill>
                <a:effectLst/>
                <a:latin typeface="Times New Roman" panose="02020603050405020304" pitchFamily="18" charset="0"/>
                <a:ea typeface="Times New Roman" panose="02020603050405020304" pitchFamily="18" charset="0"/>
              </a:rPr>
              <a:t>Step3: Choose Create domain.</a:t>
            </a:r>
          </a:p>
          <a:p>
            <a:pPr marL="0" indent="0" algn="just">
              <a:lnSpc>
                <a:spcPct val="150000"/>
              </a:lnSpc>
              <a:buNone/>
            </a:pPr>
            <a:r>
              <a:rPr lang="en-US" sz="2200" dirty="0">
                <a:solidFill>
                  <a:srgbClr val="000000"/>
                </a:solidFill>
                <a:effectLst/>
                <a:latin typeface="Times New Roman" panose="02020603050405020304" pitchFamily="18" charset="0"/>
                <a:ea typeface="Times New Roman" panose="02020603050405020304" pitchFamily="18" charset="0"/>
              </a:rPr>
              <a:t>Step4: Provide a name for the domain.</a:t>
            </a:r>
          </a:p>
          <a:p>
            <a:pPr marL="0" indent="0" algn="just">
              <a:lnSpc>
                <a:spcPct val="150000"/>
              </a:lnSpc>
              <a:buNone/>
            </a:pPr>
            <a:r>
              <a:rPr lang="en-US" sz="2200" dirty="0">
                <a:solidFill>
                  <a:srgbClr val="000000"/>
                </a:solidFill>
                <a:effectLst/>
                <a:latin typeface="Times New Roman" panose="02020603050405020304" pitchFamily="18" charset="0"/>
                <a:ea typeface="Times New Roman" panose="02020603050405020304" pitchFamily="18" charset="0"/>
              </a:rPr>
              <a:t>Step5: Ignore the Custom endpoint setting.</a:t>
            </a:r>
          </a:p>
          <a:p>
            <a:pPr marL="0" indent="0" algn="just">
              <a:lnSpc>
                <a:spcPct val="150000"/>
              </a:lnSpc>
              <a:buNone/>
            </a:pPr>
            <a:r>
              <a:rPr lang="en-US" sz="2200" dirty="0">
                <a:solidFill>
                  <a:srgbClr val="000000"/>
                </a:solidFill>
                <a:effectLst/>
                <a:latin typeface="Times New Roman" panose="02020603050405020304" pitchFamily="18" charset="0"/>
                <a:ea typeface="Times New Roman" panose="02020603050405020304" pitchFamily="18" charset="0"/>
              </a:rPr>
              <a:t>Step6: For the deployment type, choose Development and testing.</a:t>
            </a:r>
          </a:p>
          <a:p>
            <a:pPr marL="0" indent="0" algn="just">
              <a:lnSpc>
                <a:spcPct val="150000"/>
              </a:lnSpc>
              <a:buNone/>
            </a:pPr>
            <a:r>
              <a:rPr lang="en-US" sz="2200" dirty="0">
                <a:solidFill>
                  <a:srgbClr val="000000"/>
                </a:solidFill>
                <a:effectLst/>
                <a:latin typeface="Times New Roman" panose="02020603050405020304" pitchFamily="18" charset="0"/>
                <a:ea typeface="Times New Roman" panose="02020603050405020304" pitchFamily="18" charset="0"/>
              </a:rPr>
              <a:t>Step7: For Version, choose the latest version.</a:t>
            </a:r>
          </a:p>
          <a:p>
            <a:pPr marL="0" indent="0" algn="just">
              <a:lnSpc>
                <a:spcPct val="150000"/>
              </a:lnSpc>
              <a:buNone/>
            </a:pPr>
            <a:r>
              <a:rPr lang="en-US" sz="2200" dirty="0">
                <a:solidFill>
                  <a:srgbClr val="000000"/>
                </a:solidFill>
                <a:effectLst/>
                <a:latin typeface="Times New Roman" panose="02020603050405020304" pitchFamily="18" charset="0"/>
                <a:ea typeface="Times New Roman" panose="02020603050405020304" pitchFamily="18" charset="0"/>
              </a:rPr>
              <a:t>Step8: Under Data nodes, change the instance type to t3.small.search and keep the default value of three nodes.</a:t>
            </a:r>
          </a:p>
        </p:txBody>
      </p:sp>
    </p:spTree>
    <p:extLst>
      <p:ext uri="{BB962C8B-B14F-4D97-AF65-F5344CB8AC3E}">
        <p14:creationId xmlns:p14="http://schemas.microsoft.com/office/powerpoint/2010/main" val="352112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Using Elasticsearch</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39" y="816746"/>
            <a:ext cx="11776969" cy="5960215"/>
          </a:xfrm>
        </p:spPr>
        <p:txBody>
          <a:bodyPr>
            <a:noAutofit/>
          </a:bodyPr>
          <a:lstStyle/>
          <a:p>
            <a:pPr marL="0" indent="0" algn="just">
              <a:lnSpc>
                <a:spcPct val="150000"/>
              </a:lnSpc>
              <a:buNone/>
            </a:pPr>
            <a:r>
              <a:rPr lang="en-US" sz="2200" dirty="0">
                <a:solidFill>
                  <a:srgbClr val="FF0000"/>
                </a:solidFill>
                <a:effectLst/>
                <a:latin typeface="Times New Roman" panose="02020603050405020304" pitchFamily="18" charset="0"/>
                <a:ea typeface="Times New Roman" panose="02020603050405020304" pitchFamily="18" charset="0"/>
              </a:rPr>
              <a:t>Steps To create an OpenSearch Service domain using the console</a:t>
            </a:r>
          </a:p>
          <a:p>
            <a:pPr marL="0" indent="0" algn="just">
              <a:lnSpc>
                <a:spcPct val="150000"/>
              </a:lnSpc>
              <a:buNone/>
            </a:pPr>
            <a:r>
              <a:rPr lang="en-US" sz="2200" dirty="0">
                <a:solidFill>
                  <a:srgbClr val="000000"/>
                </a:solidFill>
                <a:effectLst/>
                <a:latin typeface="Times New Roman" panose="02020603050405020304" pitchFamily="18" charset="0"/>
                <a:ea typeface="Times New Roman" panose="02020603050405020304" pitchFamily="18" charset="0"/>
              </a:rPr>
              <a:t>Step9: For testing purposes, use a public access domain. Under Network, choose Public access.</a:t>
            </a:r>
          </a:p>
          <a:p>
            <a:pPr marL="0" indent="0" algn="just">
              <a:lnSpc>
                <a:spcPct val="150000"/>
              </a:lnSpc>
              <a:buNone/>
            </a:pPr>
            <a:r>
              <a:rPr lang="en-US" sz="2200" dirty="0">
                <a:solidFill>
                  <a:srgbClr val="000000"/>
                </a:solidFill>
                <a:effectLst/>
                <a:latin typeface="Times New Roman" panose="02020603050405020304" pitchFamily="18" charset="0"/>
                <a:ea typeface="Times New Roman" panose="02020603050405020304" pitchFamily="18" charset="0"/>
              </a:rPr>
              <a:t>Step10: In the fine-grained access control settings, choose Create master user. Provide a username and password.</a:t>
            </a:r>
          </a:p>
          <a:p>
            <a:pPr marL="0" indent="0" algn="just">
              <a:lnSpc>
                <a:spcPct val="150000"/>
              </a:lnSpc>
              <a:buNone/>
            </a:pPr>
            <a:r>
              <a:rPr lang="en-US" sz="2200" dirty="0">
                <a:solidFill>
                  <a:srgbClr val="000000"/>
                </a:solidFill>
                <a:effectLst/>
                <a:latin typeface="Times New Roman" panose="02020603050405020304" pitchFamily="18" charset="0"/>
                <a:ea typeface="Times New Roman" panose="02020603050405020304" pitchFamily="18" charset="0"/>
              </a:rPr>
              <a:t>Step11: For now, ignore the SAML authentication and Amazon Cognito authentication sections.</a:t>
            </a:r>
          </a:p>
          <a:p>
            <a:pPr marL="0" indent="0" algn="just">
              <a:lnSpc>
                <a:spcPct val="150000"/>
              </a:lnSpc>
              <a:buNone/>
            </a:pPr>
            <a:r>
              <a:rPr lang="en-US" sz="2200" dirty="0">
                <a:solidFill>
                  <a:srgbClr val="000000"/>
                </a:solidFill>
                <a:effectLst/>
                <a:latin typeface="Times New Roman" panose="02020603050405020304" pitchFamily="18" charset="0"/>
                <a:ea typeface="Times New Roman" panose="02020603050405020304" pitchFamily="18" charset="0"/>
              </a:rPr>
              <a:t>Step12: For Access policy, choose Only use fine-grained access control.</a:t>
            </a:r>
          </a:p>
          <a:p>
            <a:pPr marL="0" indent="0" algn="just">
              <a:lnSpc>
                <a:spcPct val="150000"/>
              </a:lnSpc>
              <a:buNone/>
            </a:pPr>
            <a:r>
              <a:rPr lang="en-US" sz="2200" dirty="0">
                <a:solidFill>
                  <a:srgbClr val="000000"/>
                </a:solidFill>
                <a:effectLst/>
                <a:latin typeface="Times New Roman" panose="02020603050405020304" pitchFamily="18" charset="0"/>
                <a:ea typeface="Times New Roman" panose="02020603050405020304" pitchFamily="18" charset="0"/>
              </a:rPr>
              <a:t>Step13: Ignore the rest of the settings and choose Create. New domains typically take 15–30 minutes to initialize but can take longer depending on the configuration. After your domain initializes, make note of its endpoint.</a:t>
            </a:r>
          </a:p>
        </p:txBody>
      </p:sp>
    </p:spTree>
    <p:extLst>
      <p:ext uri="{BB962C8B-B14F-4D97-AF65-F5344CB8AC3E}">
        <p14:creationId xmlns:p14="http://schemas.microsoft.com/office/powerpoint/2010/main" val="3108395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effectLst/>
                <a:latin typeface="Times New Roman" panose="02020603050405020304" pitchFamily="18" charset="0"/>
                <a:ea typeface="Times New Roman" panose="02020603050405020304" pitchFamily="18" charset="0"/>
              </a:rPr>
              <a:t>Using a Proxy to Access OpenSearch Service from Dashboards</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39" y="1369647"/>
            <a:ext cx="5950261" cy="4627124"/>
          </a:xfrm>
        </p:spPr>
        <p:txBody>
          <a:bodyPr>
            <a:noAutofit/>
          </a:bodyPr>
          <a:lstStyle/>
          <a:p>
            <a:pPr marL="457200" indent="-457200" algn="just">
              <a:lnSpc>
                <a:spcPct val="100000"/>
              </a:lnSpc>
              <a:buFont typeface="+mj-lt"/>
              <a:buAutoNum type="arabicPeriod"/>
            </a:pPr>
            <a:r>
              <a:rPr lang="en-US" sz="2200" dirty="0">
                <a:effectLst/>
                <a:latin typeface="Times New Roman" panose="02020603050405020304" pitchFamily="18" charset="0"/>
                <a:ea typeface="Times New Roman" panose="02020603050405020304" pitchFamily="18" charset="0"/>
              </a:rPr>
              <a:t>This is the domain for your OpenSearch Service. This domain's access is controlled by IAM. The proxy server is accessible via an extra IP-based access policy.</a:t>
            </a:r>
          </a:p>
          <a:p>
            <a:pPr marL="457200" indent="-457200" algn="just">
              <a:lnSpc>
                <a:spcPct val="100000"/>
              </a:lnSpc>
              <a:buFont typeface="+mj-lt"/>
              <a:buAutoNum type="arabicPeriod"/>
            </a:pPr>
            <a:r>
              <a:rPr lang="en-US" sz="2200" dirty="0">
                <a:effectLst/>
                <a:latin typeface="Times New Roman" panose="02020603050405020304" pitchFamily="18" charset="0"/>
                <a:ea typeface="Times New Roman" panose="02020603050405020304" pitchFamily="18" charset="0"/>
              </a:rPr>
              <a:t>This is the proxy server, which is hosted on Amazon EC2.</a:t>
            </a:r>
          </a:p>
          <a:p>
            <a:pPr marL="457200" indent="-457200" algn="just">
              <a:lnSpc>
                <a:spcPct val="100000"/>
              </a:lnSpc>
              <a:buFont typeface="+mj-lt"/>
              <a:buAutoNum type="arabicPeriod"/>
            </a:pPr>
            <a:r>
              <a:rPr lang="en-US" sz="2200" dirty="0">
                <a:effectLst/>
                <a:latin typeface="Times New Roman" panose="02020603050405020304" pitchFamily="18" charset="0"/>
                <a:ea typeface="Times New Roman" panose="02020603050405020304" pitchFamily="18" charset="0"/>
              </a:rPr>
              <a:t>Other </a:t>
            </a:r>
            <a:r>
              <a:rPr lang="en-US" sz="2200" dirty="0" err="1">
                <a:effectLst/>
                <a:latin typeface="Times New Roman" panose="02020603050405020304" pitchFamily="18" charset="0"/>
                <a:ea typeface="Times New Roman" panose="02020603050405020304" pitchFamily="18" charset="0"/>
              </a:rPr>
              <a:t>programmes</a:t>
            </a:r>
            <a:r>
              <a:rPr lang="en-US" sz="2200" dirty="0">
                <a:effectLst/>
                <a:latin typeface="Times New Roman" panose="02020603050405020304" pitchFamily="18" charset="0"/>
                <a:ea typeface="Times New Roman" panose="02020603050405020304" pitchFamily="18" charset="0"/>
              </a:rPr>
              <a:t> can send authenticated requests to OpenSearch Service using the Signature Version 4 signing mechanism.</a:t>
            </a:r>
          </a:p>
          <a:p>
            <a:pPr marL="457200" indent="-457200" algn="just">
              <a:lnSpc>
                <a:spcPct val="100000"/>
              </a:lnSpc>
              <a:buFont typeface="+mj-lt"/>
              <a:buAutoNum type="arabicPeriod"/>
            </a:pPr>
            <a:r>
              <a:rPr lang="en-US" sz="2200" dirty="0">
                <a:effectLst/>
                <a:latin typeface="Times New Roman" panose="02020603050405020304" pitchFamily="18" charset="0"/>
                <a:ea typeface="Times New Roman" panose="02020603050405020304" pitchFamily="18" charset="0"/>
              </a:rPr>
              <a:t>Through the proxy, OpenSearch Dashboards clients connect to your OpenSearch Service domain.</a:t>
            </a:r>
          </a:p>
        </p:txBody>
      </p:sp>
      <p:pic>
        <p:nvPicPr>
          <p:cNvPr id="11" name="Picture 10" descr="Diagram&#10;&#10;Description automatically generated">
            <a:extLst>
              <a:ext uri="{FF2B5EF4-FFF2-40B4-BE49-F238E27FC236}">
                <a16:creationId xmlns:a16="http://schemas.microsoft.com/office/drawing/2014/main" id="{378A8D99-02E8-44DA-B2D9-E4E3E3C013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1553" y="1679123"/>
            <a:ext cx="4891157" cy="4235459"/>
          </a:xfrm>
          <a:prstGeom prst="rect">
            <a:avLst/>
          </a:prstGeom>
        </p:spPr>
      </p:pic>
      <p:sp>
        <p:nvSpPr>
          <p:cNvPr id="4" name="TextBox 3">
            <a:extLst>
              <a:ext uri="{FF2B5EF4-FFF2-40B4-BE49-F238E27FC236}">
                <a16:creationId xmlns:a16="http://schemas.microsoft.com/office/drawing/2014/main" id="{20EA7E17-C490-4948-8E04-405A91F3FF3D}"/>
              </a:ext>
            </a:extLst>
          </p:cNvPr>
          <p:cNvSpPr txBox="1"/>
          <p:nvPr/>
        </p:nvSpPr>
        <p:spPr>
          <a:xfrm>
            <a:off x="6209420" y="6103089"/>
            <a:ext cx="5794744" cy="261610"/>
          </a:xfrm>
          <a:prstGeom prst="rect">
            <a:avLst/>
          </a:prstGeom>
          <a:noFill/>
        </p:spPr>
        <p:txBody>
          <a:bodyPr wrap="square" rtlCol="0">
            <a:spAutoFit/>
          </a:bodyPr>
          <a:lstStyle/>
          <a:p>
            <a:r>
              <a:rPr lang="en-US" sz="1100" dirty="0"/>
              <a:t>Credit: https://docs.aws.amazon.com/opensearch-service/latest/developerguide/dashboards.html</a:t>
            </a:r>
            <a:endParaRPr lang="en-CA" sz="1100" dirty="0"/>
          </a:p>
        </p:txBody>
      </p:sp>
    </p:spTree>
    <p:extLst>
      <p:ext uri="{BB962C8B-B14F-4D97-AF65-F5344CB8AC3E}">
        <p14:creationId xmlns:p14="http://schemas.microsoft.com/office/powerpoint/2010/main" val="3619248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39" y="81039"/>
            <a:ext cx="12046261" cy="735707"/>
          </a:xfrm>
        </p:spPr>
        <p:txBody>
          <a:bodyPr>
            <a:noAutofit/>
          </a:bodyPr>
          <a:lstStyle/>
          <a:p>
            <a:r>
              <a:rPr lang="en-US" sz="3600" dirty="0">
                <a:solidFill>
                  <a:srgbClr val="FF0000"/>
                </a:solidFill>
                <a:latin typeface="Times New Roman" panose="02020603050405020304" pitchFamily="18" charset="0"/>
                <a:cs typeface="Times New Roman" panose="02020603050405020304" pitchFamily="18" charset="0"/>
              </a:rPr>
              <a:t>Configuring OpenSearch Dashboards to use a WMS map server</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39" y="869911"/>
            <a:ext cx="11776969" cy="5960215"/>
          </a:xfrm>
        </p:spPr>
        <p:txBody>
          <a:bodyPr>
            <a:noAutofit/>
          </a:bodyPr>
          <a:lstStyle/>
          <a:p>
            <a:pPr marL="457200" indent="-457200" algn="just">
              <a:lnSpc>
                <a:spcPct val="110000"/>
              </a:lnSpc>
              <a:buFont typeface="+mj-lt"/>
              <a:buAutoNum type="arabicPeriod"/>
            </a:pPr>
            <a:r>
              <a:rPr lang="en-US" sz="2200" dirty="0">
                <a:solidFill>
                  <a:srgbClr val="000000"/>
                </a:solidFill>
                <a:effectLst/>
                <a:latin typeface="Times New Roman" panose="02020603050405020304" pitchFamily="18" charset="0"/>
                <a:ea typeface="Times New Roman" panose="02020603050405020304" pitchFamily="18" charset="0"/>
              </a:rPr>
              <a:t>Open Dashboards.</a:t>
            </a:r>
          </a:p>
          <a:p>
            <a:pPr marL="457200" indent="-457200" algn="just">
              <a:lnSpc>
                <a:spcPct val="110000"/>
              </a:lnSpc>
              <a:buFont typeface="+mj-lt"/>
              <a:buAutoNum type="arabicPeriod"/>
            </a:pPr>
            <a:r>
              <a:rPr lang="en-US" sz="2200" dirty="0">
                <a:solidFill>
                  <a:srgbClr val="000000"/>
                </a:solidFill>
                <a:effectLst/>
                <a:latin typeface="Times New Roman" panose="02020603050405020304" pitchFamily="18" charset="0"/>
                <a:ea typeface="Times New Roman" panose="02020603050405020304" pitchFamily="18" charset="0"/>
              </a:rPr>
              <a:t>Choose Stack Management.</a:t>
            </a:r>
          </a:p>
          <a:p>
            <a:pPr marL="457200" indent="-457200" algn="just">
              <a:lnSpc>
                <a:spcPct val="110000"/>
              </a:lnSpc>
              <a:buFont typeface="+mj-lt"/>
              <a:buAutoNum type="arabicPeriod"/>
            </a:pPr>
            <a:r>
              <a:rPr lang="en-US" sz="2200" dirty="0">
                <a:solidFill>
                  <a:srgbClr val="000000"/>
                </a:solidFill>
                <a:effectLst/>
                <a:latin typeface="Times New Roman" panose="02020603050405020304" pitchFamily="18" charset="0"/>
                <a:ea typeface="Times New Roman" panose="02020603050405020304" pitchFamily="18" charset="0"/>
              </a:rPr>
              <a:t>Choose Advanced Settings.</a:t>
            </a:r>
          </a:p>
          <a:p>
            <a:pPr marL="457200" indent="-457200" algn="just">
              <a:lnSpc>
                <a:spcPct val="110000"/>
              </a:lnSpc>
              <a:buFont typeface="+mj-lt"/>
              <a:buAutoNum type="arabicPeriod"/>
            </a:pPr>
            <a:r>
              <a:rPr lang="en-US" sz="2200" dirty="0">
                <a:solidFill>
                  <a:srgbClr val="000000"/>
                </a:solidFill>
                <a:effectLst/>
                <a:latin typeface="Times New Roman" panose="02020603050405020304" pitchFamily="18" charset="0"/>
                <a:ea typeface="Times New Roman" panose="02020603050405020304" pitchFamily="18" charset="0"/>
              </a:rPr>
              <a:t>Locate </a:t>
            </a:r>
            <a:r>
              <a:rPr lang="en-US" sz="2200" dirty="0" err="1">
                <a:solidFill>
                  <a:srgbClr val="000000"/>
                </a:solidFill>
                <a:effectLst/>
                <a:latin typeface="Times New Roman" panose="02020603050405020304" pitchFamily="18" charset="0"/>
                <a:ea typeface="Times New Roman" panose="02020603050405020304" pitchFamily="18" charset="0"/>
              </a:rPr>
              <a:t>visualization:tileMap:WMSdefaults</a:t>
            </a:r>
            <a:r>
              <a:rPr lang="en-US" sz="2200" dirty="0">
                <a:solidFill>
                  <a:srgbClr val="000000"/>
                </a:solidFill>
                <a:effectLst/>
                <a:latin typeface="Times New Roman" panose="02020603050405020304" pitchFamily="18" charset="0"/>
                <a:ea typeface="Times New Roman" panose="02020603050405020304" pitchFamily="18" charset="0"/>
              </a:rPr>
              <a:t>.</a:t>
            </a:r>
          </a:p>
          <a:p>
            <a:pPr marL="457200" indent="-457200" algn="just">
              <a:lnSpc>
                <a:spcPct val="110000"/>
              </a:lnSpc>
              <a:buFont typeface="+mj-lt"/>
              <a:buAutoNum type="arabicPeriod"/>
            </a:pPr>
            <a:r>
              <a:rPr lang="en-US" sz="2200" dirty="0">
                <a:solidFill>
                  <a:srgbClr val="000000"/>
                </a:solidFill>
                <a:effectLst/>
                <a:latin typeface="Times New Roman" panose="02020603050405020304" pitchFamily="18" charset="0"/>
                <a:ea typeface="Times New Roman" panose="02020603050405020304" pitchFamily="18" charset="0"/>
              </a:rPr>
              <a:t>Change enabled to true and </a:t>
            </a:r>
            <a:r>
              <a:rPr lang="en-US" sz="2200" dirty="0" err="1">
                <a:solidFill>
                  <a:srgbClr val="000000"/>
                </a:solidFill>
                <a:effectLst/>
                <a:latin typeface="Times New Roman" panose="02020603050405020304" pitchFamily="18" charset="0"/>
                <a:ea typeface="Times New Roman" panose="02020603050405020304" pitchFamily="18" charset="0"/>
              </a:rPr>
              <a:t>url</a:t>
            </a:r>
            <a:r>
              <a:rPr lang="en-US" sz="2200" dirty="0">
                <a:solidFill>
                  <a:srgbClr val="000000"/>
                </a:solidFill>
                <a:effectLst/>
                <a:latin typeface="Times New Roman" panose="02020603050405020304" pitchFamily="18" charset="0"/>
                <a:ea typeface="Times New Roman" panose="02020603050405020304" pitchFamily="18" charset="0"/>
              </a:rPr>
              <a:t> to the URL of a valid WMS map server:</a:t>
            </a:r>
          </a:p>
          <a:p>
            <a:pPr marL="0" indent="0" algn="just">
              <a:lnSpc>
                <a:spcPct val="110000"/>
              </a:lnSpc>
              <a:buNone/>
            </a:pPr>
            <a:r>
              <a:rPr lang="en-US" sz="2200" dirty="0">
                <a:solidFill>
                  <a:srgbClr val="000000"/>
                </a:solidFill>
                <a:effectLst/>
                <a:latin typeface="Times New Roman" panose="02020603050405020304" pitchFamily="18" charset="0"/>
                <a:ea typeface="Times New Roman" panose="02020603050405020304" pitchFamily="18" charset="0"/>
              </a:rPr>
              <a:t>	{</a:t>
            </a:r>
          </a:p>
          <a:p>
            <a:pPr marL="0" indent="0" algn="just">
              <a:lnSpc>
                <a:spcPct val="110000"/>
              </a:lnSpc>
              <a:buNone/>
            </a:pPr>
            <a:r>
              <a:rPr lang="en-US" sz="2200" dirty="0">
                <a:solidFill>
                  <a:srgbClr val="000000"/>
                </a:solidFill>
                <a:effectLst/>
                <a:latin typeface="Times New Roman" panose="02020603050405020304" pitchFamily="18" charset="0"/>
                <a:ea typeface="Times New Roman" panose="02020603050405020304" pitchFamily="18" charset="0"/>
              </a:rPr>
              <a:t>	"enabled": true,  </a:t>
            </a:r>
          </a:p>
          <a:p>
            <a:pPr marL="0" indent="0" algn="just">
              <a:lnSpc>
                <a:spcPct val="110000"/>
              </a:lnSpc>
              <a:buNone/>
            </a:pPr>
            <a:r>
              <a:rPr lang="en-US" sz="2200" dirty="0">
                <a:solidFill>
                  <a:srgbClr val="000000"/>
                </a:solidFill>
                <a:effectLst/>
                <a:latin typeface="Times New Roman" panose="02020603050405020304" pitchFamily="18" charset="0"/>
                <a:ea typeface="Times New Roman" panose="02020603050405020304" pitchFamily="18" charset="0"/>
              </a:rPr>
              <a:t>         	"</a:t>
            </a:r>
            <a:r>
              <a:rPr lang="en-US" sz="2200" dirty="0" err="1">
                <a:solidFill>
                  <a:srgbClr val="000000"/>
                </a:solidFill>
                <a:effectLst/>
                <a:latin typeface="Times New Roman" panose="02020603050405020304" pitchFamily="18" charset="0"/>
                <a:ea typeface="Times New Roman" panose="02020603050405020304" pitchFamily="18" charset="0"/>
              </a:rPr>
              <a:t>url</a:t>
            </a:r>
            <a:r>
              <a:rPr lang="en-US" sz="2200" dirty="0">
                <a:solidFill>
                  <a:srgbClr val="000000"/>
                </a:solidFill>
                <a:effectLst/>
                <a:latin typeface="Times New Roman" panose="02020603050405020304" pitchFamily="18" charset="0"/>
                <a:ea typeface="Times New Roman" panose="02020603050405020304" pitchFamily="18" charset="0"/>
              </a:rPr>
              <a:t>": "</a:t>
            </a:r>
            <a:r>
              <a:rPr lang="en-US" sz="2200" dirty="0" err="1">
                <a:solidFill>
                  <a:srgbClr val="000000"/>
                </a:solidFill>
                <a:effectLst/>
                <a:latin typeface="Times New Roman" panose="02020603050405020304" pitchFamily="18" charset="0"/>
                <a:ea typeface="Times New Roman" panose="02020603050405020304" pitchFamily="18" charset="0"/>
              </a:rPr>
              <a:t>wms</a:t>
            </a:r>
            <a:r>
              <a:rPr lang="en-US" sz="2200" dirty="0">
                <a:solidFill>
                  <a:srgbClr val="000000"/>
                </a:solidFill>
                <a:effectLst/>
                <a:latin typeface="Times New Roman" panose="02020603050405020304" pitchFamily="18" charset="0"/>
                <a:ea typeface="Times New Roman" panose="02020603050405020304" pitchFamily="18" charset="0"/>
              </a:rPr>
              <a:t>-server-</a:t>
            </a:r>
            <a:r>
              <a:rPr lang="en-US" sz="2200" dirty="0" err="1">
                <a:solidFill>
                  <a:srgbClr val="000000"/>
                </a:solidFill>
                <a:effectLst/>
                <a:latin typeface="Times New Roman" panose="02020603050405020304" pitchFamily="18" charset="0"/>
                <a:ea typeface="Times New Roman" panose="02020603050405020304" pitchFamily="18" charset="0"/>
              </a:rPr>
              <a:t>url</a:t>
            </a:r>
            <a:r>
              <a:rPr lang="en-US" sz="2200" dirty="0">
                <a:solidFill>
                  <a:srgbClr val="000000"/>
                </a:solidFill>
                <a:effectLst/>
                <a:latin typeface="Times New Roman" panose="02020603050405020304" pitchFamily="18" charset="0"/>
                <a:ea typeface="Times New Roman" panose="02020603050405020304" pitchFamily="18" charset="0"/>
              </a:rPr>
              <a:t>",  </a:t>
            </a:r>
          </a:p>
          <a:p>
            <a:pPr marL="0" indent="0" algn="just">
              <a:lnSpc>
                <a:spcPct val="110000"/>
              </a:lnSpc>
              <a:buNone/>
            </a:pPr>
            <a:r>
              <a:rPr lang="en-US" sz="2200" dirty="0">
                <a:solidFill>
                  <a:srgbClr val="000000"/>
                </a:solidFill>
                <a:effectLst/>
                <a:latin typeface="Times New Roman" panose="02020603050405020304" pitchFamily="18" charset="0"/>
                <a:ea typeface="Times New Roman" panose="02020603050405020304" pitchFamily="18" charset="0"/>
              </a:rPr>
              <a:t>         	"options": { "format": "image/</a:t>
            </a:r>
            <a:r>
              <a:rPr lang="en-US" sz="2200" dirty="0" err="1">
                <a:solidFill>
                  <a:srgbClr val="000000"/>
                </a:solidFill>
                <a:effectLst/>
                <a:latin typeface="Times New Roman" panose="02020603050405020304" pitchFamily="18" charset="0"/>
                <a:ea typeface="Times New Roman" panose="02020603050405020304" pitchFamily="18" charset="0"/>
              </a:rPr>
              <a:t>png</a:t>
            </a:r>
            <a:r>
              <a:rPr lang="en-US" sz="2200" dirty="0">
                <a:solidFill>
                  <a:srgbClr val="000000"/>
                </a:solidFill>
                <a:effectLst/>
                <a:latin typeface="Times New Roman" panose="02020603050405020304" pitchFamily="18" charset="0"/>
                <a:ea typeface="Times New Roman" panose="02020603050405020304" pitchFamily="18" charset="0"/>
              </a:rPr>
              <a:t>",    </a:t>
            </a:r>
          </a:p>
          <a:p>
            <a:pPr marL="0" indent="0" algn="just">
              <a:lnSpc>
                <a:spcPct val="110000"/>
              </a:lnSpc>
              <a:buNone/>
            </a:pPr>
            <a:r>
              <a:rPr lang="en-US" sz="2200" dirty="0">
                <a:solidFill>
                  <a:srgbClr val="000000"/>
                </a:solidFill>
                <a:effectLst/>
                <a:latin typeface="Times New Roman" panose="02020603050405020304" pitchFamily="18" charset="0"/>
                <a:ea typeface="Times New Roman" panose="02020603050405020304" pitchFamily="18" charset="0"/>
              </a:rPr>
              <a:t>                             "transparent": true }</a:t>
            </a:r>
          </a:p>
          <a:p>
            <a:pPr marL="0" indent="0" algn="just">
              <a:lnSpc>
                <a:spcPct val="110000"/>
              </a:lnSpc>
              <a:buNone/>
            </a:pPr>
            <a:r>
              <a:rPr lang="en-US" sz="2200" dirty="0">
                <a:solidFill>
                  <a:srgbClr val="000000"/>
                </a:solidFill>
                <a:effectLst/>
                <a:latin typeface="Times New Roman" panose="02020603050405020304" pitchFamily="18" charset="0"/>
                <a:ea typeface="Times New Roman" panose="02020603050405020304" pitchFamily="18" charset="0"/>
              </a:rPr>
              <a:t>	}</a:t>
            </a:r>
          </a:p>
          <a:p>
            <a:pPr marL="0" indent="0" algn="just">
              <a:lnSpc>
                <a:spcPct val="110000"/>
              </a:lnSpc>
              <a:buNone/>
            </a:pPr>
            <a:r>
              <a:rPr lang="en-US" sz="2200" dirty="0">
                <a:solidFill>
                  <a:srgbClr val="000000"/>
                </a:solidFill>
                <a:effectLst/>
                <a:latin typeface="Times New Roman" panose="02020603050405020304" pitchFamily="18" charset="0"/>
                <a:ea typeface="Times New Roman" panose="02020603050405020304" pitchFamily="18" charset="0"/>
              </a:rPr>
              <a:t>6.     Save those changes</a:t>
            </a:r>
          </a:p>
        </p:txBody>
      </p:sp>
    </p:spTree>
    <p:extLst>
      <p:ext uri="{BB962C8B-B14F-4D97-AF65-F5344CB8AC3E}">
        <p14:creationId xmlns:p14="http://schemas.microsoft.com/office/powerpoint/2010/main" val="2881711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2661</Words>
  <Application>Microsoft Office PowerPoint</Application>
  <PresentationFormat>Widescreen</PresentationFormat>
  <Paragraphs>217</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Elastic Search</vt:lpstr>
      <vt:lpstr>Agenda</vt:lpstr>
      <vt:lpstr>Introduction to Elasticsearch</vt:lpstr>
      <vt:lpstr>Elasticsearch Features</vt:lpstr>
      <vt:lpstr>Elasticsearch Architecture</vt:lpstr>
      <vt:lpstr>Using Elasticsearch</vt:lpstr>
      <vt:lpstr>Using Elasticsearch</vt:lpstr>
      <vt:lpstr>Using a Proxy to Access OpenSearch Service from Dashboards</vt:lpstr>
      <vt:lpstr>Configuring OpenSearch Dashboards to use a WMS map server</vt:lpstr>
      <vt:lpstr>Connecting a local Dashboards server to OpenSearch Service</vt:lpstr>
      <vt:lpstr>Visualizing Elasticsearch Data</vt:lpstr>
      <vt:lpstr>Visualizing Elasticsearch Data</vt:lpstr>
      <vt:lpstr>Visualizing Elasticsearch Data</vt:lpstr>
      <vt:lpstr>Visualizing Elasticsearch Data</vt:lpstr>
      <vt:lpstr>Visualizing Elasticsearch Data</vt:lpstr>
      <vt:lpstr>Visualizing Elasticsearch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Elastic Search</dc:title>
  <dc:creator>Pedram Habibi</dc:creator>
  <cp:lastModifiedBy>Pedram Habibi</cp:lastModifiedBy>
  <cp:revision>2</cp:revision>
  <dcterms:created xsi:type="dcterms:W3CDTF">2022-10-08T22:15:32Z</dcterms:created>
  <dcterms:modified xsi:type="dcterms:W3CDTF">2022-10-08T22:21:43Z</dcterms:modified>
</cp:coreProperties>
</file>