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4" r:id="rId2"/>
    <p:sldId id="325" r:id="rId3"/>
    <p:sldId id="555" r:id="rId4"/>
    <p:sldId id="311" r:id="rId5"/>
    <p:sldId id="320" r:id="rId6"/>
    <p:sldId id="321" r:id="rId7"/>
    <p:sldId id="312" r:id="rId8"/>
    <p:sldId id="313" r:id="rId9"/>
    <p:sldId id="322" r:id="rId10"/>
    <p:sldId id="323" r:id="rId11"/>
    <p:sldId id="314" r:id="rId12"/>
    <p:sldId id="318" r:id="rId13"/>
    <p:sldId id="316" r:id="rId14"/>
    <p:sldId id="317" r:id="rId15"/>
    <p:sldId id="326" r:id="rId16"/>
    <p:sldId id="556" r:id="rId17"/>
    <p:sldId id="557" r:id="rId18"/>
    <p:sldId id="558" r:id="rId19"/>
    <p:sldId id="559" r:id="rId20"/>
    <p:sldId id="560"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E45D7-E32F-48F5-A888-77A2B7D44D4F}"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1F1B1-88B8-4596-9258-50F943352B39}" type="slidenum">
              <a:rPr lang="en-US" smtClean="0"/>
              <a:t>‹#›</a:t>
            </a:fld>
            <a:endParaRPr lang="en-US"/>
          </a:p>
        </p:txBody>
      </p:sp>
    </p:spTree>
    <p:extLst>
      <p:ext uri="{BB962C8B-B14F-4D97-AF65-F5344CB8AC3E}">
        <p14:creationId xmlns:p14="http://schemas.microsoft.com/office/powerpoint/2010/main" val="3340659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for contents </a:t>
            </a:r>
            <a:r>
              <a:rPr lang="en-IN" dirty="0"/>
              <a:t>: https://docs.aws.amazon.com/glue/latest/dg/tables-described.html</a:t>
            </a:r>
          </a:p>
          <a:p>
            <a:endParaRPr lang="en-IN" dirty="0"/>
          </a:p>
        </p:txBody>
      </p:sp>
      <p:sp>
        <p:nvSpPr>
          <p:cNvPr id="4" name="Slide Number Placeholder 3"/>
          <p:cNvSpPr>
            <a:spLocks noGrp="1"/>
          </p:cNvSpPr>
          <p:nvPr>
            <p:ph type="sldNum" sz="quarter" idx="5"/>
          </p:nvPr>
        </p:nvSpPr>
        <p:spPr/>
        <p:txBody>
          <a:bodyPr/>
          <a:lstStyle/>
          <a:p>
            <a:fld id="{BB3B523A-EA15-43C6-B1D7-5D34CFD564A8}" type="slidenum">
              <a:rPr lang="en-IN" smtClean="0"/>
              <a:t>3</a:t>
            </a:fld>
            <a:endParaRPr lang="en-IN"/>
          </a:p>
        </p:txBody>
      </p:sp>
    </p:spTree>
    <p:extLst>
      <p:ext uri="{BB962C8B-B14F-4D97-AF65-F5344CB8AC3E}">
        <p14:creationId xmlns:p14="http://schemas.microsoft.com/office/powerpoint/2010/main" val="356580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https://docs.aws.amazon.com/glue/latest/dg/aws-glue-programming-etl-glue-arguments.html</a:t>
            </a:r>
          </a:p>
        </p:txBody>
      </p:sp>
      <p:sp>
        <p:nvSpPr>
          <p:cNvPr id="4" name="Slide Number Placeholder 3"/>
          <p:cNvSpPr>
            <a:spLocks noGrp="1"/>
          </p:cNvSpPr>
          <p:nvPr>
            <p:ph type="sldNum" sz="quarter" idx="5"/>
          </p:nvPr>
        </p:nvSpPr>
        <p:spPr/>
        <p:txBody>
          <a:bodyPr/>
          <a:lstStyle/>
          <a:p>
            <a:fld id="{BB3B523A-EA15-43C6-B1D7-5D34CFD564A8}" type="slidenum">
              <a:rPr lang="en-IN" smtClean="0"/>
              <a:t>12</a:t>
            </a:fld>
            <a:endParaRPr lang="en-IN"/>
          </a:p>
        </p:txBody>
      </p:sp>
    </p:spTree>
    <p:extLst>
      <p:ext uri="{BB962C8B-B14F-4D97-AF65-F5344CB8AC3E}">
        <p14:creationId xmlns:p14="http://schemas.microsoft.com/office/powerpoint/2010/main" val="21552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https://docs.aws.amazon.com/glue/latest/dg/monitor-continuations.html</a:t>
            </a:r>
          </a:p>
        </p:txBody>
      </p:sp>
      <p:sp>
        <p:nvSpPr>
          <p:cNvPr id="4" name="Slide Number Placeholder 3"/>
          <p:cNvSpPr>
            <a:spLocks noGrp="1"/>
          </p:cNvSpPr>
          <p:nvPr>
            <p:ph type="sldNum" sz="quarter" idx="5"/>
          </p:nvPr>
        </p:nvSpPr>
        <p:spPr/>
        <p:txBody>
          <a:bodyPr/>
          <a:lstStyle/>
          <a:p>
            <a:fld id="{BB3B523A-EA15-43C6-B1D7-5D34CFD564A8}" type="slidenum">
              <a:rPr lang="en-IN" smtClean="0"/>
              <a:t>13</a:t>
            </a:fld>
            <a:endParaRPr lang="en-IN"/>
          </a:p>
        </p:txBody>
      </p:sp>
    </p:spTree>
    <p:extLst>
      <p:ext uri="{BB962C8B-B14F-4D97-AF65-F5344CB8AC3E}">
        <p14:creationId xmlns:p14="http://schemas.microsoft.com/office/powerpoint/2010/main" val="370141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https://docs.aws.amazon.com/glue/latest/dg/aws-glue-programming-etl-glue-arguments.html</a:t>
            </a:r>
          </a:p>
        </p:txBody>
      </p:sp>
      <p:sp>
        <p:nvSpPr>
          <p:cNvPr id="4" name="Slide Number Placeholder 3"/>
          <p:cNvSpPr>
            <a:spLocks noGrp="1"/>
          </p:cNvSpPr>
          <p:nvPr>
            <p:ph type="sldNum" sz="quarter" idx="5"/>
          </p:nvPr>
        </p:nvSpPr>
        <p:spPr/>
        <p:txBody>
          <a:bodyPr/>
          <a:lstStyle/>
          <a:p>
            <a:fld id="{BB3B523A-EA15-43C6-B1D7-5D34CFD564A8}" type="slidenum">
              <a:rPr lang="en-IN" smtClean="0"/>
              <a:t>14</a:t>
            </a:fld>
            <a:endParaRPr lang="en-IN"/>
          </a:p>
        </p:txBody>
      </p:sp>
    </p:spTree>
    <p:extLst>
      <p:ext uri="{BB962C8B-B14F-4D97-AF65-F5344CB8AC3E}">
        <p14:creationId xmlns:p14="http://schemas.microsoft.com/office/powerpoint/2010/main" val="147817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for contents </a:t>
            </a:r>
            <a:r>
              <a:rPr lang="en-IN" dirty="0"/>
              <a:t>: https://docs.aws.amazon.com/glue/latest/dg/aws-glue-programming-etl-glue-arguments.html</a:t>
            </a:r>
          </a:p>
          <a:p>
            <a:endParaRPr lang="en-IN" dirty="0"/>
          </a:p>
        </p:txBody>
      </p:sp>
      <p:sp>
        <p:nvSpPr>
          <p:cNvPr id="4" name="Slide Number Placeholder 3"/>
          <p:cNvSpPr>
            <a:spLocks noGrp="1"/>
          </p:cNvSpPr>
          <p:nvPr>
            <p:ph type="sldNum" sz="quarter" idx="5"/>
          </p:nvPr>
        </p:nvSpPr>
        <p:spPr/>
        <p:txBody>
          <a:bodyPr/>
          <a:lstStyle/>
          <a:p>
            <a:fld id="{BB3B523A-EA15-43C6-B1D7-5D34CFD564A8}" type="slidenum">
              <a:rPr lang="en-IN" smtClean="0"/>
              <a:t>15</a:t>
            </a:fld>
            <a:endParaRPr lang="en-IN"/>
          </a:p>
        </p:txBody>
      </p:sp>
    </p:spTree>
    <p:extLst>
      <p:ext uri="{BB962C8B-B14F-4D97-AF65-F5344CB8AC3E}">
        <p14:creationId xmlns:p14="http://schemas.microsoft.com/office/powerpoint/2010/main" val="2664418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https://docs.aws.amazon.com/athena/latest/ug/what-is.html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Explanation : </a:t>
            </a:r>
            <a:r>
              <a:rPr lang="en-US" sz="1200" b="0" i="0" u="none" strike="noStrike" dirty="0">
                <a:solidFill>
                  <a:srgbClr val="16191F"/>
                </a:solidFill>
                <a:effectLst/>
                <a:latin typeface="Times New Roman" panose="02020603050405020304" pitchFamily="18" charset="0"/>
                <a:cs typeface="Times New Roman" panose="02020603050405020304" pitchFamily="18" charset="0"/>
              </a:rPr>
              <a:t>Using some of the actions in AWS Management Console, users can directly refer to the data stored in the Amazon S3 bucket post which standard SQL operations can be used to execute Ad-hoc queries and fetch results within few seconds.</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16</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https://docs.aws.amazon.com/athena/latest/ug/when-should-i-use-ate.html</a:t>
            </a:r>
          </a:p>
          <a:p>
            <a:pPr>
              <a:lnSpc>
                <a:spcPct val="150000"/>
              </a:lnSpc>
            </a:pPr>
            <a:r>
              <a:rPr lang="en-US" dirty="0"/>
              <a:t>More Explanation : </a:t>
            </a:r>
            <a:r>
              <a:rPr lang="en-US" sz="1200" dirty="0">
                <a:latin typeface="Times New Roman" panose="02020603050405020304" pitchFamily="18" charset="0"/>
                <a:cs typeface="Times New Roman" panose="02020603050405020304" pitchFamily="18" charset="0"/>
              </a:rPr>
              <a:t>With Athena, it is convenient to execute queries on data directly in Amazon S3 bucket without an overhead of formatting the data or managing the infrastructure.</a:t>
            </a:r>
          </a:p>
          <a:p>
            <a:pPr>
              <a:lnSpc>
                <a:spcPct val="150000"/>
              </a:lnSpc>
            </a:pPr>
            <a:r>
              <a:rPr lang="en-US" sz="1200" dirty="0">
                <a:latin typeface="Times New Roman" panose="02020603050405020304" pitchFamily="18" charset="0"/>
                <a:cs typeface="Times New Roman" panose="02020603050405020304" pitchFamily="18" charset="0"/>
              </a:rPr>
              <a:t>It is useful to execute query on web logs to trouble shoot issues based on the performance of a website.</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17</a:t>
            </a:fld>
            <a:endParaRPr lang="en-US"/>
          </a:p>
        </p:txBody>
      </p:sp>
    </p:spTree>
    <p:extLst>
      <p:ext uri="{BB962C8B-B14F-4D97-AF65-F5344CB8AC3E}">
        <p14:creationId xmlns:p14="http://schemas.microsoft.com/office/powerpoint/2010/main" val="761329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https://docs.aws.amazon.com/athena/latest/ug/athena-aws-service-integrations.html</a:t>
            </a:r>
          </a:p>
          <a:p>
            <a:r>
              <a:rPr lang="en-US" dirty="0"/>
              <a:t>With Amazon Cloud Trail, </a:t>
            </a:r>
            <a:r>
              <a:rPr lang="en-US" sz="1200" dirty="0">
                <a:latin typeface="Times New Roman" panose="02020603050405020304" pitchFamily="18" charset="0"/>
                <a:cs typeface="Times New Roman" panose="02020603050405020304" pitchFamily="18" charset="0"/>
              </a:rPr>
              <a:t>queries can be used to recognize trends and further isolating activities by attributes like source of user and IP address. Tables can be created in order to run queries for getting logs directly from CloudTrail console and those tables can further be used to execute queries in Athena</a:t>
            </a: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18</a:t>
            </a:fld>
            <a:endParaRPr lang="en-US"/>
          </a:p>
        </p:txBody>
      </p:sp>
    </p:spTree>
    <p:extLst>
      <p:ext uri="{BB962C8B-B14F-4D97-AF65-F5344CB8AC3E}">
        <p14:creationId xmlns:p14="http://schemas.microsoft.com/office/powerpoint/2010/main" val="1829239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https://docs.aws.amazon.com/athena/latest/ug/athena-aws-service-integrations.html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19</a:t>
            </a:fld>
            <a:endParaRPr lang="en-US"/>
          </a:p>
        </p:txBody>
      </p:sp>
    </p:spTree>
    <p:extLst>
      <p:ext uri="{BB962C8B-B14F-4D97-AF65-F5344CB8AC3E}">
        <p14:creationId xmlns:p14="http://schemas.microsoft.com/office/powerpoint/2010/main" val="3699248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https://docs.aws.amazon.com/athena/latest/ug/athena-aws-service-integrations.html</a:t>
            </a:r>
          </a:p>
          <a:p>
            <a:r>
              <a:rPr lang="en-US" dirty="0"/>
              <a:t>More Explanation : </a:t>
            </a:r>
            <a:r>
              <a:rPr lang="en-US" sz="1200" dirty="0">
                <a:latin typeface="Times New Roman" panose="02020603050405020304" pitchFamily="18" charset="0"/>
                <a:cs typeface="Times New Roman" panose="02020603050405020304" pitchFamily="18" charset="0"/>
              </a:rPr>
              <a:t>Users can make use of Amazon Step Functions to start and stop the execution of queries, retrieving results, execute ad-hoc and scheduled data queries and then fetch results from data lakes available in Amazon S3 service.</a:t>
            </a: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20</a:t>
            </a:fld>
            <a:endParaRPr lang="en-US"/>
          </a:p>
        </p:txBody>
      </p:sp>
    </p:spTree>
    <p:extLst>
      <p:ext uri="{BB962C8B-B14F-4D97-AF65-F5344CB8AC3E}">
        <p14:creationId xmlns:p14="http://schemas.microsoft.com/office/powerpoint/2010/main" val="3113071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https://docs.aws.amazon.com/athena/latest/ug/athena-aws-service-integrations.html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21</a:t>
            </a:fld>
            <a:endParaRPr lang="en-US"/>
          </a:p>
        </p:txBody>
      </p:sp>
    </p:spTree>
    <p:extLst>
      <p:ext uri="{BB962C8B-B14F-4D97-AF65-F5344CB8AC3E}">
        <p14:creationId xmlns:p14="http://schemas.microsoft.com/office/powerpoint/2010/main" val="165033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for contents </a:t>
            </a:r>
            <a:r>
              <a:rPr lang="en-IN" dirty="0"/>
              <a:t>: https://docs.aws.amazon.com/glue/latest/dg/tables-described.html</a:t>
            </a:r>
          </a:p>
        </p:txBody>
      </p:sp>
      <p:sp>
        <p:nvSpPr>
          <p:cNvPr id="4" name="Slide Number Placeholder 3"/>
          <p:cNvSpPr>
            <a:spLocks noGrp="1"/>
          </p:cNvSpPr>
          <p:nvPr>
            <p:ph type="sldNum" sz="quarter" idx="5"/>
          </p:nvPr>
        </p:nvSpPr>
        <p:spPr/>
        <p:txBody>
          <a:bodyPr/>
          <a:lstStyle/>
          <a:p>
            <a:fld id="{BB3B523A-EA15-43C6-B1D7-5D34CFD564A8}" type="slidenum">
              <a:rPr lang="en-IN" smtClean="0"/>
              <a:t>4</a:t>
            </a:fld>
            <a:endParaRPr lang="en-IN"/>
          </a:p>
        </p:txBody>
      </p:sp>
    </p:spTree>
    <p:extLst>
      <p:ext uri="{BB962C8B-B14F-4D97-AF65-F5344CB8AC3E}">
        <p14:creationId xmlns:p14="http://schemas.microsoft.com/office/powerpoint/2010/main" val="3904282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https://aws.amazon.com/blogs/big-data/auditing-inspecting-and-visualizing-amazon-athena-usage-and-cost/</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22</a:t>
            </a:fld>
            <a:endParaRPr lang="en-US"/>
          </a:p>
        </p:txBody>
      </p:sp>
    </p:spTree>
    <p:extLst>
      <p:ext uri="{BB962C8B-B14F-4D97-AF65-F5344CB8AC3E}">
        <p14:creationId xmlns:p14="http://schemas.microsoft.com/office/powerpoint/2010/main" val="3181977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https://docs.aws.amazon.com/quicksight/latest/user/welcome.html</a:t>
            </a:r>
          </a:p>
          <a:p>
            <a:pPr>
              <a:lnSpc>
                <a:spcPct val="150000"/>
              </a:lnSpc>
            </a:pPr>
            <a:r>
              <a:rPr lang="en-US" dirty="0"/>
              <a:t>More Explanation : </a:t>
            </a:r>
            <a:r>
              <a:rPr lang="en-US" sz="1200" dirty="0">
                <a:solidFill>
                  <a:srgbClr val="16191F"/>
                </a:solidFill>
                <a:latin typeface="Times New Roman" panose="02020603050405020304" pitchFamily="18" charset="0"/>
                <a:cs typeface="Times New Roman" panose="02020603050405020304" pitchFamily="18" charset="0"/>
              </a:rPr>
              <a:t>QuickSight is a fully managed cloud based services which offers enterprise level security, </a:t>
            </a:r>
            <a:r>
              <a:rPr lang="en-US" sz="1200" dirty="0" err="1">
                <a:solidFill>
                  <a:srgbClr val="16191F"/>
                </a:solidFill>
                <a:latin typeface="Times New Roman" panose="02020603050405020304" pitchFamily="18" charset="0"/>
                <a:cs typeface="Times New Roman" panose="02020603050405020304" pitchFamily="18" charset="0"/>
              </a:rPr>
              <a:t>buit</a:t>
            </a:r>
            <a:r>
              <a:rPr lang="en-US" sz="1200" dirty="0">
                <a:solidFill>
                  <a:srgbClr val="16191F"/>
                </a:solidFill>
                <a:latin typeface="Times New Roman" panose="02020603050405020304" pitchFamily="18" charset="0"/>
                <a:cs typeface="Times New Roman" panose="02020603050405020304" pitchFamily="18" charset="0"/>
              </a:rPr>
              <a:t>-in redundancy and global availability. </a:t>
            </a:r>
          </a:p>
          <a:p>
            <a:pPr>
              <a:lnSpc>
                <a:spcPct val="150000"/>
              </a:lnSpc>
            </a:pPr>
            <a:r>
              <a:rPr lang="en-US" sz="1200" dirty="0">
                <a:solidFill>
                  <a:srgbClr val="16191F"/>
                </a:solidFill>
                <a:latin typeface="Times New Roman" panose="02020603050405020304" pitchFamily="18" charset="0"/>
                <a:cs typeface="Times New Roman" panose="02020603050405020304" pitchFamily="18" charset="0"/>
              </a:rPr>
              <a:t>It offers management tools for users that they need scale from few users to thousands of users without the need of setting up infrastructure for deploying and management.</a:t>
            </a:r>
          </a:p>
          <a:p>
            <a:pPr>
              <a:lnSpc>
                <a:spcPct val="150000"/>
              </a:lnSpc>
            </a:pPr>
            <a:r>
              <a:rPr lang="en-US" sz="1200" dirty="0">
                <a:solidFill>
                  <a:srgbClr val="16191F"/>
                </a:solidFill>
                <a:latin typeface="Times New Roman" panose="02020603050405020304" pitchFamily="18" charset="0"/>
                <a:cs typeface="Times New Roman" panose="02020603050405020304" pitchFamily="18" charset="0"/>
              </a:rPr>
              <a:t>It provides decision makers to explore and understand information in an interactive user interface space.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23</a:t>
            </a:fld>
            <a:endParaRPr lang="en-US"/>
          </a:p>
        </p:txBody>
      </p:sp>
    </p:spTree>
    <p:extLst>
      <p:ext uri="{BB962C8B-B14F-4D97-AF65-F5344CB8AC3E}">
        <p14:creationId xmlns:p14="http://schemas.microsoft.com/office/powerpoint/2010/main" val="3886102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https://docs.aws.amazon.com/quicksight/latest/user/welcome.html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24</a:t>
            </a:fld>
            <a:endParaRPr lang="en-US"/>
          </a:p>
        </p:txBody>
      </p:sp>
    </p:spTree>
    <p:extLst>
      <p:ext uri="{BB962C8B-B14F-4D97-AF65-F5344CB8AC3E}">
        <p14:creationId xmlns:p14="http://schemas.microsoft.com/office/powerpoint/2010/main" val="830668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https://docs.aws.amazon.com/quicksight/latest/user/welcome.html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25</a:t>
            </a:fld>
            <a:endParaRPr lang="en-US"/>
          </a:p>
        </p:txBody>
      </p:sp>
    </p:spTree>
    <p:extLst>
      <p:ext uri="{BB962C8B-B14F-4D97-AF65-F5344CB8AC3E}">
        <p14:creationId xmlns:p14="http://schemas.microsoft.com/office/powerpoint/2010/main" val="3198081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https://docs.aws.amazon.com/quicksight/latest/user/how-quicksight-works.html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26</a:t>
            </a:fld>
            <a:endParaRPr lang="en-US"/>
          </a:p>
        </p:txBody>
      </p:sp>
    </p:spTree>
    <p:extLst>
      <p:ext uri="{BB962C8B-B14F-4D97-AF65-F5344CB8AC3E}">
        <p14:creationId xmlns:p14="http://schemas.microsoft.com/office/powerpoint/2010/main" val="2006852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https://docs.aws.amazon.com/quicksight/latest/user/how-quicksight-works.html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27</a:t>
            </a:fld>
            <a:endParaRPr lang="en-US"/>
          </a:p>
        </p:txBody>
      </p:sp>
    </p:spTree>
    <p:extLst>
      <p:ext uri="{BB962C8B-B14F-4D97-AF65-F5344CB8AC3E}">
        <p14:creationId xmlns:p14="http://schemas.microsoft.com/office/powerpoint/2010/main" val="219313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https://docs.aws.amazon.com/quicksight/latest/user/using-dashboards.html</a:t>
            </a:r>
          </a:p>
          <a:p>
            <a:pPr>
              <a:lnSpc>
                <a:spcPct val="150000"/>
              </a:lnSpc>
            </a:pPr>
            <a:r>
              <a:rPr lang="en-US" dirty="0"/>
              <a:t>More Explanation : </a:t>
            </a:r>
            <a:r>
              <a:rPr lang="en-US" sz="1200" dirty="0">
                <a:latin typeface="Times New Roman" panose="02020603050405020304" pitchFamily="18" charset="0"/>
                <a:cs typeface="Times New Roman" panose="02020603050405020304" pitchFamily="18" charset="0"/>
              </a:rPr>
              <a:t>When a dashboard is viewed, most recent data is displayed on it. As the users interact with the features and functionalities on the screen, any changes that are made by them reflect in the dashboard which is only visible to the current user and is not visible to others.</a:t>
            </a:r>
          </a:p>
          <a:p>
            <a:pPr>
              <a:lnSpc>
                <a:spcPct val="150000"/>
              </a:lnSpc>
            </a:pPr>
            <a:r>
              <a:rPr lang="en-US" sz="1200" dirty="0">
                <a:latin typeface="Times New Roman" panose="02020603050405020304" pitchFamily="18" charset="0"/>
                <a:cs typeface="Times New Roman" panose="02020603050405020304" pitchFamily="18" charset="0"/>
              </a:rPr>
              <a:t>Therefore, it provides the privacy as well for a device.</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28</a:t>
            </a:fld>
            <a:endParaRPr lang="en-US"/>
          </a:p>
        </p:txBody>
      </p:sp>
    </p:spTree>
    <p:extLst>
      <p:ext uri="{BB962C8B-B14F-4D97-AF65-F5344CB8AC3E}">
        <p14:creationId xmlns:p14="http://schemas.microsoft.com/office/powerpoint/2010/main" val="4242846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https://docs.aws.amazon.com/quicksight/latest/user/exploring-dashboards.html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29</a:t>
            </a:fld>
            <a:endParaRPr lang="en-US"/>
          </a:p>
        </p:txBody>
      </p:sp>
    </p:spTree>
    <p:extLst>
      <p:ext uri="{BB962C8B-B14F-4D97-AF65-F5344CB8AC3E}">
        <p14:creationId xmlns:p14="http://schemas.microsoft.com/office/powerpoint/2010/main" val="899258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https://docs.aws.amazon.com/quicksight/latest/user/exploring-dashboards.html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30</a:t>
            </a:fld>
            <a:endParaRPr lang="en-US"/>
          </a:p>
        </p:txBody>
      </p:sp>
    </p:spTree>
    <p:extLst>
      <p:ext uri="{BB962C8B-B14F-4D97-AF65-F5344CB8AC3E}">
        <p14:creationId xmlns:p14="http://schemas.microsoft.com/office/powerpoint/2010/main" val="12500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https://docs.aws.amazon.com/quicksight/latest/user/security.html</a:t>
            </a:r>
          </a:p>
        </p:txBody>
      </p:sp>
      <p:sp>
        <p:nvSpPr>
          <p:cNvPr id="4" name="Slide Number Placeholder 3"/>
          <p:cNvSpPr>
            <a:spLocks noGrp="1"/>
          </p:cNvSpPr>
          <p:nvPr>
            <p:ph type="sldNum" sz="quarter" idx="5"/>
          </p:nvPr>
        </p:nvSpPr>
        <p:spPr/>
        <p:txBody>
          <a:bodyPr/>
          <a:lstStyle/>
          <a:p>
            <a:fld id="{5797BE99-4A28-464A-B21B-FD416C4DDDC5}" type="slidenum">
              <a:rPr lang="en-US" smtClean="0"/>
              <a:t>31</a:t>
            </a:fld>
            <a:endParaRPr lang="en-US"/>
          </a:p>
        </p:txBody>
      </p:sp>
    </p:spTree>
    <p:extLst>
      <p:ext uri="{BB962C8B-B14F-4D97-AF65-F5344CB8AC3E}">
        <p14:creationId xmlns:p14="http://schemas.microsoft.com/office/powerpoint/2010/main" val="224384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https://docs.aws.amazon.com/glue/latest/dg/components-overview.html</a:t>
            </a:r>
          </a:p>
        </p:txBody>
      </p:sp>
      <p:sp>
        <p:nvSpPr>
          <p:cNvPr id="4" name="Slide Number Placeholder 3"/>
          <p:cNvSpPr>
            <a:spLocks noGrp="1"/>
          </p:cNvSpPr>
          <p:nvPr>
            <p:ph type="sldNum" sz="quarter" idx="5"/>
          </p:nvPr>
        </p:nvSpPr>
        <p:spPr/>
        <p:txBody>
          <a:bodyPr/>
          <a:lstStyle/>
          <a:p>
            <a:fld id="{BB3B523A-EA15-43C6-B1D7-5D34CFD564A8}" type="slidenum">
              <a:rPr lang="en-IN" smtClean="0"/>
              <a:t>5</a:t>
            </a:fld>
            <a:endParaRPr lang="en-IN"/>
          </a:p>
        </p:txBody>
      </p:sp>
    </p:spTree>
    <p:extLst>
      <p:ext uri="{BB962C8B-B14F-4D97-AF65-F5344CB8AC3E}">
        <p14:creationId xmlns:p14="http://schemas.microsoft.com/office/powerpoint/2010/main" val="510519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https://docs.aws.amazon.com/quicksight/latest/user/best-practices-security.html</a:t>
            </a:r>
          </a:p>
        </p:txBody>
      </p:sp>
      <p:sp>
        <p:nvSpPr>
          <p:cNvPr id="4" name="Slide Number Placeholder 3"/>
          <p:cNvSpPr>
            <a:spLocks noGrp="1"/>
          </p:cNvSpPr>
          <p:nvPr>
            <p:ph type="sldNum" sz="quarter" idx="5"/>
          </p:nvPr>
        </p:nvSpPr>
        <p:spPr/>
        <p:txBody>
          <a:bodyPr/>
          <a:lstStyle/>
          <a:p>
            <a:fld id="{5797BE99-4A28-464A-B21B-FD416C4DDDC5}" type="slidenum">
              <a:rPr lang="en-US" smtClean="0"/>
              <a:t>32</a:t>
            </a:fld>
            <a:endParaRPr lang="en-US"/>
          </a:p>
        </p:txBody>
      </p:sp>
    </p:spTree>
    <p:extLst>
      <p:ext uri="{BB962C8B-B14F-4D97-AF65-F5344CB8AC3E}">
        <p14:creationId xmlns:p14="http://schemas.microsoft.com/office/powerpoint/2010/main" val="936840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https://docs.aws.amazon.com/quicksight/latest/user/security_iam_authentication.html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33</a:t>
            </a:fld>
            <a:endParaRPr lang="en-US"/>
          </a:p>
        </p:txBody>
      </p:sp>
    </p:spTree>
    <p:extLst>
      <p:ext uri="{BB962C8B-B14F-4D97-AF65-F5344CB8AC3E}">
        <p14:creationId xmlns:p14="http://schemas.microsoft.com/office/powerpoint/2010/main" val="415849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https://docs.aws.amazon.com/glue/latest/dg/components-overview.html</a:t>
            </a:r>
          </a:p>
        </p:txBody>
      </p:sp>
      <p:sp>
        <p:nvSpPr>
          <p:cNvPr id="4" name="Slide Number Placeholder 3"/>
          <p:cNvSpPr>
            <a:spLocks noGrp="1"/>
          </p:cNvSpPr>
          <p:nvPr>
            <p:ph type="sldNum" sz="quarter" idx="5"/>
          </p:nvPr>
        </p:nvSpPr>
        <p:spPr/>
        <p:txBody>
          <a:bodyPr/>
          <a:lstStyle/>
          <a:p>
            <a:fld id="{BB3B523A-EA15-43C6-B1D7-5D34CFD564A8}" type="slidenum">
              <a:rPr lang="en-IN" smtClean="0"/>
              <a:t>6</a:t>
            </a:fld>
            <a:endParaRPr lang="en-IN"/>
          </a:p>
        </p:txBody>
      </p:sp>
    </p:spTree>
    <p:extLst>
      <p:ext uri="{BB962C8B-B14F-4D97-AF65-F5344CB8AC3E}">
        <p14:creationId xmlns:p14="http://schemas.microsoft.com/office/powerpoint/2010/main" val="134437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 https://docs.aws.amazon.com/glue/latest/dg/author-job.html</a:t>
            </a:r>
          </a:p>
        </p:txBody>
      </p:sp>
      <p:sp>
        <p:nvSpPr>
          <p:cNvPr id="4" name="Slide Number Placeholder 3"/>
          <p:cNvSpPr>
            <a:spLocks noGrp="1"/>
          </p:cNvSpPr>
          <p:nvPr>
            <p:ph type="sldNum" sz="quarter" idx="5"/>
          </p:nvPr>
        </p:nvSpPr>
        <p:spPr/>
        <p:txBody>
          <a:bodyPr/>
          <a:lstStyle/>
          <a:p>
            <a:fld id="{BB3B523A-EA15-43C6-B1D7-5D34CFD564A8}" type="slidenum">
              <a:rPr lang="en-IN" smtClean="0"/>
              <a:t>7</a:t>
            </a:fld>
            <a:endParaRPr lang="en-IN"/>
          </a:p>
        </p:txBody>
      </p:sp>
    </p:spTree>
    <p:extLst>
      <p:ext uri="{BB962C8B-B14F-4D97-AF65-F5344CB8AC3E}">
        <p14:creationId xmlns:p14="http://schemas.microsoft.com/office/powerpoint/2010/main" val="255178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 https://docs.aws.amazon.com/glue/latest/dg/author-job.html#author-job-workflow</a:t>
            </a:r>
          </a:p>
        </p:txBody>
      </p:sp>
      <p:sp>
        <p:nvSpPr>
          <p:cNvPr id="4" name="Slide Number Placeholder 3"/>
          <p:cNvSpPr>
            <a:spLocks noGrp="1"/>
          </p:cNvSpPr>
          <p:nvPr>
            <p:ph type="sldNum" sz="quarter" idx="5"/>
          </p:nvPr>
        </p:nvSpPr>
        <p:spPr/>
        <p:txBody>
          <a:bodyPr/>
          <a:lstStyle/>
          <a:p>
            <a:fld id="{BB3B523A-EA15-43C6-B1D7-5D34CFD564A8}" type="slidenum">
              <a:rPr lang="en-IN" smtClean="0"/>
              <a:t>8</a:t>
            </a:fld>
            <a:endParaRPr lang="en-IN"/>
          </a:p>
        </p:txBody>
      </p:sp>
    </p:spTree>
    <p:extLst>
      <p:ext uri="{BB962C8B-B14F-4D97-AF65-F5344CB8AC3E}">
        <p14:creationId xmlns:p14="http://schemas.microsoft.com/office/powerpoint/2010/main" val="192518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https://docs.aws.amazon.com/glue/latest/dg/aws-glue-api-crawler-pyspark-extensions-get-resolved-options.html</a:t>
            </a:r>
          </a:p>
        </p:txBody>
      </p:sp>
      <p:sp>
        <p:nvSpPr>
          <p:cNvPr id="4" name="Slide Number Placeholder 3"/>
          <p:cNvSpPr>
            <a:spLocks noGrp="1"/>
          </p:cNvSpPr>
          <p:nvPr>
            <p:ph type="sldNum" sz="quarter" idx="5"/>
          </p:nvPr>
        </p:nvSpPr>
        <p:spPr/>
        <p:txBody>
          <a:bodyPr/>
          <a:lstStyle/>
          <a:p>
            <a:fld id="{BB3B523A-EA15-43C6-B1D7-5D34CFD564A8}" type="slidenum">
              <a:rPr lang="en-IN" smtClean="0"/>
              <a:t>9</a:t>
            </a:fld>
            <a:endParaRPr lang="en-IN"/>
          </a:p>
        </p:txBody>
      </p:sp>
    </p:spTree>
    <p:extLst>
      <p:ext uri="{BB962C8B-B14F-4D97-AF65-F5344CB8AC3E}">
        <p14:creationId xmlns:p14="http://schemas.microsoft.com/office/powerpoint/2010/main" val="3964182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https://docs.aws.amazon.com/glue/latest/dg/aws-glue-api-crawler-pyspark-extensions-get-resolved-options.html</a:t>
            </a:r>
          </a:p>
        </p:txBody>
      </p:sp>
      <p:sp>
        <p:nvSpPr>
          <p:cNvPr id="4" name="Slide Number Placeholder 3"/>
          <p:cNvSpPr>
            <a:spLocks noGrp="1"/>
          </p:cNvSpPr>
          <p:nvPr>
            <p:ph type="sldNum" sz="quarter" idx="5"/>
          </p:nvPr>
        </p:nvSpPr>
        <p:spPr/>
        <p:txBody>
          <a:bodyPr/>
          <a:lstStyle/>
          <a:p>
            <a:fld id="{BB3B523A-EA15-43C6-B1D7-5D34CFD564A8}" type="slidenum">
              <a:rPr lang="en-IN" smtClean="0"/>
              <a:t>10</a:t>
            </a:fld>
            <a:endParaRPr lang="en-IN"/>
          </a:p>
        </p:txBody>
      </p:sp>
    </p:spTree>
    <p:extLst>
      <p:ext uri="{BB962C8B-B14F-4D97-AF65-F5344CB8AC3E}">
        <p14:creationId xmlns:p14="http://schemas.microsoft.com/office/powerpoint/2010/main" val="15798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r>
              <a:rPr lang="en-IN" dirty="0"/>
              <a:t>: https://docs.aws.amazon.com/glue/latest/dg/aws-glue-api-jobs-job.html</a:t>
            </a:r>
          </a:p>
          <a:p>
            <a:r>
              <a:rPr lang="en-US" dirty="0"/>
              <a:t>Reference for contents </a:t>
            </a:r>
            <a:r>
              <a:rPr lang="en-IN" dirty="0"/>
              <a:t>: https://docs.aws.amazon.com/glue/latest/dg/aws-glue-api-jobs.html</a:t>
            </a:r>
          </a:p>
          <a:p>
            <a:r>
              <a:rPr lang="en-US" dirty="0"/>
              <a:t>Reference for contents </a:t>
            </a:r>
            <a:r>
              <a:rPr lang="en-IN" dirty="0"/>
              <a:t>: https://docs.aws.amazon.com/glue/latest/dg/aws-glue-api-jobs-runs.html</a:t>
            </a:r>
          </a:p>
        </p:txBody>
      </p:sp>
      <p:sp>
        <p:nvSpPr>
          <p:cNvPr id="4" name="Slide Number Placeholder 3"/>
          <p:cNvSpPr>
            <a:spLocks noGrp="1"/>
          </p:cNvSpPr>
          <p:nvPr>
            <p:ph type="sldNum" sz="quarter" idx="5"/>
          </p:nvPr>
        </p:nvSpPr>
        <p:spPr/>
        <p:txBody>
          <a:bodyPr/>
          <a:lstStyle/>
          <a:p>
            <a:fld id="{BB3B523A-EA15-43C6-B1D7-5D34CFD564A8}" type="slidenum">
              <a:rPr lang="en-IN" smtClean="0"/>
              <a:t>11</a:t>
            </a:fld>
            <a:endParaRPr lang="en-IN"/>
          </a:p>
        </p:txBody>
      </p:sp>
    </p:spTree>
    <p:extLst>
      <p:ext uri="{BB962C8B-B14F-4D97-AF65-F5344CB8AC3E}">
        <p14:creationId xmlns:p14="http://schemas.microsoft.com/office/powerpoint/2010/main" val="46908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484A-973E-E8D4-E6B0-DE54A6182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0E3561-C50A-6AD3-04DA-3B2E3C112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25947E-9047-4ACD-911F-4DA94C8B9C5E}"/>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6A9F43E8-F21C-9371-F6DA-07FB4D0D9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5F2AB-81A4-55E3-5EED-8B2A3D171BEA}"/>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78830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04A0-0753-FE69-2133-877526AB2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482AA-AE82-E2BD-7CFE-1E5F715EE0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94FC5-8F34-20AE-BE18-C5F131B5F0CE}"/>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2F372103-A100-5208-32D4-959D29E96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28CE6-47DD-6091-0250-A898407D8AF1}"/>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2480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B8F144-35C1-E1C8-AE02-E4704B51A8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522C8A-7D0F-0F39-EC52-D1589CCCB6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EA7A4-367F-873B-B465-C4B46BA0FF4B}"/>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FB623449-DF5B-5DCF-BDB1-C0EA0754C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524F2-D44D-BA61-D5CB-78402D8CEF31}"/>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6255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06FC-CDDE-3347-9F55-EBDA3382C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47AB6-2BE7-4BB2-34B3-B884BCD5E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265C5-FC43-2F05-8206-9D4D7E6E147D}"/>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2551BE7D-32B9-9482-9C9D-2F215D076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BB771-9E51-6B51-7C03-6F6D236A1687}"/>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8112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D6E3-3A14-B4C4-EDFC-EA20E59A60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77BDB2-1817-F712-57A7-D81D6BF87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8C3E0-8933-E2ED-5B73-62030D76FE1D}"/>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1C14DFE3-717A-8E76-26F4-71E086119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D4FF7-6E5D-07EA-6A79-0979BC23E35C}"/>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69451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1EA3-D8A7-E644-CB7F-414575225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98CA2-38FA-86B9-3986-E8C33B5AD5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533DC-DAE5-55F4-F47B-BF09957C07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3F77D5-CFA7-5820-5658-D9CF5B164035}"/>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6" name="Footer Placeholder 5">
            <a:extLst>
              <a:ext uri="{FF2B5EF4-FFF2-40B4-BE49-F238E27FC236}">
                <a16:creationId xmlns:a16="http://schemas.microsoft.com/office/drawing/2014/main" id="{391DC2CB-1B70-B374-A218-726AC9AA9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21676-E2B1-FEEE-6F62-058958CEB0E6}"/>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9905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AD72-A2F6-D504-5317-CA0B18F3DC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59C95F-1ADB-A9B1-7BF4-FBC2AA69A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25447-3E88-C528-2283-E0F2B9531E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0BD549-A17F-F17C-FC61-C9BB29A75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BC274A-154E-9CB1-F361-D29DD0167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99C9F-A501-C4D1-C8DC-FA102A97195B}"/>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8" name="Footer Placeholder 7">
            <a:extLst>
              <a:ext uri="{FF2B5EF4-FFF2-40B4-BE49-F238E27FC236}">
                <a16:creationId xmlns:a16="http://schemas.microsoft.com/office/drawing/2014/main" id="{C3549791-D13A-914B-D063-015FAA49C4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71487-3840-BE1F-AAA9-19833BA36933}"/>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421826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C907-6433-6B1C-2E17-D35B5C064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2FBD30-DF72-09B5-19B4-194849C2F4C8}"/>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4" name="Footer Placeholder 3">
            <a:extLst>
              <a:ext uri="{FF2B5EF4-FFF2-40B4-BE49-F238E27FC236}">
                <a16:creationId xmlns:a16="http://schemas.microsoft.com/office/drawing/2014/main" id="{891324C6-594B-7F9F-9591-64E5133165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3EFEA-185D-F51D-77BB-D3A76ECAA4F0}"/>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41400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A3628-3B0A-F0E2-EC32-6A9284152B2F}"/>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3" name="Footer Placeholder 2">
            <a:extLst>
              <a:ext uri="{FF2B5EF4-FFF2-40B4-BE49-F238E27FC236}">
                <a16:creationId xmlns:a16="http://schemas.microsoft.com/office/drawing/2014/main" id="{D0E3AB7D-1DAB-CC29-9461-FC3F0DD95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B6CDFD-5A24-5602-2299-EB4493B50724}"/>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9296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7C37-708A-870B-F2A1-2B3DC9947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563F4A-9A87-5D3B-D401-F5F882D88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9637F6-375F-07F6-8E18-94055AAD0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35543-8939-E84D-5199-E0789E7279C6}"/>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6" name="Footer Placeholder 5">
            <a:extLst>
              <a:ext uri="{FF2B5EF4-FFF2-40B4-BE49-F238E27FC236}">
                <a16:creationId xmlns:a16="http://schemas.microsoft.com/office/drawing/2014/main" id="{E47E1F98-E8FD-E824-12EB-2DF2ED599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676BB-88BA-ED0F-3447-DBDD38C5BFE2}"/>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10637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47B1-4C69-A0C9-3D0B-FB3475E68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DD37F-044D-3C74-4BCB-768D8A9CB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44282-7EA0-6478-F448-827280678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57E6C-F79B-8950-2F78-9D2F73E2C70D}"/>
              </a:ext>
            </a:extLst>
          </p:cNvPr>
          <p:cNvSpPr>
            <a:spLocks noGrp="1"/>
          </p:cNvSpPr>
          <p:nvPr>
            <p:ph type="dt" sz="half" idx="10"/>
          </p:nvPr>
        </p:nvSpPr>
        <p:spPr/>
        <p:txBody>
          <a:bodyPr/>
          <a:lstStyle/>
          <a:p>
            <a:fld id="{E5964E2C-AE7B-43D6-B306-45C95415DB8E}" type="datetimeFigureOut">
              <a:rPr lang="en-US" smtClean="0"/>
              <a:t>10/8/2022</a:t>
            </a:fld>
            <a:endParaRPr lang="en-US"/>
          </a:p>
        </p:txBody>
      </p:sp>
      <p:sp>
        <p:nvSpPr>
          <p:cNvPr id="6" name="Footer Placeholder 5">
            <a:extLst>
              <a:ext uri="{FF2B5EF4-FFF2-40B4-BE49-F238E27FC236}">
                <a16:creationId xmlns:a16="http://schemas.microsoft.com/office/drawing/2014/main" id="{07DC8C72-B438-602C-AD5E-F228379B8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0D798-86CB-AA44-592A-F6B87DD056FA}"/>
              </a:ext>
            </a:extLst>
          </p:cNvPr>
          <p:cNvSpPr>
            <a:spLocks noGrp="1"/>
          </p:cNvSpPr>
          <p:nvPr>
            <p:ph type="sldNum" sz="quarter" idx="12"/>
          </p:nvPr>
        </p:nvSpPr>
        <p:spPr/>
        <p:txBody>
          <a:bodyPr/>
          <a:lstStyle/>
          <a:p>
            <a:fld id="{44006291-B33F-4CA6-81A9-2D9862E99C44}" type="slidenum">
              <a:rPr lang="en-US" smtClean="0"/>
              <a:t>‹#›</a:t>
            </a:fld>
            <a:endParaRPr lang="en-US"/>
          </a:p>
        </p:txBody>
      </p:sp>
    </p:spTree>
    <p:extLst>
      <p:ext uri="{BB962C8B-B14F-4D97-AF65-F5344CB8AC3E}">
        <p14:creationId xmlns:p14="http://schemas.microsoft.com/office/powerpoint/2010/main" val="304910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B0682-2800-6665-22CC-689990EE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33D32-9D27-28B4-76EB-100CE1CAC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ED4EE-A4B3-3418-E8E9-95DA459BB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64E2C-AE7B-43D6-B306-45C95415DB8E}" type="datetimeFigureOut">
              <a:rPr lang="en-US" smtClean="0"/>
              <a:t>10/8/2022</a:t>
            </a:fld>
            <a:endParaRPr lang="en-US"/>
          </a:p>
        </p:txBody>
      </p:sp>
      <p:sp>
        <p:nvSpPr>
          <p:cNvPr id="5" name="Footer Placeholder 4">
            <a:extLst>
              <a:ext uri="{FF2B5EF4-FFF2-40B4-BE49-F238E27FC236}">
                <a16:creationId xmlns:a16="http://schemas.microsoft.com/office/drawing/2014/main" id="{6A823C17-B198-97E0-41C9-3329B3BF8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D6DAE-B468-5B2A-7284-0A25D355DA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6291-B33F-4CA6-81A9-2D9862E99C44}" type="slidenum">
              <a:rPr lang="en-US" smtClean="0"/>
              <a:t>‹#›</a:t>
            </a:fld>
            <a:endParaRPr lang="en-US"/>
          </a:p>
        </p:txBody>
      </p:sp>
    </p:spTree>
    <p:extLst>
      <p:ext uri="{BB962C8B-B14F-4D97-AF65-F5344CB8AC3E}">
        <p14:creationId xmlns:p14="http://schemas.microsoft.com/office/powerpoint/2010/main" val="3615296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ws.amazon.com/blogs/aws/amazon-athena-interactive-sql-queries-for-data-in-amazon-s3/"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aws.amazon.com/blogs/big-data/auditing-inspecting-and-visualizing-amazon-athena-usage-and-cos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docs.aws.amazon.com/quicksight/latest/user/how-quicksight-work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docs.aws.amazon.com/quicksight/latest/user/exploring-dashboard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docs.aws.amazon.com/glue/latest/dg/populate-data-catalog.html/"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quicksight/latest/user/exploring-dashboard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docs.aws.amazon.com/glue/latest/dg/author-job.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3FC71-DD05-45D6-9562-931C52DACD7A}"/>
              </a:ext>
            </a:extLst>
          </p:cNvPr>
          <p:cNvSpPr>
            <a:spLocks noGrp="1"/>
          </p:cNvSpPr>
          <p:nvPr>
            <p:ph type="title"/>
          </p:nvPr>
        </p:nvSpPr>
        <p:spPr>
          <a:xfrm>
            <a:off x="838199" y="2569064"/>
            <a:ext cx="11152909" cy="1325563"/>
          </a:xfrm>
        </p:spPr>
        <p:txBody>
          <a:bodyPr>
            <a:noAutofit/>
          </a:bodyPr>
          <a:lstStyle/>
          <a:p>
            <a:pPr algn="ctr"/>
            <a:r>
              <a:rPr lang="en-US" sz="5400" b="1" dirty="0">
                <a:solidFill>
                  <a:srgbClr val="FF0000"/>
                </a:solidFill>
                <a:effectLst/>
                <a:latin typeface="Times New Roman" panose="02020603050405020304" pitchFamily="18" charset="0"/>
                <a:ea typeface="Times New Roman" panose="02020603050405020304" pitchFamily="18" charset="0"/>
              </a:rPr>
              <a:t>AWS Glue, Athena and Quick Sight</a:t>
            </a:r>
            <a:endParaRPr lang="en-IN" sz="5400" dirty="0"/>
          </a:p>
        </p:txBody>
      </p:sp>
    </p:spTree>
    <p:extLst>
      <p:ext uri="{BB962C8B-B14F-4D97-AF65-F5344CB8AC3E}">
        <p14:creationId xmlns:p14="http://schemas.microsoft.com/office/powerpoint/2010/main" val="391741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D392C-E88B-4440-A286-65DDBF85E843}"/>
              </a:ext>
            </a:extLst>
          </p:cNvPr>
          <p:cNvSpPr>
            <a:spLocks noGrp="1"/>
          </p:cNvSpPr>
          <p:nvPr>
            <p:ph idx="1"/>
          </p:nvPr>
        </p:nvSpPr>
        <p:spPr>
          <a:xfrm>
            <a:off x="838200" y="434898"/>
            <a:ext cx="9806354" cy="5742065"/>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The state elements in the job bookmark are data particular to the source, transformation, or sink.</a:t>
            </a:r>
          </a:p>
          <a:p>
            <a:pPr>
              <a:lnSpc>
                <a:spcPct val="150000"/>
              </a:lnSpc>
            </a:pPr>
            <a:r>
              <a:rPr lang="en-US" sz="2200" dirty="0">
                <a:latin typeface="Times New Roman" panose="02020603050405020304" pitchFamily="18" charset="0"/>
                <a:cs typeface="Times New Roman" panose="02020603050405020304" pitchFamily="18" charset="0"/>
              </a:rPr>
              <a:t>Job bookmarks feature a run number, an attempt number, and a version number in addition to the state elements.</a:t>
            </a:r>
          </a:p>
          <a:p>
            <a:pPr>
              <a:lnSpc>
                <a:spcPct val="150000"/>
              </a:lnSpc>
            </a:pPr>
            <a:r>
              <a:rPr lang="en-US" sz="2200" dirty="0">
                <a:latin typeface="Times New Roman" panose="02020603050405020304" pitchFamily="18" charset="0"/>
                <a:cs typeface="Times New Roman" panose="02020603050405020304" pitchFamily="18" charset="0"/>
              </a:rPr>
              <a:t>The job's run number is tracked, and the job's attempt number is kept track of how many times the job has been run.</a:t>
            </a:r>
          </a:p>
          <a:p>
            <a:pPr>
              <a:lnSpc>
                <a:spcPct val="150000"/>
              </a:lnSpc>
            </a:pPr>
            <a:r>
              <a:rPr lang="en-US" sz="2200" dirty="0">
                <a:latin typeface="Times New Roman" panose="02020603050405020304" pitchFamily="18" charset="0"/>
                <a:cs typeface="Times New Roman" panose="02020603050405020304" pitchFamily="18" charset="0"/>
              </a:rPr>
              <a:t>Every successful run increments the job run number, which is a monotonically growing number.</a:t>
            </a:r>
          </a:p>
          <a:p>
            <a:pPr>
              <a:lnSpc>
                <a:spcPct val="150000"/>
              </a:lnSpc>
            </a:pPr>
            <a:r>
              <a:rPr lang="en-US" sz="2200" dirty="0">
                <a:latin typeface="Times New Roman" panose="02020603050405020304" pitchFamily="18" charset="0"/>
                <a:cs typeface="Times New Roman" panose="02020603050405020304" pitchFamily="18" charset="0"/>
              </a:rPr>
              <a:t>The attempt number keeps track of each run's tries and is only updated when a run occurs after a failed attempt.</a:t>
            </a: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48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57458-15A0-4725-8814-55F9C0D3C49B}"/>
              </a:ext>
            </a:extLst>
          </p:cNvPr>
          <p:cNvSpPr>
            <a:spLocks noGrp="1"/>
          </p:cNvSpPr>
          <p:nvPr>
            <p:ph idx="1"/>
          </p:nvPr>
        </p:nvSpPr>
        <p:spPr>
          <a:xfrm>
            <a:off x="838200" y="735378"/>
            <a:ext cx="9724292" cy="5641975"/>
          </a:xfrm>
        </p:spPr>
        <p:txBody>
          <a:bodyPr>
            <a:normAutofit/>
          </a:bodyPr>
          <a:lstStyle/>
          <a:p>
            <a:pPr marL="0" indent="0">
              <a:buNone/>
            </a:pPr>
            <a:r>
              <a:rPr lang="en-IN" sz="2200" dirty="0">
                <a:solidFill>
                  <a:srgbClr val="FF0000"/>
                </a:solidFill>
                <a:latin typeface="Times New Roman" panose="02020603050405020304" pitchFamily="18" charset="0"/>
                <a:cs typeface="Times New Roman" panose="02020603050405020304" pitchFamily="18" charset="0"/>
              </a:rPr>
              <a:t>AWS Glue API’s</a:t>
            </a:r>
          </a:p>
          <a:p>
            <a:pPr>
              <a:lnSpc>
                <a:spcPct val="150000"/>
              </a:lnSpc>
            </a:pPr>
            <a:r>
              <a:rPr lang="en-IN" sz="2200" dirty="0">
                <a:latin typeface="Times New Roman" panose="02020603050405020304" pitchFamily="18" charset="0"/>
                <a:cs typeface="Times New Roman" panose="02020603050405020304" pitchFamily="18" charset="0"/>
              </a:rPr>
              <a:t>Jobs API - </a:t>
            </a:r>
            <a:r>
              <a:rPr lang="en-US" sz="2200" dirty="0">
                <a:latin typeface="Times New Roman" panose="02020603050405020304" pitchFamily="18" charset="0"/>
                <a:cs typeface="Times New Roman" panose="02020603050405020304" pitchFamily="18" charset="0"/>
              </a:rPr>
              <a:t> Jobs API describes jobs data types and contains APIs for working with jobs, job runs, and triggers in AWS Glue.</a:t>
            </a:r>
            <a:endParaRPr lang="en-IN" sz="2200" b="1"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Jobs - </a:t>
            </a:r>
            <a:r>
              <a:rPr lang="en-US" sz="2200" dirty="0">
                <a:latin typeface="Times New Roman" panose="02020603050405020304" pitchFamily="18" charset="0"/>
                <a:cs typeface="Times New Roman" panose="02020603050405020304" pitchFamily="18" charset="0"/>
              </a:rPr>
              <a:t> The Jobs API describes the data types and API related to creating, updating, deleting, or viewing jobs in AWS Glue.</a:t>
            </a:r>
          </a:p>
          <a:p>
            <a:pPr>
              <a:lnSpc>
                <a:spcPct val="150000"/>
              </a:lnSpc>
            </a:pPr>
            <a:r>
              <a:rPr lang="en-IN" sz="2200" dirty="0">
                <a:latin typeface="Times New Roman" panose="02020603050405020304" pitchFamily="18" charset="0"/>
                <a:cs typeface="Times New Roman" panose="02020603050405020304" pitchFamily="18" charset="0"/>
              </a:rPr>
              <a:t>Job Runs - </a:t>
            </a:r>
            <a:r>
              <a:rPr lang="en-US" sz="2200" dirty="0">
                <a:latin typeface="Times New Roman" panose="02020603050405020304" pitchFamily="18" charset="0"/>
                <a:cs typeface="Times New Roman" panose="02020603050405020304" pitchFamily="18" charset="0"/>
              </a:rPr>
              <a:t>The Jobs Runs API describes the data types and API related to starting, stopping, or viewing job runs, and resetting job bookmarks, in AWS Glue.</a:t>
            </a:r>
            <a:endParaRPr lang="en-IN"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Triggers - The Triggers API describes the data types and API related to creating, updating, or deleting, and starting and stopping job triggers in AWS Glue.</a:t>
            </a:r>
            <a:endParaRPr lang="en-IN" sz="22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933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B08C4-E44D-47DB-BA97-7F8559F25582}"/>
              </a:ext>
            </a:extLst>
          </p:cNvPr>
          <p:cNvSpPr>
            <a:spLocks noGrp="1"/>
          </p:cNvSpPr>
          <p:nvPr>
            <p:ph idx="1"/>
          </p:nvPr>
        </p:nvSpPr>
        <p:spPr>
          <a:xfrm>
            <a:off x="838200" y="644769"/>
            <a:ext cx="9478108" cy="5767754"/>
          </a:xfrm>
        </p:spPr>
        <p:txBody>
          <a:bodyPr>
            <a:normAutofit/>
          </a:bodyPr>
          <a:lstStyle/>
          <a:p>
            <a:pPr marL="0" indent="0">
              <a:buNone/>
            </a:pPr>
            <a:r>
              <a:rPr lang="en-US" sz="2200" dirty="0">
                <a:solidFill>
                  <a:srgbClr val="FF0000"/>
                </a:solidFill>
                <a:latin typeface="Times New Roman" panose="02020603050405020304" pitchFamily="18" charset="0"/>
                <a:cs typeface="Times New Roman" panose="02020603050405020304" pitchFamily="18" charset="0"/>
              </a:rPr>
              <a:t>Special Parameters Used by AWS Glue jobs</a:t>
            </a:r>
          </a:p>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a:p>
            <a:pPr>
              <a:lnSpc>
                <a:spcPct val="160000"/>
              </a:lnSpc>
            </a:pPr>
            <a:r>
              <a:rPr lang="en-IN" sz="2200" dirty="0">
                <a:latin typeface="Times New Roman" panose="02020603050405020304" pitchFamily="18" charset="0"/>
                <a:cs typeface="Times New Roman" panose="02020603050405020304" pitchFamily="18" charset="0"/>
              </a:rPr>
              <a:t>--job language- scripting language (python/</a:t>
            </a:r>
            <a:r>
              <a:rPr lang="en-IN" sz="2200" dirty="0" err="1">
                <a:latin typeface="Times New Roman" panose="02020603050405020304" pitchFamily="18" charset="0"/>
                <a:cs typeface="Times New Roman" panose="02020603050405020304" pitchFamily="18" charset="0"/>
              </a:rPr>
              <a:t>scala</a:t>
            </a:r>
            <a:r>
              <a:rPr lang="en-IN" sz="2200" dirty="0">
                <a:latin typeface="Times New Roman" panose="02020603050405020304" pitchFamily="18" charset="0"/>
                <a:cs typeface="Times New Roman" panose="02020603050405020304" pitchFamily="18" charset="0"/>
              </a:rPr>
              <a:t>)</a:t>
            </a:r>
          </a:p>
          <a:p>
            <a:pPr>
              <a:lnSpc>
                <a:spcPct val="160000"/>
              </a:lnSpc>
            </a:pPr>
            <a:r>
              <a:rPr lang="en-IN" sz="2200" dirty="0">
                <a:latin typeface="Times New Roman" panose="02020603050405020304" pitchFamily="18" charset="0"/>
                <a:cs typeface="Times New Roman" panose="02020603050405020304" pitchFamily="18" charset="0"/>
              </a:rPr>
              <a:t>-- class –</a:t>
            </a:r>
            <a:r>
              <a:rPr lang="en-IN" sz="2200" dirty="0" err="1">
                <a:latin typeface="Times New Roman" panose="02020603050405020304" pitchFamily="18" charset="0"/>
                <a:cs typeface="Times New Roman" panose="02020603050405020304" pitchFamily="18" charset="0"/>
              </a:rPr>
              <a:t>scala</a:t>
            </a:r>
            <a:r>
              <a:rPr lang="en-IN" sz="2200" dirty="0">
                <a:latin typeface="Times New Roman" panose="02020603050405020304" pitchFamily="18" charset="0"/>
                <a:cs typeface="Times New Roman" panose="02020603050405020304" pitchFamily="18" charset="0"/>
              </a:rPr>
              <a:t> class that act as the entry point for </a:t>
            </a:r>
            <a:r>
              <a:rPr lang="en-IN" sz="2200" dirty="0" err="1">
                <a:latin typeface="Times New Roman" panose="02020603050405020304" pitchFamily="18" charset="0"/>
                <a:cs typeface="Times New Roman" panose="02020603050405020304" pitchFamily="18" charset="0"/>
              </a:rPr>
              <a:t>scala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script,if</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scala</a:t>
            </a:r>
            <a:r>
              <a:rPr lang="en-IN" sz="2200" dirty="0">
                <a:latin typeface="Times New Roman" panose="02020603050405020304" pitchFamily="18" charset="0"/>
                <a:cs typeface="Times New Roman" panose="02020603050405020304" pitchFamily="18" charset="0"/>
              </a:rPr>
              <a:t> is used.</a:t>
            </a:r>
          </a:p>
          <a:p>
            <a:pPr>
              <a:lnSpc>
                <a:spcPct val="160000"/>
              </a:lnSpc>
            </a:pP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scriptLocation</a:t>
            </a:r>
            <a:r>
              <a:rPr lang="en-IN" sz="2200" dirty="0">
                <a:latin typeface="Times New Roman" panose="02020603050405020304" pitchFamily="18" charset="0"/>
                <a:cs typeface="Times New Roman" panose="02020603050405020304" pitchFamily="18" charset="0"/>
              </a:rPr>
              <a:t> – Amazon S3 location </a:t>
            </a:r>
            <a:r>
              <a:rPr lang="en-IN" sz="2200" dirty="0" err="1">
                <a:latin typeface="Times New Roman" panose="02020603050405020304" pitchFamily="18" charset="0"/>
                <a:cs typeface="Times New Roman" panose="02020603050405020304" pitchFamily="18" charset="0"/>
              </a:rPr>
              <a:t>whereETL</a:t>
            </a:r>
            <a:r>
              <a:rPr lang="en-IN" sz="2200" dirty="0">
                <a:latin typeface="Times New Roman" panose="02020603050405020304" pitchFamily="18" charset="0"/>
                <a:cs typeface="Times New Roman" panose="02020603050405020304" pitchFamily="18" charset="0"/>
              </a:rPr>
              <a:t> script is located</a:t>
            </a:r>
          </a:p>
          <a:p>
            <a:pPr>
              <a:lnSpc>
                <a:spcPct val="160000"/>
              </a:lnSpc>
            </a:pPr>
            <a:r>
              <a:rPr lang="en-IN" sz="2200" dirty="0">
                <a:latin typeface="Times New Roman" panose="02020603050405020304" pitchFamily="18" charset="0"/>
                <a:cs typeface="Times New Roman" panose="02020603050405020304" pitchFamily="18" charset="0"/>
              </a:rPr>
              <a:t>--extra-</a:t>
            </a:r>
            <a:r>
              <a:rPr lang="en-IN" sz="2200" dirty="0" err="1">
                <a:latin typeface="Times New Roman" panose="02020603050405020304" pitchFamily="18" charset="0"/>
                <a:cs typeface="Times New Roman" panose="02020603050405020304" pitchFamily="18" charset="0"/>
              </a:rPr>
              <a:t>py</a:t>
            </a:r>
            <a:r>
              <a:rPr lang="en-IN" sz="2200" dirty="0">
                <a:latin typeface="Times New Roman" panose="02020603050405020304" pitchFamily="18" charset="0"/>
                <a:cs typeface="Times New Roman" panose="02020603050405020304" pitchFamily="18" charset="0"/>
              </a:rPr>
              <a:t>-file –</a:t>
            </a:r>
            <a:r>
              <a:rPr lang="en-US" sz="2200" dirty="0">
                <a:latin typeface="Times New Roman" panose="02020603050405020304" pitchFamily="18" charset="0"/>
                <a:cs typeface="Times New Roman" panose="02020603050405020304" pitchFamily="18" charset="0"/>
              </a:rPr>
              <a:t>Before executing your script, AWS Glue adds new Python modules from Amazon S3 to the Python path. </a:t>
            </a:r>
          </a:p>
          <a:p>
            <a:pPr>
              <a:lnSpc>
                <a:spcPct val="160000"/>
              </a:lnSpc>
            </a:pPr>
            <a:r>
              <a:rPr lang="en-US" sz="2200" dirty="0">
                <a:latin typeface="Times New Roman" panose="02020603050405020304" pitchFamily="18" charset="0"/>
                <a:cs typeface="Times New Roman" panose="02020603050405020304" pitchFamily="18" charset="0"/>
              </a:rPr>
              <a:t>--extra-jars - Before executing your script, AWS Glue adds extra Java.jar files to the Java </a:t>
            </a:r>
            <a:r>
              <a:rPr lang="en-US" sz="2200" dirty="0" err="1">
                <a:latin typeface="Times New Roman" panose="02020603050405020304" pitchFamily="18" charset="0"/>
                <a:cs typeface="Times New Roman" panose="02020603050405020304" pitchFamily="18" charset="0"/>
              </a:rPr>
              <a:t>classpath</a:t>
            </a:r>
            <a:r>
              <a:rPr lang="en-US" sz="2200" dirty="0">
                <a:latin typeface="Times New Roman" panose="02020603050405020304" pitchFamily="18" charset="0"/>
                <a:cs typeface="Times New Roman" panose="02020603050405020304" pitchFamily="18" charset="0"/>
              </a:rPr>
              <a:t> using Amazon S3.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1862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4E17CB-C5D6-440E-B0FF-A38C02D62B7F}"/>
              </a:ext>
            </a:extLst>
          </p:cNvPr>
          <p:cNvSpPr>
            <a:spLocks noGrp="1"/>
          </p:cNvSpPr>
          <p:nvPr>
            <p:ph type="title"/>
          </p:nvPr>
        </p:nvSpPr>
        <p:spPr/>
        <p:txBody>
          <a:bodyPr>
            <a:normAutofit fontScale="90000"/>
          </a:bodyPr>
          <a:lstStyle/>
          <a:p>
            <a:br>
              <a:rPr lang="en-US" sz="3600" dirty="0">
                <a:solidFill>
                  <a:srgbClr val="FF0000"/>
                </a:solidFill>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Job Book Marks</a:t>
            </a:r>
            <a:br>
              <a:rPr lang="en-US" sz="4400"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6080007-31C6-44E7-80B3-64752E783FD8}"/>
              </a:ext>
            </a:extLst>
          </p:cNvPr>
          <p:cNvSpPr>
            <a:spLocks noGrp="1"/>
          </p:cNvSpPr>
          <p:nvPr>
            <p:ph idx="1"/>
          </p:nvPr>
        </p:nvSpPr>
        <p:spPr>
          <a:xfrm>
            <a:off x="838200" y="1254369"/>
            <a:ext cx="10515600" cy="4922594"/>
          </a:xfrm>
        </p:spPr>
        <p:txBody>
          <a:bodyPr>
            <a:normAutofit fontScale="77500" lnSpcReduction="20000"/>
          </a:bodyPr>
          <a:lstStyle/>
          <a:p>
            <a:pPr lvl="1"/>
            <a:endParaRPr lang="en-US" dirty="0"/>
          </a:p>
          <a:p>
            <a:pPr marL="0" indent="0">
              <a:lnSpc>
                <a:spcPct val="150000"/>
              </a:lnSpc>
              <a:buNone/>
            </a:pPr>
            <a:r>
              <a:rPr lang="en-US" b="1" dirty="0">
                <a:latin typeface="Times New Roman" panose="02020603050405020304" pitchFamily="18" charset="0"/>
                <a:cs typeface="Times New Roman" panose="02020603050405020304" pitchFamily="18" charset="0"/>
              </a:rPr>
              <a:t>Description</a:t>
            </a:r>
          </a:p>
          <a:p>
            <a:pPr lvl="1">
              <a:lnSpc>
                <a:spcPct val="150000"/>
              </a:lnSpc>
            </a:pPr>
            <a:r>
              <a:rPr lang="en-US" sz="2800" dirty="0">
                <a:latin typeface="Times New Roman" panose="02020603050405020304" pitchFamily="18" charset="0"/>
                <a:cs typeface="Times New Roman" panose="02020603050405020304" pitchFamily="18" charset="0"/>
              </a:rPr>
              <a:t>This command causes the job to change its state in order to retain track of previously processed data.</a:t>
            </a:r>
          </a:p>
          <a:p>
            <a:pPr lvl="1">
              <a:lnSpc>
                <a:spcPct val="150000"/>
              </a:lnSpc>
            </a:pPr>
            <a:r>
              <a:rPr lang="en-US" sz="2800" dirty="0">
                <a:latin typeface="Times New Roman" panose="02020603050405020304" pitchFamily="18" charset="0"/>
                <a:cs typeface="Times New Roman" panose="02020603050405020304" pitchFamily="18" charset="0"/>
              </a:rPr>
              <a:t>If your task has a source that supports job bookmarks, it will maintain track of processed data and process new data since the last checkpoint when it runs.</a:t>
            </a:r>
          </a:p>
          <a:p>
            <a:pPr marL="0" indent="0">
              <a:lnSpc>
                <a:spcPct val="150000"/>
              </a:lnSpc>
              <a:buNone/>
            </a:pPr>
            <a:r>
              <a:rPr lang="en-US" b="1" dirty="0">
                <a:latin typeface="Times New Roman" panose="02020603050405020304" pitchFamily="18" charset="0"/>
                <a:cs typeface="Times New Roman" panose="02020603050405020304" pitchFamily="18" charset="0"/>
              </a:rPr>
              <a:t>Disable</a:t>
            </a:r>
          </a:p>
          <a:p>
            <a:pPr lvl="1">
              <a:lnSpc>
                <a:spcPct val="150000"/>
              </a:lnSpc>
            </a:pPr>
            <a:r>
              <a:rPr lang="en-US" sz="2800" dirty="0">
                <a:latin typeface="Times New Roman" panose="02020603050405020304" pitchFamily="18" charset="0"/>
                <a:cs typeface="Times New Roman" panose="02020603050405020304" pitchFamily="18" charset="0"/>
              </a:rPr>
              <a:t>There are no job bookmarks, and the job always processes the whole dataset.</a:t>
            </a:r>
          </a:p>
          <a:p>
            <a:pPr lvl="1">
              <a:lnSpc>
                <a:spcPct val="150000"/>
              </a:lnSpc>
            </a:pPr>
            <a:r>
              <a:rPr lang="en-US" sz="2800" dirty="0">
                <a:latin typeface="Times New Roman" panose="02020603050405020304" pitchFamily="18" charset="0"/>
                <a:cs typeface="Times New Roman" panose="02020603050405020304" pitchFamily="18" charset="0"/>
              </a:rPr>
              <a:t>You are in charge of managing the results of prior task runs.</a:t>
            </a:r>
          </a:p>
          <a:p>
            <a:pPr lvl="1">
              <a:lnSpc>
                <a:spcPct val="150000"/>
              </a:lnSpc>
            </a:pPr>
            <a:r>
              <a:rPr lang="en-US" sz="2800" dirty="0">
                <a:latin typeface="Times New Roman" panose="02020603050405020304" pitchFamily="18" charset="0"/>
                <a:cs typeface="Times New Roman" panose="02020603050405020304" pitchFamily="18" charset="0"/>
              </a:rPr>
              <a:t>This is the default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9802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754A-F627-43DC-AD91-7B4F4B6B4F3E}"/>
              </a:ext>
            </a:extLst>
          </p:cNvPr>
          <p:cNvSpPr>
            <a:spLocks noGrp="1"/>
          </p:cNvSpPr>
          <p:nvPr>
            <p:ph idx="1"/>
          </p:nvPr>
        </p:nvSpPr>
        <p:spPr>
          <a:xfrm>
            <a:off x="838199" y="609600"/>
            <a:ext cx="10544909" cy="5555640"/>
          </a:xfrm>
        </p:spPr>
        <p:txBody>
          <a:bodyPr>
            <a:normAutofit/>
          </a:bodyPr>
          <a:lstStyle/>
          <a:p>
            <a:pPr marL="0" indent="0">
              <a:lnSpc>
                <a:spcPct val="150000"/>
              </a:lnSpc>
              <a:buNone/>
            </a:pPr>
            <a:r>
              <a:rPr lang="en-US" sz="2200" b="1" dirty="0">
                <a:latin typeface="Times New Roman" panose="02020603050405020304" pitchFamily="18" charset="0"/>
                <a:cs typeface="Times New Roman" panose="02020603050405020304" pitchFamily="18" charset="0"/>
              </a:rPr>
              <a:t>Pause</a:t>
            </a:r>
          </a:p>
          <a:p>
            <a:pPr lvl="1">
              <a:lnSpc>
                <a:spcPct val="150000"/>
              </a:lnSpc>
            </a:pPr>
            <a:r>
              <a:rPr lang="en-US" sz="2200" dirty="0">
                <a:latin typeface="Times New Roman" panose="02020603050405020304" pitchFamily="18" charset="0"/>
                <a:cs typeface="Times New Roman" panose="02020603050405020304" pitchFamily="18" charset="0"/>
              </a:rPr>
              <a:t>Without altering the state of the last bookmark, process incremental data since the last successful run or data in the range defined by the following sub-options.</a:t>
            </a:r>
          </a:p>
          <a:p>
            <a:pPr lvl="1">
              <a:lnSpc>
                <a:spcPct val="150000"/>
              </a:lnSpc>
            </a:pPr>
            <a:r>
              <a:rPr lang="en-US" sz="2200" dirty="0">
                <a:latin typeface="Times New Roman" panose="02020603050405020304" pitchFamily="18" charset="0"/>
                <a:cs typeface="Times New Roman" panose="02020603050405020304" pitchFamily="18" charset="0"/>
              </a:rPr>
              <a:t>You are in charge of managing the results of prior task runs.</a:t>
            </a:r>
          </a:p>
          <a:p>
            <a:pPr lvl="1">
              <a:lnSpc>
                <a:spcPct val="150000"/>
              </a:lnSpc>
            </a:pPr>
            <a:r>
              <a:rPr lang="en-US" sz="2200" dirty="0">
                <a:latin typeface="Times New Roman" panose="02020603050405020304" pitchFamily="18" charset="0"/>
                <a:cs typeface="Times New Roman" panose="02020603050405020304" pitchFamily="18" charset="0"/>
              </a:rPr>
              <a:t>The following are the two sub-options: Job-bookmark-from and Job-bookmark-To</a:t>
            </a:r>
          </a:p>
          <a:p>
            <a:pPr marL="0" indent="0">
              <a:lnSpc>
                <a:spcPct val="200000"/>
              </a:lnSpc>
              <a:buNone/>
            </a:pP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Job-bookmark-from </a:t>
            </a:r>
          </a:p>
          <a:p>
            <a:pPr lvl="1">
              <a:lnSpc>
                <a:spcPct val="150000"/>
              </a:lnSpc>
            </a:pPr>
            <a:r>
              <a:rPr lang="en-US" sz="2200" dirty="0">
                <a:latin typeface="Times New Roman" panose="02020603050405020304" pitchFamily="18" charset="0"/>
                <a:cs typeface="Times New Roman" panose="02020603050405020304" pitchFamily="18" charset="0"/>
              </a:rPr>
              <a:t>Is a run ID that represents all input handled up until and including the specified run ID.</a:t>
            </a:r>
          </a:p>
          <a:p>
            <a:pPr lvl="1">
              <a:lnSpc>
                <a:spcPct val="150000"/>
              </a:lnSpc>
            </a:pPr>
            <a:r>
              <a:rPr lang="en-US" sz="2200" dirty="0">
                <a:latin typeface="Times New Roman" panose="02020603050405020304" pitchFamily="18" charset="0"/>
                <a:cs typeface="Times New Roman" panose="02020603050405020304" pitchFamily="18" charset="0"/>
              </a:rPr>
              <a:t>The corresponding input is not taken into account.</a:t>
            </a:r>
          </a:p>
        </p:txBody>
      </p:sp>
    </p:spTree>
    <p:extLst>
      <p:ext uri="{BB962C8B-B14F-4D97-AF65-F5344CB8AC3E}">
        <p14:creationId xmlns:p14="http://schemas.microsoft.com/office/powerpoint/2010/main" val="244444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D1CF5-AB75-497D-A03B-78D3E95CF153}"/>
              </a:ext>
            </a:extLst>
          </p:cNvPr>
          <p:cNvSpPr>
            <a:spLocks noGrp="1"/>
          </p:cNvSpPr>
          <p:nvPr>
            <p:ph idx="1"/>
          </p:nvPr>
        </p:nvSpPr>
        <p:spPr>
          <a:xfrm>
            <a:off x="509954" y="726831"/>
            <a:ext cx="9900138" cy="5590809"/>
          </a:xfrm>
        </p:spPr>
        <p:txBody>
          <a:bodyPr>
            <a:normAutofit/>
          </a:bodyPr>
          <a:lstStyle/>
          <a:p>
            <a:pPr marL="0" indent="0">
              <a:lnSpc>
                <a:spcPct val="200000"/>
              </a:lnSpc>
              <a:buNone/>
            </a:pPr>
            <a:r>
              <a:rPr lang="en-US" sz="2200" b="1" dirty="0">
                <a:latin typeface="Times New Roman" panose="02020603050405020304" pitchFamily="18" charset="0"/>
                <a:cs typeface="Times New Roman" panose="02020603050405020304" pitchFamily="18" charset="0"/>
              </a:rPr>
              <a:t>2. Job-bookmark-to </a:t>
            </a:r>
          </a:p>
          <a:p>
            <a:pPr lvl="1">
              <a:lnSpc>
                <a:spcPct val="200000"/>
              </a:lnSpc>
            </a:pPr>
            <a:r>
              <a:rPr lang="en-US" sz="2200" dirty="0">
                <a:latin typeface="Times New Roman" panose="02020603050405020304" pitchFamily="18" charset="0"/>
                <a:cs typeface="Times New Roman" panose="02020603050405020304" pitchFamily="18" charset="0"/>
              </a:rPr>
              <a:t>Run ID that indicates all input handled up until and including the last successful run before and including the provided run ID.</a:t>
            </a:r>
          </a:p>
          <a:p>
            <a:pPr lvl="1">
              <a:lnSpc>
                <a:spcPct val="150000"/>
              </a:lnSpc>
            </a:pPr>
            <a:r>
              <a:rPr lang="en-US" sz="2200" dirty="0">
                <a:latin typeface="Times New Roman" panose="02020603050405020304" pitchFamily="18" charset="0"/>
                <a:cs typeface="Times New Roman" panose="02020603050405020304" pitchFamily="18" charset="0"/>
              </a:rPr>
              <a:t>The job processes the matching input, omitting the input identified by from value.</a:t>
            </a:r>
          </a:p>
          <a:p>
            <a:pPr lvl="1">
              <a:lnSpc>
                <a:spcPct val="150000"/>
              </a:lnSpc>
            </a:pPr>
            <a:r>
              <a:rPr lang="en-US" sz="2200" dirty="0">
                <a:latin typeface="Times New Roman" panose="02020603050405020304" pitchFamily="18" charset="0"/>
                <a:cs typeface="Times New Roman" panose="02020603050405020304" pitchFamily="18" charset="0"/>
              </a:rPr>
              <a:t>Any input received after this one is also not processed.</a:t>
            </a:r>
          </a:p>
          <a:p>
            <a:pPr lvl="1">
              <a:lnSpc>
                <a:spcPct val="150000"/>
              </a:lnSpc>
            </a:pPr>
            <a:r>
              <a:rPr lang="en-US" sz="2200" dirty="0">
                <a:latin typeface="Times New Roman" panose="02020603050405020304" pitchFamily="18" charset="0"/>
                <a:cs typeface="Times New Roman" panose="02020603050405020304" pitchFamily="18" charset="0"/>
              </a:rPr>
              <a:t>When this option set is selected, the job bookmark status is not changed.</a:t>
            </a:r>
          </a:p>
          <a:p>
            <a:pPr lvl="1">
              <a:lnSpc>
                <a:spcPct val="150000"/>
              </a:lnSpc>
            </a:pPr>
            <a:r>
              <a:rPr lang="en-US" sz="2200" dirty="0">
                <a:latin typeface="Times New Roman" panose="02020603050405020304" pitchFamily="18" charset="0"/>
                <a:cs typeface="Times New Roman" panose="02020603050405020304" pitchFamily="18" charset="0"/>
              </a:rPr>
              <a:t>Although the sub-options are optional, they must be specified if they are used.</a:t>
            </a:r>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2540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07515" y="412595"/>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Amazon Athena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2" y="1162435"/>
            <a:ext cx="6522688" cy="4892678"/>
          </a:xfrm>
        </p:spPr>
        <p:txBody>
          <a:bodyPr>
            <a:normAutofit/>
          </a:bodyPr>
          <a:lstStyle/>
          <a:p>
            <a:pPr algn="l">
              <a:lnSpc>
                <a:spcPct val="160000"/>
              </a:lnSpc>
            </a:pPr>
            <a:r>
              <a:rPr lang="en-US" sz="2200" dirty="0">
                <a:solidFill>
                  <a:srgbClr val="16191F"/>
                </a:solidFill>
                <a:latin typeface="Times New Roman" panose="02020603050405020304" pitchFamily="18" charset="0"/>
                <a:cs typeface="Times New Roman" panose="02020603050405020304" pitchFamily="18" charset="0"/>
              </a:rPr>
              <a:t>It</a:t>
            </a:r>
            <a:r>
              <a:rPr lang="en-US" sz="2200" b="0" i="0" u="none" strike="noStrike" dirty="0">
                <a:solidFill>
                  <a:srgbClr val="16191F"/>
                </a:solidFill>
                <a:effectLst/>
                <a:latin typeface="Times New Roman" panose="02020603050405020304" pitchFamily="18" charset="0"/>
                <a:cs typeface="Times New Roman" panose="02020603050405020304" pitchFamily="18" charset="0"/>
              </a:rPr>
              <a:t> is an </a:t>
            </a:r>
            <a:r>
              <a:rPr lang="en-US" sz="2200" b="1" i="0" u="none" strike="noStrike" dirty="0">
                <a:solidFill>
                  <a:srgbClr val="16191F"/>
                </a:solidFill>
                <a:effectLst/>
                <a:latin typeface="Times New Roman" panose="02020603050405020304" pitchFamily="18" charset="0"/>
                <a:cs typeface="Times New Roman" panose="02020603050405020304" pitchFamily="18" charset="0"/>
              </a:rPr>
              <a:t>interactive query service </a:t>
            </a:r>
            <a:r>
              <a:rPr lang="en-US" sz="2200" b="0" i="0" u="none" strike="noStrike" dirty="0">
                <a:solidFill>
                  <a:srgbClr val="16191F"/>
                </a:solidFill>
                <a:effectLst/>
                <a:latin typeface="Times New Roman" panose="02020603050405020304" pitchFamily="18" charset="0"/>
                <a:cs typeface="Times New Roman" panose="02020603050405020304" pitchFamily="18" charset="0"/>
              </a:rPr>
              <a:t>which makes analysis of data convenient in Amazon S3 by using standard SQL operation</a:t>
            </a:r>
          </a:p>
          <a:p>
            <a:pPr algn="l">
              <a:lnSpc>
                <a:spcPct val="160000"/>
              </a:lnSpc>
            </a:pPr>
            <a:r>
              <a:rPr lang="en-US" sz="2200" dirty="0">
                <a:solidFill>
                  <a:srgbClr val="16191F"/>
                </a:solidFill>
                <a:latin typeface="Times New Roman" panose="02020603050405020304" pitchFamily="18" charset="0"/>
                <a:cs typeface="Times New Roman" panose="02020603050405020304" pitchFamily="18" charset="0"/>
              </a:rPr>
              <a:t>It is serverless in nature, so no prior infrastructure is required to setup.</a:t>
            </a:r>
          </a:p>
          <a:p>
            <a:pPr algn="l">
              <a:lnSpc>
                <a:spcPct val="160000"/>
              </a:lnSpc>
            </a:pPr>
            <a:r>
              <a:rPr lang="en-US" sz="2200" b="0" i="0" u="none" strike="noStrike" dirty="0">
                <a:solidFill>
                  <a:srgbClr val="16191F"/>
                </a:solidFill>
                <a:effectLst/>
                <a:latin typeface="Times New Roman" panose="02020603050405020304" pitchFamily="18" charset="0"/>
                <a:cs typeface="Times New Roman" panose="02020603050405020304" pitchFamily="18" charset="0"/>
              </a:rPr>
              <a:t>It can scale automatically, that is, exe</a:t>
            </a:r>
            <a:r>
              <a:rPr lang="en-US" sz="2200" dirty="0">
                <a:solidFill>
                  <a:srgbClr val="16191F"/>
                </a:solidFill>
                <a:latin typeface="Times New Roman" panose="02020603050405020304" pitchFamily="18" charset="0"/>
                <a:cs typeface="Times New Roman" panose="02020603050405020304" pitchFamily="18" charset="0"/>
              </a:rPr>
              <a:t>cute queries parallelly so that the results are quick with large datasets and complicated queries</a:t>
            </a:r>
            <a:endParaRPr lang="en-US" sz="2200" b="0" i="0" u="none" strike="noStrike" dirty="0">
              <a:solidFill>
                <a:srgbClr val="16191F"/>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C463AD-A24B-4BD8-A6A2-D743AB3E50E3}"/>
              </a:ext>
            </a:extLst>
          </p:cNvPr>
          <p:cNvPicPr>
            <a:picLocks noChangeAspect="1"/>
          </p:cNvPicPr>
          <p:nvPr/>
        </p:nvPicPr>
        <p:blipFill rotWithShape="1">
          <a:blip r:embed="rId3"/>
          <a:srcRect r="33111" b="15998"/>
          <a:stretch/>
        </p:blipFill>
        <p:spPr>
          <a:xfrm>
            <a:off x="6802244" y="1162435"/>
            <a:ext cx="5244014" cy="3361785"/>
          </a:xfrm>
          <a:prstGeom prst="rect">
            <a:avLst/>
          </a:prstGeom>
        </p:spPr>
      </p:pic>
      <p:sp>
        <p:nvSpPr>
          <p:cNvPr id="7" name="TextBox 6">
            <a:extLst>
              <a:ext uri="{FF2B5EF4-FFF2-40B4-BE49-F238E27FC236}">
                <a16:creationId xmlns:a16="http://schemas.microsoft.com/office/drawing/2014/main" id="{0600929B-2308-4627-8831-CB70AC37A234}"/>
              </a:ext>
            </a:extLst>
          </p:cNvPr>
          <p:cNvSpPr txBox="1"/>
          <p:nvPr/>
        </p:nvSpPr>
        <p:spPr>
          <a:xfrm>
            <a:off x="6802244" y="4722234"/>
            <a:ext cx="5421084" cy="430887"/>
          </a:xfrm>
          <a:prstGeom prst="rect">
            <a:avLst/>
          </a:prstGeom>
          <a:noFill/>
        </p:spPr>
        <p:txBody>
          <a:bodyPr wrap="square">
            <a:spAutoFit/>
          </a:bodyPr>
          <a:lstStyle/>
          <a:p>
            <a:r>
              <a:rPr lang="en-US" sz="1100" dirty="0"/>
              <a:t>Credit: </a:t>
            </a:r>
            <a:r>
              <a:rPr lang="en-US" sz="1100" dirty="0">
                <a:hlinkClick r:id="rId4"/>
              </a:rPr>
              <a:t>https://aws.amazon.com/blogs/aws/amazon-athena-interactive-sql-queries-for-data-in-amazon-s3/</a:t>
            </a:r>
            <a:r>
              <a:rPr lang="en-US" sz="1100" dirty="0"/>
              <a:t> </a:t>
            </a:r>
            <a:endParaRPr lang="en-US" dirty="0"/>
          </a:p>
        </p:txBody>
      </p:sp>
    </p:spTree>
    <p:extLst>
      <p:ext uri="{BB962C8B-B14F-4D97-AF65-F5344CB8AC3E}">
        <p14:creationId xmlns:p14="http://schemas.microsoft.com/office/powerpoint/2010/main" val="92485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613318"/>
            <a:ext cx="9238102" cy="5698272"/>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With Athena, unstructured, semi-structured and structured data can be analyzed easily. It includes data formats like JSON,CSV and columnar data formats like Apache Parquet and ORC.</a:t>
            </a:r>
          </a:p>
          <a:p>
            <a:pPr>
              <a:lnSpc>
                <a:spcPct val="150000"/>
              </a:lnSpc>
            </a:pPr>
            <a:r>
              <a:rPr lang="en-US" sz="2200" dirty="0">
                <a:latin typeface="Times New Roman" panose="02020603050405020304" pitchFamily="18" charset="0"/>
                <a:cs typeface="Times New Roman" panose="02020603050405020304" pitchFamily="18" charset="0"/>
              </a:rPr>
              <a:t>It can integrate with Amazon </a:t>
            </a:r>
            <a:r>
              <a:rPr lang="en-US" sz="2200" dirty="0" err="1">
                <a:latin typeface="Times New Roman" panose="02020603050405020304" pitchFamily="18" charset="0"/>
                <a:cs typeface="Times New Roman" panose="02020603050405020304" pitchFamily="18" charset="0"/>
              </a:rPr>
              <a:t>Quicksight</a:t>
            </a:r>
            <a:r>
              <a:rPr lang="en-US" sz="2200" dirty="0">
                <a:latin typeface="Times New Roman" panose="02020603050405020304" pitchFamily="18" charset="0"/>
                <a:cs typeface="Times New Roman" panose="02020603050405020304" pitchFamily="18" charset="0"/>
              </a:rPr>
              <a:t> for visualizing the data easily.</a:t>
            </a:r>
          </a:p>
          <a:p>
            <a:pPr>
              <a:lnSpc>
                <a:spcPct val="150000"/>
              </a:lnSpc>
            </a:pPr>
            <a:r>
              <a:rPr lang="en-US" sz="2200" dirty="0">
                <a:latin typeface="Times New Roman" panose="02020603050405020304" pitchFamily="18" charset="0"/>
                <a:cs typeface="Times New Roman" panose="02020603050405020304" pitchFamily="18" charset="0"/>
              </a:rPr>
              <a:t>It can be used for generation of reports and exploration of data by using Business intelligence tool and SQL clients which are connected with ODBC or JDBC driver.</a:t>
            </a:r>
          </a:p>
          <a:p>
            <a:pPr>
              <a:lnSpc>
                <a:spcPct val="150000"/>
              </a:lnSpc>
            </a:pPr>
            <a:r>
              <a:rPr lang="en-US" sz="2200" dirty="0">
                <a:latin typeface="Times New Roman" panose="02020603050405020304" pitchFamily="18" charset="0"/>
                <a:cs typeface="Times New Roman" panose="02020603050405020304" pitchFamily="18" charset="0"/>
              </a:rPr>
              <a:t>It also integrates with AWS Glue Data Catalog, which provides metadata store for the data stored in Amazon S3 bucket. This enables table creation and querying data in Athena according to the central metadata space available in AWS account.</a:t>
            </a:r>
          </a:p>
        </p:txBody>
      </p:sp>
    </p:spTree>
    <p:extLst>
      <p:ext uri="{BB962C8B-B14F-4D97-AF65-F5344CB8AC3E}">
        <p14:creationId xmlns:p14="http://schemas.microsoft.com/office/powerpoint/2010/main" val="64920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367990"/>
            <a:ext cx="10102230" cy="6378498"/>
          </a:xfrm>
        </p:spPr>
        <p:txBody>
          <a:bodyPr>
            <a:no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Integration of AWS services with Athena</a:t>
            </a:r>
          </a:p>
          <a:p>
            <a:pPr marL="0" indent="0">
              <a:lnSpc>
                <a:spcPct val="150000"/>
              </a:lnSpc>
              <a:buNone/>
            </a:pPr>
            <a:r>
              <a:rPr lang="en-US" sz="2200" dirty="0">
                <a:latin typeface="Times New Roman" panose="02020603050405020304" pitchFamily="18" charset="0"/>
                <a:cs typeface="Times New Roman" panose="02020603050405020304" pitchFamily="18" charset="0"/>
              </a:rPr>
              <a:t>Athena can be used to query data from many AWS services. These are:</a:t>
            </a:r>
          </a:p>
          <a:p>
            <a:pPr>
              <a:lnSpc>
                <a:spcPct val="150000"/>
              </a:lnSpc>
            </a:pPr>
            <a:r>
              <a:rPr lang="en-US" sz="2200" b="1" dirty="0">
                <a:latin typeface="Times New Roman" panose="02020603050405020304" pitchFamily="18" charset="0"/>
                <a:cs typeface="Times New Roman" panose="02020603050405020304" pitchFamily="18" charset="0"/>
              </a:rPr>
              <a:t>AWS CloudFormation</a:t>
            </a:r>
            <a:r>
              <a:rPr lang="en-US" sz="2200" dirty="0">
                <a:latin typeface="Times New Roman" panose="02020603050405020304" pitchFamily="18" charset="0"/>
                <a:cs typeface="Times New Roman" panose="02020603050405020304" pitchFamily="18" charset="0"/>
              </a:rPr>
              <a:t>: Use the AWS Athena Data Catalog resource which specifies an Amazon Athena Data Catalog, it consists of name, description, type, tags and parameters. Users can also specify named queries with AWS CloudFormation and execute them in Athena</a:t>
            </a:r>
          </a:p>
          <a:p>
            <a:pPr>
              <a:lnSpc>
                <a:spcPct val="150000"/>
              </a:lnSpc>
            </a:pPr>
            <a:r>
              <a:rPr lang="en-US" sz="2200" b="1" dirty="0">
                <a:latin typeface="Times New Roman" panose="02020603050405020304" pitchFamily="18" charset="0"/>
                <a:cs typeface="Times New Roman" panose="02020603050405020304" pitchFamily="18" charset="0"/>
              </a:rPr>
              <a:t>Amazon CloudTrail</a:t>
            </a:r>
            <a:r>
              <a:rPr lang="en-US" sz="2200" dirty="0">
                <a:latin typeface="Times New Roman" panose="02020603050405020304" pitchFamily="18" charset="0"/>
                <a:cs typeface="Times New Roman" panose="02020603050405020304" pitchFamily="18" charset="0"/>
              </a:rPr>
              <a:t>: CloudTrail logs can be used with Athena which is great way for introducing enhancements on analysis of AWS service activities. </a:t>
            </a:r>
          </a:p>
          <a:p>
            <a:pPr>
              <a:lnSpc>
                <a:spcPct val="150000"/>
              </a:lnSpc>
            </a:pPr>
            <a:r>
              <a:rPr lang="en-US" sz="2200" b="1" dirty="0">
                <a:latin typeface="Times New Roman" panose="02020603050405020304" pitchFamily="18" charset="0"/>
                <a:cs typeface="Times New Roman" panose="02020603050405020304" pitchFamily="18" charset="0"/>
              </a:rPr>
              <a:t>Amazon CloudFront</a:t>
            </a:r>
            <a:r>
              <a:rPr lang="en-US" sz="2200" dirty="0">
                <a:latin typeface="Times New Roman" panose="02020603050405020304" pitchFamily="18" charset="0"/>
                <a:cs typeface="Times New Roman" panose="02020603050405020304" pitchFamily="18" charset="0"/>
              </a:rPr>
              <a:t>: Athena can be combined with Amazon CloudFront for querying the logs. </a:t>
            </a:r>
            <a:r>
              <a:rPr lang="en-US" sz="2200" dirty="0" err="1">
                <a:latin typeface="Times New Roman" panose="02020603050405020304" pitchFamily="18" charset="0"/>
                <a:cs typeface="Times New Roman" panose="02020603050405020304" pitchFamily="18" charset="0"/>
              </a:rPr>
              <a:t>Cloudfront</a:t>
            </a:r>
            <a:r>
              <a:rPr lang="en-US" sz="2200" dirty="0">
                <a:latin typeface="Times New Roman" panose="02020603050405020304" pitchFamily="18" charset="0"/>
                <a:cs typeface="Times New Roman" panose="02020603050405020304" pitchFamily="18" charset="0"/>
              </a:rPr>
              <a:t> CDN logs can be configured for exporting Web distribution access logs to Amazon S3. </a:t>
            </a:r>
          </a:p>
        </p:txBody>
      </p:sp>
    </p:spTree>
    <p:extLst>
      <p:ext uri="{BB962C8B-B14F-4D97-AF65-F5344CB8AC3E}">
        <p14:creationId xmlns:p14="http://schemas.microsoft.com/office/powerpoint/2010/main" val="194038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446049"/>
            <a:ext cx="9477762" cy="6010507"/>
          </a:xfrm>
        </p:spPr>
        <p:txBody>
          <a:bodyPr>
            <a:noAutofit/>
          </a:bodyPr>
          <a:lstStyle/>
          <a:p>
            <a:pPr>
              <a:lnSpc>
                <a:spcPct val="150000"/>
              </a:lnSpc>
            </a:pPr>
            <a:r>
              <a:rPr lang="en-US" sz="2200" b="1" dirty="0">
                <a:latin typeface="Times New Roman" panose="02020603050405020304" pitchFamily="18" charset="0"/>
                <a:cs typeface="Times New Roman" panose="02020603050405020304" pitchFamily="18" charset="0"/>
              </a:rPr>
              <a:t>Elastic Load Balancing</a:t>
            </a:r>
            <a:r>
              <a:rPr lang="en-US" sz="2200" dirty="0">
                <a:latin typeface="Times New Roman" panose="02020603050405020304" pitchFamily="18" charset="0"/>
                <a:cs typeface="Times New Roman" panose="02020603050405020304" pitchFamily="18" charset="0"/>
              </a:rPr>
              <a:t>: Load balancer logs of querying application enables users to observe the source of traffic, how many bytes are transferred to and from backend applications and check the latency. </a:t>
            </a:r>
          </a:p>
          <a:p>
            <a:pPr>
              <a:lnSpc>
                <a:spcPct val="150000"/>
              </a:lnSpc>
            </a:pPr>
            <a:r>
              <a:rPr lang="en-US" sz="2200" b="1" dirty="0">
                <a:latin typeface="Times New Roman" panose="02020603050405020304" pitchFamily="18" charset="0"/>
                <a:cs typeface="Times New Roman" panose="02020603050405020304" pitchFamily="18" charset="0"/>
              </a:rPr>
              <a:t>AWS Glue Data Catalog</a:t>
            </a:r>
            <a:r>
              <a:rPr lang="en-US" sz="2200" dirty="0">
                <a:latin typeface="Times New Roman" panose="02020603050405020304" pitchFamily="18" charset="0"/>
                <a:cs typeface="Times New Roman" panose="02020603050405020304" pitchFamily="18" charset="0"/>
              </a:rPr>
              <a:t>: Athena combined with AWS Glue Data Catalog, provides </a:t>
            </a:r>
            <a:r>
              <a:rPr lang="en-US" sz="2200" dirty="0" err="1">
                <a:latin typeface="Times New Roman" panose="02020603050405020304" pitchFamily="18" charset="0"/>
                <a:cs typeface="Times New Roman" panose="02020603050405020304" pitchFamily="18" charset="0"/>
              </a:rPr>
              <a:t>metastore</a:t>
            </a:r>
            <a:r>
              <a:rPr lang="en-US" sz="2200" dirty="0">
                <a:latin typeface="Times New Roman" panose="02020603050405020304" pitchFamily="18" charset="0"/>
                <a:cs typeface="Times New Roman" panose="02020603050405020304" pitchFamily="18" charset="0"/>
              </a:rPr>
              <a:t> space for the user’s data stored in Amazon S3 buckets. It offers tables creation and querying the data in Athena according to central </a:t>
            </a:r>
            <a:r>
              <a:rPr lang="en-US" sz="2200" dirty="0" err="1">
                <a:latin typeface="Times New Roman" panose="02020603050405020304" pitchFamily="18" charset="0"/>
                <a:cs typeface="Times New Roman" panose="02020603050405020304" pitchFamily="18" charset="0"/>
              </a:rPr>
              <a:t>metastore</a:t>
            </a:r>
            <a:r>
              <a:rPr lang="en-US" sz="2200" dirty="0">
                <a:latin typeface="Times New Roman" panose="02020603050405020304" pitchFamily="18" charset="0"/>
                <a:cs typeface="Times New Roman" panose="02020603050405020304" pitchFamily="18" charset="0"/>
              </a:rPr>
              <a:t> space available in AWS.</a:t>
            </a:r>
          </a:p>
          <a:p>
            <a:pPr>
              <a:lnSpc>
                <a:spcPct val="150000"/>
              </a:lnSpc>
            </a:pPr>
            <a:r>
              <a:rPr lang="en-US" sz="2200" b="1" dirty="0">
                <a:latin typeface="Times New Roman" panose="02020603050405020304" pitchFamily="18" charset="0"/>
                <a:cs typeface="Times New Roman" panose="02020603050405020304" pitchFamily="18" charset="0"/>
              </a:rPr>
              <a:t>AWS identity and Access Management</a:t>
            </a:r>
            <a:r>
              <a:rPr lang="en-US" sz="2200" dirty="0">
                <a:latin typeface="Times New Roman" panose="02020603050405020304" pitchFamily="18" charset="0"/>
                <a:cs typeface="Times New Roman" panose="02020603050405020304" pitchFamily="18" charset="0"/>
              </a:rPr>
              <a:t>: Actions in Athena APIs can be utilized in IAM permission policies. Examples of some of the actions are: </a:t>
            </a:r>
            <a:r>
              <a:rPr lang="en-US" sz="2200" dirty="0" err="1">
                <a:latin typeface="Times New Roman" panose="02020603050405020304" pitchFamily="18" charset="0"/>
                <a:cs typeface="Times New Roman" panose="02020603050405020304" pitchFamily="18" charset="0"/>
              </a:rPr>
              <a:t>BatchGetNamedQuery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CreateDataCatalog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CreateWorkGroup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DeletePreparedStatement</a:t>
            </a:r>
            <a:r>
              <a:rPr lang="en-US" sz="2200" dirty="0">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55227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EFCDD0-46A4-4EAE-80FC-9E0758AC8327}"/>
              </a:ext>
            </a:extLst>
          </p:cNvPr>
          <p:cNvSpPr>
            <a:spLocks noGrp="1"/>
          </p:cNvSpPr>
          <p:nvPr>
            <p:ph type="title"/>
          </p:nvPr>
        </p:nvSpPr>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Agenda</a:t>
            </a:r>
          </a:p>
        </p:txBody>
      </p:sp>
      <p:sp>
        <p:nvSpPr>
          <p:cNvPr id="4" name="Content Placeholder 3">
            <a:extLst>
              <a:ext uri="{FF2B5EF4-FFF2-40B4-BE49-F238E27FC236}">
                <a16:creationId xmlns:a16="http://schemas.microsoft.com/office/drawing/2014/main" id="{D836BBE0-1D6B-4A42-B73F-9A7D9491D699}"/>
              </a:ext>
            </a:extLst>
          </p:cNvPr>
          <p:cNvSpPr>
            <a:spLocks noGrp="1"/>
          </p:cNvSpPr>
          <p:nvPr>
            <p:ph idx="1"/>
          </p:nvPr>
        </p:nvSpPr>
        <p:spPr/>
        <p:txBody>
          <a:bodyPr/>
          <a:lstStyle/>
          <a:p>
            <a:pPr algn="just"/>
            <a:r>
              <a:rPr lang="en-US" sz="1200" dirty="0">
                <a:solidFill>
                  <a:srgbClr val="000000"/>
                </a:solidFill>
                <a:effectLst/>
                <a:latin typeface="Times New Roman" panose="02020603050405020304" pitchFamily="18" charset="0"/>
                <a:ea typeface="Times New Roman" panose="02020603050405020304" pitchFamily="18" charset="0"/>
              </a:rPr>
              <a:t>Glue Data Catalog</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Glue Jobs </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Job Bookmarks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Athena</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QuickSight Visualizations and Dashboards</a:t>
            </a:r>
            <a:endParaRPr lang="en-IN" sz="1200" dirty="0">
              <a:effectLst/>
              <a:latin typeface="Times New Roman" panose="02020603050405020304" pitchFamily="18" charset="0"/>
              <a:ea typeface="MS Mincho" panose="02020609040205080304" pitchFamily="49" charset="-128"/>
            </a:endParaRPr>
          </a:p>
          <a:p>
            <a:pPr algn="just"/>
            <a:r>
              <a:rPr lang="en-US" sz="1200" dirty="0">
                <a:solidFill>
                  <a:srgbClr val="000000"/>
                </a:solidFill>
                <a:effectLst/>
                <a:latin typeface="Times New Roman" panose="02020603050405020304" pitchFamily="18" charset="0"/>
                <a:ea typeface="Times New Roman" panose="02020603050405020304" pitchFamily="18" charset="0"/>
              </a:rPr>
              <a:t>QuickSight Security and Authentication</a:t>
            </a:r>
            <a:endParaRPr lang="en-IN" sz="1200" dirty="0">
              <a:effectLst/>
              <a:latin typeface="Times New Roman" panose="02020603050405020304" pitchFamily="18" charset="0"/>
              <a:ea typeface="MS Mincho" panose="02020609040205080304" pitchFamily="49" charset="-128"/>
            </a:endParaRPr>
          </a:p>
          <a:p>
            <a:pPr marL="0" indent="0">
              <a:buNone/>
            </a:pPr>
            <a:endParaRPr lang="en-IN" dirty="0"/>
          </a:p>
        </p:txBody>
      </p:sp>
    </p:spTree>
    <p:extLst>
      <p:ext uri="{BB962C8B-B14F-4D97-AF65-F5344CB8AC3E}">
        <p14:creationId xmlns:p14="http://schemas.microsoft.com/office/powerpoint/2010/main" val="650440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446049"/>
            <a:ext cx="9210132" cy="6233531"/>
          </a:xfrm>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Amazon QuickSight</a:t>
            </a:r>
            <a:r>
              <a:rPr lang="en-US" sz="2200" dirty="0">
                <a:latin typeface="Times New Roman" panose="02020603050405020304" pitchFamily="18" charset="0"/>
                <a:cs typeface="Times New Roman" panose="02020603050405020304" pitchFamily="18" charset="0"/>
              </a:rPr>
              <a:t>: Athena can be used with QuickSight in order to visualize data conveniently. It can be used for report generation and data exploration for </a:t>
            </a:r>
            <a:r>
              <a:rPr lang="en-US" sz="2200" dirty="0" err="1">
                <a:latin typeface="Times New Roman" panose="02020603050405020304" pitchFamily="18" charset="0"/>
                <a:cs typeface="Times New Roman" panose="02020603050405020304" pitchFamily="18" charset="0"/>
              </a:rPr>
              <a:t>Bussiness</a:t>
            </a:r>
            <a:r>
              <a:rPr lang="en-US" sz="2200" dirty="0">
                <a:latin typeface="Times New Roman" panose="02020603050405020304" pitchFamily="18" charset="0"/>
                <a:cs typeface="Times New Roman" panose="02020603050405020304" pitchFamily="18" charset="0"/>
              </a:rPr>
              <a:t> intelligence tools and SQL Client application connected through driver like JDBC or ODBC</a:t>
            </a:r>
          </a:p>
          <a:p>
            <a:pPr>
              <a:lnSpc>
                <a:spcPct val="150000"/>
              </a:lnSpc>
            </a:pPr>
            <a:r>
              <a:rPr lang="en-US" sz="2200" b="1" dirty="0">
                <a:latin typeface="Times New Roman" panose="02020603050405020304" pitchFamily="18" charset="0"/>
                <a:cs typeface="Times New Roman" panose="02020603050405020304" pitchFamily="18" charset="0"/>
              </a:rPr>
              <a:t>Amazon S3 Inventory</a:t>
            </a:r>
            <a:r>
              <a:rPr lang="en-US" sz="2200" dirty="0">
                <a:latin typeface="Times New Roman" panose="02020603050405020304" pitchFamily="18" charset="0"/>
                <a:cs typeface="Times New Roman" panose="02020603050405020304" pitchFamily="18" charset="0"/>
              </a:rPr>
              <a:t>: Athena can be integrated with Amazon S3 buckets for using standard SQL operations. </a:t>
            </a:r>
          </a:p>
          <a:p>
            <a:pPr>
              <a:lnSpc>
                <a:spcPct val="150000"/>
              </a:lnSpc>
            </a:pPr>
            <a:r>
              <a:rPr lang="en-US" sz="2200" b="1" dirty="0">
                <a:latin typeface="Times New Roman" panose="02020603050405020304" pitchFamily="18" charset="0"/>
                <a:cs typeface="Times New Roman" panose="02020603050405020304" pitchFamily="18" charset="0"/>
              </a:rPr>
              <a:t>AWS Step Functions</a:t>
            </a:r>
            <a:r>
              <a:rPr lang="en-US" sz="2200" dirty="0">
                <a:latin typeface="Times New Roman" panose="02020603050405020304" pitchFamily="18" charset="0"/>
                <a:cs typeface="Times New Roman" panose="02020603050405020304" pitchFamily="18" charset="0"/>
              </a:rPr>
              <a:t>: Athena can be invoked with AWS Step Functions. These functions can have control in selecting the AWS services directly by utilizing the Amazon States Language. </a:t>
            </a:r>
          </a:p>
        </p:txBody>
      </p:sp>
    </p:spTree>
    <p:extLst>
      <p:ext uri="{BB962C8B-B14F-4D97-AF65-F5344CB8AC3E}">
        <p14:creationId xmlns:p14="http://schemas.microsoft.com/office/powerpoint/2010/main" val="91856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968829"/>
            <a:ext cx="9210132" cy="5127171"/>
          </a:xfrm>
        </p:spPr>
        <p:txBody>
          <a:bodyPr>
            <a:normAutofit/>
          </a:bodyPr>
          <a:lstStyle/>
          <a:p>
            <a:pPr>
              <a:lnSpc>
                <a:spcPct val="150000"/>
              </a:lnSpc>
            </a:pPr>
            <a:r>
              <a:rPr lang="en-US" sz="2200" b="1" dirty="0">
                <a:latin typeface="Times New Roman" panose="02020603050405020304" pitchFamily="18" charset="0"/>
                <a:cs typeface="Times New Roman" panose="02020603050405020304" pitchFamily="18" charset="0"/>
              </a:rPr>
              <a:t>Amazon System Manager Inventory</a:t>
            </a:r>
            <a:r>
              <a:rPr lang="en-US" sz="2200" dirty="0">
                <a:latin typeface="Times New Roman" panose="02020603050405020304" pitchFamily="18" charset="0"/>
                <a:cs typeface="Times New Roman" panose="02020603050405020304" pitchFamily="18" charset="0"/>
              </a:rPr>
              <a:t>: Amazon System Manager inventory combines with Athena to assist users in querying inventory data from various AWS accounts and regions.</a:t>
            </a:r>
          </a:p>
          <a:p>
            <a:pPr>
              <a:lnSpc>
                <a:spcPct val="150000"/>
              </a:lnSpc>
            </a:pPr>
            <a:r>
              <a:rPr lang="en-US" sz="2200" b="1" dirty="0">
                <a:latin typeface="Times New Roman" panose="02020603050405020304" pitchFamily="18" charset="0"/>
                <a:cs typeface="Times New Roman" panose="02020603050405020304" pitchFamily="18" charset="0"/>
              </a:rPr>
              <a:t>Amazon Virtual Private Cloud</a:t>
            </a:r>
            <a:r>
              <a:rPr lang="en-US" sz="2200" dirty="0">
                <a:latin typeface="Times New Roman" panose="02020603050405020304" pitchFamily="18" charset="0"/>
                <a:cs typeface="Times New Roman" panose="02020603050405020304" pitchFamily="18" charset="0"/>
              </a:rPr>
              <a:t>: Amazon Virtual Private Cloud or AWS VPC helps creates a log which contains capture information regarding the IP traffic movement in between the network interfaces in a VPC. The logs can be queried in Athena to research on network traffic patterns and recognize the risks and threats over the Amazon Virtual Private Cloud network.</a:t>
            </a:r>
          </a:p>
        </p:txBody>
      </p:sp>
    </p:spTree>
    <p:extLst>
      <p:ext uri="{BB962C8B-B14F-4D97-AF65-F5344CB8AC3E}">
        <p14:creationId xmlns:p14="http://schemas.microsoft.com/office/powerpoint/2010/main" val="3869365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BE32335-8EDD-41E7-B7FF-CA9877912911}"/>
              </a:ext>
            </a:extLst>
          </p:cNvPr>
          <p:cNvSpPr>
            <a:spLocks noGrp="1"/>
          </p:cNvSpPr>
          <p:nvPr>
            <p:ph idx="1"/>
          </p:nvPr>
        </p:nvSpPr>
        <p:spPr>
          <a:xfrm>
            <a:off x="1511919" y="833165"/>
            <a:ext cx="8342971" cy="516131"/>
          </a:xfrm>
        </p:spPr>
        <p:txBody>
          <a:bodyPr>
            <a:normAutofit/>
          </a:bodyPr>
          <a:lstStyle/>
          <a:p>
            <a:pPr marL="0" indent="0">
              <a:buNone/>
            </a:pPr>
            <a:r>
              <a:rPr lang="en-IN" sz="2200" b="1" dirty="0">
                <a:solidFill>
                  <a:srgbClr val="FF0000"/>
                </a:solidFill>
              </a:rPr>
              <a:t>Athena Usage </a:t>
            </a:r>
          </a:p>
        </p:txBody>
      </p:sp>
      <p:pic>
        <p:nvPicPr>
          <p:cNvPr id="1026" name="Picture 2">
            <a:extLst>
              <a:ext uri="{FF2B5EF4-FFF2-40B4-BE49-F238E27FC236}">
                <a16:creationId xmlns:a16="http://schemas.microsoft.com/office/drawing/2014/main" id="{18CA477F-EAC0-4EC0-BFCE-24301D871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356" y="1628078"/>
            <a:ext cx="8575288" cy="38583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E03A62D-52A4-496A-B099-57935803211E}"/>
              </a:ext>
            </a:extLst>
          </p:cNvPr>
          <p:cNvSpPr txBox="1"/>
          <p:nvPr/>
        </p:nvSpPr>
        <p:spPr>
          <a:xfrm>
            <a:off x="1202208" y="6024835"/>
            <a:ext cx="5421084" cy="430887"/>
          </a:xfrm>
          <a:prstGeom prst="rect">
            <a:avLst/>
          </a:prstGeom>
          <a:noFill/>
        </p:spPr>
        <p:txBody>
          <a:bodyPr wrap="square">
            <a:spAutoFit/>
          </a:bodyPr>
          <a:lstStyle/>
          <a:p>
            <a:r>
              <a:rPr lang="en-US" sz="1100" dirty="0"/>
              <a:t>Credit: </a:t>
            </a:r>
            <a:r>
              <a:rPr lang="en-US" sz="1100" dirty="0">
                <a:hlinkClick r:id="rId4"/>
              </a:rPr>
              <a:t>https://aws.amazon.com/blogs/big-data/auditing-inspecting-and-visualizing-amazon-athena-usage-and-cost/</a:t>
            </a:r>
            <a:r>
              <a:rPr lang="en-US" sz="1100" dirty="0"/>
              <a:t> </a:t>
            </a:r>
            <a:endParaRPr lang="en-US" dirty="0"/>
          </a:p>
        </p:txBody>
      </p:sp>
    </p:spTree>
    <p:extLst>
      <p:ext uri="{BB962C8B-B14F-4D97-AF65-F5344CB8AC3E}">
        <p14:creationId xmlns:p14="http://schemas.microsoft.com/office/powerpoint/2010/main" val="4256090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269288" y="427098"/>
            <a:ext cx="11776969" cy="735707"/>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QuickSight Visualizations and Dashboards</a:t>
            </a:r>
            <a:br>
              <a:rPr lang="en-IN"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88" y="1162805"/>
            <a:ext cx="9444338" cy="5541527"/>
          </a:xfrm>
        </p:spPr>
        <p:txBody>
          <a:bodyPr>
            <a:normAutofit/>
          </a:bodyPr>
          <a:lstStyle/>
          <a:p>
            <a:pPr marL="0" indent="0">
              <a:lnSpc>
                <a:spcPct val="150000"/>
              </a:lnSpc>
              <a:buNone/>
            </a:pPr>
            <a:r>
              <a:rPr lang="en-US" sz="2200" dirty="0">
                <a:solidFill>
                  <a:srgbClr val="FF0000"/>
                </a:solidFill>
                <a:latin typeface="Times New Roman" panose="02020603050405020304" pitchFamily="18" charset="0"/>
                <a:cs typeface="Times New Roman" panose="02020603050405020304" pitchFamily="18" charset="0"/>
              </a:rPr>
              <a:t>Overview on Amazon QuickSight</a:t>
            </a:r>
          </a:p>
          <a:p>
            <a:pPr>
              <a:lnSpc>
                <a:spcPct val="150000"/>
              </a:lnSpc>
            </a:pPr>
            <a:r>
              <a:rPr lang="en-US" sz="2200" dirty="0">
                <a:solidFill>
                  <a:srgbClr val="16191F"/>
                </a:solidFill>
                <a:latin typeface="Times New Roman" panose="02020603050405020304" pitchFamily="18" charset="0"/>
                <a:cs typeface="Times New Roman" panose="02020603050405020304" pitchFamily="18" charset="0"/>
              </a:rPr>
              <a:t>It is cloud scale based business intelligence service that users can use to deliver simple insights which are easy to understand for the people who are working with users.</a:t>
            </a:r>
          </a:p>
          <a:p>
            <a:pPr>
              <a:lnSpc>
                <a:spcPct val="150000"/>
              </a:lnSpc>
            </a:pPr>
            <a:r>
              <a:rPr lang="en-US" sz="2200" dirty="0">
                <a:solidFill>
                  <a:srgbClr val="16191F"/>
                </a:solidFill>
                <a:latin typeface="Times New Roman" panose="02020603050405020304" pitchFamily="18" charset="0"/>
                <a:cs typeface="Times New Roman" panose="02020603050405020304" pitchFamily="18" charset="0"/>
              </a:rPr>
              <a:t>It makes a connection with the user’s data in cloud and integrates from various resources.</a:t>
            </a:r>
          </a:p>
          <a:p>
            <a:pPr>
              <a:lnSpc>
                <a:spcPct val="150000"/>
              </a:lnSpc>
            </a:pPr>
            <a:r>
              <a:rPr lang="en-US" sz="2200" dirty="0">
                <a:solidFill>
                  <a:srgbClr val="16191F"/>
                </a:solidFill>
                <a:latin typeface="Times New Roman" panose="02020603050405020304" pitchFamily="18" charset="0"/>
                <a:cs typeface="Times New Roman" panose="02020603050405020304" pitchFamily="18" charset="0"/>
              </a:rPr>
              <a:t>Within a single data dashboard, QuickSight has an ability to include, third party data, AWS data, spreadsheet data, big data, B2B data, SaaS data and much more.</a:t>
            </a:r>
          </a:p>
        </p:txBody>
      </p:sp>
    </p:spTree>
    <p:extLst>
      <p:ext uri="{BB962C8B-B14F-4D97-AF65-F5344CB8AC3E}">
        <p14:creationId xmlns:p14="http://schemas.microsoft.com/office/powerpoint/2010/main" val="2016980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434898"/>
            <a:ext cx="9052688" cy="6255833"/>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Benefits of using QuickSight </a:t>
            </a:r>
          </a:p>
          <a:p>
            <a:pPr>
              <a:lnSpc>
                <a:spcPct val="150000"/>
              </a:lnSpc>
            </a:pPr>
            <a:r>
              <a:rPr lang="en-US" sz="2200" dirty="0">
                <a:latin typeface="Times New Roman" panose="02020603050405020304" pitchFamily="18" charset="0"/>
                <a:cs typeface="Times New Roman" panose="02020603050405020304" pitchFamily="18" charset="0"/>
              </a:rPr>
              <a:t>It offers a memory engine known as SPICE which responds with powerful speed.</a:t>
            </a:r>
          </a:p>
          <a:p>
            <a:pPr>
              <a:lnSpc>
                <a:spcPct val="150000"/>
              </a:lnSpc>
            </a:pPr>
            <a:r>
              <a:rPr lang="en-US" sz="2200" dirty="0">
                <a:latin typeface="Times New Roman" panose="02020603050405020304" pitchFamily="18" charset="0"/>
                <a:cs typeface="Times New Roman" panose="02020603050405020304" pitchFamily="18" charset="0"/>
              </a:rPr>
              <a:t>No additional costs of licenses </a:t>
            </a:r>
          </a:p>
          <a:p>
            <a:pPr>
              <a:lnSpc>
                <a:spcPct val="150000"/>
              </a:lnSpc>
            </a:pPr>
            <a:r>
              <a:rPr lang="en-US" sz="2200" dirty="0">
                <a:latin typeface="Times New Roman" panose="02020603050405020304" pitchFamily="18" charset="0"/>
                <a:cs typeface="Times New Roman" panose="02020603050405020304" pitchFamily="18" charset="0"/>
              </a:rPr>
              <a:t>It asks for very low cost for ownership</a:t>
            </a:r>
          </a:p>
          <a:p>
            <a:pPr>
              <a:lnSpc>
                <a:spcPct val="150000"/>
              </a:lnSpc>
            </a:pPr>
            <a:r>
              <a:rPr lang="en-US" sz="2200" dirty="0">
                <a:latin typeface="Times New Roman" panose="02020603050405020304" pitchFamily="18" charset="0"/>
                <a:cs typeface="Times New Roman" panose="02020603050405020304" pitchFamily="18" charset="0"/>
              </a:rPr>
              <a:t>Collaboration with analytics with no requirement to install any additional application.</a:t>
            </a:r>
          </a:p>
          <a:p>
            <a:pPr>
              <a:lnSpc>
                <a:spcPct val="150000"/>
              </a:lnSpc>
            </a:pPr>
            <a:r>
              <a:rPr lang="en-US" sz="2200" dirty="0">
                <a:latin typeface="Times New Roman" panose="02020603050405020304" pitchFamily="18" charset="0"/>
                <a:cs typeface="Times New Roman" panose="02020603050405020304" pitchFamily="18" charset="0"/>
              </a:rPr>
              <a:t>Integration of large amount of data into single analysis.</a:t>
            </a:r>
          </a:p>
          <a:p>
            <a:pPr>
              <a:lnSpc>
                <a:spcPct val="150000"/>
              </a:lnSpc>
            </a:pPr>
            <a:r>
              <a:rPr lang="en-US" sz="2200" dirty="0">
                <a:latin typeface="Times New Roman" panose="02020603050405020304" pitchFamily="18" charset="0"/>
                <a:cs typeface="Times New Roman" panose="02020603050405020304" pitchFamily="18" charset="0"/>
              </a:rPr>
              <a:t>Analysis report can be published and shared within a dashboard</a:t>
            </a:r>
          </a:p>
          <a:p>
            <a:pPr>
              <a:lnSpc>
                <a:spcPct val="150000"/>
              </a:lnSpc>
            </a:pPr>
            <a:r>
              <a:rPr lang="en-US" sz="2200" dirty="0">
                <a:latin typeface="Times New Roman" panose="02020603050405020304" pitchFamily="18" charset="0"/>
                <a:cs typeface="Times New Roman" panose="02020603050405020304" pitchFamily="18" charset="0"/>
              </a:rPr>
              <a:t>Many features can be controlled in the dashboard.</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908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211873"/>
            <a:ext cx="9522366" cy="6263878"/>
          </a:xfrm>
        </p:spPr>
        <p:txBody>
          <a:bodyPr>
            <a:no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QuickSight offers more Enterprise edition features for its advanced users:</a:t>
            </a:r>
          </a:p>
          <a:p>
            <a:pPr marL="0" indent="0">
              <a:lnSpc>
                <a:spcPct val="150000"/>
              </a:lnSpc>
              <a:buNone/>
            </a:pPr>
            <a:r>
              <a:rPr lang="en-US" sz="2200" dirty="0">
                <a:latin typeface="Times New Roman" panose="02020603050405020304" pitchFamily="18" charset="0"/>
                <a:cs typeface="Times New Roman" panose="02020603050405020304" pitchFamily="18" charset="0"/>
              </a:rPr>
              <a:t>It saves lot of time and cost with the customizable and automatic data insights which is supported by Machine Learning. It enables the enterprises to carry out the following tasks without the need of an extra knowledge on machine learning:</a:t>
            </a:r>
          </a:p>
          <a:p>
            <a:pPr>
              <a:lnSpc>
                <a:spcPct val="150000"/>
              </a:lnSpc>
            </a:pPr>
            <a:r>
              <a:rPr lang="en-US" sz="2200" dirty="0">
                <a:latin typeface="Times New Roman" panose="02020603050405020304" pitchFamily="18" charset="0"/>
                <a:cs typeface="Times New Roman" panose="02020603050405020304" pitchFamily="18" charset="0"/>
              </a:rPr>
              <a:t>It automatically makes reliable and meaningful forecasts</a:t>
            </a:r>
          </a:p>
          <a:p>
            <a:pPr>
              <a:lnSpc>
                <a:spcPct val="150000"/>
              </a:lnSpc>
            </a:pPr>
            <a:r>
              <a:rPr lang="en-US" sz="2200" dirty="0">
                <a:latin typeface="Times New Roman" panose="02020603050405020304" pitchFamily="18" charset="0"/>
                <a:cs typeface="Times New Roman" panose="02020603050405020304" pitchFamily="18" charset="0"/>
              </a:rPr>
              <a:t>It has an ability of automatically detecting outliers.</a:t>
            </a:r>
          </a:p>
          <a:p>
            <a:pPr>
              <a:lnSpc>
                <a:spcPct val="150000"/>
              </a:lnSpc>
            </a:pPr>
            <a:r>
              <a:rPr lang="en-US" sz="2200" dirty="0">
                <a:latin typeface="Times New Roman" panose="02020603050405020304" pitchFamily="18" charset="0"/>
                <a:cs typeface="Times New Roman" panose="02020603050405020304" pitchFamily="18" charset="0"/>
              </a:rPr>
              <a:t>Data translation into simple narratives such as titles and headlines for the user’s dashboard.</a:t>
            </a:r>
          </a:p>
          <a:p>
            <a:pPr>
              <a:lnSpc>
                <a:spcPct val="150000"/>
              </a:lnSpc>
            </a:pPr>
            <a:r>
              <a:rPr lang="en-US" sz="2200" dirty="0">
                <a:latin typeface="Times New Roman" panose="02020603050405020304" pitchFamily="18" charset="0"/>
                <a:cs typeface="Times New Roman" panose="02020603050405020304" pitchFamily="18" charset="0"/>
              </a:rPr>
              <a:t>Encourages users to make QuickSight a part of the user’s applications and websites by hosting dashboard sessions and embedded console analytics.</a:t>
            </a:r>
          </a:p>
        </p:txBody>
      </p:sp>
    </p:spTree>
    <p:extLst>
      <p:ext uri="{BB962C8B-B14F-4D97-AF65-F5344CB8AC3E}">
        <p14:creationId xmlns:p14="http://schemas.microsoft.com/office/powerpoint/2010/main" val="3099277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635620"/>
            <a:ext cx="9052688" cy="5825141"/>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Working with Amazon QuickSight</a:t>
            </a:r>
          </a:p>
          <a:p>
            <a:pPr marL="0" indent="0">
              <a:lnSpc>
                <a:spcPct val="150000"/>
              </a:lnSpc>
              <a:buNone/>
            </a:pPr>
            <a:r>
              <a:rPr lang="en-US" sz="2200" dirty="0">
                <a:latin typeface="Times New Roman" panose="02020603050405020304" pitchFamily="18" charset="0"/>
                <a:cs typeface="Times New Roman" panose="02020603050405020304" pitchFamily="18" charset="0"/>
              </a:rPr>
              <a:t>The workflow of the analysis usually seems to be:</a:t>
            </a:r>
          </a:p>
          <a:p>
            <a:pPr>
              <a:lnSpc>
                <a:spcPct val="150000"/>
              </a:lnSpc>
            </a:pPr>
            <a:r>
              <a:rPr lang="en-US" sz="2200" dirty="0">
                <a:latin typeface="Times New Roman" panose="02020603050405020304" pitchFamily="18" charset="0"/>
                <a:cs typeface="Times New Roman" panose="02020603050405020304" pitchFamily="18" charset="0"/>
              </a:rPr>
              <a:t>Creating new analysis</a:t>
            </a:r>
          </a:p>
          <a:p>
            <a:pPr>
              <a:lnSpc>
                <a:spcPct val="150000"/>
              </a:lnSpc>
            </a:pPr>
            <a:r>
              <a:rPr lang="en-US" sz="2200" dirty="0">
                <a:latin typeface="Times New Roman" panose="02020603050405020304" pitchFamily="18" charset="0"/>
                <a:cs typeface="Times New Roman" panose="02020603050405020304" pitchFamily="18" charset="0"/>
              </a:rPr>
              <a:t>Adding new or existing datasets</a:t>
            </a:r>
          </a:p>
          <a:p>
            <a:pPr>
              <a:lnSpc>
                <a:spcPct val="150000"/>
              </a:lnSpc>
            </a:pPr>
            <a:r>
              <a:rPr lang="en-US" sz="2200" dirty="0">
                <a:latin typeface="Times New Roman" panose="02020603050405020304" pitchFamily="18" charset="0"/>
                <a:cs typeface="Times New Roman" panose="02020603050405020304" pitchFamily="18" charset="0"/>
              </a:rPr>
              <a:t>First chart can be created by using fields. It automatically gives suggestion to users for powerful visualization</a:t>
            </a:r>
          </a:p>
          <a:p>
            <a:pPr>
              <a:lnSpc>
                <a:spcPct val="150000"/>
              </a:lnSpc>
            </a:pPr>
            <a:r>
              <a:rPr lang="en-US" sz="2200" dirty="0">
                <a:latin typeface="Times New Roman" panose="02020603050405020304" pitchFamily="18" charset="0"/>
                <a:cs typeface="Times New Roman" panose="02020603050405020304" pitchFamily="18" charset="0"/>
              </a:rPr>
              <a:t>More tables, charts, insights can be added to the analysis. </a:t>
            </a:r>
          </a:p>
          <a:p>
            <a:pPr>
              <a:lnSpc>
                <a:spcPct val="150000"/>
              </a:lnSpc>
            </a:pPr>
            <a:r>
              <a:rPr lang="en-US" sz="2200" dirty="0">
                <a:latin typeface="Times New Roman" panose="02020603050405020304" pitchFamily="18" charset="0"/>
                <a:cs typeface="Times New Roman" panose="02020603050405020304" pitchFamily="18" charset="0"/>
              </a:rPr>
              <a:t>Analysis can then be published on dashboard so that other users can also view it</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404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53897" y="221697"/>
            <a:ext cx="5742103" cy="659249"/>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Workflow followed in Amazon QuickSight</a:t>
            </a:r>
          </a:p>
        </p:txBody>
      </p:sp>
      <p:pic>
        <p:nvPicPr>
          <p:cNvPr id="2" name="Picture 1">
            <a:extLst>
              <a:ext uri="{FF2B5EF4-FFF2-40B4-BE49-F238E27FC236}">
                <a16:creationId xmlns:a16="http://schemas.microsoft.com/office/drawing/2014/main" id="{94503194-1042-4591-B506-25DA7FADC1AC}"/>
              </a:ext>
            </a:extLst>
          </p:cNvPr>
          <p:cNvPicPr>
            <a:picLocks noChangeAspect="1"/>
          </p:cNvPicPr>
          <p:nvPr/>
        </p:nvPicPr>
        <p:blipFill>
          <a:blip r:embed="rId3"/>
          <a:stretch>
            <a:fillRect/>
          </a:stretch>
        </p:blipFill>
        <p:spPr>
          <a:xfrm>
            <a:off x="1177847" y="1240921"/>
            <a:ext cx="8572500" cy="5000625"/>
          </a:xfrm>
          <a:prstGeom prst="rect">
            <a:avLst/>
          </a:prstGeom>
        </p:spPr>
      </p:pic>
      <p:sp>
        <p:nvSpPr>
          <p:cNvPr id="4" name="TextBox 3">
            <a:extLst>
              <a:ext uri="{FF2B5EF4-FFF2-40B4-BE49-F238E27FC236}">
                <a16:creationId xmlns:a16="http://schemas.microsoft.com/office/drawing/2014/main" id="{9AA55958-009B-4311-A073-E588F5DD5367}"/>
              </a:ext>
            </a:extLst>
          </p:cNvPr>
          <p:cNvSpPr txBox="1"/>
          <p:nvPr/>
        </p:nvSpPr>
        <p:spPr>
          <a:xfrm>
            <a:off x="1177847" y="6339911"/>
            <a:ext cx="5421084" cy="261610"/>
          </a:xfrm>
          <a:prstGeom prst="rect">
            <a:avLst/>
          </a:prstGeom>
          <a:noFill/>
        </p:spPr>
        <p:txBody>
          <a:bodyPr wrap="square">
            <a:spAutoFit/>
          </a:bodyPr>
          <a:lstStyle/>
          <a:p>
            <a:r>
              <a:rPr lang="en-US" sz="1100" dirty="0"/>
              <a:t>Credit: </a:t>
            </a:r>
            <a:r>
              <a:rPr lang="en-US" sz="1100" dirty="0">
                <a:hlinkClick r:id="rId4"/>
              </a:rPr>
              <a:t>https://docs.aws.amazon.com/quicksight/latest/user/how-quicksight-works.html</a:t>
            </a:r>
            <a:r>
              <a:rPr lang="en-US" sz="1100" dirty="0"/>
              <a:t> </a:t>
            </a:r>
            <a:endParaRPr lang="en-US" dirty="0"/>
          </a:p>
        </p:txBody>
      </p:sp>
    </p:spTree>
    <p:extLst>
      <p:ext uri="{BB962C8B-B14F-4D97-AF65-F5344CB8AC3E}">
        <p14:creationId xmlns:p14="http://schemas.microsoft.com/office/powerpoint/2010/main" val="2565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334537"/>
            <a:ext cx="9052688" cy="5761463"/>
          </a:xfrm>
        </p:spPr>
        <p:txBody>
          <a:bodyPr>
            <a:normAutofit fontScale="92500"/>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Interactive Dashboards in Amazon QuickSight</a:t>
            </a:r>
          </a:p>
          <a:p>
            <a:pPr>
              <a:lnSpc>
                <a:spcPct val="150000"/>
              </a:lnSpc>
            </a:pPr>
            <a:r>
              <a:rPr lang="en-US" sz="2200" dirty="0">
                <a:latin typeface="Times New Roman" panose="02020603050405020304" pitchFamily="18" charset="0"/>
                <a:cs typeface="Times New Roman" panose="02020603050405020304" pitchFamily="18" charset="0"/>
              </a:rPr>
              <a:t>Data dashboard contains a collection of table, charts, figures, graphs and insights.</a:t>
            </a:r>
          </a:p>
          <a:p>
            <a:pPr>
              <a:lnSpc>
                <a:spcPct val="150000"/>
              </a:lnSpc>
            </a:pPr>
            <a:r>
              <a:rPr lang="en-US" sz="2200" dirty="0">
                <a:latin typeface="Times New Roman" panose="02020603050405020304" pitchFamily="18" charset="0"/>
                <a:cs typeface="Times New Roman" panose="02020603050405020304" pitchFamily="18" charset="0"/>
              </a:rPr>
              <a:t>It’s similar to a newspaper which showcases all the information at one place along with graphics.</a:t>
            </a:r>
          </a:p>
          <a:p>
            <a:pPr>
              <a:lnSpc>
                <a:spcPct val="150000"/>
              </a:lnSpc>
            </a:pPr>
            <a:r>
              <a:rPr lang="en-US" sz="2200" dirty="0">
                <a:latin typeface="Times New Roman" panose="02020603050405020304" pitchFamily="18" charset="0"/>
                <a:cs typeface="Times New Roman" panose="02020603050405020304" pitchFamily="18" charset="0"/>
              </a:rPr>
              <a:t>Dashboards offers great variety of designs which depends on the users requirements, how </a:t>
            </a:r>
            <a:r>
              <a:rPr lang="en-US" sz="2200" dirty="0" err="1">
                <a:latin typeface="Times New Roman" panose="02020603050405020304" pitchFamily="18" charset="0"/>
                <a:cs typeface="Times New Roman" panose="02020603050405020304" pitchFamily="18" charset="0"/>
              </a:rPr>
              <a:t>thwy</a:t>
            </a:r>
            <a:r>
              <a:rPr lang="en-US" sz="2200" dirty="0">
                <a:latin typeface="Times New Roman" panose="02020603050405020304" pitchFamily="18" charset="0"/>
                <a:cs typeface="Times New Roman" panose="02020603050405020304" pitchFamily="18" charset="0"/>
              </a:rPr>
              <a:t> are willing to use those design features and what kind of analytics they want to do with it.</a:t>
            </a:r>
          </a:p>
          <a:p>
            <a:pPr>
              <a:lnSpc>
                <a:spcPct val="150000"/>
              </a:lnSpc>
            </a:pPr>
            <a:r>
              <a:rPr lang="en-US" sz="2200" dirty="0">
                <a:latin typeface="Times New Roman" panose="02020603050405020304" pitchFamily="18" charset="0"/>
                <a:cs typeface="Times New Roman" panose="02020603050405020304" pitchFamily="18" charset="0"/>
              </a:rPr>
              <a:t>With QuickSight, users can interact with the data on their webpage or even with their mobile devices.</a:t>
            </a:r>
          </a:p>
          <a:p>
            <a:pPr>
              <a:lnSpc>
                <a:spcPct val="150000"/>
              </a:lnSpc>
            </a:pPr>
            <a:r>
              <a:rPr lang="en-US" sz="2200" dirty="0">
                <a:latin typeface="Times New Roman" panose="02020603050405020304" pitchFamily="18" charset="0"/>
                <a:cs typeface="Times New Roman" panose="02020603050405020304" pitchFamily="18" charset="0"/>
              </a:rPr>
              <a:t>Dashboards are designed by data scientists whereas publishers fill the dashboards with interesting data along with interactive visualization of data. </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345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334537"/>
            <a:ext cx="4593527" cy="5761463"/>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Exploring Dashboards</a:t>
            </a:r>
          </a:p>
          <a:p>
            <a:pPr marL="0" indent="0">
              <a:lnSpc>
                <a:spcPct val="150000"/>
              </a:lnSpc>
              <a:buNone/>
            </a:pPr>
            <a:r>
              <a:rPr lang="en-US" sz="2200" dirty="0">
                <a:latin typeface="Times New Roman" panose="02020603050405020304" pitchFamily="18" charset="0"/>
                <a:cs typeface="Times New Roman" panose="02020603050405020304" pitchFamily="18" charset="0"/>
              </a:rPr>
              <a:t>The dashboards consists of the following features:</a:t>
            </a:r>
          </a:p>
          <a:p>
            <a:pPr>
              <a:lnSpc>
                <a:spcPct val="150000"/>
              </a:lnSpc>
            </a:pPr>
            <a:r>
              <a:rPr lang="en-US" sz="2200" dirty="0">
                <a:latin typeface="Times New Roman" panose="02020603050405020304" pitchFamily="18" charset="0"/>
                <a:cs typeface="Times New Roman" panose="02020603050405020304" pitchFamily="18" charset="0"/>
              </a:rPr>
              <a:t>Menu Bar</a:t>
            </a:r>
          </a:p>
          <a:p>
            <a:pPr>
              <a:lnSpc>
                <a:spcPct val="150000"/>
              </a:lnSpc>
            </a:pPr>
            <a:r>
              <a:rPr lang="en-US" sz="2200" dirty="0">
                <a:latin typeface="Times New Roman" panose="02020603050405020304" pitchFamily="18" charset="0"/>
                <a:cs typeface="Times New Roman" panose="02020603050405020304" pitchFamily="18" charset="0"/>
              </a:rPr>
              <a:t>Dashboard Sheets</a:t>
            </a:r>
          </a:p>
          <a:p>
            <a:pPr>
              <a:lnSpc>
                <a:spcPct val="150000"/>
              </a:lnSpc>
            </a:pPr>
            <a:r>
              <a:rPr lang="en-US" sz="2200" dirty="0">
                <a:latin typeface="Times New Roman" panose="02020603050405020304" pitchFamily="18" charset="0"/>
                <a:cs typeface="Times New Roman" panose="02020603050405020304" pitchFamily="18" charset="0"/>
              </a:rPr>
              <a:t>Filter Menu</a:t>
            </a:r>
          </a:p>
          <a:p>
            <a:pPr>
              <a:lnSpc>
                <a:spcPct val="150000"/>
              </a:lnSpc>
            </a:pPr>
            <a:r>
              <a:rPr lang="en-US" sz="2200" dirty="0">
                <a:latin typeface="Times New Roman" panose="02020603050405020304" pitchFamily="18" charset="0"/>
                <a:cs typeface="Times New Roman" panose="02020603050405020304" pitchFamily="18" charset="0"/>
              </a:rPr>
              <a:t>Control Palette</a:t>
            </a:r>
          </a:p>
          <a:p>
            <a:pPr>
              <a:lnSpc>
                <a:spcPct val="150000"/>
              </a:lnSpc>
            </a:pPr>
            <a:r>
              <a:rPr lang="en-US" sz="2200" dirty="0">
                <a:latin typeface="Times New Roman" panose="02020603050405020304" pitchFamily="18" charset="0"/>
                <a:cs typeface="Times New Roman" panose="02020603050405020304" pitchFamily="18" charset="0"/>
              </a:rPr>
              <a:t>Dashboard Title</a:t>
            </a:r>
          </a:p>
          <a:p>
            <a:pPr>
              <a:lnSpc>
                <a:spcPct val="150000"/>
              </a:lnSpc>
            </a:pPr>
            <a:r>
              <a:rPr lang="en-US" sz="2200" dirty="0">
                <a:latin typeface="Times New Roman" panose="02020603050405020304" pitchFamily="18" charset="0"/>
                <a:cs typeface="Times New Roman" panose="02020603050405020304" pitchFamily="18" charset="0"/>
              </a:rPr>
              <a:t>Dashboard Widgets</a:t>
            </a:r>
          </a:p>
          <a:p>
            <a:pPr>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97FD9C7-7A2F-4C2F-88C7-3B040085AA9A}"/>
              </a:ext>
            </a:extLst>
          </p:cNvPr>
          <p:cNvPicPr>
            <a:picLocks noChangeAspect="1"/>
          </p:cNvPicPr>
          <p:nvPr/>
        </p:nvPicPr>
        <p:blipFill>
          <a:blip r:embed="rId3"/>
          <a:stretch>
            <a:fillRect/>
          </a:stretch>
        </p:blipFill>
        <p:spPr>
          <a:xfrm>
            <a:off x="4909323" y="1214156"/>
            <a:ext cx="6933271" cy="4127278"/>
          </a:xfrm>
          <a:prstGeom prst="rect">
            <a:avLst/>
          </a:prstGeom>
        </p:spPr>
      </p:pic>
      <p:sp>
        <p:nvSpPr>
          <p:cNvPr id="4" name="TextBox 3">
            <a:extLst>
              <a:ext uri="{FF2B5EF4-FFF2-40B4-BE49-F238E27FC236}">
                <a16:creationId xmlns:a16="http://schemas.microsoft.com/office/drawing/2014/main" id="{6DD9234A-CF79-4AA3-A3B6-9669A4E957F9}"/>
              </a:ext>
            </a:extLst>
          </p:cNvPr>
          <p:cNvSpPr txBox="1"/>
          <p:nvPr/>
        </p:nvSpPr>
        <p:spPr>
          <a:xfrm>
            <a:off x="4909323" y="5627561"/>
            <a:ext cx="5421084" cy="261610"/>
          </a:xfrm>
          <a:prstGeom prst="rect">
            <a:avLst/>
          </a:prstGeom>
          <a:noFill/>
        </p:spPr>
        <p:txBody>
          <a:bodyPr wrap="square">
            <a:spAutoFit/>
          </a:bodyPr>
          <a:lstStyle/>
          <a:p>
            <a:r>
              <a:rPr lang="en-US" sz="1100" dirty="0"/>
              <a:t>Credit: </a:t>
            </a:r>
            <a:r>
              <a:rPr lang="en-US" sz="1100" dirty="0">
                <a:hlinkClick r:id="rId4"/>
              </a:rPr>
              <a:t>https://docs.aws.amazon.com/quicksight/latest/user/exploring-dashboards.html</a:t>
            </a:r>
            <a:r>
              <a:rPr lang="en-US" sz="1100" dirty="0"/>
              <a:t> </a:t>
            </a:r>
          </a:p>
        </p:txBody>
      </p:sp>
    </p:spTree>
    <p:extLst>
      <p:ext uri="{BB962C8B-B14F-4D97-AF65-F5344CB8AC3E}">
        <p14:creationId xmlns:p14="http://schemas.microsoft.com/office/powerpoint/2010/main" val="288427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BF533B-BA81-4B98-8BC9-BB5315E30D9E}"/>
              </a:ext>
            </a:extLst>
          </p:cNvPr>
          <p:cNvSpPr>
            <a:spLocks noGrp="1"/>
          </p:cNvSpPr>
          <p:nvPr>
            <p:ph type="title"/>
          </p:nvPr>
        </p:nvSpPr>
        <p:spPr/>
        <p:txBody>
          <a:bodyPr/>
          <a:lstStyle/>
          <a:p>
            <a:r>
              <a:rPr lang="en-IN" sz="3600" dirty="0">
                <a:solidFill>
                  <a:srgbClr val="FF0000"/>
                </a:solidFill>
                <a:latin typeface="Times New Roman" panose="02020603050405020304" pitchFamily="18" charset="0"/>
                <a:cs typeface="Times New Roman" panose="02020603050405020304" pitchFamily="18" charset="0"/>
              </a:rPr>
              <a:t>Glue Data </a:t>
            </a:r>
            <a:r>
              <a:rPr lang="en-IN" sz="3600" dirty="0" err="1">
                <a:solidFill>
                  <a:srgbClr val="FF0000"/>
                </a:solidFill>
                <a:latin typeface="Times New Roman" panose="02020603050405020304" pitchFamily="18" charset="0"/>
                <a:cs typeface="Times New Roman" panose="02020603050405020304" pitchFamily="18" charset="0"/>
              </a:rPr>
              <a:t>Catalog</a:t>
            </a:r>
            <a:endParaRPr lang="en-IN" sz="3600" dirty="0"/>
          </a:p>
        </p:txBody>
      </p:sp>
      <p:sp>
        <p:nvSpPr>
          <p:cNvPr id="5" name="Content Placeholder 4">
            <a:extLst>
              <a:ext uri="{FF2B5EF4-FFF2-40B4-BE49-F238E27FC236}">
                <a16:creationId xmlns:a16="http://schemas.microsoft.com/office/drawing/2014/main" id="{0B7BAC55-93AE-4A5B-BF11-5632727D6194}"/>
              </a:ext>
            </a:extLst>
          </p:cNvPr>
          <p:cNvSpPr>
            <a:spLocks noGrp="1"/>
          </p:cNvSpPr>
          <p:nvPr>
            <p:ph sz="half" idx="1"/>
          </p:nvPr>
        </p:nvSpPr>
        <p:spPr>
          <a:xfrm>
            <a:off x="720969" y="1566230"/>
            <a:ext cx="5920154" cy="4639773"/>
          </a:xfrm>
        </p:spPr>
        <p:txBody>
          <a:bodyPr>
            <a:noAutofit/>
          </a:bodyPr>
          <a:lstStyle/>
          <a:p>
            <a:pPr algn="just">
              <a:lnSpc>
                <a:spcPct val="150000"/>
              </a:lnSpc>
              <a:spcAft>
                <a:spcPts val="8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AWS Glue Data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Catalog</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consists of data references which can be  applied as the reference  source and target of extraction, transformation and loading jobs of  AWS Glue.</a:t>
            </a:r>
          </a:p>
          <a:p>
            <a:pPr algn="just">
              <a:lnSpc>
                <a:spcPct val="150000"/>
              </a:lnSpc>
              <a:spcAft>
                <a:spcPts val="8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AWS Glue Data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Catalog</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provides index to the schema ,location  run time metrics of the </a:t>
            </a:r>
          </a:p>
          <a:p>
            <a:pPr algn="just">
              <a:lnSpc>
                <a:spcPct val="150000"/>
              </a:lnSpc>
              <a:spcAft>
                <a:spcPts val="8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It is very essential to catalogue the data for creating data ware houses and data lakes.</a:t>
            </a:r>
          </a:p>
        </p:txBody>
      </p:sp>
      <p:pic>
        <p:nvPicPr>
          <p:cNvPr id="8" name="Content Placeholder 7" descr="Diagram&#10;&#10;Description automatically generated">
            <a:extLst>
              <a:ext uri="{FF2B5EF4-FFF2-40B4-BE49-F238E27FC236}">
                <a16:creationId xmlns:a16="http://schemas.microsoft.com/office/drawing/2014/main" id="{182A9721-4EFB-4B23-B0F1-4450B0E6D4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0061" y="2058194"/>
            <a:ext cx="5111261" cy="3886200"/>
          </a:xfrm>
        </p:spPr>
      </p:pic>
      <p:sp>
        <p:nvSpPr>
          <p:cNvPr id="6" name="TextBox 5">
            <a:extLst>
              <a:ext uri="{FF2B5EF4-FFF2-40B4-BE49-F238E27FC236}">
                <a16:creationId xmlns:a16="http://schemas.microsoft.com/office/drawing/2014/main" id="{7D212835-63B6-42D1-AA65-EEE7A56B9961}"/>
              </a:ext>
            </a:extLst>
          </p:cNvPr>
          <p:cNvSpPr txBox="1"/>
          <p:nvPr/>
        </p:nvSpPr>
        <p:spPr>
          <a:xfrm>
            <a:off x="6740769" y="5944393"/>
            <a:ext cx="4865077"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Credits: </a:t>
            </a:r>
            <a:r>
              <a:rPr lang="en-IN" sz="1100" dirty="0">
                <a:latin typeface="Times New Roman" panose="02020603050405020304" pitchFamily="18" charset="0"/>
                <a:cs typeface="Times New Roman" panose="02020603050405020304" pitchFamily="18" charset="0"/>
                <a:hlinkClick r:id="rId4"/>
              </a:rPr>
              <a:t>https://docs.aws.amazon.com/glue/latest/dg/populate-data-catalog.html/</a:t>
            </a:r>
            <a:r>
              <a:rPr lang="en-IN"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8371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769434" y="269899"/>
            <a:ext cx="4593527" cy="793064"/>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Adding Filters in Dashboards</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D9234A-CF79-4AA3-A3B6-9669A4E957F9}"/>
              </a:ext>
            </a:extLst>
          </p:cNvPr>
          <p:cNvSpPr txBox="1"/>
          <p:nvPr/>
        </p:nvSpPr>
        <p:spPr>
          <a:xfrm>
            <a:off x="850279" y="6420625"/>
            <a:ext cx="5421084" cy="261610"/>
          </a:xfrm>
          <a:prstGeom prst="rect">
            <a:avLst/>
          </a:prstGeom>
          <a:noFill/>
        </p:spPr>
        <p:txBody>
          <a:bodyPr wrap="square">
            <a:spAutoFit/>
          </a:bodyPr>
          <a:lstStyle/>
          <a:p>
            <a:r>
              <a:rPr lang="en-US" sz="1100" dirty="0"/>
              <a:t>Credit: </a:t>
            </a:r>
            <a:r>
              <a:rPr lang="en-US" sz="1100" dirty="0">
                <a:hlinkClick r:id="rId3"/>
              </a:rPr>
              <a:t>https://docs.aws.amazon.com/quicksight/latest/user/exploring-dashboards.html</a:t>
            </a:r>
            <a:r>
              <a:rPr lang="en-US" sz="1100" dirty="0"/>
              <a:t> </a:t>
            </a:r>
          </a:p>
        </p:txBody>
      </p:sp>
      <p:pic>
        <p:nvPicPr>
          <p:cNvPr id="5" name="Picture 4">
            <a:extLst>
              <a:ext uri="{FF2B5EF4-FFF2-40B4-BE49-F238E27FC236}">
                <a16:creationId xmlns:a16="http://schemas.microsoft.com/office/drawing/2014/main" id="{950AF3EB-3DE5-4753-B487-09B020E9200B}"/>
              </a:ext>
            </a:extLst>
          </p:cNvPr>
          <p:cNvPicPr>
            <a:picLocks noChangeAspect="1"/>
          </p:cNvPicPr>
          <p:nvPr/>
        </p:nvPicPr>
        <p:blipFill>
          <a:blip r:embed="rId4"/>
          <a:stretch>
            <a:fillRect/>
          </a:stretch>
        </p:blipFill>
        <p:spPr>
          <a:xfrm>
            <a:off x="769434" y="1157096"/>
            <a:ext cx="10212309" cy="5075262"/>
          </a:xfrm>
          <a:prstGeom prst="rect">
            <a:avLst/>
          </a:prstGeom>
        </p:spPr>
      </p:pic>
    </p:spTree>
    <p:extLst>
      <p:ext uri="{BB962C8B-B14F-4D97-AF65-F5344CB8AC3E}">
        <p14:creationId xmlns:p14="http://schemas.microsoft.com/office/powerpoint/2010/main" val="3753240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374339" y="297236"/>
            <a:ext cx="11776969" cy="735707"/>
          </a:xfrm>
        </p:spPr>
        <p:txBody>
          <a:bodyPr>
            <a:normAutofit/>
          </a:bodyPr>
          <a:lstStyle/>
          <a:p>
            <a:pPr algn="just"/>
            <a:r>
              <a:rPr lang="en-US" sz="3600" dirty="0">
                <a:solidFill>
                  <a:srgbClr val="FF0000"/>
                </a:solidFill>
                <a:latin typeface="Times New Roman" panose="02020603050405020304" pitchFamily="18" charset="0"/>
                <a:cs typeface="Times New Roman" panose="02020603050405020304" pitchFamily="18" charset="0"/>
              </a:rPr>
              <a:t>QuickSight Security and Authentication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74339" y="1229342"/>
            <a:ext cx="9433689" cy="5427936"/>
          </a:xfrm>
        </p:spPr>
        <p:txBody>
          <a:bodyPr>
            <a:noAutofit/>
          </a:bodyPr>
          <a:lstStyle/>
          <a:p>
            <a:pPr>
              <a:lnSpc>
                <a:spcPct val="150000"/>
              </a:lnSpc>
            </a:pPr>
            <a:r>
              <a:rPr lang="en-US" sz="2200" dirty="0">
                <a:solidFill>
                  <a:srgbClr val="16191F"/>
                </a:solidFill>
                <a:latin typeface="Times New Roman" panose="02020603050405020304" pitchFamily="18" charset="0"/>
                <a:cs typeface="Times New Roman" panose="02020603050405020304" pitchFamily="18" charset="0"/>
              </a:rPr>
              <a:t>QuickSight provides a secure platform that allows users to circulate dashboards and insights to many thousands users. Security of cloud is crucial and of highest priority at AWS.</a:t>
            </a:r>
          </a:p>
          <a:p>
            <a:pPr marL="0" indent="0">
              <a:lnSpc>
                <a:spcPct val="150000"/>
              </a:lnSpc>
              <a:buNone/>
            </a:pPr>
            <a:r>
              <a:rPr lang="en-US" sz="2200" dirty="0">
                <a:solidFill>
                  <a:srgbClr val="16191F"/>
                </a:solidFill>
                <a:latin typeface="Times New Roman" panose="02020603050405020304" pitchFamily="18" charset="0"/>
                <a:cs typeface="Times New Roman" panose="02020603050405020304" pitchFamily="18" charset="0"/>
              </a:rPr>
              <a:t>There is model defined by AWS which is known as shared responsibility model and it includes security of the cloud and security in the cloud</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Security of the cloud</a:t>
            </a:r>
            <a:r>
              <a:rPr lang="en-US" sz="2200" dirty="0">
                <a:solidFill>
                  <a:srgbClr val="16191F"/>
                </a:solidFill>
                <a:latin typeface="Times New Roman" panose="02020603050405020304" pitchFamily="18" charset="0"/>
                <a:cs typeface="Times New Roman" panose="02020603050405020304" pitchFamily="18" charset="0"/>
              </a:rPr>
              <a:t>: It’s AWS responsibility for protecting and providing security to the infrastructure provided by AWS which runs the AWS services. </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Security in the cloud</a:t>
            </a:r>
            <a:r>
              <a:rPr lang="en-US" sz="2200" dirty="0">
                <a:solidFill>
                  <a:srgbClr val="16191F"/>
                </a:solidFill>
                <a:latin typeface="Times New Roman" panose="02020603050405020304" pitchFamily="18" charset="0"/>
                <a:cs typeface="Times New Roman" panose="02020603050405020304" pitchFamily="18" charset="0"/>
              </a:rPr>
              <a:t>: Users also hold the responsibility of other parameters like their organization’s requirements, sensitivity of the data, valid laws and regulations.</a:t>
            </a:r>
          </a:p>
          <a:p>
            <a:pPr marL="0" indent="0">
              <a:lnSpc>
                <a:spcPct val="150000"/>
              </a:lnSpc>
              <a:buNone/>
            </a:pPr>
            <a:endParaRPr lang="en-US" sz="2200" b="0" i="0" dirty="0">
              <a:solidFill>
                <a:srgbClr val="16191F"/>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56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96642" y="178420"/>
            <a:ext cx="10096656" cy="6679580"/>
          </a:xfrm>
        </p:spPr>
        <p:txBody>
          <a:bodyPr>
            <a:no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Best Security Practices followed in Amazon QuickSight</a:t>
            </a:r>
          </a:p>
          <a:p>
            <a:pPr marL="0" indent="0">
              <a:lnSpc>
                <a:spcPct val="150000"/>
              </a:lnSpc>
              <a:buNone/>
            </a:pPr>
            <a:r>
              <a:rPr lang="en-US" sz="2200" dirty="0">
                <a:solidFill>
                  <a:srgbClr val="16191F"/>
                </a:solidFill>
                <a:latin typeface="Times New Roman" panose="02020603050405020304" pitchFamily="18" charset="0"/>
                <a:cs typeface="Times New Roman" panose="02020603050405020304" pitchFamily="18" charset="0"/>
              </a:rPr>
              <a:t>QuickSight provides various security features that should be taken into account as the users implement and develop their own security policies. Following considerations might be useful considerations for applying best security practices:</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SSL</a:t>
            </a:r>
            <a:r>
              <a:rPr lang="en-US" sz="2200" dirty="0">
                <a:solidFill>
                  <a:srgbClr val="16191F"/>
                </a:solidFill>
                <a:latin typeface="Times New Roman" panose="02020603050405020304" pitchFamily="18" charset="0"/>
                <a:cs typeface="Times New Roman" panose="02020603050405020304" pitchFamily="18" charset="0"/>
              </a:rPr>
              <a:t>: It can be used for connection with the databases when users are using public networks</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VPC</a:t>
            </a:r>
            <a:r>
              <a:rPr lang="en-US" sz="2200" dirty="0">
                <a:solidFill>
                  <a:srgbClr val="16191F"/>
                </a:solidFill>
                <a:latin typeface="Times New Roman" panose="02020603050405020304" pitchFamily="18" charset="0"/>
                <a:cs typeface="Times New Roman" panose="02020603050405020304" pitchFamily="18" charset="0"/>
              </a:rPr>
              <a:t>: Virtual Private Cloud can be used for private and secure communication with the data resources</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Firewall</a:t>
            </a:r>
            <a:r>
              <a:rPr lang="en-US" sz="2200" dirty="0">
                <a:solidFill>
                  <a:srgbClr val="16191F"/>
                </a:solidFill>
                <a:latin typeface="Times New Roman" panose="02020603050405020304" pitchFamily="18" charset="0"/>
                <a:cs typeface="Times New Roman" panose="02020603050405020304" pitchFamily="18" charset="0"/>
              </a:rPr>
              <a:t>: To enable users for accessing Amazon QuickSight, turn on the access to HTTPS WSS (</a:t>
            </a:r>
            <a:r>
              <a:rPr lang="en-US" sz="2200" dirty="0" err="1">
                <a:solidFill>
                  <a:srgbClr val="16191F"/>
                </a:solidFill>
                <a:latin typeface="Times New Roman" panose="02020603050405020304" pitchFamily="18" charset="0"/>
                <a:cs typeface="Times New Roman" panose="02020603050405020304" pitchFamily="18" charset="0"/>
              </a:rPr>
              <a:t>WebSockets</a:t>
            </a:r>
            <a:r>
              <a:rPr lang="en-US" sz="2200" dirty="0">
                <a:solidFill>
                  <a:srgbClr val="16191F"/>
                </a:solidFill>
                <a:latin typeface="Times New Roman" panose="02020603050405020304" pitchFamily="18" charset="0"/>
                <a:cs typeface="Times New Roman" panose="02020603050405020304" pitchFamily="18" charset="0"/>
              </a:rPr>
              <a:t> Secure) sockets</a:t>
            </a:r>
          </a:p>
          <a:p>
            <a:pPr>
              <a:lnSpc>
                <a:spcPct val="150000"/>
              </a:lnSpc>
            </a:pPr>
            <a:r>
              <a:rPr lang="en-US" sz="2200" b="1" dirty="0">
                <a:solidFill>
                  <a:srgbClr val="16191F"/>
                </a:solidFill>
                <a:latin typeface="Times New Roman" panose="02020603050405020304" pitchFamily="18" charset="0"/>
                <a:cs typeface="Times New Roman" panose="02020603050405020304" pitchFamily="18" charset="0"/>
              </a:rPr>
              <a:t>Enhanced</a:t>
            </a:r>
            <a:r>
              <a:rPr lang="en-US" sz="2200" dirty="0">
                <a:solidFill>
                  <a:srgbClr val="16191F"/>
                </a:solidFill>
                <a:latin typeface="Times New Roman" panose="02020603050405020304" pitchFamily="18" charset="0"/>
                <a:cs typeface="Times New Roman" panose="02020603050405020304" pitchFamily="18" charset="0"/>
              </a:rPr>
              <a:t> </a:t>
            </a:r>
            <a:r>
              <a:rPr lang="en-US" sz="2200" b="1" dirty="0">
                <a:solidFill>
                  <a:srgbClr val="16191F"/>
                </a:solidFill>
                <a:latin typeface="Times New Roman" panose="02020603050405020304" pitchFamily="18" charset="0"/>
                <a:cs typeface="Times New Roman" panose="02020603050405020304" pitchFamily="18" charset="0"/>
              </a:rPr>
              <a:t>Security</a:t>
            </a:r>
            <a:r>
              <a:rPr lang="en-US" sz="2200" dirty="0">
                <a:solidFill>
                  <a:srgbClr val="16191F"/>
                </a:solidFill>
                <a:latin typeface="Times New Roman" panose="02020603050405020304" pitchFamily="18" charset="0"/>
                <a:cs typeface="Times New Roman" panose="02020603050405020304" pitchFamily="18" charset="0"/>
              </a:rPr>
              <a:t>: It provides features like storing data in SPICE (built in memory)</a:t>
            </a:r>
          </a:p>
          <a:p>
            <a:pPr marL="0" indent="0">
              <a:lnSpc>
                <a:spcPct val="150000"/>
              </a:lnSpc>
              <a:buNone/>
            </a:pPr>
            <a:endParaRPr lang="en-US" sz="2200" b="0" i="0" dirty="0">
              <a:solidFill>
                <a:srgbClr val="16191F"/>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585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968829"/>
            <a:ext cx="9052688" cy="5127171"/>
          </a:xfrm>
        </p:spPr>
        <p:txBody>
          <a:bodyPr>
            <a:normAutofit/>
          </a:bodyPr>
          <a:lstStyle/>
          <a:p>
            <a:pPr marL="0" indent="0">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Authenticating with Identities</a:t>
            </a:r>
          </a:p>
          <a:p>
            <a:pPr marL="0" indent="0">
              <a:lnSpc>
                <a:spcPct val="150000"/>
              </a:lnSpc>
              <a:buNone/>
            </a:pPr>
            <a:r>
              <a:rPr lang="en-US" sz="2200" dirty="0">
                <a:latin typeface="Times New Roman" panose="02020603050405020304" pitchFamily="18" charset="0"/>
                <a:cs typeface="Times New Roman" panose="02020603050405020304" pitchFamily="18" charset="0"/>
              </a:rPr>
              <a:t>The Authentication is how a user signs into AWS account using their identity credentials. Users are authenticated first to use any of the AWS services. They must be signed is as any of the following users:</a:t>
            </a:r>
          </a:p>
          <a:p>
            <a:pPr>
              <a:lnSpc>
                <a:spcPct val="150000"/>
              </a:lnSpc>
            </a:pPr>
            <a:r>
              <a:rPr lang="en-US" sz="2200" dirty="0">
                <a:latin typeface="Times New Roman" panose="02020603050405020304" pitchFamily="18" charset="0"/>
                <a:cs typeface="Times New Roman" panose="02020603050405020304" pitchFamily="18" charset="0"/>
              </a:rPr>
              <a:t>AWS account root user</a:t>
            </a:r>
          </a:p>
          <a:p>
            <a:pPr>
              <a:lnSpc>
                <a:spcPct val="150000"/>
              </a:lnSpc>
            </a:pPr>
            <a:r>
              <a:rPr lang="en-US" sz="2200" dirty="0">
                <a:latin typeface="Times New Roman" panose="02020603050405020304" pitchFamily="18" charset="0"/>
                <a:cs typeface="Times New Roman" panose="02020603050405020304" pitchFamily="18" charset="0"/>
              </a:rPr>
              <a:t>IAM user</a:t>
            </a:r>
          </a:p>
          <a:p>
            <a:pPr>
              <a:lnSpc>
                <a:spcPct val="150000"/>
              </a:lnSpc>
            </a:pPr>
            <a:r>
              <a:rPr lang="en-US" sz="2200" dirty="0">
                <a:latin typeface="Times New Roman" panose="02020603050405020304" pitchFamily="18" charset="0"/>
                <a:cs typeface="Times New Roman" panose="02020603050405020304" pitchFamily="18" charset="0"/>
              </a:rPr>
              <a:t>Assuming an IAM role</a:t>
            </a:r>
          </a:p>
        </p:txBody>
      </p:sp>
    </p:spTree>
    <p:extLst>
      <p:ext uri="{BB962C8B-B14F-4D97-AF65-F5344CB8AC3E}">
        <p14:creationId xmlns:p14="http://schemas.microsoft.com/office/powerpoint/2010/main" val="118486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09149A5-754E-41B9-AE5B-56BBF85645F9}"/>
              </a:ext>
            </a:extLst>
          </p:cNvPr>
          <p:cNvSpPr>
            <a:spLocks noGrp="1"/>
          </p:cNvSpPr>
          <p:nvPr>
            <p:ph idx="1"/>
          </p:nvPr>
        </p:nvSpPr>
        <p:spPr>
          <a:xfrm>
            <a:off x="838200" y="726831"/>
            <a:ext cx="11084170" cy="5791200"/>
          </a:xfrm>
        </p:spPr>
        <p:txBody>
          <a:bodyPr>
            <a:normAutofit fontScale="92500" lnSpcReduction="20000"/>
          </a:bodyPr>
          <a:lstStyle/>
          <a:p>
            <a:pPr>
              <a:lnSpc>
                <a:spcPct val="150000"/>
              </a:lnSpc>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A crawler populates  AWS Glue Data </a:t>
            </a:r>
            <a:r>
              <a:rPr lang="en-IN" sz="2400" dirty="0" err="1">
                <a:effectLst/>
                <a:latin typeface="Times New Roman" panose="02020603050405020304" pitchFamily="18" charset="0"/>
                <a:ea typeface="Times New Roman" panose="02020603050405020304" pitchFamily="18" charset="0"/>
              </a:rPr>
              <a:t>Catalog</a:t>
            </a:r>
            <a:r>
              <a:rPr lang="en-IN" sz="2400" dirty="0">
                <a:effectLst/>
                <a:latin typeface="Times New Roman" panose="02020603050405020304" pitchFamily="18" charset="0"/>
                <a:ea typeface="Times New Roman" panose="02020603050405020304" pitchFamily="18" charset="0"/>
              </a:rPr>
              <a:t> in the following way:</a:t>
            </a:r>
          </a:p>
          <a:p>
            <a:pPr marL="342900" lvl="0" indent="-342900">
              <a:lnSpc>
                <a:spcPct val="150000"/>
              </a:lnSpc>
              <a:tabLst>
                <a:tab pos="457200" algn="l"/>
              </a:tabLst>
            </a:pPr>
            <a:r>
              <a:rPr lang="en-IN" sz="2400" dirty="0">
                <a:effectLst/>
                <a:latin typeface="Times New Roman" panose="02020603050405020304" pitchFamily="18" charset="0"/>
                <a:ea typeface="Times New Roman" panose="02020603050405020304" pitchFamily="18" charset="0"/>
              </a:rPr>
              <a:t>A crawler can run any custom classifiers in the order of user specification to infer the format and schema of the data </a:t>
            </a:r>
          </a:p>
          <a:p>
            <a:pPr marL="342900" lvl="0" indent="-342900">
              <a:lnSpc>
                <a:spcPct val="150000"/>
              </a:lnSpc>
              <a:tabLst>
                <a:tab pos="457200" algn="l"/>
              </a:tabLst>
            </a:pPr>
            <a:r>
              <a:rPr lang="en-IN" sz="2400" dirty="0">
                <a:effectLst/>
                <a:latin typeface="Times New Roman" panose="02020603050405020304" pitchFamily="18" charset="0"/>
                <a:ea typeface="Times New Roman" panose="02020603050405020304" pitchFamily="18" charset="0"/>
              </a:rPr>
              <a:t>The first custom classifier which recognize the structure of the used data will create the schema. </a:t>
            </a:r>
          </a:p>
          <a:p>
            <a:pPr marL="342900" lvl="0" indent="-342900">
              <a:lnSpc>
                <a:spcPct val="150000"/>
              </a:lnSpc>
              <a:tabLst>
                <a:tab pos="457200" algn="l"/>
              </a:tabLst>
            </a:pPr>
            <a:r>
              <a:rPr lang="en-IN" sz="2400" dirty="0">
                <a:effectLst/>
                <a:latin typeface="Times New Roman" panose="02020603050405020304" pitchFamily="18" charset="0"/>
                <a:ea typeface="Times New Roman" panose="02020603050405020304" pitchFamily="18" charset="0"/>
              </a:rPr>
              <a:t>In case if custom classifier fails to match data’s schema ,in-built classifier try to match with existing data structures like JSON.</a:t>
            </a:r>
          </a:p>
          <a:p>
            <a:pPr marL="342900" lvl="0" indent="-342900">
              <a:lnSpc>
                <a:spcPct val="150000"/>
              </a:lnSpc>
              <a:tabLst>
                <a:tab pos="457200" algn="l"/>
              </a:tabLst>
            </a:pPr>
            <a:r>
              <a:rPr lang="en-IN" sz="2400" dirty="0">
                <a:effectLst/>
                <a:latin typeface="Times New Roman" panose="02020603050405020304" pitchFamily="18" charset="0"/>
                <a:ea typeface="Times New Roman" panose="02020603050405020304" pitchFamily="18" charset="0"/>
              </a:rPr>
              <a:t>The crawler is connected to the data store as some data store needs crawler connection properties.</a:t>
            </a:r>
          </a:p>
          <a:p>
            <a:pPr marL="342900" lvl="0" indent="-342900">
              <a:lnSpc>
                <a:spcPct val="150000"/>
              </a:lnSpc>
              <a:tabLst>
                <a:tab pos="457200" algn="l"/>
              </a:tabLst>
            </a:pPr>
            <a:r>
              <a:rPr lang="en-IN" sz="2400" dirty="0">
                <a:effectLst/>
                <a:latin typeface="Times New Roman" panose="02020603050405020304" pitchFamily="18" charset="0"/>
                <a:ea typeface="Times New Roman" panose="02020603050405020304" pitchFamily="18" charset="0"/>
              </a:rPr>
              <a:t>Metadata is written to data </a:t>
            </a:r>
            <a:r>
              <a:rPr lang="en-IN" sz="2400" dirty="0" err="1">
                <a:effectLst/>
                <a:latin typeface="Times New Roman" panose="02020603050405020304" pitchFamily="18" charset="0"/>
                <a:ea typeface="Times New Roman" panose="02020603050405020304" pitchFamily="18" charset="0"/>
              </a:rPr>
              <a:t>catalog</a:t>
            </a:r>
            <a:r>
              <a:rPr lang="en-IN" sz="2400" dirty="0">
                <a:effectLst/>
                <a:latin typeface="Times New Roman" panose="02020603050405020304" pitchFamily="18" charset="0"/>
                <a:ea typeface="Times New Roman" panose="02020603050405020304" pitchFamily="18" charset="0"/>
              </a:rPr>
              <a:t> by crawlers. Tables which hold metadata about data in data store. </a:t>
            </a:r>
            <a:endParaRPr lang="en-IN" dirty="0"/>
          </a:p>
        </p:txBody>
      </p:sp>
    </p:spTree>
    <p:extLst>
      <p:ext uri="{BB962C8B-B14F-4D97-AF65-F5344CB8AC3E}">
        <p14:creationId xmlns:p14="http://schemas.microsoft.com/office/powerpoint/2010/main" val="233402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48714-6549-49E4-8B47-6EBA4E5BA617}"/>
              </a:ext>
            </a:extLst>
          </p:cNvPr>
          <p:cNvSpPr>
            <a:spLocks noGrp="1"/>
          </p:cNvSpPr>
          <p:nvPr>
            <p:ph idx="1"/>
          </p:nvPr>
        </p:nvSpPr>
        <p:spPr>
          <a:xfrm>
            <a:off x="838200" y="703385"/>
            <a:ext cx="9067800" cy="5473578"/>
          </a:xfrm>
        </p:spPr>
        <p:txBody>
          <a:bodyPr>
            <a:normAutofit fontScale="92500" lnSpcReduction="20000"/>
          </a:bodyPr>
          <a:lstStyle/>
          <a:p>
            <a:pPr marL="0" indent="0">
              <a:buNone/>
            </a:pPr>
            <a:r>
              <a:rPr lang="en-IN" sz="2400" b="1" dirty="0">
                <a:solidFill>
                  <a:srgbClr val="FF0000"/>
                </a:solidFill>
                <a:latin typeface="Times New Roman" panose="02020603050405020304" pitchFamily="18" charset="0"/>
                <a:cs typeface="Times New Roman" panose="02020603050405020304" pitchFamily="18" charset="0"/>
              </a:rPr>
              <a:t>AWS Glue Data </a:t>
            </a:r>
            <a:r>
              <a:rPr lang="en-IN" sz="2400" b="1" dirty="0" err="1">
                <a:solidFill>
                  <a:srgbClr val="FF0000"/>
                </a:solidFill>
                <a:latin typeface="Times New Roman" panose="02020603050405020304" pitchFamily="18" charset="0"/>
                <a:cs typeface="Times New Roman" panose="02020603050405020304" pitchFamily="18" charset="0"/>
              </a:rPr>
              <a:t>Catalog</a:t>
            </a:r>
            <a:endParaRPr lang="en-IN" sz="2400" b="1" dirty="0"/>
          </a:p>
          <a:p>
            <a:pPr>
              <a:lnSpc>
                <a:spcPct val="150000"/>
              </a:lnSpc>
            </a:pPr>
            <a:r>
              <a:rPr lang="en-US" sz="2400" dirty="0">
                <a:latin typeface="Times New Roman" panose="02020603050405020304" pitchFamily="18" charset="0"/>
                <a:cs typeface="Times New Roman" panose="02020603050405020304" pitchFamily="18" charset="0"/>
              </a:rPr>
              <a:t>Your persistent metadata repository is the AWS Glue Data Catalog.</a:t>
            </a:r>
          </a:p>
          <a:p>
            <a:pPr>
              <a:lnSpc>
                <a:spcPct val="150000"/>
              </a:lnSpc>
            </a:pPr>
            <a:r>
              <a:rPr lang="en-US" sz="2400" dirty="0">
                <a:latin typeface="Times New Roman" panose="02020603050405020304" pitchFamily="18" charset="0"/>
                <a:cs typeface="Times New Roman" panose="02020603050405020304" pitchFamily="18" charset="0"/>
              </a:rPr>
              <a:t>It's a managed service that allows you to store, annotate, and exchange metadata in the AWS Cloud in the same manner as an Apache Hive meta store would.</a:t>
            </a:r>
          </a:p>
          <a:p>
            <a:pPr>
              <a:lnSpc>
                <a:spcPct val="150000"/>
              </a:lnSpc>
            </a:pPr>
            <a:r>
              <a:rPr lang="en-US" sz="2400" dirty="0">
                <a:latin typeface="Times New Roman" panose="02020603050405020304" pitchFamily="18" charset="0"/>
                <a:cs typeface="Times New Roman" panose="02020603050405020304" pitchFamily="18" charset="0"/>
              </a:rPr>
              <a:t>Per AWS region, each AWS account has one AWS Glue Data Catalog.</a:t>
            </a:r>
          </a:p>
          <a:p>
            <a:pPr>
              <a:lnSpc>
                <a:spcPct val="150000"/>
              </a:lnSpc>
            </a:pPr>
            <a:r>
              <a:rPr lang="en-US" sz="2400" dirty="0">
                <a:latin typeface="Times New Roman" panose="02020603050405020304" pitchFamily="18" charset="0"/>
                <a:cs typeface="Times New Roman" panose="02020603050405020304" pitchFamily="18" charset="0"/>
              </a:rPr>
              <a:t>It creates a centralized location where various systems may store and retrieve metadata in order to maintain track of data in data silos and query and change the data. </a:t>
            </a:r>
          </a:p>
          <a:p>
            <a:pPr>
              <a:lnSpc>
                <a:spcPct val="150000"/>
              </a:lnSpc>
            </a:pPr>
            <a:r>
              <a:rPr lang="en-US" sz="2400" dirty="0">
                <a:latin typeface="Times New Roman" panose="02020603050405020304" pitchFamily="18" charset="0"/>
                <a:cs typeface="Times New Roman" panose="02020603050405020304" pitchFamily="18" charset="0"/>
              </a:rPr>
              <a:t>Access to the data sources handled by the AWS Glue Data Catalog can be controlled using AWS Identity and Access Management (IAM) policies.</a:t>
            </a: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11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9CD46-8443-428A-9C33-913A49887FEC}"/>
              </a:ext>
            </a:extLst>
          </p:cNvPr>
          <p:cNvSpPr>
            <a:spLocks noGrp="1"/>
          </p:cNvSpPr>
          <p:nvPr>
            <p:ph idx="1"/>
          </p:nvPr>
        </p:nvSpPr>
        <p:spPr>
          <a:xfrm>
            <a:off x="838200" y="562708"/>
            <a:ext cx="9278815" cy="5614255"/>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IAM policies allow you to determine which users have access to which data, regardless of where it is stored, in a clear and consistent manner.</a:t>
            </a:r>
          </a:p>
          <a:p>
            <a:pPr>
              <a:lnSpc>
                <a:spcPct val="150000"/>
              </a:lnSpc>
            </a:pPr>
            <a:r>
              <a:rPr lang="en-US" sz="2200" dirty="0">
                <a:latin typeface="Times New Roman" panose="02020603050405020304" pitchFamily="18" charset="0"/>
                <a:cs typeface="Times New Roman" panose="02020603050405020304" pitchFamily="18" charset="0"/>
              </a:rPr>
              <a:t>With schema change monitoring and data access controls, the Data Catalog also provides extensive audit and governance features.</a:t>
            </a:r>
          </a:p>
          <a:p>
            <a:pPr>
              <a:lnSpc>
                <a:spcPct val="150000"/>
              </a:lnSpc>
            </a:pPr>
            <a:r>
              <a:rPr lang="en-US" sz="2200" dirty="0">
                <a:latin typeface="Times New Roman" panose="02020603050405020304" pitchFamily="18" charset="0"/>
                <a:cs typeface="Times New Roman" panose="02020603050405020304" pitchFamily="18" charset="0"/>
              </a:rPr>
              <a:t>AWS services that make use of the AWS Glue Data Catalog include: </a:t>
            </a:r>
          </a:p>
          <a:p>
            <a:pPr lvl="1">
              <a:lnSpc>
                <a:spcPct val="150000"/>
              </a:lnSpc>
            </a:pPr>
            <a:r>
              <a:rPr lang="en-IN" sz="2200" dirty="0">
                <a:latin typeface="Times New Roman" panose="02020603050405020304" pitchFamily="18" charset="0"/>
                <a:cs typeface="Times New Roman" panose="02020603050405020304" pitchFamily="18" charset="0"/>
              </a:rPr>
              <a:t>AWS lake formation</a:t>
            </a:r>
          </a:p>
          <a:p>
            <a:pPr lvl="1">
              <a:lnSpc>
                <a:spcPct val="150000"/>
              </a:lnSpc>
            </a:pPr>
            <a:r>
              <a:rPr lang="en-IN" sz="2200" dirty="0">
                <a:latin typeface="Times New Roman" panose="02020603050405020304" pitchFamily="18" charset="0"/>
                <a:cs typeface="Times New Roman" panose="02020603050405020304" pitchFamily="18" charset="0"/>
              </a:rPr>
              <a:t>Amazon Athena</a:t>
            </a:r>
          </a:p>
          <a:p>
            <a:pPr lvl="1">
              <a:lnSpc>
                <a:spcPct val="150000"/>
              </a:lnSpc>
            </a:pPr>
            <a:r>
              <a:rPr lang="en-IN" sz="2200" dirty="0">
                <a:latin typeface="Times New Roman" panose="02020603050405020304" pitchFamily="18" charset="0"/>
                <a:cs typeface="Times New Roman" panose="02020603050405020304" pitchFamily="18" charset="0"/>
              </a:rPr>
              <a:t>Amazon redshift spectrum</a:t>
            </a:r>
          </a:p>
          <a:p>
            <a:pPr lvl="1">
              <a:lnSpc>
                <a:spcPct val="150000"/>
              </a:lnSpc>
            </a:pPr>
            <a:r>
              <a:rPr lang="en-IN" sz="2200" dirty="0">
                <a:latin typeface="Times New Roman" panose="02020603050405020304" pitchFamily="18" charset="0"/>
                <a:cs typeface="Times New Roman" panose="02020603050405020304" pitchFamily="18" charset="0"/>
              </a:rPr>
              <a:t>Amazon EMR</a:t>
            </a:r>
          </a:p>
          <a:p>
            <a:pPr lvl="1">
              <a:lnSpc>
                <a:spcPct val="150000"/>
              </a:lnSpc>
            </a:pPr>
            <a:r>
              <a:rPr lang="en-IN" sz="2200" dirty="0">
                <a:latin typeface="Times New Roman" panose="02020603050405020304" pitchFamily="18" charset="0"/>
                <a:cs typeface="Times New Roman" panose="02020603050405020304" pitchFamily="18" charset="0"/>
              </a:rPr>
              <a:t>AWS Glue Data </a:t>
            </a:r>
            <a:r>
              <a:rPr lang="en-IN" sz="2200" dirty="0" err="1">
                <a:latin typeface="Times New Roman" panose="02020603050405020304" pitchFamily="18" charset="0"/>
                <a:cs typeface="Times New Roman" panose="02020603050405020304" pitchFamily="18" charset="0"/>
              </a:rPr>
              <a:t>Catalog</a:t>
            </a:r>
            <a:r>
              <a:rPr lang="en-IN" sz="2200" dirty="0">
                <a:latin typeface="Times New Roman" panose="02020603050405020304" pitchFamily="18" charset="0"/>
                <a:cs typeface="Times New Roman" panose="02020603050405020304" pitchFamily="18" charset="0"/>
              </a:rPr>
              <a:t> Client for Apache Hive </a:t>
            </a:r>
            <a:r>
              <a:rPr lang="en-IN" sz="2200" dirty="0" err="1">
                <a:latin typeface="Times New Roman" panose="02020603050405020304" pitchFamily="18" charset="0"/>
                <a:cs typeface="Times New Roman" panose="02020603050405020304" pitchFamily="18" charset="0"/>
              </a:rPr>
              <a:t>Metastore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05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6292-43EE-4CDC-BE1D-FF9C6CDD3698}"/>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Glue Jobs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2AA375A-6FD0-45C3-9042-E0BBF8193798}"/>
              </a:ext>
            </a:extLst>
          </p:cNvPr>
          <p:cNvSpPr>
            <a:spLocks noGrp="1"/>
          </p:cNvSpPr>
          <p:nvPr>
            <p:ph sz="half" idx="1"/>
          </p:nvPr>
        </p:nvSpPr>
        <p:spPr>
          <a:xfrm>
            <a:off x="838200" y="1442122"/>
            <a:ext cx="5181600" cy="4861535"/>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In AWS Glue, a job is the business reasoning that does the extract, transformation and load (ETL) processes.</a:t>
            </a:r>
          </a:p>
          <a:p>
            <a:pPr>
              <a:lnSpc>
                <a:spcPct val="150000"/>
              </a:lnSpc>
            </a:pPr>
            <a:r>
              <a:rPr lang="en-US" sz="2200" dirty="0">
                <a:latin typeface="Times New Roman" panose="02020603050405020304" pitchFamily="18" charset="0"/>
                <a:cs typeface="Times New Roman" panose="02020603050405020304" pitchFamily="18" charset="0"/>
              </a:rPr>
              <a:t>AWS Glue executes a script when you start a task that pulls data from sources, transforms it, and inserts it into targets.</a:t>
            </a:r>
          </a:p>
          <a:p>
            <a:pPr>
              <a:lnSpc>
                <a:spcPct val="150000"/>
              </a:lnSpc>
            </a:pPr>
            <a:r>
              <a:rPr lang="en-US" sz="2200" dirty="0">
                <a:latin typeface="Times New Roman" panose="02020603050405020304" pitchFamily="18" charset="0"/>
                <a:cs typeface="Times New Roman" panose="02020603050405020304" pitchFamily="18" charset="0"/>
              </a:rPr>
              <a:t>In the ETL area of the AWS Glue console, you may create jobs. </a:t>
            </a:r>
          </a:p>
        </p:txBody>
      </p:sp>
      <p:pic>
        <p:nvPicPr>
          <p:cNvPr id="7" name="Content Placeholder 6" descr="Diagram&#10;&#10;Description automatically generated">
            <a:extLst>
              <a:ext uri="{FF2B5EF4-FFF2-40B4-BE49-F238E27FC236}">
                <a16:creationId xmlns:a16="http://schemas.microsoft.com/office/drawing/2014/main" id="{19E462D5-7BE6-4F2E-BAD1-C4C4A61ABC7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20154" y="1825626"/>
            <a:ext cx="5984631" cy="4094528"/>
          </a:xfrm>
        </p:spPr>
      </p:pic>
      <p:sp>
        <p:nvSpPr>
          <p:cNvPr id="6" name="TextBox 5">
            <a:extLst>
              <a:ext uri="{FF2B5EF4-FFF2-40B4-BE49-F238E27FC236}">
                <a16:creationId xmlns:a16="http://schemas.microsoft.com/office/drawing/2014/main" id="{07D4F776-0DFD-44D8-A78A-1AC1E669BD4F}"/>
              </a:ext>
            </a:extLst>
          </p:cNvPr>
          <p:cNvSpPr txBox="1"/>
          <p:nvPr/>
        </p:nvSpPr>
        <p:spPr>
          <a:xfrm>
            <a:off x="6482861" y="5789349"/>
            <a:ext cx="5421924"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Credits : </a:t>
            </a:r>
            <a:r>
              <a:rPr lang="en-IN" sz="1100" dirty="0">
                <a:latin typeface="Times New Roman" panose="02020603050405020304" pitchFamily="18" charset="0"/>
                <a:cs typeface="Times New Roman" panose="02020603050405020304" pitchFamily="18" charset="0"/>
                <a:hlinkClick r:id="rId4"/>
              </a:rPr>
              <a:t>https://docs.aws.amazon.com/glue/latest/dg/author-job.html/</a:t>
            </a:r>
            <a:r>
              <a:rPr lang="en-IN"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9253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ACCFD19-6F39-4622-AEA4-31B960D91A65}"/>
              </a:ext>
            </a:extLst>
          </p:cNvPr>
          <p:cNvSpPr>
            <a:spLocks noGrp="1"/>
          </p:cNvSpPr>
          <p:nvPr>
            <p:ph idx="1"/>
          </p:nvPr>
        </p:nvSpPr>
        <p:spPr>
          <a:xfrm>
            <a:off x="838201" y="656493"/>
            <a:ext cx="9396046" cy="5754322"/>
          </a:xfrm>
        </p:spPr>
        <p:txBody>
          <a:bodyPr>
            <a:normAutofit/>
          </a:bodyPr>
          <a:lstStyle/>
          <a:p>
            <a:pPr marL="0" indent="0">
              <a:lnSpc>
                <a:spcPct val="150000"/>
              </a:lnSpc>
              <a:buNone/>
            </a:pPr>
            <a:r>
              <a:rPr lang="en-US" sz="2200" dirty="0">
                <a:solidFill>
                  <a:srgbClr val="FF0000"/>
                </a:solidFill>
                <a:latin typeface="Times New Roman" panose="02020603050405020304" pitchFamily="18" charset="0"/>
                <a:cs typeface="Times New Roman" panose="02020603050405020304" pitchFamily="18" charset="0"/>
              </a:rPr>
              <a:t>Authoring jobs in the AWS Glue console</a:t>
            </a:r>
          </a:p>
          <a:p>
            <a:pPr>
              <a:lnSpc>
                <a:spcPct val="150000"/>
              </a:lnSpc>
            </a:pPr>
            <a:r>
              <a:rPr lang="en-US" sz="2200" dirty="0">
                <a:latin typeface="Times New Roman" panose="02020603050405020304" pitchFamily="18" charset="0"/>
                <a:cs typeface="Times New Roman" panose="02020603050405020304" pitchFamily="18" charset="0"/>
              </a:rPr>
              <a:t>Data Catalog must already have the tables that represent your data source. If your job necessitates the use of different data sources, you can do so simply changing the script.</a:t>
            </a:r>
          </a:p>
          <a:p>
            <a:pPr>
              <a:lnSpc>
                <a:spcPct val="150000"/>
              </a:lnSpc>
            </a:pPr>
            <a:r>
              <a:rPr lang="en-US" sz="2200" dirty="0">
                <a:latin typeface="Times New Roman" panose="02020603050405020304" pitchFamily="18" charset="0"/>
                <a:cs typeface="Times New Roman" panose="02020603050405020304" pitchFamily="18" charset="0"/>
              </a:rPr>
              <a:t>You select a data target for your project. The tables that represent the data target can either be declared in your Data Catalog or created by your task as it runs.</a:t>
            </a:r>
          </a:p>
          <a:p>
            <a:pPr>
              <a:lnSpc>
                <a:spcPct val="150000"/>
              </a:lnSpc>
            </a:pPr>
            <a:r>
              <a:rPr lang="en-US" sz="2200" dirty="0">
                <a:latin typeface="Times New Roman" panose="02020603050405020304" pitchFamily="18" charset="0"/>
                <a:cs typeface="Times New Roman" panose="02020603050405020304" pitchFamily="18" charset="0"/>
              </a:rPr>
              <a:t>By specifying arguments for your task and the resulting script, you can customize the job-processing environment.</a:t>
            </a:r>
          </a:p>
          <a:p>
            <a:pPr>
              <a:lnSpc>
                <a:spcPct val="150000"/>
              </a:lnSpc>
            </a:pPr>
            <a:r>
              <a:rPr lang="en-US" sz="2200" dirty="0">
                <a:latin typeface="Times New Roman" panose="02020603050405020304" pitchFamily="18" charset="0"/>
                <a:cs typeface="Times New Roman" panose="02020603050405020304" pitchFamily="18" charset="0"/>
              </a:rPr>
              <a:t>AWS Glue builds a </a:t>
            </a:r>
            <a:r>
              <a:rPr lang="en-US" sz="2200" dirty="0" err="1">
                <a:latin typeface="Times New Roman" panose="02020603050405020304" pitchFamily="18" charset="0"/>
                <a:cs typeface="Times New Roman" panose="02020603050405020304" pitchFamily="18" charset="0"/>
              </a:rPr>
              <a:t>PySpark</a:t>
            </a:r>
            <a:r>
              <a:rPr lang="en-US" sz="2200" dirty="0">
                <a:latin typeface="Times New Roman" panose="02020603050405020304" pitchFamily="18" charset="0"/>
                <a:cs typeface="Times New Roman" panose="02020603050405020304" pitchFamily="18" charset="0"/>
              </a:rPr>
              <a:t> or Scala script based on your input.</a:t>
            </a:r>
          </a:p>
          <a:p>
            <a:pPr>
              <a:lnSpc>
                <a:spcPct val="150000"/>
              </a:lnSpc>
            </a:pPr>
            <a:r>
              <a:rPr lang="en-US" sz="2200" dirty="0">
                <a:latin typeface="Times New Roman" panose="02020603050405020304" pitchFamily="18" charset="0"/>
                <a:cs typeface="Times New Roman" panose="02020603050405020304" pitchFamily="18" charset="0"/>
              </a:rPr>
              <a:t>You can customize the script to meet your own business requirements.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22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CD3189-7885-4C1B-B825-F1C82233B2C5}"/>
              </a:ext>
            </a:extLst>
          </p:cNvPr>
          <p:cNvSpPr>
            <a:spLocks noGrp="1"/>
          </p:cNvSpPr>
          <p:nvPr>
            <p:ph idx="1"/>
          </p:nvPr>
        </p:nvSpPr>
        <p:spPr>
          <a:xfrm>
            <a:off x="838200" y="574431"/>
            <a:ext cx="9419492" cy="5861538"/>
          </a:xfrm>
        </p:spPr>
        <p:txBody>
          <a:bodyPr>
            <a:normAutofit/>
          </a:bodyPr>
          <a:lstStyle/>
          <a:p>
            <a:pPr marL="0" indent="0">
              <a:lnSpc>
                <a:spcPct val="200000"/>
              </a:lnSpc>
              <a:buNone/>
            </a:pPr>
            <a:r>
              <a:rPr lang="en-US" sz="2200" dirty="0">
                <a:solidFill>
                  <a:srgbClr val="FF0000"/>
                </a:solidFill>
                <a:latin typeface="Times New Roman" panose="02020603050405020304" pitchFamily="18" charset="0"/>
                <a:cs typeface="Times New Roman" panose="02020603050405020304" pitchFamily="18" charset="0"/>
              </a:rPr>
              <a:t>Using Job Bookmarks with the AWS Glue</a:t>
            </a:r>
          </a:p>
          <a:p>
            <a:pPr>
              <a:lnSpc>
                <a:spcPct val="200000"/>
              </a:lnSpc>
            </a:pPr>
            <a:r>
              <a:rPr lang="en-US" sz="2200" dirty="0">
                <a:latin typeface="Times New Roman" panose="02020603050405020304" pitchFamily="18" charset="0"/>
                <a:cs typeface="Times New Roman" panose="02020603050405020304" pitchFamily="18" charset="0"/>
              </a:rPr>
              <a:t>Job bookmarks keep track of a job's status.</a:t>
            </a:r>
          </a:p>
          <a:p>
            <a:pPr>
              <a:lnSpc>
                <a:spcPct val="150000"/>
              </a:lnSpc>
            </a:pPr>
            <a:r>
              <a:rPr lang="en-US" sz="2200" dirty="0">
                <a:latin typeface="Times New Roman" panose="02020603050405020304" pitchFamily="18" charset="0"/>
                <a:cs typeface="Times New Roman" panose="02020603050405020304" pitchFamily="18" charset="0"/>
              </a:rPr>
              <a:t>A job name and a version number are used to identify each instance of the state.</a:t>
            </a:r>
          </a:p>
          <a:p>
            <a:pPr>
              <a:lnSpc>
                <a:spcPct val="150000"/>
              </a:lnSpc>
            </a:pPr>
            <a:r>
              <a:rPr lang="en-US" sz="2200" dirty="0">
                <a:latin typeface="Times New Roman" panose="02020603050405020304" pitchFamily="18" charset="0"/>
                <a:cs typeface="Times New Roman" panose="02020603050405020304" pitchFamily="18" charset="0"/>
              </a:rPr>
              <a:t>When a script calls </a:t>
            </a:r>
            <a:r>
              <a:rPr lang="en-US" sz="2200" dirty="0" err="1">
                <a:latin typeface="Times New Roman" panose="02020603050405020304" pitchFamily="18" charset="0"/>
                <a:cs typeface="Times New Roman" panose="02020603050405020304" pitchFamily="18" charset="0"/>
              </a:rPr>
              <a:t>job.init</a:t>
            </a:r>
            <a:r>
              <a:rPr lang="en-US" sz="2200" dirty="0">
                <a:latin typeface="Times New Roman" panose="02020603050405020304" pitchFamily="18" charset="0"/>
                <a:cs typeface="Times New Roman" panose="02020603050405020304" pitchFamily="18" charset="0"/>
              </a:rPr>
              <a:t>, it obtains its current state and always the most recent version.</a:t>
            </a:r>
          </a:p>
          <a:p>
            <a:pPr>
              <a:lnSpc>
                <a:spcPct val="150000"/>
              </a:lnSpc>
            </a:pPr>
            <a:r>
              <a:rPr lang="en-US" sz="2200" dirty="0">
                <a:latin typeface="Times New Roman" panose="02020603050405020304" pitchFamily="18" charset="0"/>
                <a:cs typeface="Times New Roman" panose="02020603050405020304" pitchFamily="18" charset="0"/>
              </a:rPr>
              <a:t>When the user script calls </a:t>
            </a:r>
            <a:r>
              <a:rPr lang="en-US" sz="2200" dirty="0" err="1">
                <a:latin typeface="Times New Roman" panose="02020603050405020304" pitchFamily="18" charset="0"/>
                <a:cs typeface="Times New Roman" panose="02020603050405020304" pitchFamily="18" charset="0"/>
              </a:rPr>
              <a:t>job.commit</a:t>
            </a:r>
            <a:r>
              <a:rPr lang="en-US" sz="2200" dirty="0">
                <a:latin typeface="Times New Roman" panose="02020603050405020304" pitchFamily="18" charset="0"/>
                <a:cs typeface="Times New Roman" panose="02020603050405020304" pitchFamily="18" charset="0"/>
              </a:rPr>
              <a:t>, the state items are saved atomically.</a:t>
            </a:r>
          </a:p>
          <a:p>
            <a:pPr>
              <a:lnSpc>
                <a:spcPct val="150000"/>
              </a:lnSpc>
            </a:pPr>
            <a:r>
              <a:rPr lang="en-US" sz="2200" dirty="0">
                <a:latin typeface="Times New Roman" panose="02020603050405020304" pitchFamily="18" charset="0"/>
                <a:cs typeface="Times New Roman" panose="02020603050405020304" pitchFamily="18" charset="0"/>
              </a:rPr>
              <a:t>From the arguments, the script obtains the job name and the control option for the job bookmarks.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1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3842</Words>
  <Application>Microsoft Office PowerPoint</Application>
  <PresentationFormat>Widescreen</PresentationFormat>
  <Paragraphs>249</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AWS Glue, Athena and Quick Sight</vt:lpstr>
      <vt:lpstr>Agenda</vt:lpstr>
      <vt:lpstr>Glue Data Catalog</vt:lpstr>
      <vt:lpstr>PowerPoint Presentation</vt:lpstr>
      <vt:lpstr>PowerPoint Presentation</vt:lpstr>
      <vt:lpstr>PowerPoint Presentation</vt:lpstr>
      <vt:lpstr>Glue Jobs</vt:lpstr>
      <vt:lpstr>PowerPoint Presentation</vt:lpstr>
      <vt:lpstr>PowerPoint Presentation</vt:lpstr>
      <vt:lpstr>PowerPoint Presentation</vt:lpstr>
      <vt:lpstr>PowerPoint Presentation</vt:lpstr>
      <vt:lpstr>PowerPoint Presentation</vt:lpstr>
      <vt:lpstr> Job Book Marks </vt:lpstr>
      <vt:lpstr>PowerPoint Presentation</vt:lpstr>
      <vt:lpstr>PowerPoint Presentation</vt:lpstr>
      <vt:lpstr>Amazon Athena</vt:lpstr>
      <vt:lpstr>PowerPoint Presentation</vt:lpstr>
      <vt:lpstr>PowerPoint Presentation</vt:lpstr>
      <vt:lpstr>PowerPoint Presentation</vt:lpstr>
      <vt:lpstr>PowerPoint Presentation</vt:lpstr>
      <vt:lpstr>PowerPoint Presentation</vt:lpstr>
      <vt:lpstr>PowerPoint Presentation</vt:lpstr>
      <vt:lpstr>QuickSight Visualizations and Dashboards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QuickSight Security and Authentication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Search</dc:title>
  <dc:creator>Pedram Habibi</dc:creator>
  <cp:lastModifiedBy>Pedram Habibi</cp:lastModifiedBy>
  <cp:revision>2</cp:revision>
  <dcterms:created xsi:type="dcterms:W3CDTF">2022-10-08T22:15:32Z</dcterms:created>
  <dcterms:modified xsi:type="dcterms:W3CDTF">2022-10-08T22:22:32Z</dcterms:modified>
</cp:coreProperties>
</file>