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45" r:id="rId2"/>
    <p:sldId id="44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3CC5A-B60F-48B2-B01F-AA7F5EE4B87C}"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7F6D3-C709-43BE-A32F-583EEF303400}" type="slidenum">
              <a:rPr lang="en-US" smtClean="0"/>
              <a:t>‹#›</a:t>
            </a:fld>
            <a:endParaRPr lang="en-US"/>
          </a:p>
        </p:txBody>
      </p:sp>
    </p:spTree>
    <p:extLst>
      <p:ext uri="{BB962C8B-B14F-4D97-AF65-F5344CB8AC3E}">
        <p14:creationId xmlns:p14="http://schemas.microsoft.com/office/powerpoint/2010/main" val="22607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a:t>
            </a:fld>
            <a:endParaRPr lang="en-US"/>
          </a:p>
        </p:txBody>
      </p:sp>
    </p:spTree>
    <p:extLst>
      <p:ext uri="{BB962C8B-B14F-4D97-AF65-F5344CB8AC3E}">
        <p14:creationId xmlns:p14="http://schemas.microsoft.com/office/powerpoint/2010/main" val="4018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https://docs.aws.amazon.com/quicksight/latest/user/creating-data-sets-new.html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https://docs.aws.amazon.com/quicksight/latest/user/create-a-data-set-athena.html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https://docs.aws.amazon.com/quicksight/latest/user/create-a-data-set-athena.html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https://docs.aws.amazon.com/quicksight/latest/user/create-a-data-set-excel.html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https://docs.aws.amazon.com/quicksight/latest/user/create-a-data-set-salesforce.html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https://docs.aws.amazon.com/quicksight/latest/user/create-a-data-set-salesforce.html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https://docs.aws.amazon.com/quicksight/latest/user/preparing-data.html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https://docs.aws.amazon.com/quicksight/latest/user/changing-a-field-name.html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18</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https://docs.aws.amazon.com/quicksight/latest/user/adding-drill-downs.html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19</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https://docs.aws.amazon.com/quicksight/latest/user/adding-drill-downs.html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20</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https://docs.aws.amazon.com/quicksight/latest/user/welcome.html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3</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https://docs.aws.amazon.com/quicksight/latest/user/describing-data.html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https://docs.aws.amazon.com/quicksight/latest/user/previewing-tables-in-a-dataset.html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https://docs.aws.amazon.com/quicksight/latest/user/working-with-visuals.html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https://docs.aws.amazon.com/quicksight/latest/user/creating-an-analysis.html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for contents - https://docs.aws.amazon.com/quicksight/latest/user/creating-an-analysis.html</a:t>
            </a:r>
          </a:p>
        </p:txBody>
      </p:sp>
      <p:sp>
        <p:nvSpPr>
          <p:cNvPr id="4" name="Slide Number Placeholder 3"/>
          <p:cNvSpPr>
            <a:spLocks noGrp="1"/>
          </p:cNvSpPr>
          <p:nvPr>
            <p:ph type="sldNum" sz="quarter" idx="10"/>
          </p:nvPr>
        </p:nvSpPr>
        <p:spPr/>
        <p:txBody>
          <a:bodyPr/>
          <a:lstStyle/>
          <a:p>
            <a:fld id="{5797BE99-4A28-464A-B21B-FD416C4DDDC5}"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https://docs.aws.amazon.com/quicksight/latest/user/working-with-multiple-sheets.html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https://docs.aws.amazon.com/quicksight/latest/user/working-with-visual-types.html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https://docs.aws.amazon.com/quicksight/latest/user/pie-chart.html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https://docs.aws.amazon.com/quicksight/latest/user/formatting-a-visual.html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https://docs.aws.amazon.com/quicksight/latest/user/types-of-layout.html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https://docs.aws.amazon.com/quicksight/latest/user/welcome.html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https://docs.aws.amazon.com/quicksight/latest/user/parameters-in-quicksight.html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https://docs.aws.amazon.com/quicksight/latest/user/making-data-driven-decisions-with-ml-in-quicksight.html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https://docs.aws.amazon.com/quicksight/latest/user/making-data-driven-decisions-with-ml-in-quicksight.html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https://aws.amazon.com/solutions/case-studies/microstrategy/</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https://aws.amazon.com/solutions/case-studies/microstrategy/</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https://aws.amazon.com/solutions/case-studies/microstrategy/</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https://aws.amazon.com/solutions/case-studies/microstrategy/</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https://docs.aws.amazon.com/quicksight/latest/user/welcome.html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https://docs.aws.amazon.com/quicksight/latest/user/how-quicksight-works.html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6</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for contents : https://docs.aws.amazon.com/quicksight/latest/user/working-with-data.html</a:t>
            </a:r>
          </a:p>
          <a:p>
            <a:r>
              <a:rPr lang="en-US" dirty="0"/>
              <a:t>https://docs.aws.amazon.com/quicksight/latest/user/supported-data-sources.html</a:t>
            </a:r>
          </a:p>
          <a:p>
            <a:r>
              <a:rPr lang="en-US" dirty="0"/>
              <a:t>https://docs.aws.amazon.com/quicksight/latest/user/data-source-limits.html</a:t>
            </a:r>
          </a:p>
          <a:p>
            <a:r>
              <a:rPr lang="en-US" dirty="0"/>
              <a:t>https://docs.aws.amazon.com/quicksight/latest/user/supported-data-types-and-values.html</a:t>
            </a:r>
          </a:p>
          <a:p>
            <a:endParaRPr lang="en-US" dirty="0"/>
          </a:p>
          <a:p>
            <a:endParaRPr lang="en-US" dirty="0"/>
          </a:p>
          <a:p>
            <a:r>
              <a:rPr lang="en-US" dirty="0"/>
              <a:t>Extra –</a:t>
            </a:r>
          </a:p>
          <a:p>
            <a:r>
              <a:rPr lang="en-US" dirty="0"/>
              <a:t>The following are the SPICE quotas:</a:t>
            </a:r>
          </a:p>
          <a:p>
            <a:r>
              <a:rPr lang="en-US" dirty="0"/>
              <a:t>Each field has 2,047 Unicode characters.</a:t>
            </a:r>
          </a:p>
          <a:p>
            <a:r>
              <a:rPr lang="en-US" dirty="0"/>
              <a:t>Each column name has 127 Unicode characters.</a:t>
            </a:r>
          </a:p>
          <a:p>
            <a:r>
              <a:rPr lang="en-US" dirty="0"/>
              <a:t>Each file has 2,000 columns.</a:t>
            </a:r>
          </a:p>
          <a:p>
            <a:r>
              <a:rPr lang="en-US" dirty="0"/>
              <a:t>Each manifest has 1,000 files.</a:t>
            </a:r>
          </a:p>
          <a:p>
            <a:r>
              <a:rPr lang="en-US" dirty="0"/>
              <a:t>Each dataset has a maximum of 25 million (25,000,000) rows or 25 GB in the Standard edition.</a:t>
            </a:r>
          </a:p>
          <a:p>
            <a:r>
              <a:rPr lang="en-US" dirty="0"/>
              <a:t>Each dataset must have 500 million (500,000,000) rows or 500 GB in the Enterprise edition.</a:t>
            </a:r>
          </a:p>
        </p:txBody>
      </p:sp>
      <p:sp>
        <p:nvSpPr>
          <p:cNvPr id="4" name="Slide Number Placeholder 3"/>
          <p:cNvSpPr>
            <a:spLocks noGrp="1"/>
          </p:cNvSpPr>
          <p:nvPr>
            <p:ph type="sldNum" sz="quarter" idx="10"/>
          </p:nvPr>
        </p:nvSpPr>
        <p:spPr/>
        <p:txBody>
          <a:bodyPr/>
          <a:lstStyle/>
          <a:p>
            <a:fld id="{5797BE99-4A28-464A-B21B-FD416C4DDDC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for contents - https://docs.aws.amazon.com/quicksight/latest/user/supported-data-sources.html</a:t>
            </a:r>
          </a:p>
        </p:txBody>
      </p:sp>
      <p:sp>
        <p:nvSpPr>
          <p:cNvPr id="4" name="Slide Number Placeholder 3"/>
          <p:cNvSpPr>
            <a:spLocks noGrp="1"/>
          </p:cNvSpPr>
          <p:nvPr>
            <p:ph type="sldNum" sz="quarter" idx="10"/>
          </p:nvPr>
        </p:nvSpPr>
        <p:spPr/>
        <p:txBody>
          <a:bodyPr/>
          <a:lstStyle/>
          <a:p>
            <a:fld id="{5797BE99-4A28-464A-B21B-FD416C4DDDC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for contents - https://docs.aws.amazon.com/quicksight/latest/user/supported-data-sources.html</a:t>
            </a:r>
          </a:p>
        </p:txBody>
      </p:sp>
      <p:sp>
        <p:nvSpPr>
          <p:cNvPr id="4" name="Slide Number Placeholder 3"/>
          <p:cNvSpPr>
            <a:spLocks noGrp="1"/>
          </p:cNvSpPr>
          <p:nvPr>
            <p:ph type="sldNum" sz="quarter" idx="10"/>
          </p:nvPr>
        </p:nvSpPr>
        <p:spPr/>
        <p:txBody>
          <a:bodyPr/>
          <a:lstStyle/>
          <a:p>
            <a:fld id="{5797BE99-4A28-464A-B21B-FD416C4DDDC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https://docs.aws.amazon.com/quicksight/latest/user/supported-data-sources.html</a:t>
            </a:r>
          </a:p>
          <a:p>
            <a:endParaRPr lang="en-US" dirty="0"/>
          </a:p>
        </p:txBody>
      </p:sp>
      <p:sp>
        <p:nvSpPr>
          <p:cNvPr id="4" name="Slide Number Placeholder 3"/>
          <p:cNvSpPr>
            <a:spLocks noGrp="1"/>
          </p:cNvSpPr>
          <p:nvPr>
            <p:ph type="sldNum" sz="quarter" idx="10"/>
          </p:nvPr>
        </p:nvSpPr>
        <p:spPr/>
        <p:txBody>
          <a:bodyPr/>
          <a:lstStyle/>
          <a:p>
            <a:fld id="{5797BE99-4A28-464A-B21B-FD416C4DDDC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895A-394A-E8E9-BEE4-ECFA0C45D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14B374-54E2-8E59-381F-14A724D47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C0239-9E51-78DA-880E-5297ABDCB4B5}"/>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456BF256-7E6D-A0D4-C214-C4BFF7544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3D566-597A-A9CA-4CB7-E6A82245DD5C}"/>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315250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A4EF-E122-8CB9-E599-3147911F51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57844D-E0AB-6529-2FE7-CCF70BF56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F20C9-A549-25D6-CCE6-BC0FE7ED05D4}"/>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77DDAE48-254B-1DA4-5C13-E7FF1FA4F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AF9C4-A8B8-B5B6-2A42-ECFDE91FAEBC}"/>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208286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9E9B5-1ECE-0841-C632-683BFF52A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D6300-1A72-7CEA-3002-4978D1AD7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A516E-19C8-7827-41F8-E4A9FE9DC8A8}"/>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A2F3B9A7-B0EA-7330-5540-BFEF4C205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4348-CC20-3599-FCE4-0F1C0158CC34}"/>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387329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0FFD-0F26-C576-F513-65D9CCF83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7A0AB-FE83-DB43-8789-858A214935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AD8F0-DF2A-40A4-13A3-EF9FD399F623}"/>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AF92B8EC-3EDB-20DC-1A1D-6117B5873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8F19C-FA32-C533-D081-A053B463C26D}"/>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301493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357D-49D5-81B7-D41B-474292B57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44CA6-3AC3-A060-0C09-CAEBF3FD5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9932E-6570-997F-9B81-32E0A7EAA413}"/>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3EEFB10C-03AF-D94E-2BAA-20A1F69BE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E0DC2-343F-0A75-30F0-68C35971087E}"/>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222352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E5-1290-D70D-E727-B9BD20695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21F00-4016-E425-829D-B5C83F284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18F9F-C7E6-E0D1-1CE1-05071527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24208-3062-0843-26AD-3D90C699847D}"/>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6" name="Footer Placeholder 5">
            <a:extLst>
              <a:ext uri="{FF2B5EF4-FFF2-40B4-BE49-F238E27FC236}">
                <a16:creationId xmlns:a16="http://schemas.microsoft.com/office/drawing/2014/main" id="{13218E47-CE2F-C2D8-729A-62939ADB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DA899-B4B3-3596-5C49-473C086E3683}"/>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321566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E663-065F-1DE7-90D2-F132E11818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FB072F-442D-53E6-41E1-B8554B4B4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AC673-9F28-A3A8-7B7D-C6308C377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C3513-24F0-000E-9B6F-093E2C560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730828-2B43-604B-D267-6C59207B8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8B0A3-5D4D-F1AC-786B-A8E8CEDBEACF}"/>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8" name="Footer Placeholder 7">
            <a:extLst>
              <a:ext uri="{FF2B5EF4-FFF2-40B4-BE49-F238E27FC236}">
                <a16:creationId xmlns:a16="http://schemas.microsoft.com/office/drawing/2014/main" id="{F8F3E7C9-2773-3F91-2441-CBA578C98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E5190E-7E49-247E-48A5-59F0B5646780}"/>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429285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745E-4DBB-1A5C-A39D-97910D109E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0FC44-F8AA-7626-19D9-0104FA035422}"/>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4" name="Footer Placeholder 3">
            <a:extLst>
              <a:ext uri="{FF2B5EF4-FFF2-40B4-BE49-F238E27FC236}">
                <a16:creationId xmlns:a16="http://schemas.microsoft.com/office/drawing/2014/main" id="{C91DA81B-D79B-EF7D-9E33-6A76AEFD0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0B332-FB2E-189F-EAC0-24783CEB787B}"/>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427146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CB106-70ED-47C6-3DCB-A5832DDC763E}"/>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3" name="Footer Placeholder 2">
            <a:extLst>
              <a:ext uri="{FF2B5EF4-FFF2-40B4-BE49-F238E27FC236}">
                <a16:creationId xmlns:a16="http://schemas.microsoft.com/office/drawing/2014/main" id="{566C58F2-22AB-67C7-6012-C3C7A0514F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89DE6-9DA9-EE31-5361-036DA2177814}"/>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77268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6024-D352-1EEE-32AE-D26969EE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6B846D-1028-3D22-AC64-0F62B22E5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9E136-E6D1-85B0-AF83-F77CABCE6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6AD7A-9727-C28A-5850-73001AD5FA92}"/>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6" name="Footer Placeholder 5">
            <a:extLst>
              <a:ext uri="{FF2B5EF4-FFF2-40B4-BE49-F238E27FC236}">
                <a16:creationId xmlns:a16="http://schemas.microsoft.com/office/drawing/2014/main" id="{04B9B34E-2E5E-37A0-4D23-C151E30AF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97EAF-6190-3D5F-FC47-28BF3AAAB05C}"/>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179849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43E4-6393-AF66-BAB7-5F0E985BB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4883F2-6B81-006B-E95E-EAFF263FD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5DE07-FCBA-DF0D-28FF-0A7789016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8C8B1-9F10-A74A-13A4-D06DD0759098}"/>
              </a:ext>
            </a:extLst>
          </p:cNvPr>
          <p:cNvSpPr>
            <a:spLocks noGrp="1"/>
          </p:cNvSpPr>
          <p:nvPr>
            <p:ph type="dt" sz="half" idx="10"/>
          </p:nvPr>
        </p:nvSpPr>
        <p:spPr/>
        <p:txBody>
          <a:bodyPr/>
          <a:lstStyle/>
          <a:p>
            <a:fld id="{B04FC7DB-F3FB-428C-B23A-8B1F38FD0273}" type="datetimeFigureOut">
              <a:rPr lang="en-US" smtClean="0"/>
              <a:t>10/16/2022</a:t>
            </a:fld>
            <a:endParaRPr lang="en-US"/>
          </a:p>
        </p:txBody>
      </p:sp>
      <p:sp>
        <p:nvSpPr>
          <p:cNvPr id="6" name="Footer Placeholder 5">
            <a:extLst>
              <a:ext uri="{FF2B5EF4-FFF2-40B4-BE49-F238E27FC236}">
                <a16:creationId xmlns:a16="http://schemas.microsoft.com/office/drawing/2014/main" id="{5DE81D58-C8E0-8460-0547-7A8CC4CB4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C0210-E02F-5AE1-5F57-E8AA62C897CA}"/>
              </a:ext>
            </a:extLst>
          </p:cNvPr>
          <p:cNvSpPr>
            <a:spLocks noGrp="1"/>
          </p:cNvSpPr>
          <p:nvPr>
            <p:ph type="sldNum" sz="quarter" idx="12"/>
          </p:nvPr>
        </p:nvSpPr>
        <p:spPr/>
        <p:txBody>
          <a:bodyPr/>
          <a:lstStyle/>
          <a:p>
            <a:fld id="{24DF1263-3D3D-48D7-99B7-498189EA3C38}" type="slidenum">
              <a:rPr lang="en-US" smtClean="0"/>
              <a:t>‹#›</a:t>
            </a:fld>
            <a:endParaRPr lang="en-US"/>
          </a:p>
        </p:txBody>
      </p:sp>
    </p:spTree>
    <p:extLst>
      <p:ext uri="{BB962C8B-B14F-4D97-AF65-F5344CB8AC3E}">
        <p14:creationId xmlns:p14="http://schemas.microsoft.com/office/powerpoint/2010/main" val="170651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6D683-D8D2-F4B8-A886-4B3B333A5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F4C38-3BF8-BA66-AF70-A4C5723BF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924D-655A-D069-AEA6-E90F2A8D1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FC7DB-F3FB-428C-B23A-8B1F38FD0273}" type="datetimeFigureOut">
              <a:rPr lang="en-US" smtClean="0"/>
              <a:t>10/16/2022</a:t>
            </a:fld>
            <a:endParaRPr lang="en-US"/>
          </a:p>
        </p:txBody>
      </p:sp>
      <p:sp>
        <p:nvSpPr>
          <p:cNvPr id="5" name="Footer Placeholder 4">
            <a:extLst>
              <a:ext uri="{FF2B5EF4-FFF2-40B4-BE49-F238E27FC236}">
                <a16:creationId xmlns:a16="http://schemas.microsoft.com/office/drawing/2014/main" id="{B5A96674-C0AE-2F74-8920-631E8EC41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CD775D-FB2F-6547-D890-35FD748DB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F1263-3D3D-48D7-99B7-498189EA3C38}" type="slidenum">
              <a:rPr lang="en-US" smtClean="0"/>
              <a:t>‹#›</a:t>
            </a:fld>
            <a:endParaRPr lang="en-US"/>
          </a:p>
        </p:txBody>
      </p:sp>
    </p:spTree>
    <p:extLst>
      <p:ext uri="{BB962C8B-B14F-4D97-AF65-F5344CB8AC3E}">
        <p14:creationId xmlns:p14="http://schemas.microsoft.com/office/powerpoint/2010/main" val="146946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197763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Supported Data Sources – </a:t>
            </a:r>
            <a:r>
              <a:rPr lang="en-US" sz="3600" dirty="0" err="1">
                <a:solidFill>
                  <a:srgbClr val="FF0000"/>
                </a:solidFill>
                <a:latin typeface="Times New Roman" pitchFamily="18" charset="0"/>
                <a:cs typeface="Times New Roman" pitchFamily="18" charset="0"/>
              </a:rPr>
              <a:t>SaaS</a:t>
            </a:r>
            <a:r>
              <a:rPr lang="en-US" sz="3600" dirty="0">
                <a:solidFill>
                  <a:srgbClr val="FF0000"/>
                </a:solidFill>
                <a:latin typeface="Times New Roman" pitchFamily="18" charset="0"/>
                <a:cs typeface="Times New Roman" pitchFamily="18" charset="0"/>
              </a:rPr>
              <a:t> Data Sources</a:t>
            </a:r>
          </a:p>
        </p:txBody>
      </p:sp>
      <p:sp>
        <p:nvSpPr>
          <p:cNvPr id="3" name="Content Placeholder 2"/>
          <p:cNvSpPr>
            <a:spLocks noGrp="1"/>
          </p:cNvSpPr>
          <p:nvPr>
            <p:ph idx="1"/>
          </p:nvPr>
        </p:nvSpPr>
        <p:spPr>
          <a:xfrm>
            <a:off x="234350" y="1069675"/>
            <a:ext cx="11566585" cy="5520906"/>
          </a:xfrm>
        </p:spPr>
        <p:txBody>
          <a:bodyPr>
            <a:noAutofit/>
          </a:bodyPr>
          <a:lstStyle/>
          <a:p>
            <a:pPr algn="just">
              <a:lnSpc>
                <a:spcPct val="100000"/>
              </a:lnSpc>
              <a:buFont typeface="Wingdings" pitchFamily="2" charset="2"/>
              <a:buChar char="Ø"/>
            </a:pPr>
            <a:r>
              <a:rPr lang="en-US" sz="2200" dirty="0">
                <a:latin typeface="Times New Roman" pitchFamily="18" charset="0"/>
                <a:cs typeface="Times New Roman" pitchFamily="18" charset="0"/>
              </a:rPr>
              <a:t> Direct connection is supported by the following </a:t>
            </a:r>
            <a:r>
              <a:rPr lang="en-US" sz="2200" dirty="0" err="1">
                <a:latin typeface="Times New Roman" pitchFamily="18" charset="0"/>
                <a:cs typeface="Times New Roman" pitchFamily="18" charset="0"/>
              </a:rPr>
              <a:t>SaaS</a:t>
            </a:r>
            <a:r>
              <a:rPr lang="en-US" sz="2200" dirty="0">
                <a:latin typeface="Times New Roman" pitchFamily="18" charset="0"/>
                <a:cs typeface="Times New Roman" pitchFamily="18" charset="0"/>
              </a:rPr>
              <a:t> sources:</a:t>
            </a:r>
          </a:p>
          <a:p>
            <a:pPr lvl="1" algn="just">
              <a:lnSpc>
                <a:spcPct val="100000"/>
              </a:lnSpc>
            </a:pPr>
            <a:r>
              <a:rPr lang="en-US" sz="2200" dirty="0" err="1">
                <a:latin typeface="Times New Roman" pitchFamily="18" charset="0"/>
                <a:cs typeface="Times New Roman" pitchFamily="18" charset="0"/>
              </a:rPr>
              <a:t>Jira</a:t>
            </a:r>
            <a:endParaRPr lang="en-US" sz="2200" dirty="0">
              <a:latin typeface="Times New Roman" pitchFamily="18" charset="0"/>
              <a:cs typeface="Times New Roman" pitchFamily="18" charset="0"/>
            </a:endParaRPr>
          </a:p>
          <a:p>
            <a:pPr lvl="1" algn="just">
              <a:lnSpc>
                <a:spcPct val="100000"/>
              </a:lnSpc>
            </a:pPr>
            <a:r>
              <a:rPr lang="en-US" sz="2200" dirty="0" err="1">
                <a:latin typeface="Times New Roman" pitchFamily="18" charset="0"/>
                <a:cs typeface="Times New Roman" pitchFamily="18" charset="0"/>
              </a:rPr>
              <a:t>ServiceNow</a:t>
            </a:r>
            <a:endParaRPr lang="en-US" sz="2200" dirty="0">
              <a:latin typeface="Times New Roman" pitchFamily="18" charset="0"/>
              <a:cs typeface="Times New Roman" pitchFamily="18" charset="0"/>
            </a:endParaRPr>
          </a:p>
          <a:p>
            <a:pPr lvl="1" algn="just">
              <a:lnSpc>
                <a:spcPct val="100000"/>
              </a:lnSpc>
            </a:pPr>
            <a:endParaRPr lang="en-US" sz="2200" dirty="0">
              <a:latin typeface="Times New Roman" pitchFamily="18" charset="0"/>
              <a:cs typeface="Times New Roman" pitchFamily="18" charset="0"/>
            </a:endParaRPr>
          </a:p>
          <a:p>
            <a:pPr algn="just">
              <a:lnSpc>
                <a:spcPct val="150000"/>
              </a:lnSpc>
              <a:buFont typeface="Wingdings" pitchFamily="2" charset="2"/>
              <a:buChar char="Ø"/>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OAuth</a:t>
            </a:r>
            <a:r>
              <a:rPr lang="en-US" sz="2200" dirty="0">
                <a:latin typeface="Times New Roman" pitchFamily="18" charset="0"/>
                <a:cs typeface="Times New Roman" pitchFamily="18" charset="0"/>
              </a:rPr>
              <a:t>-enabled </a:t>
            </a:r>
            <a:r>
              <a:rPr lang="en-US" sz="2200" dirty="0" err="1">
                <a:latin typeface="Times New Roman" pitchFamily="18" charset="0"/>
                <a:cs typeface="Times New Roman" pitchFamily="18" charset="0"/>
              </a:rPr>
              <a:t>SaaS</a:t>
            </a:r>
            <a:r>
              <a:rPr lang="en-US" sz="2200" dirty="0">
                <a:latin typeface="Times New Roman" pitchFamily="18" charset="0"/>
                <a:cs typeface="Times New Roman" pitchFamily="18" charset="0"/>
              </a:rPr>
              <a:t> sources require you to </a:t>
            </a:r>
            <a:r>
              <a:rPr lang="en-US" sz="2200" dirty="0" err="1">
                <a:latin typeface="Times New Roman" pitchFamily="18" charset="0"/>
                <a:cs typeface="Times New Roman" pitchFamily="18" charset="0"/>
              </a:rPr>
              <a:t>authorise</a:t>
            </a:r>
            <a:r>
              <a:rPr lang="en-US" sz="2200" dirty="0">
                <a:latin typeface="Times New Roman" pitchFamily="18" charset="0"/>
                <a:cs typeface="Times New Roman" pitchFamily="18" charset="0"/>
              </a:rPr>
              <a:t> the connection on the </a:t>
            </a:r>
            <a:r>
              <a:rPr lang="en-US" sz="2200" dirty="0" err="1">
                <a:latin typeface="Times New Roman" pitchFamily="18" charset="0"/>
                <a:cs typeface="Times New Roman" pitchFamily="18" charset="0"/>
              </a:rPr>
              <a:t>SaaS</a:t>
            </a:r>
            <a:r>
              <a:rPr lang="en-US" sz="2200" dirty="0">
                <a:latin typeface="Times New Roman" pitchFamily="18" charset="0"/>
                <a:cs typeface="Times New Roman" pitchFamily="18" charset="0"/>
              </a:rPr>
              <a:t> website.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must be able to connect to the </a:t>
            </a:r>
            <a:r>
              <a:rPr lang="en-US" sz="2200" dirty="0" err="1">
                <a:latin typeface="Times New Roman" pitchFamily="18" charset="0"/>
                <a:cs typeface="Times New Roman" pitchFamily="18" charset="0"/>
              </a:rPr>
              <a:t>SaaS</a:t>
            </a:r>
            <a:r>
              <a:rPr lang="en-US" sz="2200" dirty="0">
                <a:latin typeface="Times New Roman" pitchFamily="18" charset="0"/>
                <a:cs typeface="Times New Roman" pitchFamily="18" charset="0"/>
              </a:rPr>
              <a:t> data source across the network for this to work. The following are some of these sources:</a:t>
            </a:r>
          </a:p>
          <a:p>
            <a:pPr lvl="1" algn="just">
              <a:lnSpc>
                <a:spcPct val="150000"/>
              </a:lnSpc>
            </a:pPr>
            <a:r>
              <a:rPr lang="en-US" sz="2200" dirty="0">
                <a:latin typeface="Times New Roman" pitchFamily="18" charset="0"/>
                <a:cs typeface="Times New Roman" pitchFamily="18" charset="0"/>
              </a:rPr>
              <a:t>Adobe Analytics</a:t>
            </a:r>
          </a:p>
          <a:p>
            <a:pPr lvl="1" algn="just">
              <a:lnSpc>
                <a:spcPct val="150000"/>
              </a:lnSpc>
            </a:pPr>
            <a:r>
              <a:rPr lang="en-US" sz="2200" dirty="0" err="1">
                <a:latin typeface="Times New Roman" pitchFamily="18" charset="0"/>
                <a:cs typeface="Times New Roman" pitchFamily="18" charset="0"/>
              </a:rPr>
              <a:t>Github</a:t>
            </a:r>
            <a:endParaRPr lang="en-US" sz="2200" dirty="0">
              <a:latin typeface="Times New Roman" pitchFamily="18" charset="0"/>
              <a:cs typeface="Times New Roman" pitchFamily="18" charset="0"/>
            </a:endParaRPr>
          </a:p>
          <a:p>
            <a:pPr lvl="1" algn="just">
              <a:lnSpc>
                <a:spcPct val="150000"/>
              </a:lnSpc>
            </a:pPr>
            <a:r>
              <a:rPr lang="en-US" sz="2200" dirty="0" err="1">
                <a:latin typeface="Times New Roman" pitchFamily="18" charset="0"/>
                <a:cs typeface="Times New Roman" pitchFamily="18" charset="0"/>
              </a:rPr>
              <a:t>Salesforce</a:t>
            </a:r>
            <a:endParaRPr lang="en-US" sz="2200" dirty="0">
              <a:latin typeface="Times New Roman" pitchFamily="18" charset="0"/>
              <a:cs typeface="Times New Roman" pitchFamily="18" charset="0"/>
            </a:endParaRPr>
          </a:p>
          <a:p>
            <a:pPr lvl="1" algn="just">
              <a:lnSpc>
                <a:spcPct val="150000"/>
              </a:lnSpc>
            </a:pPr>
            <a:r>
              <a:rPr lang="en-US" sz="2200" dirty="0">
                <a:latin typeface="Times New Roman" pitchFamily="18" charset="0"/>
                <a:cs typeface="Times New Roman" pitchFamily="18" charset="0"/>
              </a:rPr>
              <a:t>Twitter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Datasets from Data Sources</a:t>
            </a:r>
          </a:p>
        </p:txBody>
      </p:sp>
      <p:sp>
        <p:nvSpPr>
          <p:cNvPr id="3" name="Content Placeholder 2"/>
          <p:cNvSpPr>
            <a:spLocks noGrp="1"/>
          </p:cNvSpPr>
          <p:nvPr>
            <p:ph idx="1"/>
          </p:nvPr>
        </p:nvSpPr>
        <p:spPr>
          <a:xfrm>
            <a:off x="234350" y="1069675"/>
            <a:ext cx="11566585" cy="5520906"/>
          </a:xfrm>
        </p:spPr>
        <p:txBody>
          <a:bodyPr>
            <a:noAutofit/>
          </a:bodyPr>
          <a:lstStyle/>
          <a:p>
            <a:pPr algn="just">
              <a:lnSpc>
                <a:spcPct val="150000"/>
              </a:lnSpc>
            </a:pPr>
            <a:r>
              <a:rPr lang="en-US" sz="2200" dirty="0">
                <a:latin typeface="Times New Roman" pitchFamily="18" charset="0"/>
                <a:cs typeface="Times New Roman" pitchFamily="18" charset="0"/>
              </a:rPr>
              <a:t>For Microsoft excel or </a:t>
            </a:r>
            <a:r>
              <a:rPr lang="en-US" sz="2200" dirty="0" err="1">
                <a:latin typeface="Times New Roman" pitchFamily="18" charset="0"/>
                <a:cs typeface="Times New Roman" pitchFamily="18" charset="0"/>
              </a:rPr>
              <a:t>csv</a:t>
            </a:r>
            <a:r>
              <a:rPr lang="en-US" sz="2200" dirty="0">
                <a:latin typeface="Times New Roman" pitchFamily="18" charset="0"/>
                <a:cs typeface="Times New Roman" pitchFamily="18" charset="0"/>
              </a:rPr>
              <a:t> files, we can simply upload the file from the local machine.</a:t>
            </a:r>
          </a:p>
          <a:p>
            <a:pPr algn="just">
              <a:lnSpc>
                <a:spcPct val="150000"/>
              </a:lnSpc>
            </a:pPr>
            <a:r>
              <a:rPr lang="en-US" sz="2200" dirty="0">
                <a:latin typeface="Times New Roman" pitchFamily="18" charset="0"/>
                <a:cs typeface="Times New Roman" pitchFamily="18" charset="0"/>
              </a:rPr>
              <a:t>For Amazon Athena, all Athena databases associated with AWS account are retrieved with no other requirements.</a:t>
            </a:r>
          </a:p>
          <a:p>
            <a:pPr algn="just">
              <a:lnSpc>
                <a:spcPct val="150000"/>
              </a:lnSpc>
            </a:pPr>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Salesforce</a:t>
            </a:r>
            <a:r>
              <a:rPr lang="en-US" sz="2200" dirty="0">
                <a:latin typeface="Times New Roman" pitchFamily="18" charset="0"/>
                <a:cs typeface="Times New Roman" pitchFamily="18" charset="0"/>
              </a:rPr>
              <a:t>, login credentials are required to connect with the data.</a:t>
            </a:r>
          </a:p>
          <a:p>
            <a:pPr algn="just">
              <a:lnSpc>
                <a:spcPct val="150000"/>
              </a:lnSpc>
            </a:pPr>
            <a:r>
              <a:rPr lang="en-US" sz="2200" dirty="0">
                <a:latin typeface="Times New Roman" pitchFamily="18" charset="0"/>
                <a:cs typeface="Times New Roman" pitchFamily="18" charset="0"/>
              </a:rPr>
              <a:t>For Amazon S3, we need to provide a manifest indicating the files or buckets we wish to use as well as the target file import settings.</a:t>
            </a:r>
          </a:p>
          <a:p>
            <a:pPr algn="just">
              <a:lnSpc>
                <a:spcPct val="150000"/>
              </a:lnSpc>
            </a:pPr>
            <a:r>
              <a:rPr lang="en-US" sz="2200" dirty="0">
                <a:latin typeface="Times New Roman" pitchFamily="18" charset="0"/>
                <a:cs typeface="Times New Roman" pitchFamily="18" charset="0"/>
              </a:rPr>
              <a:t>For Amazon </a:t>
            </a:r>
            <a:r>
              <a:rPr lang="en-US" sz="2200" dirty="0" err="1">
                <a:latin typeface="Times New Roman" pitchFamily="18" charset="0"/>
                <a:cs typeface="Times New Roman" pitchFamily="18" charset="0"/>
              </a:rPr>
              <a:t>Redshift</a:t>
            </a:r>
            <a:r>
              <a:rPr lang="en-US" sz="2200" dirty="0">
                <a:latin typeface="Times New Roman" pitchFamily="18" charset="0"/>
                <a:cs typeface="Times New Roman" pitchFamily="18" charset="0"/>
              </a:rPr>
              <a:t>, Amazon RDS, Amazon EC2, or other database data sources, we need to specify the host and database information where the data resides along with the credentials.</a:t>
            </a:r>
          </a:p>
          <a:p>
            <a:pPr>
              <a:lnSpc>
                <a:spcPct val="100000"/>
              </a:lnSpc>
            </a:pP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Datasets from Relational Data Sources - Athena</a:t>
            </a:r>
          </a:p>
        </p:txBody>
      </p:sp>
      <p:sp>
        <p:nvSpPr>
          <p:cNvPr id="3" name="Content Placeholder 2"/>
          <p:cNvSpPr>
            <a:spLocks noGrp="1"/>
          </p:cNvSpPr>
          <p:nvPr>
            <p:ph idx="1"/>
          </p:nvPr>
        </p:nvSpPr>
        <p:spPr>
          <a:xfrm>
            <a:off x="234350" y="1069675"/>
            <a:ext cx="11566585" cy="5572666"/>
          </a:xfrm>
        </p:spPr>
        <p:txBody>
          <a:bodyPr>
            <a:no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Start by creating a new dataset. Choose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from the left-hand navigation window, then </a:t>
            </a:r>
            <a:r>
              <a:rPr lang="en-US" sz="2200" b="1" dirty="0">
                <a:latin typeface="Times New Roman" pitchFamily="18" charset="0"/>
                <a:cs typeface="Times New Roman" pitchFamily="18" charset="0"/>
              </a:rPr>
              <a:t>New dataset</a:t>
            </a:r>
            <a:r>
              <a:rPr lang="en-US" sz="2200" dirty="0">
                <a:latin typeface="Times New Roman" pitchFamily="18" charset="0"/>
                <a:cs typeface="Times New Roman" pitchFamily="18" charset="0"/>
              </a:rPr>
              <a: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For existing Athena datasets (common), select </a:t>
            </a:r>
            <a:r>
              <a:rPr lang="en-US" sz="2200" b="1" dirty="0">
                <a:latin typeface="Times New Roman" pitchFamily="18" charset="0"/>
                <a:cs typeface="Times New Roman" pitchFamily="18" charset="0"/>
              </a:rPr>
              <a:t>FROM EXISTING DATA SOURCES </a:t>
            </a:r>
            <a:r>
              <a:rPr lang="en-US" sz="2200" dirty="0">
                <a:latin typeface="Times New Roman" pitchFamily="18" charset="0"/>
                <a:cs typeface="Times New Roman" pitchFamily="18" charset="0"/>
              </a:rPr>
              <a:t>section from the list of options and choose the card with the existing data source you want to use. </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For creating new Athena datasets (less common), follow the steps below:</a:t>
            </a:r>
          </a:p>
          <a:p>
            <a:pPr marL="914400" lvl="1" indent="-457200" algn="just">
              <a:lnSpc>
                <a:spcPct val="150000"/>
              </a:lnSpc>
            </a:pPr>
            <a:r>
              <a:rPr lang="en-US" sz="2200" dirty="0">
                <a:latin typeface="Times New Roman" pitchFamily="18" charset="0"/>
                <a:cs typeface="Times New Roman" pitchFamily="18" charset="0"/>
              </a:rPr>
              <a:t>Select the Athena data source card in the </a:t>
            </a:r>
            <a:r>
              <a:rPr lang="en-US" sz="2200" b="1" dirty="0">
                <a:latin typeface="Times New Roman" pitchFamily="18" charset="0"/>
                <a:cs typeface="Times New Roman" pitchFamily="18" charset="0"/>
              </a:rPr>
              <a:t>FROM NEW DATA SOURCES </a:t>
            </a:r>
            <a:r>
              <a:rPr lang="en-US" sz="2200" dirty="0">
                <a:latin typeface="Times New Roman" pitchFamily="18" charset="0"/>
                <a:cs typeface="Times New Roman" pitchFamily="18" charset="0"/>
              </a:rPr>
              <a:t>section.</a:t>
            </a:r>
          </a:p>
          <a:p>
            <a:pPr marL="914400" lvl="1" indent="-457200" algn="just">
              <a:lnSpc>
                <a:spcPct val="150000"/>
              </a:lnSpc>
            </a:pPr>
            <a:r>
              <a:rPr lang="en-US" sz="2200" dirty="0">
                <a:latin typeface="Times New Roman" pitchFamily="18" charset="0"/>
                <a:cs typeface="Times New Roman" pitchFamily="18" charset="0"/>
              </a:rPr>
              <a:t>For </a:t>
            </a:r>
            <a:r>
              <a:rPr lang="en-US" sz="2200" b="1" dirty="0">
                <a:latin typeface="Times New Roman" pitchFamily="18" charset="0"/>
                <a:cs typeface="Times New Roman" pitchFamily="18" charset="0"/>
              </a:rPr>
              <a:t>Data source name, </a:t>
            </a:r>
            <a:r>
              <a:rPr lang="en-US" sz="2200" dirty="0">
                <a:latin typeface="Times New Roman" pitchFamily="18" charset="0"/>
                <a:cs typeface="Times New Roman" pitchFamily="18" charset="0"/>
              </a:rPr>
              <a:t>enter a name.</a:t>
            </a:r>
          </a:p>
          <a:p>
            <a:pPr marL="914400" lvl="1" indent="-457200" algn="just">
              <a:lnSpc>
                <a:spcPct val="150000"/>
              </a:lnSpc>
            </a:pPr>
            <a:r>
              <a:rPr lang="en-US" sz="2200" dirty="0">
                <a:latin typeface="Times New Roman" pitchFamily="18" charset="0"/>
                <a:cs typeface="Times New Roman" pitchFamily="18" charset="0"/>
              </a:rPr>
              <a:t>For </a:t>
            </a:r>
            <a:r>
              <a:rPr lang="en-US" sz="2200" b="1" dirty="0">
                <a:latin typeface="Times New Roman" pitchFamily="18" charset="0"/>
                <a:cs typeface="Times New Roman" pitchFamily="18" charset="0"/>
              </a:rPr>
              <a:t>Athena workgroup</a:t>
            </a:r>
            <a:r>
              <a:rPr lang="en-US" sz="2200" dirty="0">
                <a:latin typeface="Times New Roman" pitchFamily="18" charset="0"/>
                <a:cs typeface="Times New Roman" pitchFamily="18" charset="0"/>
              </a:rPr>
              <a:t>, choose your workgroup.</a:t>
            </a:r>
          </a:p>
          <a:p>
            <a:pPr marL="914400" lvl="1" indent="-457200" algn="just">
              <a:lnSpc>
                <a:spcPct val="150000"/>
              </a:lnSpc>
            </a:pPr>
            <a:r>
              <a:rPr lang="en-US" sz="2200" dirty="0">
                <a:latin typeface="Times New Roman" pitchFamily="18" charset="0"/>
                <a:cs typeface="Times New Roman" pitchFamily="18" charset="0"/>
              </a:rPr>
              <a:t>To test the connection, select </a:t>
            </a:r>
            <a:r>
              <a:rPr lang="en-US" sz="2200" b="1" dirty="0">
                <a:latin typeface="Times New Roman" pitchFamily="18" charset="0"/>
                <a:cs typeface="Times New Roman" pitchFamily="18" charset="0"/>
              </a:rPr>
              <a:t>Validate connection</a:t>
            </a:r>
            <a:r>
              <a:rPr lang="en-US" sz="2200" dirty="0">
                <a:latin typeface="Times New Roman" pitchFamily="18" charset="0"/>
                <a:cs typeface="Times New Roman" pitchFamily="18" charset="0"/>
              </a:rPr>
              <a:t>.</a:t>
            </a:r>
          </a:p>
          <a:p>
            <a:pPr marL="914400" lvl="1" indent="-457200" algn="just">
              <a:lnSpc>
                <a:spcPct val="150000"/>
              </a:lnSpc>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Create Data Source.</a:t>
            </a:r>
            <a:endParaRPr lang="en-US" sz="2200" dirty="0">
              <a:latin typeface="Times New Roman" pitchFamily="18" charset="0"/>
              <a:cs typeface="Times New Roman" pitchFamily="18" charset="0"/>
            </a:endParaRPr>
          </a:p>
          <a:p>
            <a:pPr marL="914400" lvl="1" indent="-457200">
              <a:lnSpc>
                <a:spcPct val="100000"/>
              </a:lnSpc>
            </a:pP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fontScale="90000"/>
          </a:bodyPr>
          <a:lstStyle/>
          <a:p>
            <a:r>
              <a:rPr lang="en-US" sz="3600" dirty="0">
                <a:solidFill>
                  <a:srgbClr val="FF0000"/>
                </a:solidFill>
                <a:latin typeface="Times New Roman" pitchFamily="18" charset="0"/>
                <a:cs typeface="Times New Roman" pitchFamily="18" charset="0"/>
              </a:rPr>
              <a:t>Creating Datasets from Relational Data Sources – Athena (</a:t>
            </a:r>
            <a:r>
              <a:rPr lang="en-US" sz="3600" dirty="0" err="1">
                <a:solidFill>
                  <a:srgbClr val="FF0000"/>
                </a:solidFill>
                <a:latin typeface="Times New Roman" pitchFamily="18" charset="0"/>
                <a:cs typeface="Times New Roman" pitchFamily="18" charset="0"/>
              </a:rPr>
              <a:t>Contd</a:t>
            </a:r>
            <a:r>
              <a:rPr lang="en-US" sz="3600" dirty="0">
                <a:solidFill>
                  <a:srgbClr val="FF0000"/>
                </a:solidFill>
                <a:latin typeface="Times New Roman" pitchFamily="18" charset="0"/>
                <a:cs typeface="Times New Roman" pitchFamily="18" charset="0"/>
              </a:rPr>
              <a:t>)</a:t>
            </a:r>
          </a:p>
        </p:txBody>
      </p:sp>
      <p:sp>
        <p:nvSpPr>
          <p:cNvPr id="3" name="Content Placeholder 2"/>
          <p:cNvSpPr>
            <a:spLocks noGrp="1"/>
          </p:cNvSpPr>
          <p:nvPr>
            <p:ph idx="1"/>
          </p:nvPr>
        </p:nvSpPr>
        <p:spPr>
          <a:xfrm>
            <a:off x="234350" y="1069675"/>
            <a:ext cx="11566585" cy="5520906"/>
          </a:xfrm>
        </p:spPr>
        <p:txBody>
          <a:bodyPr>
            <a:noAutofit/>
          </a:bodyPr>
          <a:lstStyle/>
          <a:p>
            <a:pPr marL="457200" indent="-457200" algn="just">
              <a:lnSpc>
                <a:spcPct val="100000"/>
              </a:lnSpc>
              <a:spcBef>
                <a:spcPts val="1800"/>
              </a:spcBef>
              <a:buNone/>
            </a:pPr>
            <a:r>
              <a:rPr lang="en-US" sz="2200" dirty="0">
                <a:latin typeface="Times New Roman" pitchFamily="18" charset="0"/>
                <a:cs typeface="Times New Roman" pitchFamily="18" charset="0"/>
              </a:rPr>
              <a:t>4. On the </a:t>
            </a:r>
            <a:r>
              <a:rPr lang="en-US" sz="2200" b="1" dirty="0">
                <a:latin typeface="Times New Roman" pitchFamily="18" charset="0"/>
                <a:cs typeface="Times New Roman" pitchFamily="18" charset="0"/>
              </a:rPr>
              <a:t>Choose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your table </a:t>
            </a:r>
            <a:r>
              <a:rPr lang="en-US" sz="2200" dirty="0">
                <a:latin typeface="Times New Roman" pitchFamily="18" charset="0"/>
                <a:cs typeface="Times New Roman" pitchFamily="18" charset="0"/>
              </a:rPr>
              <a:t>screen, follow the steps mentioned below:</a:t>
            </a:r>
          </a:p>
          <a:p>
            <a:pPr marL="914400" lvl="1" indent="-457200" algn="just">
              <a:lnSpc>
                <a:spcPct val="100000"/>
              </a:lnSpc>
              <a:spcBef>
                <a:spcPts val="1800"/>
              </a:spcBef>
            </a:pPr>
            <a:r>
              <a:rPr lang="en-US" sz="2200" dirty="0">
                <a:latin typeface="Times New Roman" pitchFamily="18" charset="0"/>
                <a:cs typeface="Times New Roman" pitchFamily="18" charset="0"/>
              </a:rPr>
              <a:t>For </a:t>
            </a:r>
            <a:r>
              <a:rPr lang="en-US" sz="2200" b="1" dirty="0">
                <a:latin typeface="Times New Roman" pitchFamily="18" charset="0"/>
                <a:cs typeface="Times New Roman" pitchFamily="18" charset="0"/>
              </a:rPr>
              <a:t>Catalog</a:t>
            </a:r>
            <a:r>
              <a:rPr lang="en-US" sz="2200" dirty="0">
                <a:latin typeface="Times New Roman" pitchFamily="18" charset="0"/>
                <a:cs typeface="Times New Roman" pitchFamily="18" charset="0"/>
              </a:rPr>
              <a:t>, opt one of the following:</a:t>
            </a:r>
          </a:p>
          <a:p>
            <a:pPr marL="1371600" lvl="2" indent="-457200" algn="just">
              <a:lnSpc>
                <a:spcPct val="100000"/>
              </a:lnSpc>
              <a:spcBef>
                <a:spcPts val="1800"/>
              </a:spcBef>
              <a:buFont typeface="Wingdings" pitchFamily="2" charset="2"/>
              <a:buChar char="§"/>
            </a:pPr>
            <a:r>
              <a:rPr lang="en-US" sz="2200" dirty="0">
                <a:latin typeface="Times New Roman" pitchFamily="18" charset="0"/>
                <a:cs typeface="Times New Roman" pitchFamily="18" charset="0"/>
              </a:rPr>
              <a:t>Choose the catalog you wish to use if using Athena Federated Query.</a:t>
            </a:r>
          </a:p>
          <a:p>
            <a:pPr marL="1371600" lvl="2" indent="-457200" algn="just">
              <a:lnSpc>
                <a:spcPct val="100000"/>
              </a:lnSpc>
              <a:spcBef>
                <a:spcPts val="1800"/>
              </a:spcBef>
              <a:buFont typeface="Wingdings" pitchFamily="2" charset="2"/>
              <a:buChar char="§"/>
            </a:pPr>
            <a:r>
              <a:rPr lang="en-US" sz="2200" dirty="0">
                <a:latin typeface="Times New Roman" pitchFamily="18" charset="0"/>
                <a:cs typeface="Times New Roman" pitchFamily="18" charset="0"/>
              </a:rPr>
              <a:t>If not, choose </a:t>
            </a:r>
            <a:r>
              <a:rPr lang="en-US" sz="2200" b="1" dirty="0" err="1">
                <a:latin typeface="Times New Roman" pitchFamily="18" charset="0"/>
                <a:cs typeface="Times New Roman" pitchFamily="18" charset="0"/>
              </a:rPr>
              <a:t>AwsDataCatalog</a:t>
            </a:r>
            <a:r>
              <a:rPr lang="en-US" sz="2200" dirty="0">
                <a:latin typeface="Times New Roman" pitchFamily="18" charset="0"/>
                <a:cs typeface="Times New Roman" pitchFamily="18" charset="0"/>
              </a:rPr>
              <a:t>.</a:t>
            </a:r>
          </a:p>
          <a:p>
            <a:pPr marL="914400" lvl="3" indent="-457200" algn="just">
              <a:lnSpc>
                <a:spcPct val="100000"/>
              </a:lnSpc>
              <a:spcBef>
                <a:spcPts val="1800"/>
              </a:spcBef>
            </a:pPr>
            <a:r>
              <a:rPr lang="en-US" sz="2200" dirty="0">
                <a:latin typeface="Times New Roman" pitchFamily="18" charset="0"/>
                <a:cs typeface="Times New Roman" pitchFamily="18" charset="0"/>
              </a:rPr>
              <a:t>Select one of the following:</a:t>
            </a:r>
          </a:p>
          <a:p>
            <a:pPr marL="1371600" lvl="4" indent="-457200" algn="just">
              <a:lnSpc>
                <a:spcPct val="100000"/>
              </a:lnSpc>
              <a:spcBef>
                <a:spcPts val="1800"/>
              </a:spcBef>
              <a:buFont typeface="Wingdings" pitchFamily="2" charset="2"/>
              <a:buChar char="§"/>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Use custom SQL </a:t>
            </a:r>
            <a:r>
              <a:rPr lang="en-US" sz="2200" dirty="0">
                <a:latin typeface="Times New Roman" pitchFamily="18" charset="0"/>
                <a:cs typeface="Times New Roman" pitchFamily="18" charset="0"/>
              </a:rPr>
              <a:t>to create a SQL query.</a:t>
            </a:r>
          </a:p>
          <a:p>
            <a:pPr marL="1371600" lvl="4" indent="-457200" algn="just">
              <a:lnSpc>
                <a:spcPct val="100000"/>
              </a:lnSpc>
              <a:spcBef>
                <a:spcPts val="1800"/>
              </a:spcBef>
              <a:buFont typeface="Wingdings" pitchFamily="2" charset="2"/>
              <a:buChar char="§"/>
            </a:pPr>
            <a:r>
              <a:rPr lang="en-US" sz="2200" dirty="0">
                <a:latin typeface="Times New Roman" pitchFamily="18" charset="0"/>
                <a:cs typeface="Times New Roman" pitchFamily="18" charset="0"/>
              </a:rPr>
              <a:t>To select a database and table, go to the </a:t>
            </a:r>
            <a:r>
              <a:rPr lang="en-US" sz="2200" b="1" dirty="0">
                <a:latin typeface="Times New Roman" pitchFamily="18" charset="0"/>
                <a:cs typeface="Times New Roman" pitchFamily="18" charset="0"/>
              </a:rPr>
              <a:t>Catalog</a:t>
            </a:r>
            <a:r>
              <a:rPr lang="en-US" sz="2200" dirty="0">
                <a:latin typeface="Times New Roman" pitchFamily="18" charset="0"/>
                <a:cs typeface="Times New Roman" pitchFamily="18" charset="0"/>
              </a:rPr>
              <a:t> menu and select the catalogue that contains your databases. Then, from the dropdown under </a:t>
            </a:r>
            <a:r>
              <a:rPr lang="en-US" sz="2200" b="1" dirty="0">
                <a:latin typeface="Times New Roman" pitchFamily="18" charset="0"/>
                <a:cs typeface="Times New Roman" pitchFamily="18" charset="0"/>
              </a:rPr>
              <a:t>Database</a:t>
            </a:r>
            <a:r>
              <a:rPr lang="en-US" sz="2200" dirty="0">
                <a:latin typeface="Times New Roman" pitchFamily="18" charset="0"/>
                <a:cs typeface="Times New Roman" pitchFamily="18" charset="0"/>
              </a:rPr>
              <a:t>, select a database and a table from the </a:t>
            </a:r>
            <a:r>
              <a:rPr lang="en-US" sz="2200" b="1" dirty="0">
                <a:latin typeface="Times New Roman" pitchFamily="18" charset="0"/>
                <a:cs typeface="Times New Roman" pitchFamily="18" charset="0"/>
              </a:rPr>
              <a:t>Tables</a:t>
            </a:r>
            <a:r>
              <a:rPr lang="en-US" sz="2200" dirty="0">
                <a:latin typeface="Times New Roman" pitchFamily="18" charset="0"/>
                <a:cs typeface="Times New Roman" pitchFamily="18" charset="0"/>
              </a:rPr>
              <a:t> list that appears for that database.</a:t>
            </a:r>
          </a:p>
          <a:p>
            <a:pPr marL="0" lvl="4" indent="0" algn="just">
              <a:lnSpc>
                <a:spcPct val="100000"/>
              </a:lnSpc>
              <a:spcBef>
                <a:spcPts val="1800"/>
              </a:spcBef>
              <a:buNone/>
            </a:pPr>
            <a:r>
              <a:rPr lang="en-US" sz="2200" dirty="0">
                <a:latin typeface="Times New Roman" pitchFamily="18" charset="0"/>
                <a:cs typeface="Times New Roman" pitchFamily="18" charset="0"/>
              </a:rPr>
              <a:t>5. Choose </a:t>
            </a:r>
            <a:r>
              <a:rPr lang="en-US" sz="2200" b="1" dirty="0">
                <a:latin typeface="Times New Roman" pitchFamily="18" charset="0"/>
                <a:cs typeface="Times New Roman" pitchFamily="18" charset="0"/>
              </a:rPr>
              <a:t>Edit/Preview data</a:t>
            </a:r>
            <a:r>
              <a:rPr lang="en-US" sz="2200" dirty="0">
                <a:latin typeface="Times New Roman" pitchFamily="18" charset="0"/>
                <a:cs typeface="Times New Roman" pitchFamily="18" charset="0"/>
              </a:rPr>
              <a:t>.</a:t>
            </a:r>
          </a:p>
          <a:p>
            <a:pPr marL="0" lvl="4" indent="0" algn="just">
              <a:lnSpc>
                <a:spcPct val="100000"/>
              </a:lnSpc>
              <a:spcBef>
                <a:spcPts val="1800"/>
              </a:spcBef>
              <a:buNone/>
            </a:pPr>
            <a:r>
              <a:rPr lang="en-US" sz="2200" dirty="0">
                <a:latin typeface="Times New Roman" pitchFamily="18" charset="0"/>
                <a:cs typeface="Times New Roman" pitchFamily="18" charset="0"/>
              </a:rPr>
              <a:t>6. Create a dataset and analyze the data from the table to selecting </a:t>
            </a:r>
            <a:r>
              <a:rPr lang="en-US" sz="2200" b="1" dirty="0">
                <a:latin typeface="Times New Roman" pitchFamily="18" charset="0"/>
                <a:cs typeface="Times New Roman" pitchFamily="18" charset="0"/>
              </a:rPr>
              <a:t>Visualize</a:t>
            </a:r>
            <a:r>
              <a:rPr lang="en-US" sz="2200" dirty="0">
                <a:latin typeface="Times New Roman" pitchFamily="18" charset="0"/>
                <a:cs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Datasets from Text Files</a:t>
            </a:r>
          </a:p>
        </p:txBody>
      </p:sp>
      <p:sp>
        <p:nvSpPr>
          <p:cNvPr id="3" name="Content Placeholder 2"/>
          <p:cNvSpPr>
            <a:spLocks noGrp="1"/>
          </p:cNvSpPr>
          <p:nvPr>
            <p:ph idx="1"/>
          </p:nvPr>
        </p:nvSpPr>
        <p:spPr>
          <a:xfrm>
            <a:off x="234350" y="1069675"/>
            <a:ext cx="11566585" cy="5520906"/>
          </a:xfrm>
        </p:spPr>
        <p:txBody>
          <a:bodyPr>
            <a:no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Check data source quotas and supported file types to check compatibility of file with Amazon </a:t>
            </a:r>
            <a:r>
              <a:rPr lang="en-US" sz="2200" dirty="0" err="1">
                <a:latin typeface="Times New Roman" pitchFamily="18" charset="0"/>
                <a:cs typeface="Times New Roman" pitchFamily="18" charset="0"/>
              </a:rPr>
              <a:t>QuickSight</a:t>
            </a:r>
            <a:endParaRPr lang="en-US" sz="2200" dirty="0">
              <a:latin typeface="Times New Roman" pitchFamily="18" charset="0"/>
              <a:cs typeface="Times New Roman" pitchFamily="18" charset="0"/>
            </a:endParaRPr>
          </a:p>
          <a:p>
            <a:pPr marL="457200" indent="-457200" algn="just">
              <a:lnSpc>
                <a:spcPct val="150000"/>
              </a:lnSpc>
              <a:buFont typeface="+mj-lt"/>
              <a:buAutoNum type="arabicPeriod"/>
            </a:pPr>
            <a:r>
              <a:rPr lang="en-US" sz="2200" dirty="0">
                <a:latin typeface="Times New Roman" pitchFamily="18" charset="0"/>
                <a:cs typeface="Times New Roman" pitchFamily="18" charset="0"/>
              </a:rPr>
              <a:t>Choose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from the 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start page.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New dataset </a:t>
            </a:r>
            <a:r>
              <a:rPr lang="en-US" sz="2200" dirty="0">
                <a:latin typeface="Times New Roman" pitchFamily="18" charset="0"/>
                <a:cs typeface="Times New Roman" pitchFamily="18" charset="0"/>
              </a:rPr>
              <a:t>from the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page.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Choose </a:t>
            </a:r>
            <a:r>
              <a:rPr lang="en-US" sz="2200" b="1" dirty="0">
                <a:latin typeface="Times New Roman" pitchFamily="18" charset="0"/>
                <a:cs typeface="Times New Roman" pitchFamily="18" charset="0"/>
              </a:rPr>
              <a:t>Upload a file </a:t>
            </a:r>
            <a:r>
              <a:rPr lang="en-US" sz="2200" dirty="0">
                <a:latin typeface="Times New Roman" pitchFamily="18" charset="0"/>
                <a:cs typeface="Times New Roman" pitchFamily="18" charset="0"/>
              </a:rPr>
              <a:t>from the </a:t>
            </a:r>
            <a:r>
              <a:rPr lang="en-US" sz="2200" b="1" dirty="0">
                <a:latin typeface="Times New Roman" pitchFamily="18" charset="0"/>
                <a:cs typeface="Times New Roman" pitchFamily="18" charset="0"/>
              </a:rPr>
              <a:t>FROM NEW DATA SOURCES </a:t>
            </a:r>
            <a:r>
              <a:rPr lang="en-US" sz="2200" dirty="0">
                <a:latin typeface="Times New Roman" pitchFamily="18" charset="0"/>
                <a:cs typeface="Times New Roman" pitchFamily="18" charset="0"/>
              </a:rPr>
              <a:t>section of the </a:t>
            </a:r>
            <a:r>
              <a:rPr lang="en-US" sz="2200" b="1" dirty="0">
                <a:latin typeface="Times New Roman" pitchFamily="18" charset="0"/>
                <a:cs typeface="Times New Roman" pitchFamily="18" charset="0"/>
              </a:rPr>
              <a:t>Create a Data Set </a:t>
            </a:r>
            <a:r>
              <a:rPr lang="en-US" sz="2200" dirty="0">
                <a:latin typeface="Times New Roman" pitchFamily="18" charset="0"/>
                <a:cs typeface="Times New Roman" pitchFamily="18" charset="0"/>
              </a:rPr>
              <a:t>page.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Locate the file from the dialog box and select and open it.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Edit/Preview</a:t>
            </a:r>
            <a:r>
              <a:rPr lang="en-US" sz="2200" dirty="0">
                <a:latin typeface="Times New Roman" pitchFamily="18" charset="0"/>
                <a:cs typeface="Times New Roman" pitchFamily="18" charset="0"/>
              </a:rPr>
              <a:t> data to prepare the data before creating the dataset. Choose </a:t>
            </a:r>
            <a:r>
              <a:rPr lang="en-US" sz="2200" b="1" dirty="0">
                <a:latin typeface="Times New Roman" pitchFamily="18" charset="0"/>
                <a:cs typeface="Times New Roman" pitchFamily="18" charset="0"/>
              </a:rPr>
              <a:t>Visualize</a:t>
            </a:r>
            <a:r>
              <a:rPr lang="en-US" sz="2200" dirty="0">
                <a:latin typeface="Times New Roman" pitchFamily="18" charset="0"/>
                <a:cs typeface="Times New Roman" pitchFamily="18" charset="0"/>
              </a:rPr>
              <a:t> if you want to create an analysis with the data without any changes.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Datasets from </a:t>
            </a:r>
            <a:r>
              <a:rPr lang="en-US" sz="3600" dirty="0" err="1">
                <a:solidFill>
                  <a:srgbClr val="FF0000"/>
                </a:solidFill>
                <a:latin typeface="Times New Roman" pitchFamily="18" charset="0"/>
                <a:cs typeface="Times New Roman" pitchFamily="18" charset="0"/>
              </a:rPr>
              <a:t>SaaS</a:t>
            </a:r>
            <a:r>
              <a:rPr lang="en-US" sz="3600" dirty="0">
                <a:solidFill>
                  <a:srgbClr val="FF0000"/>
                </a:solidFill>
                <a:latin typeface="Times New Roman" pitchFamily="18" charset="0"/>
                <a:cs typeface="Times New Roman" pitchFamily="18" charset="0"/>
              </a:rPr>
              <a:t> Data Sources - </a:t>
            </a:r>
            <a:r>
              <a:rPr lang="en-US" sz="3600" dirty="0" err="1">
                <a:solidFill>
                  <a:srgbClr val="FF0000"/>
                </a:solidFill>
                <a:latin typeface="Times New Roman" pitchFamily="18" charset="0"/>
                <a:cs typeface="Times New Roman" pitchFamily="18" charset="0"/>
              </a:rPr>
              <a:t>Salesforce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0" y="1069675"/>
            <a:ext cx="11566585" cy="5520906"/>
          </a:xfrm>
        </p:spPr>
        <p:txBody>
          <a:bodyPr>
            <a:noAutofit/>
          </a:bodyPr>
          <a:lstStyle/>
          <a:p>
            <a:pPr marL="457200" indent="-457200" algn="just">
              <a:lnSpc>
                <a:spcPct val="200000"/>
              </a:lnSpc>
              <a:buFont typeface="+mj-lt"/>
              <a:buAutoNum type="arabicPeriod"/>
            </a:pPr>
            <a:r>
              <a:rPr lang="en-US" sz="2200" dirty="0">
                <a:latin typeface="Times New Roman" pitchFamily="18" charset="0"/>
                <a:cs typeface="Times New Roman" pitchFamily="18" charset="0"/>
              </a:rPr>
              <a:t>Check data source quotas to check compatibility of file with Amazon </a:t>
            </a:r>
            <a:r>
              <a:rPr lang="en-US" sz="2200" dirty="0" err="1">
                <a:latin typeface="Times New Roman" pitchFamily="18" charset="0"/>
                <a:cs typeface="Times New Roman" pitchFamily="18" charset="0"/>
              </a:rPr>
              <a:t>QuickSight</a:t>
            </a:r>
            <a:endParaRPr lang="en-US" sz="2200" dirty="0">
              <a:latin typeface="Times New Roman" pitchFamily="18" charset="0"/>
              <a:cs typeface="Times New Roman" pitchFamily="18" charset="0"/>
            </a:endParaRPr>
          </a:p>
          <a:p>
            <a:pPr marL="457200" indent="-457200" algn="just">
              <a:lnSpc>
                <a:spcPct val="200000"/>
              </a:lnSpc>
              <a:buFont typeface="+mj-lt"/>
              <a:buAutoNum type="arabicPeriod"/>
            </a:pPr>
            <a:r>
              <a:rPr lang="en-US" sz="2200" dirty="0">
                <a:latin typeface="Times New Roman" pitchFamily="18" charset="0"/>
                <a:cs typeface="Times New Roman" pitchFamily="18" charset="0"/>
              </a:rPr>
              <a:t>Choose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from the 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start page.</a:t>
            </a:r>
          </a:p>
          <a:p>
            <a:pPr marL="457200" indent="-457200" algn="just">
              <a:lnSpc>
                <a:spcPct val="200000"/>
              </a:lnSpc>
              <a:buFont typeface="+mj-lt"/>
              <a:buAutoNum type="arabicPeriod"/>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New dataset </a:t>
            </a:r>
            <a:r>
              <a:rPr lang="en-US" sz="2200" dirty="0">
                <a:latin typeface="Times New Roman" pitchFamily="18" charset="0"/>
                <a:cs typeface="Times New Roman" pitchFamily="18" charset="0"/>
              </a:rPr>
              <a:t>from the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page.</a:t>
            </a:r>
          </a:p>
          <a:p>
            <a:pPr marL="457200" indent="-457200" algn="just">
              <a:lnSpc>
                <a:spcPct val="200000"/>
              </a:lnSpc>
              <a:buFont typeface="+mj-lt"/>
              <a:buAutoNum type="arabicPeriod"/>
            </a:pPr>
            <a:r>
              <a:rPr lang="en-US" sz="2200" dirty="0">
                <a:latin typeface="Times New Roman" pitchFamily="18" charset="0"/>
                <a:cs typeface="Times New Roman" pitchFamily="18" charset="0"/>
              </a:rPr>
              <a:t>Choose the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Salesforce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icon</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from the </a:t>
            </a:r>
            <a:r>
              <a:rPr lang="en-US" sz="2200" b="1" dirty="0">
                <a:latin typeface="Times New Roman" pitchFamily="18" charset="0"/>
                <a:cs typeface="Times New Roman" pitchFamily="18" charset="0"/>
              </a:rPr>
              <a:t>FROM NEW DATA SOURCES </a:t>
            </a:r>
            <a:r>
              <a:rPr lang="en-US" sz="2200" dirty="0">
                <a:latin typeface="Times New Roman" pitchFamily="18" charset="0"/>
                <a:cs typeface="Times New Roman" pitchFamily="18" charset="0"/>
              </a:rPr>
              <a:t>section of the </a:t>
            </a:r>
            <a:r>
              <a:rPr lang="en-US" sz="2200" b="1" dirty="0">
                <a:latin typeface="Times New Roman" pitchFamily="18" charset="0"/>
                <a:cs typeface="Times New Roman" pitchFamily="18" charset="0"/>
              </a:rPr>
              <a:t>Create a Data Set </a:t>
            </a:r>
            <a:r>
              <a:rPr lang="en-US" sz="2200" dirty="0">
                <a:latin typeface="Times New Roman" pitchFamily="18" charset="0"/>
                <a:cs typeface="Times New Roman" pitchFamily="18" charset="0"/>
              </a:rPr>
              <a:t>page.</a:t>
            </a:r>
          </a:p>
          <a:p>
            <a:pPr marL="457200" indent="-457200" algn="just">
              <a:lnSpc>
                <a:spcPct val="200000"/>
              </a:lnSpc>
              <a:buFont typeface="+mj-lt"/>
              <a:buAutoNum type="arabicPeriod"/>
            </a:pPr>
            <a:r>
              <a:rPr lang="en-US" sz="2200" dirty="0">
                <a:latin typeface="Times New Roman" pitchFamily="18" charset="0"/>
                <a:cs typeface="Times New Roman" pitchFamily="18" charset="0"/>
              </a:rPr>
              <a:t>Name the new data source and then select </a:t>
            </a:r>
            <a:r>
              <a:rPr lang="en-US" sz="2200" b="1" dirty="0">
                <a:latin typeface="Times New Roman" pitchFamily="18" charset="0"/>
                <a:cs typeface="Times New Roman" pitchFamily="18" charset="0"/>
              </a:rPr>
              <a:t>Create data source.</a:t>
            </a:r>
          </a:p>
          <a:p>
            <a:pPr>
              <a:lnSpc>
                <a:spcPct val="100000"/>
              </a:lnSpc>
              <a:buNone/>
            </a:pP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fontScale="90000"/>
          </a:bodyPr>
          <a:lstStyle/>
          <a:p>
            <a:r>
              <a:rPr lang="en-US" sz="3600" dirty="0">
                <a:solidFill>
                  <a:srgbClr val="FF0000"/>
                </a:solidFill>
                <a:latin typeface="Times New Roman" pitchFamily="18" charset="0"/>
                <a:cs typeface="Times New Roman" pitchFamily="18" charset="0"/>
              </a:rPr>
              <a:t>Creating Datasets from </a:t>
            </a:r>
            <a:r>
              <a:rPr lang="en-US" sz="3600" dirty="0" err="1">
                <a:solidFill>
                  <a:srgbClr val="FF0000"/>
                </a:solidFill>
                <a:latin typeface="Times New Roman" pitchFamily="18" charset="0"/>
                <a:cs typeface="Times New Roman" pitchFamily="18" charset="0"/>
              </a:rPr>
              <a:t>SaaS</a:t>
            </a:r>
            <a:r>
              <a:rPr lang="en-US" sz="3600" dirty="0">
                <a:solidFill>
                  <a:srgbClr val="FF0000"/>
                </a:solidFill>
                <a:latin typeface="Times New Roman" pitchFamily="18" charset="0"/>
                <a:cs typeface="Times New Roman" pitchFamily="18" charset="0"/>
              </a:rPr>
              <a:t> Data Sources – </a:t>
            </a:r>
            <a:r>
              <a:rPr lang="en-US" sz="3600" dirty="0" err="1">
                <a:solidFill>
                  <a:srgbClr val="FF0000"/>
                </a:solidFill>
                <a:latin typeface="Times New Roman" pitchFamily="18" charset="0"/>
                <a:cs typeface="Times New Roman" pitchFamily="18" charset="0"/>
              </a:rPr>
              <a:t>Salesforce</a:t>
            </a:r>
            <a:r>
              <a:rPr lang="en-US" sz="3600" dirty="0">
                <a:solidFill>
                  <a:srgbClr val="FF0000"/>
                </a:solidFill>
                <a:latin typeface="Times New Roman" pitchFamily="18" charset="0"/>
                <a:cs typeface="Times New Roman" pitchFamily="18" charset="0"/>
              </a:rPr>
              <a:t> (Contd.)</a:t>
            </a:r>
          </a:p>
        </p:txBody>
      </p:sp>
      <p:sp>
        <p:nvSpPr>
          <p:cNvPr id="3" name="Content Placeholder 2"/>
          <p:cNvSpPr>
            <a:spLocks noGrp="1"/>
          </p:cNvSpPr>
          <p:nvPr>
            <p:ph idx="1"/>
          </p:nvPr>
        </p:nvSpPr>
        <p:spPr>
          <a:xfrm>
            <a:off x="234350" y="1069675"/>
            <a:ext cx="11566585" cy="5520906"/>
          </a:xfrm>
        </p:spPr>
        <p:txBody>
          <a:bodyPr>
            <a:noAutofit/>
          </a:bodyPr>
          <a:lstStyle/>
          <a:p>
            <a:pPr marL="457200" indent="-457200" algn="just">
              <a:lnSpc>
                <a:spcPct val="200000"/>
              </a:lnSpc>
              <a:buNone/>
            </a:pPr>
            <a:r>
              <a:rPr lang="en-US" sz="2200" dirty="0">
                <a:latin typeface="Times New Roman" pitchFamily="18" charset="0"/>
                <a:cs typeface="Times New Roman" pitchFamily="18" charset="0"/>
              </a:rPr>
              <a:t>6.    Enter your login credentials on </a:t>
            </a:r>
            <a:r>
              <a:rPr lang="en-US" sz="2200" dirty="0" err="1">
                <a:latin typeface="Times New Roman" pitchFamily="18" charset="0"/>
                <a:cs typeface="Times New Roman" pitchFamily="18" charset="0"/>
              </a:rPr>
              <a:t>Salesforce</a:t>
            </a:r>
            <a:r>
              <a:rPr lang="en-US" sz="2200" dirty="0">
                <a:latin typeface="Times New Roman" pitchFamily="18" charset="0"/>
                <a:cs typeface="Times New Roman" pitchFamily="18" charset="0"/>
              </a:rPr>
              <a:t> login page.</a:t>
            </a:r>
          </a:p>
          <a:p>
            <a:pPr marL="457200" indent="-457200" algn="just">
              <a:lnSpc>
                <a:spcPct val="200000"/>
              </a:lnSpc>
              <a:buNone/>
            </a:pPr>
            <a:r>
              <a:rPr lang="en-US" sz="2200" dirty="0">
                <a:latin typeface="Times New Roman" pitchFamily="18" charset="0"/>
                <a:cs typeface="Times New Roman" pitchFamily="18" charset="0"/>
              </a:rPr>
              <a:t>7.   Choose </a:t>
            </a:r>
            <a:r>
              <a:rPr lang="en-US" sz="2200" b="1" dirty="0">
                <a:latin typeface="Times New Roman" pitchFamily="18" charset="0"/>
                <a:cs typeface="Times New Roman" pitchFamily="18" charset="0"/>
              </a:rPr>
              <a:t>Select</a:t>
            </a:r>
            <a:r>
              <a:rPr lang="en-US" sz="2200" dirty="0">
                <a:latin typeface="Times New Roman" pitchFamily="18" charset="0"/>
                <a:cs typeface="Times New Roman" pitchFamily="18" charset="0"/>
              </a:rPr>
              <a:t>, then </a:t>
            </a:r>
            <a:r>
              <a:rPr lang="en-US" sz="2200" b="1" dirty="0">
                <a:latin typeface="Times New Roman" pitchFamily="18" charset="0"/>
                <a:cs typeface="Times New Roman" pitchFamily="18" charset="0"/>
              </a:rPr>
              <a:t>REPORT</a:t>
            </a:r>
            <a:r>
              <a:rPr lang="en-US" sz="2200" dirty="0">
                <a:latin typeface="Times New Roman" pitchFamily="18" charset="0"/>
                <a:cs typeface="Times New Roman" pitchFamily="18" charset="0"/>
              </a:rPr>
              <a:t> or </a:t>
            </a:r>
            <a:r>
              <a:rPr lang="en-US" sz="2200" b="1" dirty="0">
                <a:latin typeface="Times New Roman" pitchFamily="18" charset="0"/>
                <a:cs typeface="Times New Roman" pitchFamily="18" charset="0"/>
              </a:rPr>
              <a:t>OBJECT</a:t>
            </a:r>
            <a:r>
              <a:rPr lang="en-US" sz="2200" dirty="0">
                <a:latin typeface="Times New Roman" pitchFamily="18" charset="0"/>
                <a:cs typeface="Times New Roman" pitchFamily="18" charset="0"/>
              </a:rPr>
              <a:t> from the </a:t>
            </a:r>
            <a:r>
              <a:rPr lang="en-US" sz="2200" b="1" dirty="0">
                <a:latin typeface="Times New Roman" pitchFamily="18" charset="0"/>
                <a:cs typeface="Times New Roman" pitchFamily="18" charset="0"/>
              </a:rPr>
              <a:t>Data elements: contain your data </a:t>
            </a:r>
            <a:r>
              <a:rPr lang="en-US" sz="2200" dirty="0">
                <a:latin typeface="Times New Roman" pitchFamily="18" charset="0"/>
                <a:cs typeface="Times New Roman" pitchFamily="18" charset="0"/>
              </a:rPr>
              <a:t>drop-down menu.</a:t>
            </a:r>
          </a:p>
          <a:p>
            <a:pPr marL="457200" indent="-457200" algn="just">
              <a:lnSpc>
                <a:spcPct val="200000"/>
              </a:lnSpc>
              <a:buNone/>
            </a:pPr>
            <a:r>
              <a:rPr lang="en-US" sz="2200" dirty="0">
                <a:latin typeface="Times New Roman" pitchFamily="18" charset="0"/>
                <a:cs typeface="Times New Roman" pitchFamily="18" charset="0"/>
              </a:rPr>
              <a:t>8.   Choose </a:t>
            </a:r>
            <a:r>
              <a:rPr lang="en-US" sz="2200" b="1" dirty="0">
                <a:latin typeface="Times New Roman" pitchFamily="18" charset="0"/>
                <a:cs typeface="Times New Roman" pitchFamily="18" charset="0"/>
              </a:rPr>
              <a:t>Edit/Preview data</a:t>
            </a:r>
            <a:r>
              <a:rPr lang="en-US" sz="2200" dirty="0">
                <a:latin typeface="Times New Roman" pitchFamily="18" charset="0"/>
                <a:cs typeface="Times New Roman" pitchFamily="18" charset="0"/>
              </a:rPr>
              <a:t> to edit the dataset for analysis otherwise, choose a report or object and then </a:t>
            </a:r>
            <a:r>
              <a:rPr lang="en-US" sz="2200" b="1" dirty="0">
                <a:latin typeface="Times New Roman" pitchFamily="18" charset="0"/>
                <a:cs typeface="Times New Roman" pitchFamily="18" charset="0"/>
              </a:rPr>
              <a:t>Select</a:t>
            </a:r>
            <a:r>
              <a:rPr lang="en-US" sz="2200" dirty="0">
                <a:latin typeface="Times New Roman" pitchFamily="18" charset="0"/>
                <a:cs typeface="Times New Roman" pitchFamily="18" charset="0"/>
              </a:rPr>
              <a:t>.</a:t>
            </a:r>
          </a:p>
          <a:p>
            <a:pPr marL="457200" indent="-457200" algn="just">
              <a:lnSpc>
                <a:spcPct val="200000"/>
              </a:lnSpc>
              <a:buNone/>
            </a:pPr>
            <a:r>
              <a:rPr lang="en-US" sz="2200" dirty="0">
                <a:latin typeface="Times New Roman" pitchFamily="18" charset="0"/>
                <a:cs typeface="Times New Roman" pitchFamily="18" charset="0"/>
              </a:rPr>
              <a:t>9.    Choose </a:t>
            </a:r>
            <a:r>
              <a:rPr lang="en-US" sz="2200" b="1" dirty="0">
                <a:latin typeface="Times New Roman" pitchFamily="18" charset="0"/>
                <a:cs typeface="Times New Roman" pitchFamily="18" charset="0"/>
              </a:rPr>
              <a:t>Visualize</a:t>
            </a:r>
            <a:r>
              <a:rPr lang="en-US" sz="2200" dirty="0">
                <a:latin typeface="Times New Roman" pitchFamily="18" charset="0"/>
                <a:cs typeface="Times New Roman" pitchFamily="18" charset="0"/>
              </a:rPr>
              <a:t> to analyze the data as it is otherwise choose </a:t>
            </a:r>
            <a:r>
              <a:rPr lang="en-US" sz="2200" b="1" dirty="0">
                <a:latin typeface="Times New Roman" pitchFamily="18" charset="0"/>
                <a:cs typeface="Times New Roman" pitchFamily="18" charset="0"/>
              </a:rPr>
              <a:t>Edit/Preview data </a:t>
            </a:r>
            <a:r>
              <a:rPr lang="en-US" sz="2200" dirty="0">
                <a:latin typeface="Times New Roman" pitchFamily="18" charset="0"/>
                <a:cs typeface="Times New Roman" pitchFamily="18" charset="0"/>
              </a:rPr>
              <a:t>to prepare it for analysis.</a:t>
            </a:r>
          </a:p>
          <a:p>
            <a:pPr>
              <a:lnSpc>
                <a:spcPct val="100000"/>
              </a:lnSpc>
              <a:buNone/>
            </a:pP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a:t>
            </a:r>
          </a:p>
        </p:txBody>
      </p:sp>
      <p:sp>
        <p:nvSpPr>
          <p:cNvPr id="3" name="Content Placeholder 2"/>
          <p:cNvSpPr>
            <a:spLocks noGrp="1"/>
          </p:cNvSpPr>
          <p:nvPr>
            <p:ph idx="1"/>
          </p:nvPr>
        </p:nvSpPr>
        <p:spPr>
          <a:xfrm>
            <a:off x="234350" y="1500997"/>
            <a:ext cx="11566585" cy="5089584"/>
          </a:xfrm>
        </p:spPr>
        <p:txBody>
          <a:bodyPr>
            <a:noAutofit/>
          </a:bodyPr>
          <a:lstStyle/>
          <a:p>
            <a:pPr algn="just">
              <a:lnSpc>
                <a:spcPct val="150000"/>
              </a:lnSpc>
              <a:spcAft>
                <a:spcPts val="1200"/>
              </a:spcAft>
            </a:pPr>
            <a:r>
              <a:rPr lang="en-US" sz="2200" dirty="0">
                <a:latin typeface="Times New Roman" pitchFamily="18" charset="0"/>
                <a:cs typeface="Times New Roman" pitchFamily="18" charset="0"/>
              </a:rPr>
              <a:t>Preparation of data simply refers to any changes that you want to make in the dataset before you start analyzing and visualizing it.</a:t>
            </a:r>
          </a:p>
          <a:p>
            <a:pPr algn="just">
              <a:lnSpc>
                <a:spcPct val="150000"/>
              </a:lnSpc>
              <a:spcAft>
                <a:spcPts val="1200"/>
              </a:spcAft>
            </a:pPr>
            <a:r>
              <a:rPr lang="en-US" sz="2200" dirty="0">
                <a:latin typeface="Times New Roman" pitchFamily="18" charset="0"/>
                <a:cs typeface="Times New Roman" pitchFamily="18" charset="0"/>
              </a:rPr>
              <a:t>It includes steps such as describing data, choosing file upload settings, filtering data, joining data of two or more tables and adding calculations to name a few.</a:t>
            </a:r>
          </a:p>
          <a:p>
            <a:pPr algn="just">
              <a:lnSpc>
                <a:spcPct val="150000"/>
              </a:lnSpc>
              <a:spcAft>
                <a:spcPts val="1200"/>
              </a:spcAft>
            </a:pPr>
            <a:r>
              <a:rPr lang="en-US" sz="2200" dirty="0">
                <a:latin typeface="Times New Roman" pitchFamily="18" charset="0"/>
                <a:cs typeface="Times New Roman" pitchFamily="18" charset="0"/>
              </a:rPr>
              <a:t>Preparation of dataset can also be done before adding it into the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this prepared dataset can be visualized directly without any need for preparation 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a:t>
            </a:r>
          </a:p>
          <a:p>
            <a:pPr algn="just">
              <a:lnSpc>
                <a:spcPct val="150000"/>
              </a:lnSpc>
              <a:spcAft>
                <a:spcPts val="1200"/>
              </a:spcAft>
            </a:pPr>
            <a:r>
              <a:rPr lang="en-US" sz="2200" dirty="0">
                <a:latin typeface="Times New Roman" pitchFamily="18" charset="0"/>
                <a:cs typeface="Times New Roman" pitchFamily="18" charset="0"/>
              </a:rPr>
              <a:t>You can also use SQL to customize your data according to your needs.</a:t>
            </a:r>
          </a:p>
          <a:p>
            <a:pPr algn="just">
              <a:lnSpc>
                <a:spcPct val="100000"/>
              </a:lnSpc>
              <a:spcAft>
                <a:spcPts val="1200"/>
              </a:spcAft>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 Examples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3"/>
            <a:ext cx="6331260" cy="5563947"/>
          </a:xfrm>
        </p:spPr>
        <p:txBody>
          <a:bodyPr>
            <a:normAutofit/>
          </a:bodyPr>
          <a:lstStyle/>
          <a:p>
            <a:pPr marL="457200" indent="-457200" algn="just">
              <a:lnSpc>
                <a:spcPct val="100000"/>
              </a:lnSpc>
              <a:buFont typeface="+mj-lt"/>
              <a:buAutoNum type="arabicPeriod"/>
            </a:pPr>
            <a:r>
              <a:rPr lang="en-US" sz="2200" dirty="0">
                <a:solidFill>
                  <a:srgbClr val="FF0000"/>
                </a:solidFill>
                <a:latin typeface="Times New Roman" pitchFamily="18" charset="0"/>
                <a:cs typeface="Times New Roman" pitchFamily="18" charset="0"/>
              </a:rPr>
              <a:t>Changing field names and description</a:t>
            </a:r>
          </a:p>
          <a:p>
            <a:pPr marL="914400" lvl="1" indent="-457200" algn="just">
              <a:lnSpc>
                <a:spcPct val="100000"/>
              </a:lnSpc>
            </a:pPr>
            <a:r>
              <a:rPr lang="en-US" sz="2200" dirty="0">
                <a:latin typeface="Times New Roman" pitchFamily="18" charset="0"/>
                <a:cs typeface="Times New Roman" pitchFamily="18" charset="0"/>
              </a:rPr>
              <a:t>Select the edit icon on the field you wish to update in the data preview pane.</a:t>
            </a:r>
          </a:p>
          <a:p>
            <a:pPr marL="914400" lvl="1" indent="-457200" algn="just">
              <a:lnSpc>
                <a:spcPct val="100000"/>
              </a:lnSpc>
            </a:pPr>
            <a:r>
              <a:rPr lang="en-US" sz="2200" dirty="0">
                <a:latin typeface="Times New Roman" pitchFamily="18" charset="0"/>
                <a:cs typeface="Times New Roman" pitchFamily="18" charset="0"/>
              </a:rPr>
              <a:t>Make a new name for the field by highlighting it and typing it in.</a:t>
            </a:r>
          </a:p>
          <a:p>
            <a:pPr lvl="1" algn="just">
              <a:lnSpc>
                <a:spcPct val="150000"/>
              </a:lnSpc>
            </a:pPr>
            <a:r>
              <a:rPr lang="en-US" sz="2200" dirty="0">
                <a:latin typeface="Times New Roman" pitchFamily="18" charset="0"/>
                <a:cs typeface="Times New Roman" pitchFamily="18" charset="0"/>
              </a:rPr>
              <a:t>    Choose Apply</a:t>
            </a:r>
          </a:p>
        </p:txBody>
      </p:sp>
      <p:sp>
        <p:nvSpPr>
          <p:cNvPr id="6" name="TextBox 5">
            <a:extLst>
              <a:ext uri="{FF2B5EF4-FFF2-40B4-BE49-F238E27FC236}">
                <a16:creationId xmlns:a16="http://schemas.microsoft.com/office/drawing/2014/main" id="{1AC0EFB4-4B76-401A-99C9-B77FEF9F7A73}"/>
              </a:ext>
            </a:extLst>
          </p:cNvPr>
          <p:cNvSpPr txBox="1"/>
          <p:nvPr/>
        </p:nvSpPr>
        <p:spPr>
          <a:xfrm>
            <a:off x="6625175" y="5109630"/>
            <a:ext cx="5421084" cy="261610"/>
          </a:xfrm>
          <a:prstGeom prst="rect">
            <a:avLst/>
          </a:prstGeom>
          <a:noFill/>
        </p:spPr>
        <p:txBody>
          <a:bodyPr wrap="square">
            <a:spAutoFit/>
          </a:bodyPr>
          <a:lstStyle/>
          <a:p>
            <a:r>
              <a:rPr lang="en-US" sz="1100" dirty="0"/>
              <a:t>Credit: https://docs.aws.amazon.com/quicksight/latest/user/changing-a-field-name.html</a:t>
            </a:r>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8" name="Picture 7" descr="data-prep-field-name.png"/>
          <p:cNvPicPr>
            <a:picLocks noChangeAspect="1"/>
          </p:cNvPicPr>
          <p:nvPr/>
        </p:nvPicPr>
        <p:blipFill>
          <a:blip r:embed="rId3"/>
          <a:stretch>
            <a:fillRect/>
          </a:stretch>
        </p:blipFill>
        <p:spPr>
          <a:xfrm>
            <a:off x="6648162" y="1104333"/>
            <a:ext cx="4968671" cy="1949418"/>
          </a:xfrm>
          <a:prstGeom prst="rect">
            <a:avLst/>
          </a:prstGeom>
        </p:spPr>
      </p:pic>
      <p:pic>
        <p:nvPicPr>
          <p:cNvPr id="9" name="Picture 8" descr="data-prep-field-name2.png"/>
          <p:cNvPicPr>
            <a:picLocks noChangeAspect="1"/>
          </p:cNvPicPr>
          <p:nvPr/>
        </p:nvPicPr>
        <p:blipFill>
          <a:blip r:embed="rId4"/>
          <a:stretch>
            <a:fillRect/>
          </a:stretch>
        </p:blipFill>
        <p:spPr>
          <a:xfrm>
            <a:off x="6648162" y="3226279"/>
            <a:ext cx="4968671" cy="1812187"/>
          </a:xfrm>
          <a:prstGeom prst="rect">
            <a:avLst/>
          </a:prstGeom>
        </p:spPr>
      </p:pic>
    </p:spTree>
    <p:extLst>
      <p:ext uri="{BB962C8B-B14F-4D97-AF65-F5344CB8AC3E}">
        <p14:creationId xmlns:p14="http://schemas.microsoft.com/office/powerpoint/2010/main" val="173167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 Examples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3"/>
            <a:ext cx="6331260" cy="5563947"/>
          </a:xfrm>
        </p:spPr>
        <p:txBody>
          <a:bodyPr>
            <a:normAutofit/>
          </a:bodyPr>
          <a:lstStyle/>
          <a:p>
            <a:pPr marL="457200" indent="-457200" algn="just">
              <a:lnSpc>
                <a:spcPct val="150000"/>
              </a:lnSpc>
              <a:buAutoNum type="arabicPeriod" startAt="2"/>
            </a:pPr>
            <a:r>
              <a:rPr lang="en-US" sz="2200" dirty="0">
                <a:solidFill>
                  <a:srgbClr val="FF0000"/>
                </a:solidFill>
                <a:latin typeface="Times New Roman" pitchFamily="18" charset="0"/>
                <a:cs typeface="Times New Roman" pitchFamily="18" charset="0"/>
              </a:rPr>
              <a:t>Adding a drill down to a data field</a:t>
            </a:r>
          </a:p>
          <a:p>
            <a:pPr marL="914400" lvl="1" indent="-457200" algn="just">
              <a:lnSpc>
                <a:spcPct val="150000"/>
              </a:lnSpc>
            </a:pPr>
            <a:r>
              <a:rPr lang="en-US" sz="2200" dirty="0">
                <a:latin typeface="Times New Roman" pitchFamily="18" charset="0"/>
                <a:cs typeface="Times New Roman" pitchFamily="18" charset="0"/>
              </a:rPr>
              <a:t>On the analysis page, select the charts or graphs that you want to add a drill down.</a:t>
            </a:r>
          </a:p>
          <a:p>
            <a:pPr marL="914400" lvl="1" indent="-457200" algn="just">
              <a:lnSpc>
                <a:spcPct val="150000"/>
              </a:lnSpc>
            </a:pPr>
            <a:r>
              <a:rPr lang="en-US" sz="2200" dirty="0">
                <a:latin typeface="Times New Roman" pitchFamily="18" charset="0"/>
                <a:cs typeface="Times New Roman" pitchFamily="18" charset="0"/>
              </a:rPr>
              <a:t>Click anywhere on the Field Wells to see the expanded hierarchy.</a:t>
            </a:r>
          </a:p>
          <a:p>
            <a:pPr marL="914400" lvl="1" indent="-457200" algn="just">
              <a:lnSpc>
                <a:spcPct val="150000"/>
              </a:lnSpc>
            </a:pPr>
            <a:r>
              <a:rPr lang="en-US" sz="2200" dirty="0">
                <a:latin typeface="Times New Roman" pitchFamily="18" charset="0"/>
                <a:cs typeface="Times New Roman" pitchFamily="18" charset="0"/>
              </a:rPr>
              <a:t>If the dataset has a proper hierarchy, stop at this step otherwise, add a hierarchy for your analysis</a:t>
            </a:r>
          </a:p>
        </p:txBody>
      </p:sp>
      <p:sp>
        <p:nvSpPr>
          <p:cNvPr id="6" name="TextBox 5">
            <a:extLst>
              <a:ext uri="{FF2B5EF4-FFF2-40B4-BE49-F238E27FC236}">
                <a16:creationId xmlns:a16="http://schemas.microsoft.com/office/drawing/2014/main" id="{1AC0EFB4-4B76-401A-99C9-B77FEF9F7A73}"/>
              </a:ext>
            </a:extLst>
          </p:cNvPr>
          <p:cNvSpPr txBox="1"/>
          <p:nvPr/>
        </p:nvSpPr>
        <p:spPr>
          <a:xfrm>
            <a:off x="6512123" y="5420181"/>
            <a:ext cx="5421084" cy="261610"/>
          </a:xfrm>
          <a:prstGeom prst="rect">
            <a:avLst/>
          </a:prstGeom>
          <a:noFill/>
        </p:spPr>
        <p:txBody>
          <a:bodyPr wrap="square">
            <a:spAutoFit/>
          </a:bodyPr>
          <a:lstStyle/>
          <a:p>
            <a:r>
              <a:rPr lang="en-US" sz="1100" dirty="0"/>
              <a:t>Credit: https://docs.aws.amazon.com/quicksight/latest/user/adding-drill-downs.html</a:t>
            </a:r>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10" name="Picture 9" descr="predefined-hierarchy.png"/>
          <p:cNvPicPr>
            <a:picLocks noChangeAspect="1"/>
          </p:cNvPicPr>
          <p:nvPr/>
        </p:nvPicPr>
        <p:blipFill>
          <a:blip r:embed="rId3"/>
          <a:stretch>
            <a:fillRect/>
          </a:stretch>
        </p:blipFill>
        <p:spPr>
          <a:xfrm>
            <a:off x="6452559" y="1405297"/>
            <a:ext cx="5210354" cy="1769224"/>
          </a:xfrm>
          <a:prstGeom prst="rect">
            <a:avLst/>
          </a:prstGeom>
        </p:spPr>
      </p:pic>
      <p:pic>
        <p:nvPicPr>
          <p:cNvPr id="11" name="Picture 10" descr="drill-down2.png"/>
          <p:cNvPicPr>
            <a:picLocks noChangeAspect="1"/>
          </p:cNvPicPr>
          <p:nvPr/>
        </p:nvPicPr>
        <p:blipFill>
          <a:blip r:embed="rId4"/>
          <a:stretch>
            <a:fillRect/>
          </a:stretch>
        </p:blipFill>
        <p:spPr>
          <a:xfrm>
            <a:off x="6521570" y="3405907"/>
            <a:ext cx="5173691" cy="1873459"/>
          </a:xfrm>
          <a:prstGeom prst="rect">
            <a:avLst/>
          </a:prstGeom>
        </p:spPr>
      </p:pic>
    </p:spTree>
    <p:extLst>
      <p:ext uri="{BB962C8B-B14F-4D97-AF65-F5344CB8AC3E}">
        <p14:creationId xmlns:p14="http://schemas.microsoft.com/office/powerpoint/2010/main" val="43597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1026634"/>
            <a:ext cx="8422527" cy="5578352"/>
          </a:xfrm>
        </p:spPr>
        <p:txBody>
          <a:bodyPr>
            <a:noAutofit/>
          </a:bodyPr>
          <a:lstStyle/>
          <a:p>
            <a:pPr>
              <a:lnSpc>
                <a:spcPct val="200000"/>
              </a:lnSpc>
            </a:pPr>
            <a:r>
              <a:rPr lang="en-US" sz="3600" dirty="0" err="1">
                <a:latin typeface="Times New Roman" panose="02020603050405020304" pitchFamily="18" charset="0"/>
                <a:cs typeface="Times New Roman" panose="02020603050405020304" pitchFamily="18" charset="0"/>
              </a:rPr>
              <a:t>QuickSight</a:t>
            </a:r>
            <a:r>
              <a:rPr lang="en-US" sz="3600" dirty="0">
                <a:latin typeface="Times New Roman" panose="02020603050405020304" pitchFamily="18" charset="0"/>
                <a:cs typeface="Times New Roman" panose="02020603050405020304" pitchFamily="18" charset="0"/>
              </a:rPr>
              <a:t> Introduction</a:t>
            </a:r>
          </a:p>
          <a:p>
            <a:pPr>
              <a:lnSpc>
                <a:spcPct val="200000"/>
              </a:lnSpc>
            </a:pPr>
            <a:r>
              <a:rPr lang="en-US" sz="3600" dirty="0" err="1">
                <a:latin typeface="Times New Roman" panose="02020603050405020304" pitchFamily="18" charset="0"/>
                <a:cs typeface="Times New Roman" panose="02020603050405020304" pitchFamily="18" charset="0"/>
              </a:rPr>
              <a:t>QuickSight</a:t>
            </a:r>
            <a:r>
              <a:rPr lang="en-US" sz="3600" dirty="0">
                <a:latin typeface="Times New Roman" panose="02020603050405020304" pitchFamily="18" charset="0"/>
                <a:cs typeface="Times New Roman" panose="02020603050405020304" pitchFamily="18" charset="0"/>
              </a:rPr>
              <a:t> Visualization</a:t>
            </a:r>
          </a:p>
          <a:p>
            <a:pPr>
              <a:lnSpc>
                <a:spcPct val="200000"/>
              </a:lnSpc>
            </a:pPr>
            <a:r>
              <a:rPr lang="en-US" sz="3600" dirty="0">
                <a:latin typeface="Times New Roman" panose="02020603050405020304" pitchFamily="18" charset="0"/>
                <a:cs typeface="Times New Roman" panose="02020603050405020304" pitchFamily="18" charset="0"/>
              </a:rPr>
              <a:t>Big Data Visualization</a:t>
            </a:r>
          </a:p>
          <a:p>
            <a:pPr>
              <a:lnSpc>
                <a:spcPct val="200000"/>
              </a:lnSpc>
            </a:pPr>
            <a:r>
              <a:rPr lang="en-US" sz="3600" dirty="0" err="1">
                <a:latin typeface="Times New Roman" panose="02020603050405020304" pitchFamily="18" charset="0"/>
                <a:cs typeface="Times New Roman" panose="02020603050405020304" pitchFamily="18" charset="0"/>
              </a:rPr>
              <a:t>Microstrategy</a:t>
            </a:r>
            <a:endParaRPr lang="en-US" sz="36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5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 Examples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3"/>
            <a:ext cx="6331260" cy="5563947"/>
          </a:xfrm>
        </p:spPr>
        <p:txBody>
          <a:bodyPr>
            <a:normAutofit fontScale="92500" lnSpcReduction="10000"/>
          </a:bodyPr>
          <a:lstStyle/>
          <a:p>
            <a:pPr marL="457200" indent="-457200">
              <a:lnSpc>
                <a:spcPct val="150000"/>
              </a:lnSpc>
              <a:buAutoNum type="arabicPeriod" startAt="2"/>
            </a:pPr>
            <a:r>
              <a:rPr lang="en-US" sz="2400" dirty="0">
                <a:solidFill>
                  <a:srgbClr val="FF0000"/>
                </a:solidFill>
              </a:rPr>
              <a:t>Adding a drill down to a data field</a:t>
            </a:r>
          </a:p>
          <a:p>
            <a:pPr marL="914400" lvl="1" indent="-457200" algn="just">
              <a:lnSpc>
                <a:spcPct val="150000"/>
              </a:lnSpc>
            </a:pPr>
            <a:r>
              <a:rPr lang="en-US" dirty="0">
                <a:latin typeface="Times New Roman" pitchFamily="18" charset="0"/>
                <a:cs typeface="Times New Roman" pitchFamily="18" charset="0"/>
              </a:rPr>
              <a:t>Drag a field that you wish to see in your hierarchy at the exact position you want to see it in the hierarchy. The label for the new drill down field should be Add drill-down layer.</a:t>
            </a:r>
          </a:p>
          <a:p>
            <a:pPr marL="914400" lvl="1" indent="-457200" algn="just">
              <a:lnSpc>
                <a:spcPct val="150000"/>
              </a:lnSpc>
            </a:pPr>
            <a:r>
              <a:rPr lang="en-US" dirty="0">
                <a:latin typeface="Times New Roman" pitchFamily="18" charset="0"/>
                <a:cs typeface="Times New Roman" pitchFamily="18" charset="0"/>
              </a:rPr>
              <a:t>Keep repeating the above steps until you have added all the drill-downs to your visual.</a:t>
            </a:r>
          </a:p>
          <a:p>
            <a:pPr marL="914400" lvl="1" indent="-457200" algn="just">
              <a:lnSpc>
                <a:spcPct val="150000"/>
              </a:lnSpc>
            </a:pPr>
            <a:r>
              <a:rPr lang="en-US" dirty="0">
                <a:latin typeface="Times New Roman" pitchFamily="18" charset="0"/>
                <a:cs typeface="Times New Roman" pitchFamily="18" charset="0"/>
              </a:rPr>
              <a:t>To see the results of drill-sown on the visual, select a line or a bar chart and choose </a:t>
            </a:r>
            <a:r>
              <a:rPr lang="en-US" b="1" dirty="0">
                <a:latin typeface="Times New Roman" pitchFamily="18" charset="0"/>
                <a:cs typeface="Times New Roman" pitchFamily="18" charset="0"/>
              </a:rPr>
              <a:t>Drill down to &lt;lower level&gt;</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Drill up to &lt;higher level&gt;</a:t>
            </a:r>
            <a:endParaRPr lang="en-US" dirty="0">
              <a:latin typeface="Times New Roman" pitchFamily="18" charset="0"/>
              <a:cs typeface="Times New Roman" pitchFamily="18" charset="0"/>
            </a:endParaRPr>
          </a:p>
          <a:p>
            <a:pPr marL="914400" lvl="1" indent="-457200">
              <a:lnSpc>
                <a:spcPct val="150000"/>
              </a:lnSpc>
            </a:pPr>
            <a:endParaRPr lang="en-US" sz="2200" dirty="0">
              <a:solidFill>
                <a:srgbClr val="FF0000"/>
              </a:solidFill>
            </a:endParaRPr>
          </a:p>
          <a:p>
            <a:pPr marL="914400" lvl="1" indent="-457200">
              <a:lnSpc>
                <a:spcPct val="150000"/>
              </a:lnSpc>
            </a:pPr>
            <a:endParaRPr lang="en-US" sz="2000" dirty="0">
              <a:solidFill>
                <a:srgbClr val="FF0000"/>
              </a:solidFill>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469900" y="5437434"/>
            <a:ext cx="5421084" cy="261610"/>
          </a:xfrm>
          <a:prstGeom prst="rect">
            <a:avLst/>
          </a:prstGeom>
          <a:noFill/>
        </p:spPr>
        <p:txBody>
          <a:bodyPr wrap="square">
            <a:spAutoFit/>
          </a:bodyPr>
          <a:lstStyle/>
          <a:p>
            <a:r>
              <a:rPr lang="en-US" sz="1100" dirty="0" err="1"/>
              <a:t>Credit:https</a:t>
            </a:r>
            <a:r>
              <a:rPr lang="en-US" sz="1100" dirty="0"/>
              <a:t>://</a:t>
            </a:r>
            <a:r>
              <a:rPr lang="en-US" sz="1100" dirty="0" err="1"/>
              <a:t>docs.aws.amazon.com</a:t>
            </a:r>
            <a:r>
              <a:rPr lang="en-US" sz="1100" dirty="0"/>
              <a:t>/</a:t>
            </a:r>
            <a:r>
              <a:rPr lang="en-US" sz="1100" dirty="0" err="1"/>
              <a:t>quicksight</a:t>
            </a:r>
            <a:r>
              <a:rPr lang="en-US" sz="1100" dirty="0"/>
              <a:t>/latest/user/adding-drill-</a:t>
            </a:r>
            <a:r>
              <a:rPr lang="en-US" sz="1100" dirty="0" err="1"/>
              <a:t>downs.html</a:t>
            </a:r>
            <a:endParaRPr lang="en-US" sz="1100"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10" name="Picture 9" descr="drill-down3.png"/>
          <p:cNvPicPr>
            <a:picLocks noChangeAspect="1"/>
          </p:cNvPicPr>
          <p:nvPr/>
        </p:nvPicPr>
        <p:blipFill>
          <a:blip r:embed="rId3"/>
          <a:stretch>
            <a:fillRect/>
          </a:stretch>
        </p:blipFill>
        <p:spPr>
          <a:xfrm>
            <a:off x="6521570" y="1274283"/>
            <a:ext cx="5410469" cy="2038261"/>
          </a:xfrm>
          <a:prstGeom prst="rect">
            <a:avLst/>
          </a:prstGeom>
        </p:spPr>
      </p:pic>
      <p:pic>
        <p:nvPicPr>
          <p:cNvPr id="11" name="Picture 10" descr="drill-down4.png"/>
          <p:cNvPicPr>
            <a:picLocks noChangeAspect="1"/>
          </p:cNvPicPr>
          <p:nvPr/>
        </p:nvPicPr>
        <p:blipFill>
          <a:blip r:embed="rId4"/>
          <a:stretch>
            <a:fillRect/>
          </a:stretch>
        </p:blipFill>
        <p:spPr>
          <a:xfrm>
            <a:off x="6504317" y="3408871"/>
            <a:ext cx="5426553" cy="1922253"/>
          </a:xfrm>
          <a:prstGeom prst="rect">
            <a:avLst/>
          </a:prstGeom>
        </p:spPr>
      </p:pic>
    </p:spTree>
    <p:extLst>
      <p:ext uri="{BB962C8B-B14F-4D97-AF65-F5344CB8AC3E}">
        <p14:creationId xmlns:p14="http://schemas.microsoft.com/office/powerpoint/2010/main" val="2250610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 Examples</a:t>
            </a:r>
          </a:p>
        </p:txBody>
      </p:sp>
      <p:sp>
        <p:nvSpPr>
          <p:cNvPr id="3" name="Content Placeholder 2"/>
          <p:cNvSpPr>
            <a:spLocks noGrp="1"/>
          </p:cNvSpPr>
          <p:nvPr>
            <p:ph idx="1"/>
          </p:nvPr>
        </p:nvSpPr>
        <p:spPr>
          <a:xfrm>
            <a:off x="234350" y="1069675"/>
            <a:ext cx="11566585" cy="5520906"/>
          </a:xfrm>
        </p:spPr>
        <p:txBody>
          <a:bodyPr>
            <a:noAutofit/>
          </a:bodyPr>
          <a:lstStyle/>
          <a:p>
            <a:pPr marL="457200" indent="-457200" algn="just">
              <a:lnSpc>
                <a:spcPct val="100000"/>
              </a:lnSpc>
              <a:buAutoNum type="arabicPeriod" startAt="3"/>
            </a:pPr>
            <a:r>
              <a:rPr lang="en-US" sz="2200" dirty="0">
                <a:solidFill>
                  <a:srgbClr val="FF0000"/>
                </a:solidFill>
                <a:latin typeface="Times New Roman" pitchFamily="18" charset="0"/>
                <a:cs typeface="Times New Roman" pitchFamily="18" charset="0"/>
              </a:rPr>
              <a:t>Describing the dataset – Editing a description of a column</a:t>
            </a:r>
          </a:p>
          <a:p>
            <a:pPr marL="914400" lvl="1" indent="-457200" algn="just">
              <a:lnSpc>
                <a:spcPct val="150000"/>
              </a:lnSpc>
            </a:pPr>
            <a:r>
              <a:rPr lang="en-US" sz="2200" dirty="0">
                <a:latin typeface="Times New Roman" pitchFamily="18" charset="0"/>
                <a:cs typeface="Times New Roman" pitchFamily="18" charset="0"/>
              </a:rPr>
              <a:t>On the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start page, select the dataset that you want to work with.</a:t>
            </a:r>
          </a:p>
          <a:p>
            <a:pPr marL="914400" lvl="1" indent="-457200" algn="just">
              <a:lnSpc>
                <a:spcPct val="150000"/>
              </a:lnSpc>
            </a:pPr>
            <a:r>
              <a:rPr lang="en-US" sz="2200" dirty="0">
                <a:latin typeface="Times New Roman" pitchFamily="18" charset="0"/>
                <a:cs typeface="Times New Roman" pitchFamily="18" charset="0"/>
              </a:rPr>
              <a:t>After this, choose a column you want to edit the description of.</a:t>
            </a:r>
          </a:p>
          <a:p>
            <a:pPr marL="914400" lvl="1" indent="-457200" algn="just">
              <a:lnSpc>
                <a:spcPct val="150000"/>
              </a:lnSpc>
            </a:pPr>
            <a:r>
              <a:rPr lang="en-US" sz="2200" dirty="0">
                <a:latin typeface="Times New Roman" pitchFamily="18" charset="0"/>
                <a:cs typeface="Times New Roman" pitchFamily="18" charset="0"/>
              </a:rPr>
              <a:t>To edit the description, choose one of the following :</a:t>
            </a:r>
          </a:p>
          <a:p>
            <a:pPr marL="1371600" lvl="2" indent="-457200" algn="just">
              <a:lnSpc>
                <a:spcPct val="150000"/>
              </a:lnSpc>
              <a:buFont typeface="Wingdings" pitchFamily="2" charset="2"/>
              <a:buChar char="§"/>
            </a:pPr>
            <a:r>
              <a:rPr lang="en-US" sz="2200" dirty="0">
                <a:latin typeface="Times New Roman" pitchFamily="18" charset="0"/>
                <a:cs typeface="Times New Roman" pitchFamily="18" charset="0"/>
              </a:rPr>
              <a:t>Edit the description in the settings for the field from the pencil icon next to it.</a:t>
            </a:r>
          </a:p>
          <a:p>
            <a:pPr marL="1371600" lvl="2" indent="-457200" algn="just">
              <a:lnSpc>
                <a:spcPct val="150000"/>
              </a:lnSpc>
              <a:buFont typeface="Wingdings" pitchFamily="2" charset="2"/>
              <a:buChar char="§"/>
            </a:pPr>
            <a:r>
              <a:rPr lang="en-US" sz="2200" dirty="0">
                <a:latin typeface="Times New Roman" pitchFamily="18" charset="0"/>
                <a:cs typeface="Times New Roman" pitchFamily="18" charset="0"/>
              </a:rPr>
              <a:t>Open the settings from menu next to </a:t>
            </a:r>
            <a:r>
              <a:rPr lang="en-US" sz="2200" dirty="0" err="1">
                <a:latin typeface="Times New Roman" pitchFamily="18" charset="0"/>
                <a:cs typeface="Times New Roman" pitchFamily="18" charset="0"/>
              </a:rPr>
              <a:t>th.e</a:t>
            </a:r>
            <a:r>
              <a:rPr lang="en-US" sz="2200" dirty="0">
                <a:latin typeface="Times New Roman" pitchFamily="18" charset="0"/>
                <a:cs typeface="Times New Roman" pitchFamily="18" charset="0"/>
              </a:rPr>
              <a:t> field name, then select the option </a:t>
            </a:r>
            <a:r>
              <a:rPr lang="en-US" sz="2200" b="1" dirty="0">
                <a:latin typeface="Times New Roman" pitchFamily="18" charset="0"/>
                <a:cs typeface="Times New Roman" pitchFamily="18" charset="0"/>
              </a:rPr>
              <a:t>Edit name &amp; description</a:t>
            </a:r>
          </a:p>
          <a:p>
            <a:pPr marL="465138" lvl="2" indent="0" algn="just">
              <a:lnSpc>
                <a:spcPct val="150000"/>
              </a:lnSpc>
            </a:pP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Edit the description with the way you want.</a:t>
            </a:r>
            <a:endParaRPr lang="en-US" sz="2200" b="1" dirty="0">
              <a:latin typeface="Times New Roman" pitchFamily="18" charset="0"/>
              <a:cs typeface="Times New Roman" pitchFamily="18" charset="0"/>
            </a:endParaRPr>
          </a:p>
          <a:p>
            <a:pPr marL="465138" lvl="2" indent="0" algn="just">
              <a:lnSpc>
                <a:spcPct val="150000"/>
              </a:lnSpc>
            </a:pP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Choose Apply to the make the changes effective.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Preparing datasets for Analysis - Examples</a:t>
            </a:r>
          </a:p>
        </p:txBody>
      </p:sp>
      <p:sp>
        <p:nvSpPr>
          <p:cNvPr id="3" name="Content Placeholder 2"/>
          <p:cNvSpPr>
            <a:spLocks noGrp="1"/>
          </p:cNvSpPr>
          <p:nvPr>
            <p:ph idx="1"/>
          </p:nvPr>
        </p:nvSpPr>
        <p:spPr>
          <a:xfrm>
            <a:off x="234350" y="1069675"/>
            <a:ext cx="5959416" cy="5520906"/>
          </a:xfrm>
        </p:spPr>
        <p:txBody>
          <a:bodyPr>
            <a:noAutofit/>
          </a:bodyPr>
          <a:lstStyle/>
          <a:p>
            <a:pPr marL="457200" indent="-457200" algn="just">
              <a:lnSpc>
                <a:spcPct val="100000"/>
              </a:lnSpc>
              <a:buAutoNum type="arabicPeriod" startAt="4"/>
            </a:pPr>
            <a:r>
              <a:rPr lang="en-US" sz="2200" dirty="0">
                <a:solidFill>
                  <a:srgbClr val="FF0000"/>
                </a:solidFill>
                <a:latin typeface="Times New Roman" pitchFamily="18" charset="0"/>
                <a:cs typeface="Times New Roman" pitchFamily="18" charset="0"/>
              </a:rPr>
              <a:t>Previewing a dataset</a:t>
            </a:r>
          </a:p>
          <a:p>
            <a:pPr marL="914400" lvl="1" indent="-457200" algn="just">
              <a:lnSpc>
                <a:spcPct val="150000"/>
              </a:lnSpc>
            </a:pPr>
            <a:r>
              <a:rPr lang="en-US" sz="2200" dirty="0">
                <a:latin typeface="Times New Roman" pitchFamily="18" charset="0"/>
                <a:cs typeface="Times New Roman" pitchFamily="18" charset="0"/>
              </a:rPr>
              <a:t>Choose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that you want to preview on the start page.</a:t>
            </a:r>
          </a:p>
          <a:p>
            <a:pPr marL="914400" lvl="1" indent="-457200" algn="just">
              <a:lnSpc>
                <a:spcPct val="150000"/>
              </a:lnSpc>
            </a:pPr>
            <a:r>
              <a:rPr lang="en-US" sz="2200" dirty="0">
                <a:latin typeface="Times New Roman" pitchFamily="18" charset="0"/>
                <a:cs typeface="Times New Roman" pitchFamily="18" charset="0"/>
              </a:rPr>
              <a:t>Select </a:t>
            </a:r>
            <a:r>
              <a:rPr lang="en-US" sz="2200" b="1" dirty="0">
                <a:latin typeface="Times New Roman" pitchFamily="18" charset="0"/>
                <a:cs typeface="Times New Roman" pitchFamily="18" charset="0"/>
              </a:rPr>
              <a:t>Edit dataset </a:t>
            </a:r>
            <a:r>
              <a:rPr lang="en-US" sz="2200" dirty="0">
                <a:latin typeface="Times New Roman" pitchFamily="18" charset="0"/>
                <a:cs typeface="Times New Roman" pitchFamily="18" charset="0"/>
              </a:rPr>
              <a:t>option from the menu.</a:t>
            </a:r>
          </a:p>
          <a:p>
            <a:pPr marL="914400" lvl="1" indent="-457200" algn="just">
              <a:lnSpc>
                <a:spcPct val="150000"/>
              </a:lnSpc>
            </a:pPr>
            <a:r>
              <a:rPr lang="en-US" sz="2200" dirty="0">
                <a:latin typeface="Times New Roman" pitchFamily="18" charset="0"/>
                <a:cs typeface="Times New Roman" pitchFamily="18" charset="0"/>
              </a:rPr>
              <a:t>Select the table you want to preview, then click on the down arrow and select </a:t>
            </a:r>
            <a:r>
              <a:rPr lang="en-US" sz="2200" b="1" dirty="0">
                <a:latin typeface="Times New Roman" pitchFamily="18" charset="0"/>
                <a:cs typeface="Times New Roman" pitchFamily="18" charset="0"/>
              </a:rPr>
              <a:t>Show table preview</a:t>
            </a:r>
          </a:p>
          <a:p>
            <a:pPr marL="914400" lvl="1" indent="-457200">
              <a:lnSpc>
                <a:spcPct val="100000"/>
              </a:lnSpc>
              <a:buNone/>
            </a:pPr>
            <a:endParaRPr lang="en-US" sz="2200" dirty="0"/>
          </a:p>
        </p:txBody>
      </p:sp>
      <p:pic>
        <p:nvPicPr>
          <p:cNvPr id="4" name="Picture 3" descr="preview-data-table.png"/>
          <p:cNvPicPr>
            <a:picLocks noChangeAspect="1"/>
          </p:cNvPicPr>
          <p:nvPr/>
        </p:nvPicPr>
        <p:blipFill>
          <a:blip r:embed="rId3"/>
          <a:stretch>
            <a:fillRect/>
          </a:stretch>
        </p:blipFill>
        <p:spPr>
          <a:xfrm>
            <a:off x="6418053" y="1380484"/>
            <a:ext cx="5395512" cy="3924502"/>
          </a:xfrm>
          <a:prstGeom prst="rect">
            <a:avLst/>
          </a:prstGeom>
        </p:spPr>
      </p:pic>
      <p:sp>
        <p:nvSpPr>
          <p:cNvPr id="5" name="TextBox 4"/>
          <p:cNvSpPr txBox="1"/>
          <p:nvPr/>
        </p:nvSpPr>
        <p:spPr>
          <a:xfrm>
            <a:off x="6366295" y="5417389"/>
            <a:ext cx="5451894" cy="430887"/>
          </a:xfrm>
          <a:prstGeom prst="rect">
            <a:avLst/>
          </a:prstGeom>
          <a:noFill/>
        </p:spPr>
        <p:txBody>
          <a:bodyPr wrap="square" rtlCol="0">
            <a:spAutoFit/>
          </a:bodyPr>
          <a:lstStyle/>
          <a:p>
            <a:r>
              <a:rPr lang="en-US" sz="1100" dirty="0" err="1"/>
              <a:t>Credit:https</a:t>
            </a:r>
            <a:r>
              <a:rPr lang="en-US" sz="1100" dirty="0"/>
              <a:t>://</a:t>
            </a:r>
            <a:r>
              <a:rPr lang="en-US" sz="1100" dirty="0" err="1"/>
              <a:t>docs.aws.amazon.com</a:t>
            </a:r>
            <a:r>
              <a:rPr lang="en-US" sz="1100" dirty="0"/>
              <a:t>/</a:t>
            </a:r>
            <a:r>
              <a:rPr lang="en-US" sz="1100" dirty="0" err="1"/>
              <a:t>quicksight</a:t>
            </a:r>
            <a:r>
              <a:rPr lang="en-US" sz="1100" dirty="0"/>
              <a:t>/latest/user/previewing-tables-in-a-</a:t>
            </a:r>
            <a:r>
              <a:rPr lang="en-US" sz="1100" dirty="0" err="1"/>
              <a:t>dataset.html</a:t>
            </a:r>
            <a:endParaRPr lang="en-US" sz="1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Visualizing the data in Amazon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50000"/>
              </a:lnSpc>
            </a:pPr>
            <a:r>
              <a:rPr lang="en-US" sz="2200" dirty="0">
                <a:latin typeface="Times New Roman" pitchFamily="18" charset="0"/>
                <a:cs typeface="Times New Roman" pitchFamily="18" charset="0"/>
              </a:rPr>
              <a:t>After the addition and preparation of data, the next step is to analyze and visualize the data.</a:t>
            </a:r>
          </a:p>
          <a:p>
            <a:pPr marL="457200" indent="-457200" algn="just">
              <a:lnSpc>
                <a:spcPct val="150000"/>
              </a:lnSpc>
            </a:pPr>
            <a:r>
              <a:rPr lang="en-US" sz="2200" dirty="0">
                <a:latin typeface="Times New Roman" pitchFamily="18" charset="0"/>
                <a:cs typeface="Times New Roman" pitchFamily="18" charset="0"/>
              </a:rPr>
              <a:t>The results of these analyses are then published on a dashboard which is used by the organization to better understand the data.</a:t>
            </a:r>
          </a:p>
          <a:p>
            <a:pPr marL="457200" indent="-457200" algn="just">
              <a:lnSpc>
                <a:spcPct val="150000"/>
              </a:lnSpc>
            </a:pPr>
            <a:r>
              <a:rPr lang="en-US" sz="2200" dirty="0">
                <a:latin typeface="Times New Roman" pitchFamily="18" charset="0"/>
                <a:cs typeface="Times New Roman" pitchFamily="18" charset="0"/>
              </a:rPr>
              <a:t>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enables users to perform multiple analyses, create visuals of these analyses and display all these analyses on a single page called as ‘sheets’.</a:t>
            </a:r>
          </a:p>
          <a:p>
            <a:pPr marL="457200" indent="-457200" algn="just">
              <a:lnSpc>
                <a:spcPct val="150000"/>
              </a:lnSpc>
            </a:pP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gives us the option to illustrate our findings with the help of a variety of visuals from charts, graphs to histograms and maps each intended to serve an intended purpose.</a:t>
            </a:r>
          </a:p>
          <a:p>
            <a:pPr marL="457200" indent="-457200" algn="just">
              <a:lnSpc>
                <a:spcPct val="150000"/>
              </a:lnSpc>
            </a:pPr>
            <a:r>
              <a:rPr lang="en-US" sz="2200" dirty="0">
                <a:latin typeface="Times New Roman" pitchFamily="18" charset="0"/>
                <a:cs typeface="Times New Roman" pitchFamily="18" charset="0"/>
              </a:rPr>
              <a:t>Since it has an automated visualization tool,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makes it very easy to perform visualization operations on any feature of big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a New Analysis on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0" y="1069675"/>
            <a:ext cx="5959416" cy="5520906"/>
          </a:xfrm>
        </p:spPr>
        <p:txBody>
          <a:bodyPr>
            <a:noAutofit/>
          </a:bodyPr>
          <a:lstStyle/>
          <a:p>
            <a:pPr marL="457200" indent="-457200" algn="just">
              <a:lnSpc>
                <a:spcPct val="150000"/>
              </a:lnSpc>
            </a:pPr>
            <a:r>
              <a:rPr lang="en-US" sz="2200" dirty="0">
                <a:latin typeface="Times New Roman" pitchFamily="18" charset="0"/>
                <a:cs typeface="Times New Roman" pitchFamily="18" charset="0"/>
              </a:rPr>
              <a:t>On the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start page, click on the </a:t>
            </a:r>
            <a:r>
              <a:rPr lang="en-US" sz="2200" b="1" dirty="0">
                <a:latin typeface="Times New Roman" pitchFamily="18" charset="0"/>
                <a:cs typeface="Times New Roman" pitchFamily="18" charset="0"/>
              </a:rPr>
              <a:t>All analyses</a:t>
            </a:r>
            <a:r>
              <a:rPr lang="en-US" sz="2200" dirty="0">
                <a:latin typeface="Times New Roman" pitchFamily="18" charset="0"/>
                <a:cs typeface="Times New Roman" pitchFamily="18" charset="0"/>
              </a:rPr>
              <a:t> tab then choose </a:t>
            </a:r>
            <a:r>
              <a:rPr lang="en-US" sz="2200" b="1" dirty="0">
                <a:latin typeface="Times New Roman" pitchFamily="18" charset="0"/>
                <a:cs typeface="Times New Roman" pitchFamily="18" charset="0"/>
              </a:rPr>
              <a:t>New analysis</a:t>
            </a:r>
            <a:r>
              <a:rPr lang="en-US" sz="2200" dirty="0">
                <a:latin typeface="Times New Roman" pitchFamily="18" charset="0"/>
                <a:cs typeface="Times New Roman" pitchFamily="18" charset="0"/>
              </a:rPr>
              <a:t>. </a:t>
            </a:r>
          </a:p>
          <a:p>
            <a:pPr marL="457200" indent="-457200" algn="just">
              <a:lnSpc>
                <a:spcPct val="150000"/>
              </a:lnSpc>
            </a:pPr>
            <a:r>
              <a:rPr lang="en-US" sz="2200" dirty="0">
                <a:latin typeface="Times New Roman" pitchFamily="18" charset="0"/>
                <a:cs typeface="Times New Roman" pitchFamily="18" charset="0"/>
              </a:rPr>
              <a:t>It will take you into the </a:t>
            </a:r>
            <a:r>
              <a:rPr lang="en-US" sz="2200" b="1" dirty="0">
                <a:latin typeface="Times New Roman" pitchFamily="18" charset="0"/>
                <a:cs typeface="Times New Roman" pitchFamily="18" charset="0"/>
              </a:rPr>
              <a:t>Datasets</a:t>
            </a:r>
            <a:r>
              <a:rPr lang="en-US" sz="2200" dirty="0">
                <a:latin typeface="Times New Roman" pitchFamily="18" charset="0"/>
                <a:cs typeface="Times New Roman" pitchFamily="18" charset="0"/>
              </a:rPr>
              <a:t> page, choose the dataset of your choice and then select </a:t>
            </a:r>
            <a:r>
              <a:rPr lang="en-US" sz="2200" b="1" dirty="0">
                <a:latin typeface="Times New Roman" pitchFamily="18" charset="0"/>
                <a:cs typeface="Times New Roman" pitchFamily="18" charset="0"/>
              </a:rPr>
              <a:t>Create analysis</a:t>
            </a:r>
            <a:r>
              <a:rPr lang="en-US" sz="2200" dirty="0">
                <a:latin typeface="Times New Roman" pitchFamily="18" charset="0"/>
                <a:cs typeface="Times New Roman" pitchFamily="18" charset="0"/>
              </a:rPr>
              <a:t>.</a:t>
            </a:r>
          </a:p>
          <a:p>
            <a:pPr marL="457200" indent="-457200" algn="just">
              <a:lnSpc>
                <a:spcPct val="150000"/>
              </a:lnSpc>
            </a:pPr>
            <a:r>
              <a:rPr lang="en-US" sz="2200" dirty="0">
                <a:latin typeface="Times New Roman" pitchFamily="18" charset="0"/>
                <a:cs typeface="Times New Roman" pitchFamily="18" charset="0"/>
              </a:rPr>
              <a:t>Create a visual which corresponds to the data you want to display.</a:t>
            </a:r>
          </a:p>
          <a:p>
            <a:pPr marL="457200" indent="-457200" algn="just">
              <a:lnSpc>
                <a:spcPct val="150000"/>
              </a:lnSpc>
            </a:pPr>
            <a:r>
              <a:rPr lang="en-US" sz="2200" dirty="0">
                <a:latin typeface="Times New Roman" pitchFamily="18" charset="0"/>
                <a:cs typeface="Times New Roman" pitchFamily="18" charset="0"/>
              </a:rPr>
              <a:t>To edit an analysis, you can perform a set of operations (see next slide).</a:t>
            </a:r>
          </a:p>
        </p:txBody>
      </p:sp>
      <p:pic>
        <p:nvPicPr>
          <p:cNvPr id="5" name="Picture 4" descr="create-analysis.png"/>
          <p:cNvPicPr>
            <a:picLocks noChangeAspect="1"/>
          </p:cNvPicPr>
          <p:nvPr/>
        </p:nvPicPr>
        <p:blipFill>
          <a:blip r:embed="rId3"/>
          <a:stretch>
            <a:fillRect/>
          </a:stretch>
        </p:blipFill>
        <p:spPr>
          <a:xfrm>
            <a:off x="6764366" y="1167620"/>
            <a:ext cx="4881293" cy="4232515"/>
          </a:xfrm>
          <a:prstGeom prst="rect">
            <a:avLst/>
          </a:prstGeom>
        </p:spPr>
      </p:pic>
      <p:sp>
        <p:nvSpPr>
          <p:cNvPr id="6" name="TextBox 5"/>
          <p:cNvSpPr txBox="1"/>
          <p:nvPr/>
        </p:nvSpPr>
        <p:spPr>
          <a:xfrm>
            <a:off x="6745857" y="5607170"/>
            <a:ext cx="4830793" cy="600164"/>
          </a:xfrm>
          <a:prstGeom prst="rect">
            <a:avLst/>
          </a:prstGeom>
          <a:noFill/>
        </p:spPr>
        <p:txBody>
          <a:bodyPr wrap="square" rtlCol="0">
            <a:spAutoFit/>
          </a:bodyPr>
          <a:lstStyle/>
          <a:p>
            <a:r>
              <a:rPr lang="en-US" sz="1100" dirty="0" err="1"/>
              <a:t>Credit:https</a:t>
            </a:r>
            <a:r>
              <a:rPr lang="en-US" sz="1100" dirty="0"/>
              <a:t>://</a:t>
            </a:r>
            <a:r>
              <a:rPr lang="en-US" sz="1100" dirty="0" err="1"/>
              <a:t>docs.aws.amazon.com</a:t>
            </a:r>
            <a:r>
              <a:rPr lang="en-US" sz="1100" dirty="0"/>
              <a:t>/</a:t>
            </a:r>
            <a:r>
              <a:rPr lang="en-US" sz="1100" dirty="0" err="1"/>
              <a:t>quicksight</a:t>
            </a:r>
            <a:r>
              <a:rPr lang="en-US" sz="1100" dirty="0"/>
              <a:t>/latest/user/creating-an-</a:t>
            </a:r>
            <a:r>
              <a:rPr lang="en-US" sz="1100" dirty="0" err="1"/>
              <a:t>analysis.html</a:t>
            </a:r>
            <a:endParaRPr lang="en-US" sz="1100" dirty="0"/>
          </a:p>
          <a:p>
            <a:endParaRPr lang="en-US"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List of </a:t>
            </a:r>
            <a:r>
              <a:rPr lang="en-US" sz="3600" dirty="0" err="1">
                <a:solidFill>
                  <a:srgbClr val="FF0000"/>
                </a:solidFill>
                <a:latin typeface="Times New Roman" pitchFamily="18" charset="0"/>
                <a:cs typeface="Times New Roman" pitchFamily="18" charset="0"/>
              </a:rPr>
              <a:t>Operationss</a:t>
            </a:r>
            <a:r>
              <a:rPr lang="en-US" sz="3600" dirty="0">
                <a:solidFill>
                  <a:srgbClr val="FF0000"/>
                </a:solidFill>
                <a:latin typeface="Times New Roman" pitchFamily="18" charset="0"/>
                <a:cs typeface="Times New Roman" pitchFamily="18" charset="0"/>
              </a:rPr>
              <a:t> for Editing an Analysis</a:t>
            </a:r>
          </a:p>
        </p:txBody>
      </p:sp>
      <p:sp>
        <p:nvSpPr>
          <p:cNvPr id="3" name="Content Placeholder 2"/>
          <p:cNvSpPr>
            <a:spLocks noGrp="1"/>
          </p:cNvSpPr>
          <p:nvPr>
            <p:ph idx="1"/>
          </p:nvPr>
        </p:nvSpPr>
        <p:spPr>
          <a:xfrm>
            <a:off x="234350" y="1138687"/>
            <a:ext cx="11566585" cy="5434641"/>
          </a:xfrm>
        </p:spPr>
        <p:txBody>
          <a:bodyPr>
            <a:normAutofit/>
          </a:bodyPr>
          <a:lstStyle/>
          <a:p>
            <a:pPr algn="just">
              <a:lnSpc>
                <a:spcPct val="150000"/>
              </a:lnSpc>
            </a:pPr>
            <a:r>
              <a:rPr lang="en-US" sz="2200" dirty="0">
                <a:latin typeface="Times New Roman" pitchFamily="18" charset="0"/>
                <a:cs typeface="Times New Roman" pitchFamily="18" charset="0"/>
              </a:rPr>
              <a:t>Editing the description of an analysis.</a:t>
            </a:r>
          </a:p>
          <a:p>
            <a:pPr algn="just">
              <a:lnSpc>
                <a:spcPct val="150000"/>
              </a:lnSpc>
            </a:pPr>
            <a:r>
              <a:rPr lang="en-US" sz="2200" dirty="0">
                <a:latin typeface="Times New Roman" pitchFamily="18" charset="0"/>
                <a:cs typeface="Times New Roman" pitchFamily="18" charset="0"/>
              </a:rPr>
              <a:t>Renaming an analysis.</a:t>
            </a:r>
          </a:p>
          <a:p>
            <a:pPr algn="just">
              <a:lnSpc>
                <a:spcPct val="150000"/>
              </a:lnSpc>
            </a:pPr>
            <a:r>
              <a:rPr lang="en-US" sz="2200" dirty="0">
                <a:latin typeface="Times New Roman" pitchFamily="18" charset="0"/>
                <a:cs typeface="Times New Roman" pitchFamily="18" charset="0"/>
              </a:rPr>
              <a:t>Taking a duplicate version of an analysis.</a:t>
            </a:r>
          </a:p>
          <a:p>
            <a:pPr algn="just">
              <a:lnSpc>
                <a:spcPct val="150000"/>
              </a:lnSpc>
            </a:pPr>
            <a:r>
              <a:rPr lang="en-US" sz="2200" dirty="0">
                <a:latin typeface="Times New Roman" pitchFamily="18" charset="0"/>
                <a:cs typeface="Times New Roman" pitchFamily="18" charset="0"/>
              </a:rPr>
              <a:t>Viewing the details of an analysis.</a:t>
            </a:r>
          </a:p>
          <a:p>
            <a:pPr algn="just">
              <a:lnSpc>
                <a:spcPct val="150000"/>
              </a:lnSpc>
            </a:pPr>
            <a:r>
              <a:rPr lang="en-US" sz="2200" dirty="0">
                <a:latin typeface="Times New Roman" pitchFamily="18" charset="0"/>
                <a:cs typeface="Times New Roman" pitchFamily="18" charset="0"/>
              </a:rPr>
              <a:t>Keeping track of changes to analyses.</a:t>
            </a:r>
          </a:p>
          <a:p>
            <a:pPr algn="just">
              <a:lnSpc>
                <a:spcPct val="150000"/>
              </a:lnSpc>
            </a:pPr>
            <a:r>
              <a:rPr lang="en-US" sz="2200" dirty="0">
                <a:latin typeface="Times New Roman" pitchFamily="18" charset="0"/>
                <a:cs typeface="Times New Roman" pitchFamily="18" charset="0"/>
              </a:rPr>
              <a:t>Data extraction from analyses.</a:t>
            </a:r>
          </a:p>
          <a:p>
            <a:pPr algn="just">
              <a:lnSpc>
                <a:spcPct val="150000"/>
              </a:lnSpc>
            </a:pPr>
            <a:r>
              <a:rPr lang="en-US" sz="2200" dirty="0">
                <a:latin typeface="Times New Roman" pitchFamily="18" charset="0"/>
                <a:cs typeface="Times New Roman" pitchFamily="18" charset="0"/>
              </a:rPr>
              <a:t>Deleting an analysis.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What are Sheets?</a:t>
            </a: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200000"/>
              </a:lnSpc>
            </a:pPr>
            <a:r>
              <a:rPr lang="en-US" sz="2200" dirty="0">
                <a:latin typeface="Times New Roman" pitchFamily="18" charset="0"/>
                <a:cs typeface="Times New Roman" pitchFamily="18" charset="0"/>
              </a:rPr>
              <a:t>A sheet is a collection of visuals displayed on a single page. After you make an analysis, you display all the visuals on the single sheet in the workspace.</a:t>
            </a:r>
          </a:p>
          <a:p>
            <a:pPr marL="457200" indent="-457200" algn="just">
              <a:lnSpc>
                <a:spcPct val="200000"/>
              </a:lnSpc>
            </a:pPr>
            <a:r>
              <a:rPr lang="en-US" sz="2200" dirty="0">
                <a:latin typeface="Times New Roman" pitchFamily="18" charset="0"/>
                <a:cs typeface="Times New Roman" pitchFamily="18" charset="0"/>
              </a:rPr>
              <a:t>This is very similar to a newspaper except that its loaded with data visuals.</a:t>
            </a:r>
          </a:p>
          <a:p>
            <a:pPr marL="457200" indent="-457200" algn="just">
              <a:lnSpc>
                <a:spcPct val="200000"/>
              </a:lnSpc>
            </a:pPr>
            <a:r>
              <a:rPr lang="en-US" sz="2200" dirty="0">
                <a:latin typeface="Times New Roman" pitchFamily="18" charset="0"/>
                <a:cs typeface="Times New Roman" pitchFamily="18" charset="0"/>
              </a:rPr>
              <a:t>There can be multiple sheets functioning together or independently in the workspace.</a:t>
            </a:r>
          </a:p>
          <a:p>
            <a:pPr marL="457200" indent="-457200" algn="just">
              <a:lnSpc>
                <a:spcPct val="200000"/>
              </a:lnSpc>
            </a:pPr>
            <a:r>
              <a:rPr lang="en-US" sz="2200" dirty="0">
                <a:latin typeface="Times New Roman" pitchFamily="18" charset="0"/>
                <a:cs typeface="Times New Roman" pitchFamily="18" charset="0"/>
              </a:rPr>
              <a:t>The far left page is the top sheet, often known as the default sheet. In an analysis or dashboard, this sheet appears at the top and up to 20 sheets can be included in each analysis.</a:t>
            </a:r>
          </a:p>
          <a:p>
            <a:pPr marL="457200" indent="-457200">
              <a:lnSpc>
                <a:spcPct val="150000"/>
              </a:lnSpc>
            </a:pPr>
            <a:endParaRPr lang="en-US" sz="2200" dirty="0"/>
          </a:p>
          <a:p>
            <a:pPr marL="457200" indent="-457200">
              <a:lnSpc>
                <a:spcPct val="150000"/>
              </a:lnSpc>
            </a:pP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Types of Visuals Supported in Amazon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00000"/>
              </a:lnSpc>
            </a:pPr>
            <a:r>
              <a:rPr lang="en-US" sz="2200" dirty="0" err="1">
                <a:latin typeface="Times New Roman" pitchFamily="18" charset="0"/>
                <a:cs typeface="Times New Roman" pitchFamily="18" charset="0"/>
              </a:rPr>
              <a:t>AutoGraph</a:t>
            </a:r>
            <a:r>
              <a:rPr lang="en-US" sz="2200" dirty="0">
                <a:latin typeface="Times New Roman" pitchFamily="18" charset="0"/>
                <a:cs typeface="Times New Roman" pitchFamily="18" charset="0"/>
              </a:rPr>
              <a:t>					</a:t>
            </a:r>
          </a:p>
          <a:p>
            <a:pPr marL="457200" indent="-457200" algn="just">
              <a:lnSpc>
                <a:spcPct val="100000"/>
              </a:lnSpc>
            </a:pPr>
            <a:r>
              <a:rPr lang="en-US" sz="2200" dirty="0">
                <a:latin typeface="Times New Roman" pitchFamily="18" charset="0"/>
                <a:cs typeface="Times New Roman" pitchFamily="18" charset="0"/>
              </a:rPr>
              <a:t>Bar Charts</a:t>
            </a:r>
          </a:p>
          <a:p>
            <a:pPr marL="457200" indent="-457200" algn="just">
              <a:lnSpc>
                <a:spcPct val="100000"/>
              </a:lnSpc>
            </a:pPr>
            <a:r>
              <a:rPr lang="en-US" sz="2200" dirty="0">
                <a:latin typeface="Times New Roman" pitchFamily="18" charset="0"/>
                <a:cs typeface="Times New Roman" pitchFamily="18" charset="0"/>
              </a:rPr>
              <a:t>Box Plots</a:t>
            </a:r>
          </a:p>
          <a:p>
            <a:pPr marL="457200" indent="-457200" algn="just">
              <a:lnSpc>
                <a:spcPct val="100000"/>
              </a:lnSpc>
            </a:pPr>
            <a:r>
              <a:rPr lang="en-US" sz="2200" dirty="0">
                <a:latin typeface="Times New Roman" pitchFamily="18" charset="0"/>
                <a:cs typeface="Times New Roman" pitchFamily="18" charset="0"/>
              </a:rPr>
              <a:t>Donut Charts</a:t>
            </a:r>
          </a:p>
          <a:p>
            <a:pPr marL="457200" indent="-457200" algn="just">
              <a:lnSpc>
                <a:spcPct val="100000"/>
              </a:lnSpc>
            </a:pPr>
            <a:r>
              <a:rPr lang="en-US" sz="2200" dirty="0">
                <a:latin typeface="Times New Roman" pitchFamily="18" charset="0"/>
                <a:cs typeface="Times New Roman" pitchFamily="18" charset="0"/>
              </a:rPr>
              <a:t>Funnel Charts</a:t>
            </a:r>
          </a:p>
          <a:p>
            <a:pPr marL="457200" indent="-457200" algn="just">
              <a:lnSpc>
                <a:spcPct val="100000"/>
              </a:lnSpc>
            </a:pPr>
            <a:r>
              <a:rPr lang="en-US" sz="2200" dirty="0">
                <a:latin typeface="Times New Roman" pitchFamily="18" charset="0"/>
                <a:cs typeface="Times New Roman" pitchFamily="18" charset="0"/>
              </a:rPr>
              <a:t>Gauge Charts</a:t>
            </a:r>
          </a:p>
          <a:p>
            <a:pPr marL="457200" indent="-457200" algn="just">
              <a:lnSpc>
                <a:spcPct val="100000"/>
              </a:lnSpc>
            </a:pPr>
            <a:r>
              <a:rPr lang="en-US" sz="2200" dirty="0">
                <a:latin typeface="Times New Roman" pitchFamily="18" charset="0"/>
                <a:cs typeface="Times New Roman" pitchFamily="18" charset="0"/>
              </a:rPr>
              <a:t>Histogram</a:t>
            </a:r>
          </a:p>
          <a:p>
            <a:pPr marL="457200" indent="-457200" algn="just">
              <a:lnSpc>
                <a:spcPct val="100000"/>
              </a:lnSpc>
            </a:pPr>
            <a:r>
              <a:rPr lang="en-US" sz="2200" dirty="0">
                <a:latin typeface="Times New Roman" pitchFamily="18" charset="0"/>
                <a:cs typeface="Times New Roman" pitchFamily="18" charset="0"/>
              </a:rPr>
              <a:t>KPIs</a:t>
            </a:r>
          </a:p>
          <a:p>
            <a:pPr marL="457200" indent="-457200" algn="just">
              <a:lnSpc>
                <a:spcPct val="100000"/>
              </a:lnSpc>
            </a:pPr>
            <a:r>
              <a:rPr lang="en-US" sz="2200" dirty="0">
                <a:latin typeface="Times New Roman" pitchFamily="18" charset="0"/>
                <a:cs typeface="Times New Roman" pitchFamily="18" charset="0"/>
              </a:rPr>
              <a:t>Combo Charts</a:t>
            </a:r>
          </a:p>
          <a:p>
            <a:pPr marL="457200" indent="-457200" algn="just">
              <a:lnSpc>
                <a:spcPct val="100000"/>
              </a:lnSpc>
            </a:pPr>
            <a:r>
              <a:rPr lang="en-US" sz="2200" dirty="0">
                <a:latin typeface="Times New Roman" pitchFamily="18" charset="0"/>
                <a:cs typeface="Times New Roman" pitchFamily="18" charset="0"/>
              </a:rPr>
              <a:t>Pie Charts</a:t>
            </a:r>
          </a:p>
          <a:p>
            <a:pPr marL="457200" indent="-457200" algn="just">
              <a:lnSpc>
                <a:spcPct val="100000"/>
              </a:lnSpc>
            </a:pPr>
            <a:r>
              <a:rPr lang="en-US" sz="2200" dirty="0">
                <a:latin typeface="Times New Roman" pitchFamily="18" charset="0"/>
                <a:cs typeface="Times New Roman" pitchFamily="18" charset="0"/>
              </a:rPr>
              <a:t>Maps and Geospatial Charts</a:t>
            </a:r>
          </a:p>
          <a:p>
            <a:pPr marL="457200" indent="-457200" algn="just">
              <a:lnSpc>
                <a:spcPct val="100000"/>
              </a:lnSpc>
            </a:pPr>
            <a:r>
              <a:rPr lang="en-US" sz="2200" dirty="0" err="1">
                <a:latin typeface="Times New Roman" pitchFamily="18" charset="0"/>
                <a:cs typeface="Times New Roman" pitchFamily="18" charset="0"/>
              </a:rPr>
              <a:t>Sankey</a:t>
            </a:r>
            <a:r>
              <a:rPr lang="en-US" sz="2200" dirty="0">
                <a:latin typeface="Times New Roman" pitchFamily="18" charset="0"/>
                <a:cs typeface="Times New Roman" pitchFamily="18" charset="0"/>
              </a:rPr>
              <a:t> Diagrams</a:t>
            </a:r>
          </a:p>
          <a:p>
            <a:pPr marL="457200" indent="-457200">
              <a:lnSpc>
                <a:spcPct val="100000"/>
              </a:lnSpc>
            </a:pPr>
            <a:endParaRPr lang="en-US" sz="2200" dirty="0"/>
          </a:p>
          <a:p>
            <a:pPr marL="457200" indent="-457200">
              <a:lnSpc>
                <a:spcPct val="150000"/>
              </a:lnSpc>
            </a:pP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Creating a Pie Chart</a:t>
            </a: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Choose </a:t>
            </a:r>
            <a:r>
              <a:rPr lang="en-US" sz="2200" b="1" dirty="0">
                <a:latin typeface="Times New Roman" pitchFamily="18" charset="0"/>
                <a:cs typeface="Times New Roman" pitchFamily="18" charset="0"/>
              </a:rPr>
              <a:t>Visualize</a:t>
            </a:r>
            <a:r>
              <a:rPr lang="en-US" sz="2200" dirty="0">
                <a:latin typeface="Times New Roman" pitchFamily="18" charset="0"/>
                <a:cs typeface="Times New Roman" pitchFamily="18" charset="0"/>
              </a:rPr>
              <a:t> from the tool bar on the analysis page.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On the application bar, select </a:t>
            </a:r>
            <a:r>
              <a:rPr lang="en-US" sz="2200" b="1" dirty="0">
                <a:latin typeface="Times New Roman" pitchFamily="18" charset="0"/>
                <a:cs typeface="Times New Roman" pitchFamily="18" charset="0"/>
              </a:rPr>
              <a:t>Add</a:t>
            </a:r>
            <a:r>
              <a:rPr lang="en-US" sz="2200" dirty="0">
                <a:latin typeface="Times New Roman" pitchFamily="18" charset="0"/>
                <a:cs typeface="Times New Roman" pitchFamily="18" charset="0"/>
              </a:rPr>
              <a:t>, and then </a:t>
            </a:r>
            <a:r>
              <a:rPr lang="en-US" sz="2200" b="1" dirty="0">
                <a:latin typeface="Times New Roman" pitchFamily="18" charset="0"/>
                <a:cs typeface="Times New Roman" pitchFamily="18" charset="0"/>
              </a:rPr>
              <a:t>Add visual</a:t>
            </a:r>
            <a:r>
              <a:rPr lang="en-US" sz="2200" dirty="0">
                <a:latin typeface="Times New Roman" pitchFamily="18" charset="0"/>
                <a:cs typeface="Times New Roman" pitchFamily="18" charset="0"/>
              </a:rPr>
              <a: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Select the pie chart icon from the </a:t>
            </a:r>
            <a:r>
              <a:rPr lang="en-US" sz="2200" b="1" dirty="0">
                <a:latin typeface="Times New Roman" pitchFamily="18" charset="0"/>
                <a:cs typeface="Times New Roman" pitchFamily="18" charset="0"/>
              </a:rPr>
              <a:t>Visual types </a:t>
            </a:r>
            <a:r>
              <a:rPr lang="en-US" sz="2200" dirty="0">
                <a:latin typeface="Times New Roman" pitchFamily="18" charset="0"/>
                <a:cs typeface="Times New Roman" pitchFamily="18" charset="0"/>
              </a:rPr>
              <a:t>pane.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Drag the fields you want to use to the appropriate field wells from the </a:t>
            </a:r>
            <a:r>
              <a:rPr lang="en-US" sz="2200" b="1" dirty="0">
                <a:latin typeface="Times New Roman" pitchFamily="18" charset="0"/>
                <a:cs typeface="Times New Roman" pitchFamily="18" charset="0"/>
              </a:rPr>
              <a:t>Fields list </a:t>
            </a:r>
            <a:r>
              <a:rPr lang="en-US" sz="2200" dirty="0">
                <a:latin typeface="Times New Roman" pitchFamily="18" charset="0"/>
                <a:cs typeface="Times New Roman" pitchFamily="18" charset="0"/>
              </a:rPr>
              <a:t>pane. As suggested by the target field well, you should often employ dimension or measure fields. </a:t>
            </a:r>
          </a:p>
          <a:p>
            <a:pPr marL="457200" indent="-457200" algn="just">
              <a:lnSpc>
                <a:spcPct val="150000"/>
              </a:lnSpc>
              <a:buFont typeface="+mj-lt"/>
              <a:buAutoNum type="arabicPeriod"/>
            </a:pPr>
            <a:r>
              <a:rPr lang="en-US" sz="2200" dirty="0">
                <a:latin typeface="Times New Roman" pitchFamily="18" charset="0"/>
                <a:cs typeface="Times New Roman" pitchFamily="18" charset="0"/>
              </a:rPr>
              <a:t>Drag a dimension to the </a:t>
            </a:r>
            <a:r>
              <a:rPr lang="en-US" sz="2200" b="1" dirty="0">
                <a:latin typeface="Times New Roman" pitchFamily="18" charset="0"/>
                <a:cs typeface="Times New Roman" pitchFamily="18" charset="0"/>
              </a:rPr>
              <a:t>Group/Color</a:t>
            </a:r>
            <a:r>
              <a:rPr lang="en-US" sz="2200" dirty="0">
                <a:latin typeface="Times New Roman" pitchFamily="18" charset="0"/>
                <a:cs typeface="Times New Roman" pitchFamily="18" charset="0"/>
              </a:rPr>
              <a:t> field well to make a pie chart. Drag a measure to the </a:t>
            </a:r>
            <a:r>
              <a:rPr lang="en-US" sz="2200" b="1" dirty="0">
                <a:latin typeface="Times New Roman" pitchFamily="18" charset="0"/>
                <a:cs typeface="Times New Roman" pitchFamily="18" charset="0"/>
              </a:rPr>
              <a:t>Value</a:t>
            </a:r>
            <a:r>
              <a:rPr lang="en-US" sz="2200" dirty="0">
                <a:latin typeface="Times New Roman" pitchFamily="18" charset="0"/>
                <a:cs typeface="Times New Roman" pitchFamily="18" charset="0"/>
              </a:rPr>
              <a:t> field well if desired. Dragging one or more fields to the Group/Color palette will add drill-down layers.</a:t>
            </a:r>
          </a:p>
          <a:p>
            <a:pPr marL="457200" indent="-457200">
              <a:lnSpc>
                <a:spcPct val="150000"/>
              </a:lnSpc>
            </a:pP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Formatting Visuals in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Adding a graphic title and subtitle to a video</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Creating a custom visual legend</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Creating your own visual labels</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Visuals with conditional formatting</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Changing the font and style</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Changing the scale and range of your graphics</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Creating custom data labels on visuals</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Changing hue on visuals</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Creating custom tooltips</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When it comes to visuals, you can use conditional formatting to make them look better</a:t>
            </a:r>
          </a:p>
          <a:p>
            <a:pPr marL="457200" indent="-457200" algn="just">
              <a:lnSpc>
                <a:spcPct val="110000"/>
              </a:lnSpc>
              <a:spcBef>
                <a:spcPts val="600"/>
              </a:spcBef>
              <a:spcAft>
                <a:spcPts val="600"/>
              </a:spcAft>
            </a:pPr>
            <a:r>
              <a:rPr lang="en-US" sz="2200" dirty="0">
                <a:latin typeface="Times New Roman" pitchFamily="18" charset="0"/>
                <a:cs typeface="Times New Roman" pitchFamily="18" charset="0"/>
              </a:rPr>
              <a:t>Showing Totals and Subtotals.</a:t>
            </a:r>
          </a:p>
          <a:p>
            <a:pPr marL="457200" indent="-457200">
              <a:lnSpc>
                <a:spcPct val="110000"/>
              </a:lnSpc>
              <a:spcBef>
                <a:spcPts val="600"/>
              </a:spcBef>
              <a:spcAft>
                <a:spcPts val="600"/>
              </a:spcAft>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err="1">
                <a:solidFill>
                  <a:srgbClr val="FF0000"/>
                </a:solidFill>
                <a:latin typeface="Times New Roman" panose="02020603050405020304" pitchFamily="18" charset="0"/>
                <a:cs typeface="Times New Roman" panose="02020603050405020304" pitchFamily="18" charset="0"/>
              </a:rPr>
              <a:t>QuickSight</a:t>
            </a:r>
            <a:r>
              <a:rPr lang="en-US" sz="3600" dirty="0">
                <a:solidFill>
                  <a:srgbClr val="FF0000"/>
                </a:solidFill>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242204"/>
            <a:ext cx="11775966" cy="4848045"/>
          </a:xfrm>
        </p:spPr>
        <p:txBody>
          <a:bodyPr>
            <a:normAutofit/>
          </a:bodyPr>
          <a:lstStyle/>
          <a:p>
            <a:pPr algn="just">
              <a:lnSpc>
                <a:spcPct val="150000"/>
              </a:lnSpc>
            </a:pPr>
            <a:r>
              <a:rPr lang="en-US" sz="2200" dirty="0">
                <a:solidFill>
                  <a:srgbClr val="16191F"/>
                </a:solidFill>
                <a:latin typeface="Times New Roman" panose="02020603050405020304" pitchFamily="18" charset="0"/>
                <a:cs typeface="Times New Roman" panose="02020603050405020304" pitchFamily="18" charset="0"/>
              </a:rPr>
              <a:t>Amazon </a:t>
            </a:r>
            <a:r>
              <a:rPr lang="en-US" sz="2200" dirty="0" err="1">
                <a:solidFill>
                  <a:srgbClr val="16191F"/>
                </a:solidFill>
                <a:latin typeface="Times New Roman" panose="02020603050405020304" pitchFamily="18" charset="0"/>
                <a:cs typeface="Times New Roman" panose="02020603050405020304" pitchFamily="18" charset="0"/>
              </a:rPr>
              <a:t>QuickSight</a:t>
            </a:r>
            <a:r>
              <a:rPr lang="en-US" sz="2200" dirty="0">
                <a:solidFill>
                  <a:srgbClr val="16191F"/>
                </a:solidFill>
                <a:latin typeface="Times New Roman" panose="02020603050405020304" pitchFamily="18" charset="0"/>
                <a:cs typeface="Times New Roman" panose="02020603050405020304" pitchFamily="18" charset="0"/>
              </a:rPr>
              <a:t> is a cloud-scale visualization tool that is used to deliver easy to understand insights to the stakeholders.</a:t>
            </a:r>
          </a:p>
          <a:p>
            <a:pPr algn="just">
              <a:lnSpc>
                <a:spcPct val="150000"/>
              </a:lnSpc>
            </a:pPr>
            <a:r>
              <a:rPr lang="en-US" sz="2200" dirty="0">
                <a:latin typeface="Times New Roman" panose="02020603050405020304" pitchFamily="18" charset="0"/>
                <a:cs typeface="Times New Roman" panose="02020603050405020304" pitchFamily="18" charset="0"/>
              </a:rPr>
              <a:t>It links to users data in the cloud and combines data from many different sources.</a:t>
            </a:r>
          </a:p>
          <a:p>
            <a:pPr algn="just">
              <a:lnSpc>
                <a:spcPct val="150000"/>
              </a:lnSpc>
            </a:pPr>
            <a:r>
              <a:rPr lang="en-US" sz="2200" dirty="0">
                <a:latin typeface="Times New Roman" panose="02020603050405020304" pitchFamily="18" charset="0"/>
                <a:cs typeface="Times New Roman" panose="02020603050405020304" pitchFamily="18" charset="0"/>
              </a:rPr>
              <a:t>It allows decision-makers to study and comprehend data in an interactive visual environment.</a:t>
            </a:r>
          </a:p>
          <a:p>
            <a:pPr algn="just">
              <a:lnSpc>
                <a:spcPct val="150000"/>
              </a:lnSpc>
            </a:pPr>
            <a:r>
              <a:rPr lang="en-US" sz="2200" dirty="0">
                <a:latin typeface="Times New Roman" panose="02020603050405020304" pitchFamily="18" charset="0"/>
                <a:cs typeface="Times New Roman" panose="02020603050405020304" pitchFamily="18" charset="0"/>
              </a:rPr>
              <a:t>As a cloud based solution, it provides worldwide availability, built-in redundancy and a high level of security.</a:t>
            </a:r>
          </a:p>
          <a:p>
            <a:pPr algn="just">
              <a:lnSpc>
                <a:spcPct val="150000"/>
              </a:lnSpc>
            </a:pPr>
            <a:r>
              <a:rPr lang="en-US" sz="2200" dirty="0" err="1">
                <a:latin typeface="Times New Roman" panose="02020603050405020304" pitchFamily="18" charset="0"/>
                <a:cs typeface="Times New Roman" panose="02020603050405020304" pitchFamily="18" charset="0"/>
              </a:rPr>
              <a:t>QuickSight</a:t>
            </a:r>
            <a:r>
              <a:rPr lang="en-US" sz="2200" dirty="0">
                <a:latin typeface="Times New Roman" panose="02020603050405020304" pitchFamily="18" charset="0"/>
                <a:cs typeface="Times New Roman" panose="02020603050405020304" pitchFamily="18" charset="0"/>
              </a:rPr>
              <a:t> can combine AWS data, third-party data, big data, spreadsheet data, </a:t>
            </a:r>
            <a:r>
              <a:rPr lang="en-US" sz="2200" dirty="0" err="1">
                <a:latin typeface="Times New Roman" panose="02020603050405020304" pitchFamily="18" charset="0"/>
                <a:cs typeface="Times New Roman" panose="02020603050405020304" pitchFamily="18" charset="0"/>
              </a:rPr>
              <a:t>SaaS</a:t>
            </a:r>
            <a:r>
              <a:rPr lang="en-US" sz="2200" dirty="0">
                <a:latin typeface="Times New Roman" panose="02020603050405020304" pitchFamily="18" charset="0"/>
                <a:cs typeface="Times New Roman" panose="02020603050405020304" pitchFamily="18" charset="0"/>
              </a:rPr>
              <a:t> data, B2B data, and more into a unified data dashboard.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794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Arranging Visuals in Dashboard</a:t>
            </a:r>
          </a:p>
        </p:txBody>
      </p:sp>
      <p:sp>
        <p:nvSpPr>
          <p:cNvPr id="3" name="Content Placeholder 2"/>
          <p:cNvSpPr>
            <a:spLocks noGrp="1"/>
          </p:cNvSpPr>
          <p:nvPr>
            <p:ph idx="1"/>
          </p:nvPr>
        </p:nvSpPr>
        <p:spPr>
          <a:xfrm>
            <a:off x="234351" y="1500995"/>
            <a:ext cx="11635596" cy="5089585"/>
          </a:xfrm>
        </p:spPr>
        <p:txBody>
          <a:bodyPr>
            <a:noAutofit/>
          </a:bodyPr>
          <a:lstStyle/>
          <a:p>
            <a:pPr marL="457200" indent="-457200" algn="just">
              <a:lnSpc>
                <a:spcPct val="150000"/>
              </a:lnSpc>
            </a:pPr>
            <a:r>
              <a:rPr lang="en-US" sz="2200" dirty="0">
                <a:latin typeface="Times New Roman" pitchFamily="18" charset="0"/>
                <a:cs typeface="Times New Roman" pitchFamily="18" charset="0"/>
              </a:rPr>
              <a:t>Tiled Layout - In a Tiled layout, the visuals are snapped to a grid with consistent spacing and alignment. Visuals can be any size and placed wherever you wish on a dashboard, but they can't overlap.</a:t>
            </a:r>
          </a:p>
          <a:p>
            <a:pPr marL="457200" indent="-457200" algn="just">
              <a:lnSpc>
                <a:spcPct val="150000"/>
              </a:lnSpc>
            </a:pPr>
            <a:r>
              <a:rPr lang="en-US" sz="2200" dirty="0">
                <a:latin typeface="Times New Roman" pitchFamily="18" charset="0"/>
                <a:cs typeface="Times New Roman" pitchFamily="18" charset="0"/>
              </a:rPr>
              <a:t>Free-form Layout - Visuals with a Free-form layout can be positioned precisely anywhere on your dashboard. You can either drag a visual to the exact location you want it to be, or you can enter the visual's coordinates.</a:t>
            </a:r>
          </a:p>
          <a:p>
            <a:pPr marL="457200" indent="-457200" algn="just">
              <a:lnSpc>
                <a:spcPct val="150000"/>
              </a:lnSpc>
            </a:pPr>
            <a:r>
              <a:rPr lang="en-US" sz="2200" dirty="0">
                <a:latin typeface="Times New Roman" pitchFamily="18" charset="0"/>
                <a:cs typeface="Times New Roman" pitchFamily="18" charset="0"/>
              </a:rPr>
              <a:t>Classic Layout - In a Classic layout, visuals are arranged in a grid with uniform space and alignment. To suit smaller screen sizes, dashboards hide data or change formatting.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How to Make the Dashboard Interactive?</a:t>
            </a:r>
          </a:p>
        </p:txBody>
      </p:sp>
      <p:sp>
        <p:nvSpPr>
          <p:cNvPr id="3" name="Content Placeholder 2"/>
          <p:cNvSpPr>
            <a:spLocks noGrp="1"/>
          </p:cNvSpPr>
          <p:nvPr>
            <p:ph idx="1"/>
          </p:nvPr>
        </p:nvSpPr>
        <p:spPr>
          <a:xfrm>
            <a:off x="234351" y="1362973"/>
            <a:ext cx="11635596" cy="5227607"/>
          </a:xfrm>
        </p:spPr>
        <p:txBody>
          <a:bodyPr>
            <a:noAutofit/>
          </a:bodyPr>
          <a:lstStyle/>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Interactive dashboards give real value to any analyses performed in 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Parameters are used to make the dashboards interactive and easy to understand for the users.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Parameters are variables that can be used to send a value to an action or object. It is easier for a dashboard user to engage with dashboard elements in a less technical way by utilizing parameters.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Parameters can also be used to link one dashboard to another, allowing users to take an in depth look into data from a different analysis.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Parameters can only work when its conjoined or connected to the analysis.</a:t>
            </a:r>
          </a:p>
          <a:p>
            <a:pPr marL="914400" lvl="1" indent="-457200">
              <a:lnSpc>
                <a:spcPct val="100000"/>
              </a:lnSpc>
              <a:spcBef>
                <a:spcPts val="1200"/>
              </a:spcBef>
              <a:spcAft>
                <a:spcPts val="1200"/>
              </a:spcAft>
            </a:pP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Big Data Visualization</a:t>
            </a: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50000"/>
              </a:lnSpc>
            </a:pPr>
            <a:r>
              <a:rPr lang="en-US" sz="2200" dirty="0">
                <a:latin typeface="Times New Roman" pitchFamily="18" charset="0"/>
                <a:cs typeface="Times New Roman" pitchFamily="18" charset="0"/>
              </a:rPr>
              <a:t>Big Data Visualization is the process of displaying valuable insights on an interactive dashboard where analysis was performed on a variety of structured, semi-structured and unstructured data.</a:t>
            </a:r>
          </a:p>
          <a:p>
            <a:pPr marL="457200" indent="-457200" algn="just">
              <a:lnSpc>
                <a:spcPct val="150000"/>
              </a:lnSpc>
            </a:pPr>
            <a:r>
              <a:rPr lang="en-US" sz="2200" dirty="0">
                <a:latin typeface="Times New Roman" pitchFamily="18" charset="0"/>
                <a:cs typeface="Times New Roman" pitchFamily="18" charset="0"/>
              </a:rPr>
              <a:t>In Amazon Web Services, Big Data Visualization is performed using the 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Enterprise Edition Visualization tool.</a:t>
            </a:r>
          </a:p>
          <a:p>
            <a:pPr marL="457200" indent="-457200" algn="just">
              <a:lnSpc>
                <a:spcPct val="150000"/>
              </a:lnSpc>
            </a:pPr>
            <a:r>
              <a:rPr lang="en-US" sz="2200" dirty="0">
                <a:latin typeface="Times New Roman" pitchFamily="18" charset="0"/>
                <a:cs typeface="Times New Roman" pitchFamily="18" charset="0"/>
              </a:rPr>
              <a:t>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has machine learning and natural language capabilities embedded in it and users can perform analyses and visualizations without the need to learn any machine learning languages.</a:t>
            </a:r>
          </a:p>
          <a:p>
            <a:pPr marL="457200" indent="-457200" algn="just">
              <a:lnSpc>
                <a:spcPct val="150000"/>
              </a:lnSpc>
            </a:pPr>
            <a:r>
              <a:rPr lang="en-US" sz="2200" dirty="0">
                <a:latin typeface="Times New Roman" pitchFamily="18" charset="0"/>
                <a:cs typeface="Times New Roman" pitchFamily="18" charset="0"/>
              </a:rPr>
              <a:t>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saves a lot of time by providing automated visualization tools thereby, eliminating any need of manual analysis.</a:t>
            </a:r>
          </a:p>
          <a:p>
            <a:pPr marL="457200" indent="-457200">
              <a:lnSpc>
                <a:spcPct val="150000"/>
              </a:lnSpc>
            </a:pPr>
            <a:endParaRPr 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Big Data Visualization – Three Major Features by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147155"/>
            <a:ext cx="11635596" cy="5443425"/>
          </a:xfrm>
        </p:spPr>
        <p:txBody>
          <a:bodyPr>
            <a:noAutofit/>
          </a:bodyPr>
          <a:lstStyle/>
          <a:p>
            <a:pPr marL="457200" indent="-457200" algn="just">
              <a:lnSpc>
                <a:spcPct val="150000"/>
              </a:lnSpc>
              <a:spcBef>
                <a:spcPts val="1200"/>
              </a:spcBef>
              <a:spcAft>
                <a:spcPts val="1200"/>
              </a:spcAft>
              <a:buFont typeface="+mj-lt"/>
              <a:buAutoNum type="arabicPeriod"/>
            </a:pPr>
            <a:r>
              <a:rPr lang="en-US" sz="2200" dirty="0">
                <a:latin typeface="Times New Roman" pitchFamily="18" charset="0"/>
                <a:cs typeface="Times New Roman" pitchFamily="18" charset="0"/>
              </a:rPr>
              <a:t>Anomaly Detection – With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you can easily find out outliers that are causing any major changes to the data. This is done by </a:t>
            </a:r>
            <a:r>
              <a:rPr lang="en-US" sz="2200" dirty="0" err="1">
                <a:latin typeface="Times New Roman" pitchFamily="18" charset="0"/>
                <a:cs typeface="Times New Roman" pitchFamily="18" charset="0"/>
              </a:rPr>
              <a:t>QuickSight’s</a:t>
            </a:r>
            <a:r>
              <a:rPr lang="en-US" sz="2200" dirty="0">
                <a:latin typeface="Times New Roman" pitchFamily="18" charset="0"/>
                <a:cs typeface="Times New Roman" pitchFamily="18" charset="0"/>
              </a:rPr>
              <a:t> proven ML-powered algorithm. It uses Random Cut Forest algorithm on a large amount of data which makes it efficient to find anomalies rather than going the manual way.</a:t>
            </a:r>
          </a:p>
          <a:p>
            <a:pPr marL="457200" indent="-457200" algn="just">
              <a:lnSpc>
                <a:spcPct val="150000"/>
              </a:lnSpc>
              <a:spcBef>
                <a:spcPts val="1200"/>
              </a:spcBef>
              <a:spcAft>
                <a:spcPts val="1200"/>
              </a:spcAft>
              <a:buFont typeface="+mj-lt"/>
              <a:buAutoNum type="arabicPeriod"/>
            </a:pPr>
            <a:r>
              <a:rPr lang="en-US" sz="2200" dirty="0">
                <a:latin typeface="Times New Roman" pitchFamily="18" charset="0"/>
                <a:cs typeface="Times New Roman" pitchFamily="18" charset="0"/>
              </a:rPr>
              <a:t>Forecasting – It provides lesser technical users the chance to illustrate their findings without having to know any coding knowledge. </a:t>
            </a:r>
          </a:p>
          <a:p>
            <a:pPr marL="457200" indent="-457200" algn="just">
              <a:lnSpc>
                <a:spcPct val="150000"/>
              </a:lnSpc>
              <a:spcBef>
                <a:spcPts val="1200"/>
              </a:spcBef>
              <a:spcAft>
                <a:spcPts val="1200"/>
              </a:spcAft>
              <a:buFont typeface="+mj-lt"/>
              <a:buAutoNum type="arabicPeriod"/>
            </a:pPr>
            <a:r>
              <a:rPr lang="en-US" sz="2200" dirty="0" err="1">
                <a:latin typeface="Times New Roman" pitchFamily="18" charset="0"/>
                <a:cs typeface="Times New Roman" pitchFamily="18" charset="0"/>
              </a:rPr>
              <a:t>Autonarratives</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gives the users the option to tell the stories of their analysis in plain language using </a:t>
            </a:r>
            <a:r>
              <a:rPr lang="en-US" sz="2200" dirty="0" err="1">
                <a:latin typeface="Times New Roman" pitchFamily="18" charset="0"/>
                <a:cs typeface="Times New Roman" pitchFamily="18" charset="0"/>
              </a:rPr>
              <a:t>Autonarratives</a:t>
            </a:r>
            <a:r>
              <a:rPr lang="en-US" sz="2200" dirty="0">
                <a:latin typeface="Times New Roman" pitchFamily="18" charset="0"/>
                <a:cs typeface="Times New Roman" pitchFamily="18" charset="0"/>
              </a:rPr>
              <a:t>. It can not only save a lot of time but also it will be simple to understand for all the people in the organization.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err="1">
                <a:solidFill>
                  <a:srgbClr val="FF0000"/>
                </a:solidFill>
                <a:latin typeface="Times New Roman" pitchFamily="18" charset="0"/>
                <a:cs typeface="Times New Roman" pitchFamily="18" charset="0"/>
              </a:rPr>
              <a:t>Microstrategy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50000"/>
              </a:lnSpc>
              <a:spcBef>
                <a:spcPts val="1200"/>
              </a:spcBef>
              <a:spcAft>
                <a:spcPts val="1200"/>
              </a:spcAft>
            </a:pPr>
            <a:r>
              <a:rPr lang="en-US" sz="2200" dirty="0" err="1">
                <a:latin typeface="Times New Roman" pitchFamily="18" charset="0"/>
                <a:cs typeface="Times New Roman" pitchFamily="18" charset="0"/>
              </a:rPr>
              <a:t>MicroStrategy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Nasdaq</a:t>
            </a:r>
            <a:r>
              <a:rPr lang="en-US" sz="2200" dirty="0">
                <a:latin typeface="Times New Roman" pitchFamily="18" charset="0"/>
                <a:cs typeface="Times New Roman" pitchFamily="18" charset="0"/>
              </a:rPr>
              <a:t>: MSTR) is a prominent provider of enterprise analytics and mobility software and services throughout the world. </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The objective of the company is to make every business more intelligent. </a:t>
            </a:r>
            <a:r>
              <a:rPr lang="en-US" sz="2200" dirty="0" err="1">
                <a:latin typeface="Times New Roman" pitchFamily="18" charset="0"/>
                <a:cs typeface="Times New Roman" pitchFamily="18" charset="0"/>
              </a:rPr>
              <a:t>MicroStrategy</a:t>
            </a:r>
            <a:r>
              <a:rPr lang="en-US" sz="2200" dirty="0">
                <a:latin typeface="Times New Roman" pitchFamily="18" charset="0"/>
                <a:cs typeface="Times New Roman" pitchFamily="18" charset="0"/>
              </a:rPr>
              <a:t> provides modern analytics on an open, comprehensive enterprise platform that uses Federated Analytics, Transformational Mobility, and </a:t>
            </a:r>
            <a:r>
              <a:rPr lang="en-US" sz="2200" dirty="0" err="1">
                <a:latin typeface="Times New Roman" pitchFamily="18" charset="0"/>
                <a:cs typeface="Times New Roman" pitchFamily="18" charset="0"/>
              </a:rPr>
              <a:t>HyperIntelligence</a:t>
            </a:r>
            <a:r>
              <a:rPr lang="en-US" sz="2200" dirty="0">
                <a:latin typeface="Times New Roman" pitchFamily="18" charset="0"/>
                <a:cs typeface="Times New Roman" pitchFamily="18" charset="0"/>
              </a:rPr>
              <a:t> to generate business results.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Initially it was traditionally deployed on company premises but due to huge demand of customers to use it, it opted to move its platform to AWS.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With this, the company launched the </a:t>
            </a:r>
            <a:r>
              <a:rPr lang="en-US" sz="2200" dirty="0" err="1">
                <a:latin typeface="Times New Roman" pitchFamily="18" charset="0"/>
                <a:cs typeface="Times New Roman" pitchFamily="18" charset="0"/>
              </a:rPr>
              <a:t>MicroStrategy</a:t>
            </a:r>
            <a:r>
              <a:rPr lang="en-US" sz="2200" dirty="0">
                <a:latin typeface="Times New Roman" pitchFamily="18" charset="0"/>
                <a:cs typeface="Times New Roman" pitchFamily="18" charset="0"/>
              </a:rPr>
              <a:t> Cloud Platform that allows its users to find analytical solutions faster.</a:t>
            </a:r>
          </a:p>
          <a:p>
            <a:pPr marL="457200" indent="-457200">
              <a:lnSpc>
                <a:spcPct val="150000"/>
              </a:lnSpc>
              <a:spcBef>
                <a:spcPts val="1200"/>
              </a:spcBef>
              <a:spcAft>
                <a:spcPts val="1200"/>
              </a:spcAft>
            </a:pPr>
            <a:endParaRPr 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err="1">
                <a:solidFill>
                  <a:srgbClr val="FF0000"/>
                </a:solidFill>
                <a:latin typeface="Times New Roman" pitchFamily="18" charset="0"/>
                <a:cs typeface="Times New Roman" pitchFamily="18" charset="0"/>
              </a:rPr>
              <a:t>Microstrategy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gn="just">
              <a:lnSpc>
                <a:spcPct val="150000"/>
              </a:lnSpc>
            </a:pPr>
            <a:r>
              <a:rPr lang="en-US" sz="2200" dirty="0">
                <a:latin typeface="Times New Roman" pitchFamily="18" charset="0"/>
                <a:cs typeface="Times New Roman" pitchFamily="18" charset="0"/>
              </a:rPr>
              <a:t>By connecting to AWS, scalability issue was resolved by optimizing the necessary infrastructure needs.</a:t>
            </a:r>
          </a:p>
          <a:p>
            <a:pPr marL="457200" indent="-457200" algn="just">
              <a:lnSpc>
                <a:spcPct val="150000"/>
              </a:lnSpc>
            </a:pPr>
            <a:r>
              <a:rPr lang="en-US" sz="2200" dirty="0">
                <a:latin typeface="Times New Roman" pitchFamily="18" charset="0"/>
                <a:cs typeface="Times New Roman" pitchFamily="18" charset="0"/>
              </a:rPr>
              <a:t>The new platform includes four products namely, Amazon Elastic Compute Cloud, AWS </a:t>
            </a:r>
            <a:r>
              <a:rPr lang="en-US" sz="2200" dirty="0" err="1">
                <a:latin typeface="Times New Roman" pitchFamily="18" charset="0"/>
                <a:cs typeface="Times New Roman" pitchFamily="18" charset="0"/>
              </a:rPr>
              <a:t>CodeDeploy</a:t>
            </a:r>
            <a:r>
              <a:rPr lang="en-US" sz="2200" dirty="0">
                <a:latin typeface="Times New Roman" pitchFamily="18" charset="0"/>
                <a:cs typeface="Times New Roman" pitchFamily="18" charset="0"/>
              </a:rPr>
              <a:t>, Amazon Elastic File System, Amazon Elastic Block Storage.</a:t>
            </a:r>
          </a:p>
          <a:p>
            <a:pPr marL="457200" indent="-457200" algn="just">
              <a:lnSpc>
                <a:spcPct val="150000"/>
              </a:lnSpc>
            </a:pPr>
            <a:r>
              <a:rPr lang="en-US" sz="2200" dirty="0">
                <a:latin typeface="Times New Roman" pitchFamily="18" charset="0"/>
                <a:cs typeface="Times New Roman" pitchFamily="18" charset="0"/>
              </a:rPr>
              <a:t>For speedier data processing, the </a:t>
            </a:r>
            <a:r>
              <a:rPr lang="en-US" sz="2200" dirty="0" err="1">
                <a:latin typeface="Times New Roman" pitchFamily="18" charset="0"/>
                <a:cs typeface="Times New Roman" pitchFamily="18" charset="0"/>
              </a:rPr>
              <a:t>MicroStrategy</a:t>
            </a:r>
            <a:r>
              <a:rPr lang="en-US" sz="2200" dirty="0">
                <a:latin typeface="Times New Roman" pitchFamily="18" charset="0"/>
                <a:cs typeface="Times New Roman" pitchFamily="18" charset="0"/>
              </a:rPr>
              <a:t> Cloud Platform includes a cutting-edge in-memory architecture. It takes advantage of this architecture to dynamically load data into server memory and to use partitioning or parallel processing capabilities to help enterprises </a:t>
            </a:r>
            <a:r>
              <a:rPr lang="en-US" sz="2200" dirty="0" err="1">
                <a:latin typeface="Times New Roman" pitchFamily="18" charset="0"/>
                <a:cs typeface="Times New Roman" pitchFamily="18" charset="0"/>
              </a:rPr>
              <a:t>analyse</a:t>
            </a:r>
            <a:r>
              <a:rPr lang="en-US" sz="2200" dirty="0">
                <a:latin typeface="Times New Roman" pitchFamily="18" charset="0"/>
                <a:cs typeface="Times New Roman" pitchFamily="18" charset="0"/>
              </a:rPr>
              <a:t> millions of rows of data more quickly.</a:t>
            </a:r>
          </a:p>
          <a:p>
            <a:pPr marL="457200" indent="-457200" algn="just">
              <a:lnSpc>
                <a:spcPct val="150000"/>
              </a:lnSpc>
            </a:pPr>
            <a:r>
              <a:rPr lang="en-US" sz="2200" dirty="0" err="1">
                <a:latin typeface="Times New Roman" pitchFamily="18" charset="0"/>
                <a:cs typeface="Times New Roman" pitchFamily="18" charset="0"/>
              </a:rPr>
              <a:t>MicroStrategy’s</a:t>
            </a:r>
            <a:r>
              <a:rPr lang="en-US" sz="2200" dirty="0">
                <a:latin typeface="Times New Roman" pitchFamily="18" charset="0"/>
                <a:cs typeface="Times New Roman" pitchFamily="18" charset="0"/>
              </a:rPr>
              <a:t> partnership with AWS has enabled installation and configuration with only three links instead of more than 350.</a:t>
            </a:r>
          </a:p>
          <a:p>
            <a:pPr marL="457200" indent="-457200">
              <a:lnSpc>
                <a:spcPct val="150000"/>
              </a:lnSpc>
            </a:pPr>
            <a:endParaRPr lang="en-US" sz="2200" dirty="0"/>
          </a:p>
          <a:p>
            <a:pPr marL="457200" indent="-457200">
              <a:lnSpc>
                <a:spcPct val="150000"/>
              </a:lnSpc>
            </a:pP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Architecture of </a:t>
            </a:r>
            <a:r>
              <a:rPr lang="en-US" sz="3600" dirty="0" err="1">
                <a:solidFill>
                  <a:srgbClr val="FF0000"/>
                </a:solidFill>
                <a:latin typeface="Times New Roman" pitchFamily="18" charset="0"/>
                <a:cs typeface="Times New Roman" pitchFamily="18" charset="0"/>
              </a:rPr>
              <a:t>Microstrategy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069675"/>
            <a:ext cx="11635596" cy="5520906"/>
          </a:xfrm>
        </p:spPr>
        <p:txBody>
          <a:bodyPr>
            <a:noAutofit/>
          </a:bodyPr>
          <a:lstStyle/>
          <a:p>
            <a:pPr marL="457200" indent="-457200">
              <a:lnSpc>
                <a:spcPct val="150000"/>
              </a:lnSpc>
            </a:pPr>
            <a:endParaRPr lang="en-US" sz="2200" dirty="0"/>
          </a:p>
          <a:p>
            <a:pPr marL="457200" indent="-457200">
              <a:lnSpc>
                <a:spcPct val="150000"/>
              </a:lnSpc>
            </a:pPr>
            <a:endParaRPr lang="en-US" sz="2200" dirty="0"/>
          </a:p>
        </p:txBody>
      </p:sp>
      <p:pic>
        <p:nvPicPr>
          <p:cNvPr id="4" name="Picture 3" descr="Arch Dia.63003deaf64df7420113101f37bd878d6acf25b5.jpg"/>
          <p:cNvPicPr>
            <a:picLocks noChangeAspect="1"/>
          </p:cNvPicPr>
          <p:nvPr/>
        </p:nvPicPr>
        <p:blipFill>
          <a:blip r:embed="rId3"/>
          <a:stretch>
            <a:fillRect/>
          </a:stretch>
        </p:blipFill>
        <p:spPr>
          <a:xfrm>
            <a:off x="690113" y="1328468"/>
            <a:ext cx="10524227" cy="4658263"/>
          </a:xfrm>
          <a:prstGeom prst="rect">
            <a:avLst/>
          </a:prstGeom>
        </p:spPr>
      </p:pic>
      <p:sp>
        <p:nvSpPr>
          <p:cNvPr id="5" name="TextBox 4"/>
          <p:cNvSpPr txBox="1"/>
          <p:nvPr/>
        </p:nvSpPr>
        <p:spPr>
          <a:xfrm>
            <a:off x="914400" y="6124755"/>
            <a:ext cx="9989389" cy="369332"/>
          </a:xfrm>
          <a:prstGeom prst="rect">
            <a:avLst/>
          </a:prstGeom>
          <a:noFill/>
        </p:spPr>
        <p:txBody>
          <a:bodyPr wrap="square" rtlCol="0">
            <a:spAutoFit/>
          </a:bodyPr>
          <a:lstStyle/>
          <a:p>
            <a:pPr algn="ctr"/>
            <a:r>
              <a:rPr lang="en-US" dirty="0"/>
              <a:t>Credit : https://aws.amazon.com/solutions/case-studies/microstrategy/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Real Life Benefits of </a:t>
            </a:r>
            <a:r>
              <a:rPr lang="en-US" sz="3600" dirty="0" err="1">
                <a:solidFill>
                  <a:srgbClr val="FF0000"/>
                </a:solidFill>
                <a:latin typeface="Times New Roman" pitchFamily="18" charset="0"/>
                <a:cs typeface="Times New Roman" pitchFamily="18" charset="0"/>
              </a:rPr>
              <a:t>Microstrategy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1" y="1224951"/>
            <a:ext cx="11635596" cy="5365630"/>
          </a:xfrm>
        </p:spPr>
        <p:txBody>
          <a:bodyPr>
            <a:noAutofit/>
          </a:bodyPr>
          <a:lstStyle/>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Customers may deploy the entire platform in 30 minutes instead of weeks.</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Assisting a beverage firm in providing faster data access to salespeople.</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Allowing a pharmaceutical company to reach 90% of its field representatives with intelligence.</a:t>
            </a:r>
          </a:p>
          <a:p>
            <a:pPr marL="457200" indent="-457200" algn="just">
              <a:lnSpc>
                <a:spcPct val="150000"/>
              </a:lnSpc>
              <a:spcBef>
                <a:spcPts val="1200"/>
              </a:spcBef>
              <a:spcAft>
                <a:spcPts val="1200"/>
              </a:spcAft>
            </a:pPr>
            <a:r>
              <a:rPr lang="en-US" sz="2200" dirty="0">
                <a:latin typeface="Times New Roman" pitchFamily="18" charset="0"/>
                <a:cs typeface="Times New Roman" pitchFamily="18" charset="0"/>
              </a:rPr>
              <a:t>Providing real-time business KPI updates to help internet marketing companies empower their business leaders.</a:t>
            </a:r>
          </a:p>
          <a:p>
            <a:pPr marL="457200" indent="-457200">
              <a:lnSpc>
                <a:spcPct val="150000"/>
              </a:lnSpc>
              <a:spcBef>
                <a:spcPts val="1200"/>
              </a:spcBef>
              <a:spcAft>
                <a:spcPts val="1200"/>
              </a:spcAft>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Why Use </a:t>
            </a:r>
            <a:r>
              <a:rPr lang="en-US" sz="3600" dirty="0" err="1">
                <a:solidFill>
                  <a:srgbClr val="FF0000"/>
                </a:solidFill>
                <a:latin typeface="Times New Roman" pitchFamily="18" charset="0"/>
                <a:cs typeface="Times New Roman" pitchFamily="18" charset="0"/>
              </a:rPr>
              <a:t>QuickSight</a:t>
            </a:r>
            <a:r>
              <a:rPr lang="en-US" sz="3600" dirty="0">
                <a:solidFill>
                  <a:srgbClr val="FF0000"/>
                </a:solidFill>
                <a:latin typeface="Times New Roman" pitchFamily="18" charset="0"/>
                <a:cs typeface="Times New Roman" pitchFamily="18" charset="0"/>
              </a:rPr>
              <a:t>?</a:t>
            </a:r>
          </a:p>
        </p:txBody>
      </p:sp>
      <p:sp>
        <p:nvSpPr>
          <p:cNvPr id="3" name="Content Placeholder 2"/>
          <p:cNvSpPr>
            <a:spLocks noGrp="1"/>
          </p:cNvSpPr>
          <p:nvPr>
            <p:ph idx="1"/>
          </p:nvPr>
        </p:nvSpPr>
        <p:spPr>
          <a:xfrm>
            <a:off x="258793" y="1411557"/>
            <a:ext cx="11566585" cy="3867809"/>
          </a:xfrm>
        </p:spPr>
        <p:txBody>
          <a:bodyPr>
            <a:normAutofit lnSpcReduction="10000"/>
          </a:bodyPr>
          <a:lstStyle/>
          <a:p>
            <a:pPr algn="just">
              <a:lnSpc>
                <a:spcPct val="170000"/>
              </a:lnSpc>
            </a:pPr>
            <a:r>
              <a:rPr lang="en-US" sz="2200" dirty="0">
                <a:latin typeface="Times New Roman" pitchFamily="18" charset="0"/>
                <a:cs typeface="Times New Roman" pitchFamily="18" charset="0"/>
              </a:rPr>
              <a:t>Cost of ownership is minimal without any upfront license fees.</a:t>
            </a:r>
          </a:p>
          <a:p>
            <a:pPr algn="just">
              <a:lnSpc>
                <a:spcPct val="170000"/>
              </a:lnSpc>
            </a:pPr>
            <a:r>
              <a:rPr lang="en-US" sz="2200" dirty="0">
                <a:latin typeface="Times New Roman" pitchFamily="18" charset="0"/>
                <a:cs typeface="Times New Roman" pitchFamily="18" charset="0"/>
              </a:rPr>
              <a:t>SPICE, the memory engine has a high speed of response.</a:t>
            </a:r>
          </a:p>
          <a:p>
            <a:pPr algn="just">
              <a:lnSpc>
                <a:spcPct val="170000"/>
              </a:lnSpc>
            </a:pPr>
            <a:r>
              <a:rPr lang="en-US" sz="2200" dirty="0">
                <a:latin typeface="Times New Roman" pitchFamily="18" charset="0"/>
                <a:cs typeface="Times New Roman" pitchFamily="18" charset="0"/>
              </a:rPr>
              <a:t>Analysis can be performed on a variety of data.</a:t>
            </a:r>
          </a:p>
          <a:p>
            <a:pPr algn="just">
              <a:lnSpc>
                <a:spcPct val="170000"/>
              </a:lnSpc>
            </a:pPr>
            <a:r>
              <a:rPr lang="en-US" sz="2200" dirty="0">
                <a:latin typeface="Times New Roman" pitchFamily="18" charset="0"/>
                <a:cs typeface="Times New Roman" pitchFamily="18" charset="0"/>
              </a:rPr>
              <a:t>Results of the analysis are published on an interactive dashboard which has control features.</a:t>
            </a:r>
          </a:p>
          <a:p>
            <a:pPr algn="just">
              <a:lnSpc>
                <a:spcPct val="170000"/>
              </a:lnSpc>
            </a:pPr>
            <a:r>
              <a:rPr lang="en-US" sz="2200" dirty="0">
                <a:latin typeface="Times New Roman" pitchFamily="18" charset="0"/>
                <a:cs typeface="Times New Roman" pitchFamily="18" charset="0"/>
              </a:rPr>
              <a:t>There's no need to worry about granular database rights because dashboard visitors can only see what you share.</a:t>
            </a:r>
          </a:p>
          <a:p>
            <a:pPr>
              <a:lnSpc>
                <a:spcPct val="150000"/>
              </a:lnSpc>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Why Use </a:t>
            </a:r>
            <a:r>
              <a:rPr lang="en-US" sz="3600" dirty="0" err="1">
                <a:solidFill>
                  <a:srgbClr val="FF0000"/>
                </a:solidFill>
                <a:latin typeface="Times New Roman" pitchFamily="18" charset="0"/>
                <a:cs typeface="Times New Roman" pitchFamily="18" charset="0"/>
              </a:rPr>
              <a:t>QuickSight</a:t>
            </a:r>
            <a:r>
              <a:rPr lang="en-US" sz="3600" dirty="0">
                <a:solidFill>
                  <a:srgbClr val="FF0000"/>
                </a:solidFill>
                <a:latin typeface="Times New Roman" pitchFamily="18" charset="0"/>
                <a:cs typeface="Times New Roman" pitchFamily="18" charset="0"/>
              </a:rPr>
              <a:t>? (Contd.)</a:t>
            </a:r>
          </a:p>
        </p:txBody>
      </p:sp>
      <p:sp>
        <p:nvSpPr>
          <p:cNvPr id="3" name="Content Placeholder 2"/>
          <p:cNvSpPr>
            <a:spLocks noGrp="1"/>
          </p:cNvSpPr>
          <p:nvPr>
            <p:ph idx="1"/>
          </p:nvPr>
        </p:nvSpPr>
        <p:spPr>
          <a:xfrm>
            <a:off x="234350" y="1325293"/>
            <a:ext cx="11566585" cy="4488911"/>
          </a:xfrm>
        </p:spPr>
        <p:txBody>
          <a:bodyPr>
            <a:normAutofit/>
          </a:bodyPr>
          <a:lstStyle/>
          <a:p>
            <a:pPr algn="just">
              <a:lnSpc>
                <a:spcPct val="150000"/>
              </a:lnSpc>
            </a:pPr>
            <a:r>
              <a:rPr lang="en-US" sz="2200" dirty="0">
                <a:latin typeface="Times New Roman" pitchFamily="18" charset="0"/>
                <a:cs typeface="Times New Roman" pitchFamily="18" charset="0"/>
              </a:rPr>
              <a:t>Automated and customizable data insights which not only saves time and money but also enables an organization to perform various analysis tasks without any knowledge of machine learning.</a:t>
            </a:r>
          </a:p>
          <a:p>
            <a:pPr algn="just">
              <a:lnSpc>
                <a:spcPct val="150000"/>
              </a:lnSpc>
            </a:pPr>
            <a:r>
              <a:rPr lang="en-US" sz="2200" dirty="0">
                <a:latin typeface="Times New Roman" pitchFamily="18" charset="0"/>
                <a:cs typeface="Times New Roman" pitchFamily="18" charset="0"/>
              </a:rPr>
              <a:t>Provides enterprise-layer of security including row level security, granular permissions for AWS data access and highly secure data encryption to name a few.</a:t>
            </a:r>
          </a:p>
          <a:p>
            <a:pPr algn="just">
              <a:lnSpc>
                <a:spcPct val="150000"/>
              </a:lnSpc>
            </a:pPr>
            <a:r>
              <a:rPr lang="en-US" sz="2200" dirty="0">
                <a:latin typeface="Times New Roman" pitchFamily="18" charset="0"/>
                <a:cs typeface="Times New Roman" pitchFamily="18" charset="0"/>
              </a:rPr>
              <a:t>Allows users to write dashboard templates programmatically and transfer them to different AWS accounts.</a:t>
            </a:r>
          </a:p>
          <a:p>
            <a:pPr algn="just">
              <a:lnSpc>
                <a:spcPct val="150000"/>
              </a:lnSpc>
            </a:pPr>
            <a:r>
              <a:rPr lang="en-US" sz="2200" dirty="0">
                <a:latin typeface="Times New Roman" pitchFamily="18" charset="0"/>
                <a:cs typeface="Times New Roman" pitchFamily="18" charset="0"/>
              </a:rPr>
              <a:t>Simplifies access management by making shared and personal folders for analytical assets.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itchFamily="18" charset="0"/>
                <a:cs typeface="Times New Roman" pitchFamily="18" charset="0"/>
              </a:rPr>
              <a:t>How it Works?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4"/>
            <a:ext cx="6186048" cy="5581199"/>
          </a:xfrm>
        </p:spPr>
        <p:txBody>
          <a:bodyPr>
            <a:noAutofit/>
          </a:bodyPr>
          <a:lstStyle/>
          <a:p>
            <a:pPr marL="457200" indent="-457200" algn="just">
              <a:lnSpc>
                <a:spcPct val="130000"/>
              </a:lnSpc>
              <a:spcBef>
                <a:spcPts val="600"/>
              </a:spcBef>
              <a:spcAft>
                <a:spcPts val="600"/>
              </a:spcAft>
              <a:buFont typeface="+mj-lt"/>
              <a:buAutoNum type="arabicPeriod"/>
            </a:pPr>
            <a:r>
              <a:rPr lang="en-US" sz="2200" dirty="0">
                <a:solidFill>
                  <a:srgbClr val="16191F"/>
                </a:solidFill>
                <a:latin typeface="Times New Roman" panose="02020603050405020304" pitchFamily="18" charset="0"/>
                <a:cs typeface="Times New Roman" panose="02020603050405020304" pitchFamily="18" charset="0"/>
              </a:rPr>
              <a:t>Create a new analysis</a:t>
            </a:r>
          </a:p>
          <a:p>
            <a:pPr marL="457200" indent="-457200" algn="just">
              <a:lnSpc>
                <a:spcPct val="130000"/>
              </a:lnSpc>
              <a:spcBef>
                <a:spcPts val="600"/>
              </a:spcBef>
              <a:spcAft>
                <a:spcPts val="600"/>
              </a:spcAft>
              <a:buFont typeface="+mj-lt"/>
              <a:buAutoNum type="arabicPeriod"/>
            </a:pPr>
            <a:r>
              <a:rPr lang="en-US" sz="2200" dirty="0">
                <a:solidFill>
                  <a:srgbClr val="16191F"/>
                </a:solidFill>
                <a:latin typeface="Times New Roman" panose="02020603050405020304" pitchFamily="18" charset="0"/>
                <a:cs typeface="Times New Roman" panose="02020603050405020304" pitchFamily="18" charset="0"/>
              </a:rPr>
              <a:t>Add new or existing datasets</a:t>
            </a:r>
          </a:p>
          <a:p>
            <a:pPr marL="457200" indent="-457200" algn="just">
              <a:lnSpc>
                <a:spcPct val="130000"/>
              </a:lnSpc>
              <a:spcBef>
                <a:spcPts val="600"/>
              </a:spcBef>
              <a:spcAft>
                <a:spcPts val="600"/>
              </a:spcAft>
              <a:buFont typeface="+mj-lt"/>
              <a:buAutoNum type="arabicPeriod"/>
            </a:pPr>
            <a:r>
              <a:rPr lang="en-US" sz="2200" dirty="0">
                <a:solidFill>
                  <a:srgbClr val="16191F"/>
                </a:solidFill>
                <a:latin typeface="Times New Roman" panose="02020603050405020304" pitchFamily="18" charset="0"/>
                <a:cs typeface="Times New Roman" panose="02020603050405020304" pitchFamily="18" charset="0"/>
              </a:rPr>
              <a:t>To make the first chart, select fields. </a:t>
            </a:r>
            <a:r>
              <a:rPr lang="en-US" sz="2200" dirty="0" err="1">
                <a:solidFill>
                  <a:srgbClr val="16191F"/>
                </a:solidFill>
                <a:latin typeface="Times New Roman" panose="02020603050405020304" pitchFamily="18" charset="0"/>
                <a:cs typeface="Times New Roman" panose="02020603050405020304" pitchFamily="18" charset="0"/>
              </a:rPr>
              <a:t>Quicksight</a:t>
            </a:r>
            <a:r>
              <a:rPr lang="en-US" sz="2200" dirty="0">
                <a:solidFill>
                  <a:srgbClr val="16191F"/>
                </a:solidFill>
                <a:latin typeface="Times New Roman" panose="02020603050405020304" pitchFamily="18" charset="0"/>
                <a:cs typeface="Times New Roman" panose="02020603050405020304" pitchFamily="18" charset="0"/>
              </a:rPr>
              <a:t> will propose the optimal visualization.</a:t>
            </a:r>
          </a:p>
          <a:p>
            <a:pPr marL="457200" indent="-457200" algn="just">
              <a:lnSpc>
                <a:spcPct val="130000"/>
              </a:lnSpc>
              <a:spcBef>
                <a:spcPts val="600"/>
              </a:spcBef>
              <a:spcAft>
                <a:spcPts val="600"/>
              </a:spcAft>
              <a:buFont typeface="+mj-lt"/>
              <a:buAutoNum type="arabicPeriod"/>
            </a:pPr>
            <a:r>
              <a:rPr lang="en-US" sz="2200" dirty="0">
                <a:solidFill>
                  <a:srgbClr val="16191F"/>
                </a:solidFill>
                <a:latin typeface="Times New Roman" panose="02020603050405020304" pitchFamily="18" charset="0"/>
                <a:cs typeface="Times New Roman" panose="02020603050405020304" pitchFamily="18" charset="0"/>
              </a:rPr>
              <a:t>Add more charts, tables or insights to the analysis. Resize and arrange them on a single or several sheets. Using the extended features, you can add Variables, custom controls, colors, new pages (called sheets), and other features.</a:t>
            </a:r>
          </a:p>
          <a:p>
            <a:pPr marL="457200" indent="-457200" algn="just">
              <a:lnSpc>
                <a:spcPct val="130000"/>
              </a:lnSpc>
              <a:spcBef>
                <a:spcPts val="600"/>
              </a:spcBef>
              <a:spcAft>
                <a:spcPts val="600"/>
              </a:spcAft>
              <a:buFont typeface="+mj-lt"/>
              <a:buAutoNum type="arabicPeriod"/>
            </a:pPr>
            <a:r>
              <a:rPr lang="en-US" sz="2200" dirty="0">
                <a:solidFill>
                  <a:srgbClr val="16191F"/>
                </a:solidFill>
                <a:latin typeface="Times New Roman" panose="02020603050405020304" pitchFamily="18" charset="0"/>
                <a:cs typeface="Times New Roman" panose="02020603050405020304" pitchFamily="18" charset="0"/>
              </a:rPr>
              <a:t>Create a dashboard to share the results of the analysis. </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625175" y="5109630"/>
            <a:ext cx="5421084" cy="261610"/>
          </a:xfrm>
          <a:prstGeom prst="rect">
            <a:avLst/>
          </a:prstGeom>
          <a:noFill/>
        </p:spPr>
        <p:txBody>
          <a:bodyPr wrap="square">
            <a:spAutoFit/>
          </a:bodyPr>
          <a:lstStyle/>
          <a:p>
            <a:r>
              <a:rPr lang="en-US" sz="1100" dirty="0"/>
              <a:t>Credit: https://docs.aws.amazon.com/quicksight/latest/user/how-quicksight-works.html</a:t>
            </a:r>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8" name="Picture 7" descr="quicksight-workflow-overview.png"/>
          <p:cNvPicPr>
            <a:picLocks noChangeAspect="1"/>
          </p:cNvPicPr>
          <p:nvPr/>
        </p:nvPicPr>
        <p:blipFill>
          <a:blip r:embed="rId3"/>
          <a:stretch>
            <a:fillRect/>
          </a:stretch>
        </p:blipFill>
        <p:spPr>
          <a:xfrm>
            <a:off x="6366294" y="928687"/>
            <a:ext cx="5607170" cy="4143645"/>
          </a:xfrm>
          <a:prstGeom prst="rect">
            <a:avLst/>
          </a:prstGeom>
        </p:spPr>
      </p:pic>
    </p:spTree>
    <p:extLst>
      <p:ext uri="{BB962C8B-B14F-4D97-AF65-F5344CB8AC3E}">
        <p14:creationId xmlns:p14="http://schemas.microsoft.com/office/powerpoint/2010/main" val="343755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Connecting to data in Amazon </a:t>
            </a:r>
            <a:r>
              <a:rPr lang="en-US" sz="3600" dirty="0" err="1">
                <a:solidFill>
                  <a:srgbClr val="FF0000"/>
                </a:solidFill>
                <a:latin typeface="Times New Roman" pitchFamily="18" charset="0"/>
                <a:cs typeface="Times New Roman" pitchFamily="18" charset="0"/>
              </a:rPr>
              <a:t>QuickSight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34350" y="1325293"/>
            <a:ext cx="11566585" cy="4902979"/>
          </a:xfrm>
        </p:spPr>
        <p:txBody>
          <a:bodyPr>
            <a:normAutofit/>
          </a:bodyPr>
          <a:lstStyle/>
          <a:p>
            <a:pPr algn="just">
              <a:lnSpc>
                <a:spcPct val="150000"/>
              </a:lnSpc>
            </a:pPr>
            <a:r>
              <a:rPr lang="en-US" sz="2200" dirty="0">
                <a:latin typeface="Times New Roman" pitchFamily="18" charset="0"/>
                <a:cs typeface="Times New Roman" pitchFamily="18" charset="0"/>
              </a:rPr>
              <a:t>It is the first step in visualization of data in Amazon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It basically means to import data to create datasets from a variety of data sources.</a:t>
            </a:r>
          </a:p>
          <a:p>
            <a:pPr algn="just">
              <a:lnSpc>
                <a:spcPct val="150000"/>
              </a:lnSpc>
            </a:pPr>
            <a:r>
              <a:rPr lang="en-US" sz="2200" dirty="0">
                <a:latin typeface="Times New Roman" pitchFamily="18" charset="0"/>
                <a:cs typeface="Times New Roman" pitchFamily="18" charset="0"/>
              </a:rPr>
              <a:t>These data sources can be from relational data stores, file data stores, JSON data or </a:t>
            </a:r>
            <a:r>
              <a:rPr lang="en-US" sz="2200" dirty="0" err="1">
                <a:latin typeface="Times New Roman" pitchFamily="18" charset="0"/>
                <a:cs typeface="Times New Roman" pitchFamily="18" charset="0"/>
              </a:rPr>
              <a:t>SaaS</a:t>
            </a:r>
            <a:r>
              <a:rPr lang="en-US" sz="2200" dirty="0">
                <a:latin typeface="Times New Roman" pitchFamily="18" charset="0"/>
                <a:cs typeface="Times New Roman" pitchFamily="18" charset="0"/>
              </a:rPr>
              <a:t> data.</a:t>
            </a:r>
          </a:p>
          <a:p>
            <a:pPr algn="just">
              <a:lnSpc>
                <a:spcPct val="150000"/>
              </a:lnSpc>
            </a:pP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currently supports the following data types : text and string data, numeric data, Boolean data  and date and time data.</a:t>
            </a:r>
          </a:p>
          <a:p>
            <a:pPr algn="just">
              <a:lnSpc>
                <a:spcPct val="150000"/>
              </a:lnSpc>
            </a:pPr>
            <a:r>
              <a:rPr lang="en-US" sz="2200" dirty="0">
                <a:latin typeface="Times New Roman" pitchFamily="18" charset="0"/>
                <a:cs typeface="Times New Roman" pitchFamily="18" charset="0"/>
              </a:rPr>
              <a:t>After adding the dataset to </a:t>
            </a:r>
            <a:r>
              <a:rPr lang="en-US" sz="2200" dirty="0" err="1">
                <a:latin typeface="Times New Roman" pitchFamily="18" charset="0"/>
                <a:cs typeface="Times New Roman" pitchFamily="18" charset="0"/>
              </a:rPr>
              <a:t>QuickSight</a:t>
            </a:r>
            <a:r>
              <a:rPr lang="en-US" sz="2200" dirty="0">
                <a:latin typeface="Times New Roman" pitchFamily="18" charset="0"/>
                <a:cs typeface="Times New Roman" pitchFamily="18" charset="0"/>
              </a:rPr>
              <a:t>, SPICE, the memory engine specifies a certain quota for data ingestion. There are a maximum of 2,000 columns per file. The name of each column can contain up to 127 Unicode characters and field can have up to 2,047 Unicode characters.</a:t>
            </a:r>
          </a:p>
          <a:p>
            <a:pPr>
              <a:lnSpc>
                <a:spcPct val="150000"/>
              </a:lnSpc>
            </a:pP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Supported Data Sources – Relational Data Stores</a:t>
            </a:r>
          </a:p>
        </p:txBody>
      </p:sp>
      <p:sp>
        <p:nvSpPr>
          <p:cNvPr id="3" name="Content Placeholder 2"/>
          <p:cNvSpPr>
            <a:spLocks noGrp="1"/>
          </p:cNvSpPr>
          <p:nvPr>
            <p:ph idx="1"/>
          </p:nvPr>
        </p:nvSpPr>
        <p:spPr>
          <a:xfrm>
            <a:off x="234350" y="1138687"/>
            <a:ext cx="11566585" cy="5434641"/>
          </a:xfrm>
        </p:spPr>
        <p:txBody>
          <a:bodyPr>
            <a:normAutofit lnSpcReduction="10000"/>
          </a:bodyPr>
          <a:lstStyle/>
          <a:p>
            <a:pPr algn="just">
              <a:lnSpc>
                <a:spcPct val="100000"/>
              </a:lnSpc>
            </a:pPr>
            <a:r>
              <a:rPr lang="en-US" sz="2200" dirty="0">
                <a:latin typeface="Times New Roman" pitchFamily="18" charset="0"/>
                <a:cs typeface="Times New Roman" pitchFamily="18" charset="0"/>
              </a:rPr>
              <a:t>Amazon Athena</a:t>
            </a:r>
          </a:p>
          <a:p>
            <a:pPr algn="just">
              <a:lnSpc>
                <a:spcPct val="100000"/>
              </a:lnSpc>
            </a:pPr>
            <a:r>
              <a:rPr lang="en-US" sz="2200" dirty="0">
                <a:latin typeface="Times New Roman" pitchFamily="18" charset="0"/>
                <a:cs typeface="Times New Roman" pitchFamily="18" charset="0"/>
              </a:rPr>
              <a:t>Amazon Aurora</a:t>
            </a:r>
          </a:p>
          <a:p>
            <a:pPr algn="just">
              <a:lnSpc>
                <a:spcPct val="100000"/>
              </a:lnSpc>
            </a:pPr>
            <a:r>
              <a:rPr lang="en-US" sz="2200" dirty="0">
                <a:latin typeface="Times New Roman" pitchFamily="18" charset="0"/>
                <a:cs typeface="Times New Roman" pitchFamily="18" charset="0"/>
              </a:rPr>
              <a:t>Amazon </a:t>
            </a:r>
            <a:r>
              <a:rPr lang="en-US" sz="2200" dirty="0" err="1">
                <a:latin typeface="Times New Roman" pitchFamily="18" charset="0"/>
                <a:cs typeface="Times New Roman" pitchFamily="18" charset="0"/>
              </a:rPr>
              <a:t>Redshift</a:t>
            </a:r>
            <a:endParaRPr lang="en-US"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Amazon S3</a:t>
            </a:r>
          </a:p>
          <a:p>
            <a:pPr algn="just">
              <a:lnSpc>
                <a:spcPct val="100000"/>
              </a:lnSpc>
            </a:pPr>
            <a:r>
              <a:rPr lang="en-US" sz="2200" dirty="0" err="1">
                <a:latin typeface="Times New Roman" pitchFamily="18" charset="0"/>
                <a:cs typeface="Times New Roman" pitchFamily="18" charset="0"/>
              </a:rPr>
              <a:t>MariaDB</a:t>
            </a:r>
            <a:r>
              <a:rPr lang="en-US" sz="2200" dirty="0">
                <a:latin typeface="Times New Roman" pitchFamily="18" charset="0"/>
                <a:cs typeface="Times New Roman" pitchFamily="18" charset="0"/>
              </a:rPr>
              <a:t> 10.0 or later</a:t>
            </a:r>
          </a:p>
          <a:p>
            <a:pPr algn="just">
              <a:lnSpc>
                <a:spcPct val="100000"/>
              </a:lnSpc>
            </a:pPr>
            <a:r>
              <a:rPr lang="en-US" sz="2200" dirty="0">
                <a:latin typeface="Times New Roman" pitchFamily="18" charset="0"/>
                <a:cs typeface="Times New Roman" pitchFamily="18" charset="0"/>
              </a:rPr>
              <a:t>Presto 0.167 or later</a:t>
            </a:r>
          </a:p>
          <a:p>
            <a:pPr algn="just">
              <a:lnSpc>
                <a:spcPct val="100000"/>
              </a:lnSpc>
            </a:pPr>
            <a:r>
              <a:rPr lang="en-US" sz="2200" dirty="0">
                <a:latin typeface="Times New Roman" pitchFamily="18" charset="0"/>
                <a:cs typeface="Times New Roman" pitchFamily="18" charset="0"/>
              </a:rPr>
              <a:t>Snowflake</a:t>
            </a:r>
          </a:p>
          <a:p>
            <a:pPr algn="just">
              <a:lnSpc>
                <a:spcPct val="100000"/>
              </a:lnSpc>
            </a:pPr>
            <a:r>
              <a:rPr lang="en-US" sz="2200" dirty="0" err="1">
                <a:latin typeface="Times New Roman" pitchFamily="18" charset="0"/>
                <a:cs typeface="Times New Roman" pitchFamily="18" charset="0"/>
              </a:rPr>
              <a:t>Timestream</a:t>
            </a:r>
            <a:endParaRPr lang="en-US"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Microsoft SQL Server 2012 or later</a:t>
            </a:r>
          </a:p>
          <a:p>
            <a:pPr algn="just">
              <a:lnSpc>
                <a:spcPct val="100000"/>
              </a:lnSpc>
            </a:pPr>
            <a:r>
              <a:rPr lang="en-US" sz="2200" dirty="0">
                <a:latin typeface="Times New Roman" pitchFamily="18" charset="0"/>
                <a:cs typeface="Times New Roman" pitchFamily="18" charset="0"/>
              </a:rPr>
              <a:t>Oracle 12c or later</a:t>
            </a:r>
          </a:p>
          <a:p>
            <a:pPr algn="just">
              <a:lnSpc>
                <a:spcPct val="100000"/>
              </a:lnSpc>
            </a:pPr>
            <a:r>
              <a:rPr lang="en-US" sz="2200" dirty="0" err="1">
                <a:latin typeface="Times New Roman" pitchFamily="18" charset="0"/>
                <a:cs typeface="Times New Roman" pitchFamily="18" charset="0"/>
              </a:rPr>
              <a:t>MySQL</a:t>
            </a:r>
            <a:r>
              <a:rPr lang="en-US" sz="2200" dirty="0">
                <a:latin typeface="Times New Roman" pitchFamily="18" charset="0"/>
                <a:cs typeface="Times New Roman" pitchFamily="18" charset="0"/>
              </a:rPr>
              <a:t> 5.1 OR later</a:t>
            </a:r>
          </a:p>
          <a:p>
            <a:pPr algn="just">
              <a:lnSpc>
                <a:spcPct val="100000"/>
              </a:lnSpc>
            </a:pPr>
            <a:r>
              <a:rPr lang="en-US" sz="2200" dirty="0" err="1">
                <a:latin typeface="Times New Roman" pitchFamily="18" charset="0"/>
                <a:cs typeface="Times New Roman" pitchFamily="18" charset="0"/>
              </a:rPr>
              <a:t>Teradata</a:t>
            </a:r>
            <a:r>
              <a:rPr lang="en-US" sz="2200" dirty="0">
                <a:latin typeface="Times New Roman" pitchFamily="18" charset="0"/>
                <a:cs typeface="Times New Roman" pitchFamily="18" charset="0"/>
              </a:rPr>
              <a:t> 14.0 or later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24286"/>
            <a:ext cx="11766430" cy="655607"/>
          </a:xfrm>
        </p:spPr>
        <p:txBody>
          <a:bodyPr>
            <a:normAutofit/>
          </a:bodyPr>
          <a:lstStyle/>
          <a:p>
            <a:r>
              <a:rPr lang="en-US" sz="3600" dirty="0">
                <a:solidFill>
                  <a:srgbClr val="FF0000"/>
                </a:solidFill>
                <a:latin typeface="Times New Roman" pitchFamily="18" charset="0"/>
                <a:cs typeface="Times New Roman" pitchFamily="18" charset="0"/>
              </a:rPr>
              <a:t>Supported Data Sources – File Data and JSON Data</a:t>
            </a:r>
          </a:p>
        </p:txBody>
      </p:sp>
      <p:sp>
        <p:nvSpPr>
          <p:cNvPr id="3" name="Content Placeholder 2"/>
          <p:cNvSpPr>
            <a:spLocks noGrp="1"/>
          </p:cNvSpPr>
          <p:nvPr>
            <p:ph idx="1"/>
          </p:nvPr>
        </p:nvSpPr>
        <p:spPr>
          <a:xfrm>
            <a:off x="234350" y="1138687"/>
            <a:ext cx="11566585" cy="5434641"/>
          </a:xfrm>
        </p:spPr>
        <p:txBody>
          <a:bodyPr>
            <a:normAutofit/>
          </a:bodyPr>
          <a:lstStyle/>
          <a:p>
            <a:pPr algn="just">
              <a:lnSpc>
                <a:spcPct val="100000"/>
              </a:lnSpc>
              <a:buFont typeface="Wingdings" pitchFamily="2" charset="2"/>
              <a:buChar char="Ø"/>
            </a:pPr>
            <a:r>
              <a:rPr lang="en-US" sz="2200" dirty="0">
                <a:solidFill>
                  <a:srgbClr val="FF0000"/>
                </a:solidFill>
                <a:latin typeface="Times New Roman" pitchFamily="18" charset="0"/>
                <a:cs typeface="Times New Roman" pitchFamily="18" charset="0"/>
              </a:rPr>
              <a:t>File data source:</a:t>
            </a:r>
          </a:p>
          <a:p>
            <a:pPr lvl="1" algn="just">
              <a:lnSpc>
                <a:spcPct val="100000"/>
              </a:lnSpc>
            </a:pPr>
            <a:r>
              <a:rPr lang="en-US" sz="2200" dirty="0">
                <a:latin typeface="Times New Roman" pitchFamily="18" charset="0"/>
                <a:cs typeface="Times New Roman" pitchFamily="18" charset="0"/>
              </a:rPr>
              <a:t>CSV AND TSV – Comma limited and Tab-limited text files.</a:t>
            </a:r>
          </a:p>
          <a:p>
            <a:pPr lvl="1" algn="just">
              <a:lnSpc>
                <a:spcPct val="100000"/>
              </a:lnSpc>
            </a:pPr>
            <a:r>
              <a:rPr lang="en-US" sz="2200" dirty="0">
                <a:latin typeface="Times New Roman" pitchFamily="18" charset="0"/>
                <a:cs typeface="Times New Roman" pitchFamily="18" charset="0"/>
              </a:rPr>
              <a:t>ELF and CLF - Extended and common log format files.</a:t>
            </a:r>
          </a:p>
          <a:p>
            <a:pPr lvl="1" algn="just">
              <a:lnSpc>
                <a:spcPct val="100000"/>
              </a:lnSpc>
            </a:pPr>
            <a:r>
              <a:rPr lang="en-US" sz="2200" dirty="0">
                <a:latin typeface="Times New Roman" pitchFamily="18" charset="0"/>
                <a:cs typeface="Times New Roman" pitchFamily="18" charset="0"/>
              </a:rPr>
              <a:t>XLSX - Microsoft Excel files</a:t>
            </a:r>
          </a:p>
          <a:p>
            <a:pPr algn="just">
              <a:lnSpc>
                <a:spcPct val="100000"/>
              </a:lnSpc>
              <a:buFont typeface="Wingdings" pitchFamily="2" charset="2"/>
              <a:buChar char="Ø"/>
            </a:pPr>
            <a:endParaRPr lang="en-US" sz="2200" dirty="0">
              <a:solidFill>
                <a:srgbClr val="FF0000"/>
              </a:solidFill>
              <a:latin typeface="Times New Roman" pitchFamily="18" charset="0"/>
              <a:cs typeface="Times New Roman" pitchFamily="18" charset="0"/>
            </a:endParaRPr>
          </a:p>
          <a:p>
            <a:pPr algn="just">
              <a:lnSpc>
                <a:spcPct val="100000"/>
              </a:lnSpc>
              <a:buFont typeface="Wingdings" pitchFamily="2" charset="2"/>
              <a:buChar char="Ø"/>
            </a:pPr>
            <a:r>
              <a:rPr lang="en-US" sz="2200" dirty="0">
                <a:solidFill>
                  <a:srgbClr val="FF0000"/>
                </a:solidFill>
                <a:latin typeface="Times New Roman" pitchFamily="18" charset="0"/>
                <a:cs typeface="Times New Roman" pitchFamily="18" charset="0"/>
              </a:rPr>
              <a:t>JSON Data File:</a:t>
            </a:r>
          </a:p>
          <a:p>
            <a:pPr lvl="1" algn="just">
              <a:lnSpc>
                <a:spcPct val="100000"/>
              </a:lnSpc>
            </a:pPr>
            <a:r>
              <a:rPr lang="en-US" sz="2200" dirty="0">
                <a:latin typeface="Times New Roman" pitchFamily="18" charset="0"/>
                <a:cs typeface="Times New Roman" pitchFamily="18" charset="0"/>
              </a:rPr>
              <a:t>JSON records with structures</a:t>
            </a:r>
          </a:p>
          <a:p>
            <a:pPr lvl="1" algn="just">
              <a:lnSpc>
                <a:spcPct val="100000"/>
              </a:lnSpc>
            </a:pPr>
            <a:r>
              <a:rPr lang="en-US" sz="2200" dirty="0">
                <a:latin typeface="Times New Roman" pitchFamily="18" charset="0"/>
                <a:cs typeface="Times New Roman" pitchFamily="18" charset="0"/>
              </a:rPr>
              <a:t>JSON records with root elements as arrays</a:t>
            </a:r>
          </a:p>
          <a:p>
            <a:pPr lvl="1">
              <a:lnSpc>
                <a:spcPct val="100000"/>
              </a:lnSpc>
            </a:pPr>
            <a:endParaRPr lang="en-US" sz="2200" dirty="0"/>
          </a:p>
          <a:p>
            <a:pPr>
              <a:lnSpc>
                <a:spcPct val="100000"/>
              </a:lnSpc>
              <a:buNone/>
            </a:pPr>
            <a:endParaRPr lang="en-US" sz="2300" dirty="0">
              <a:solidFill>
                <a:srgbClr val="FF0000"/>
              </a:solidFill>
            </a:endParaRPr>
          </a:p>
          <a:p>
            <a:pPr>
              <a:lnSpc>
                <a:spcPct val="100000"/>
              </a:lnSpc>
              <a:buNone/>
            </a:pPr>
            <a:endParaRPr lang="en-US" sz="2300" dirty="0">
              <a:solidFill>
                <a:srgbClr val="FF0000"/>
              </a:solidFill>
            </a:endParaRPr>
          </a:p>
          <a:p>
            <a:pPr>
              <a:lnSpc>
                <a:spcPct val="100000"/>
              </a:lnSpc>
              <a:buFont typeface="Wingdings" pitchFamily="2" charset="2"/>
              <a:buChar char="Ø"/>
            </a:pPr>
            <a:endParaRPr lang="en-US" sz="2300" dirty="0">
              <a:solidFill>
                <a:srgbClr val="FF0000"/>
              </a:solidFill>
            </a:endParaRPr>
          </a:p>
          <a:p>
            <a:pPr>
              <a:lnSpc>
                <a:spcPct val="100000"/>
              </a:lnSpc>
              <a:buFont typeface="Wingdings" pitchFamily="2" charset="2"/>
              <a:buChar char="Ø"/>
            </a:pPr>
            <a:endParaRPr lang="en-US" sz="2300" dirty="0">
              <a:solidFill>
                <a:srgbClr val="FF0000"/>
              </a:solidFill>
            </a:endParaRPr>
          </a:p>
          <a:p>
            <a:pPr>
              <a:lnSpc>
                <a:spcPct val="100000"/>
              </a:lnSpc>
              <a:buFont typeface="Wingdings" pitchFamily="2" charset="2"/>
              <a:buChar char="Ø"/>
            </a:pPr>
            <a:endParaRPr lang="en-US" sz="2300" dirty="0">
              <a:solidFill>
                <a:srgbClr val="FF0000"/>
              </a:solidFill>
            </a:endParaRPr>
          </a:p>
          <a:p>
            <a:pPr lvl="1">
              <a:lnSpc>
                <a:spcPct val="100000"/>
              </a:lnSpc>
            </a:pPr>
            <a:endParaRPr lang="en-US" sz="1800" dirty="0"/>
          </a:p>
          <a:p>
            <a:pPr lvl="1">
              <a:lnSpc>
                <a:spcPct val="100000"/>
              </a:lnSpc>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4193</Words>
  <Application>Microsoft Office PowerPoint</Application>
  <PresentationFormat>Widescreen</PresentationFormat>
  <Paragraphs>330</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Visualization</vt:lpstr>
      <vt:lpstr>Agenda</vt:lpstr>
      <vt:lpstr>QuickSight Introduction</vt:lpstr>
      <vt:lpstr>Why Use QuickSight?</vt:lpstr>
      <vt:lpstr>Why Use QuickSight? (Contd.)</vt:lpstr>
      <vt:lpstr>How it Works?</vt:lpstr>
      <vt:lpstr>Connecting to data in Amazon QuickSight</vt:lpstr>
      <vt:lpstr>Supported Data Sources – Relational Data Stores</vt:lpstr>
      <vt:lpstr>Supported Data Sources – File Data and JSON Data</vt:lpstr>
      <vt:lpstr>Supported Data Sources – SaaS Data Sources</vt:lpstr>
      <vt:lpstr>Creating Datasets from Data Sources</vt:lpstr>
      <vt:lpstr>Creating Datasets from Relational Data Sources - Athena</vt:lpstr>
      <vt:lpstr>Creating Datasets from Relational Data Sources – Athena (Contd)</vt:lpstr>
      <vt:lpstr>Creating Datasets from Text Files</vt:lpstr>
      <vt:lpstr>Creating Datasets from SaaS Data Sources - Salesforce</vt:lpstr>
      <vt:lpstr>Creating Datasets from SaaS Data Sources – Salesforce (Contd.)</vt:lpstr>
      <vt:lpstr>Preparing datasets for Analysis </vt:lpstr>
      <vt:lpstr>Preparing datasets for Analysis - Examples</vt:lpstr>
      <vt:lpstr>Preparing datasets for Analysis - Examples</vt:lpstr>
      <vt:lpstr>Preparing datasets for Analysis - Examples</vt:lpstr>
      <vt:lpstr>Preparing datasets for Analysis - Examples</vt:lpstr>
      <vt:lpstr>Preparing datasets for Analysis - Examples</vt:lpstr>
      <vt:lpstr>Visualizing the data in Amazon QuickSight</vt:lpstr>
      <vt:lpstr>Creating a New Analysis on QuickSight</vt:lpstr>
      <vt:lpstr>List of Operationss for Editing an Analysis</vt:lpstr>
      <vt:lpstr>What are Sheets?</vt:lpstr>
      <vt:lpstr>Types of Visuals Supported in Amazon QuickSight</vt:lpstr>
      <vt:lpstr>Creating a Pie Chart</vt:lpstr>
      <vt:lpstr>Formatting Visuals in QuickSight</vt:lpstr>
      <vt:lpstr>Arranging Visuals in Dashboard</vt:lpstr>
      <vt:lpstr>How to Make the Dashboard Interactive?</vt:lpstr>
      <vt:lpstr>Big Data Visualization</vt:lpstr>
      <vt:lpstr>Big Data Visualization – Three Major Features by QuickSight</vt:lpstr>
      <vt:lpstr>Microstrategy</vt:lpstr>
      <vt:lpstr>Microstrategy</vt:lpstr>
      <vt:lpstr>Architecture of Microstrategy</vt:lpstr>
      <vt:lpstr>Real Life Benefits of Microstrategy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dc:title>
  <dc:creator>Pedram Habibi</dc:creator>
  <cp:lastModifiedBy>Pedram Habibi</cp:lastModifiedBy>
  <cp:revision>1</cp:revision>
  <dcterms:created xsi:type="dcterms:W3CDTF">2022-10-16T12:01:09Z</dcterms:created>
  <dcterms:modified xsi:type="dcterms:W3CDTF">2022-10-16T12:01:46Z</dcterms:modified>
</cp:coreProperties>
</file>