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06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E0EEE-59B8-4898-9D07-48E1CB7E4A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758F-8FF2-4A2E-BED6-7BAFDA2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Introduction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/>
              <a:t>Reference for the contents :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https://aws.amazon.com/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Reference for the contents :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https://docs.aws.amazon.com/</a:t>
            </a:r>
            <a:r>
              <a:rPr lang="en-IN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amazondynamodb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/latest/</a:t>
            </a:r>
            <a:r>
              <a:rPr lang="en-IN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developerguide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/Introduction.html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0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https://docs.aws.amazon.com/amazondynamodb/latest/developerguide/HowItWorks.CoreComponents.html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https://docs.aws.amazon.com/amazondynamodb/latest/developerguide/HowItWorks.CoreComponents.html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3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the contents: https://docs.aws.amazon.com/amazondynamodb/latest/developerguide/HowItWorks.Partitions.html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4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the contents: https://docs.aws.amazon.com/amazondynamodb/latest/developerguide/HowItWorks.Partitions.html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the contents: https://docs.aws.amazon.com/amazondynamodb/latest/developerguide/HowItWorks.Partitions.html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2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the contents: https://docs.aws.amazon.com/amazondynamodb/latest/developerguide/HowItWorks.Partitions.html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for the contents: https://docs.aws.amazon.com/amazondynamodb/latest/developerguide/HowItWorks.Partitions.html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17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contents : https://docs.aws.amazon.com/amazondynamodb/latest/developerguide/bp-indexes-general.html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contents :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https://docs.aws.amazon.com/amazondynamodb/latest/developerguide/SecondaryIndexes.html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61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contents : https://docs.aws.amazon.com/amazondynamodb/latest/developerguide/bp-indexes-general.html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2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contents : https://docs.aws.amazon.com/amazondynamodb/latest/developerguide/bp-indexes-general.html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47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https://docs.aws.amazon.com/amazondynamodb/latest/developerguide/SecondaryIndexes.html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5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contents : https://docs.aws.amazon.com/amazondynamodb/latest/developerguide/bp-indexes-general.html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7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contents : https://docs.aws.amazon.com/amazondynamodb/latest/developerguide/bp-indexes-general.html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25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Reference for contents :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https://docs.aws.amazon.com/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amazondynamodb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/latest/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developerguide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/Streams.html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09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+mn-lt"/>
              </a:rPr>
              <a:t> Reference for contents :</a:t>
            </a:r>
            <a:r>
              <a:rPr lang="en-IN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https://docs.aws.amazon.com/</a:t>
            </a:r>
            <a:r>
              <a:rPr lang="en-IN" sz="12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amazondynamodb</a:t>
            </a:r>
            <a:r>
              <a:rPr lang="en-IN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/latest/</a:t>
            </a:r>
            <a:r>
              <a:rPr lang="en-IN" sz="12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developerguide</a:t>
            </a:r>
            <a:r>
              <a:rPr lang="en-IN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/Streams.html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59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Reference for contents : </a:t>
            </a:r>
            <a:r>
              <a:rPr lang="en-IN" dirty="0"/>
              <a:t>https://docs.aws.amazon.com/amazondynamodb/latest/developerguide/Streams.html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932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latin typeface="+mn-lt"/>
              </a:rPr>
              <a:t>Reference for contents  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https://aws.amazon.com/about-aws/whats-new/2015/07/amazon-dynamodb-available-now-cross-region-replication-triggers-and-streams/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1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+mn-lt"/>
              </a:rPr>
              <a:t>Reference for contents :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https://aws.amazon.com/about-aws/whats-new/2015/07/amazon-dynamodb-available-now-cross-region-replication-triggers-and-streams/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2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for contents : https://aws.amazon.com/s3/storage-classes/glacier/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1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atin typeface="+mn-lt"/>
              </a:rPr>
              <a:t>Reference for contents :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https://aws.amazon.com/about-aws/whats-new/2015/07/amazon-dynamodb-available-now-cross-region-replication-triggers-and-streams/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1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for the content : https://jayendrapatil.com/tag/dynamodb-performance/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94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 for the content : https://docs.aws.amazon.com/amazondynamodb/latest/developerguide/best-practices.html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for contents : https://aws.amazon.com/s3/storage-classes/glacier/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for contents : https://aws.amazon.com/s3/storage-classes/glacier/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 </a:t>
            </a:r>
            <a:r>
              <a:rPr lang="en-US" dirty="0"/>
              <a:t>Reference for contents : https://aws.amazon.com/s3/storage-classes/glacier/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8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for contents : https://aws.amazon.com/s3/storage-classes/glacier/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 for contents : https://aws.amazon.com/s3/storage-classes/glacier/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Reference for the contents :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https://aws.amazon.com/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7BE99-4A28-464A-B21B-FD416C4DDD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083-B7F0-BBFF-4B7E-C2E86F71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94FE0-CEBF-3011-656C-AA55940D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70AD-7D45-D08C-37AF-961C2895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93C94-3E8B-B31E-8563-EEE9699E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147B2-79C8-2AD8-EA8C-16EDD0B6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948B-66AA-F75F-4C50-FC0ACD5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4E7E-63AA-3A21-DB2F-D4607ABC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FDFA-2F2C-48F2-E235-822AE54D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D958-BDCA-D4AA-911E-CD65CDAF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99C5-CD2F-BEA5-D6F9-87861BC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3AAB7-676E-DF6E-F206-19214CF2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0E01D-35D3-B722-D885-2F1A5B2A8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F5C0-34F3-3677-07E2-7B1748E0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2F8E-DD6E-4011-C880-CF130BD3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ED9E-EC6B-61B3-B77F-F6E4A3C9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6C0A-C128-BE13-1505-535381C2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5F1F-9CFB-3ECA-DBB9-BFF544AD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9A802-6BF5-D7E8-B970-2DF85CD3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4E99-7E64-50B9-F086-C3F0028D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2695-7926-B9D8-C4CD-860EF2AE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F960-2957-8F84-993A-2F0B5D9E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E10E-F89B-B4ED-0875-D9D0E56C5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69D62-BC08-B577-7F45-372B7ED1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DF71-1F3F-4B29-F944-6F778B26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C973-9212-52D4-A418-010B55AD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25B9-ECA2-0892-0023-D660DC76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2AEF-873B-D126-9665-61286D6E0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BD08-7B47-A7CE-627D-966A34B16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E4107-97AC-21DB-5DC7-FE9F836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3F71-DE09-D562-314F-34D2BA4C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4455-DD86-4FF0-0FB2-82C68BC2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8C9F-C857-A33C-C41C-8F437D79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F4F8-4501-660C-CD6B-CFA085E6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B8C35-0D40-1F7F-B820-79A935BC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496DC-A334-F41C-E8F1-8A30EFBF5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DF3A5-4CEC-76FA-C385-D35DDABDE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9B141-927D-9315-ACC7-2AC0AE76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83D66-34E4-B409-BBCF-11D2F76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62C4E-41A8-436B-18C3-97041BAC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5CA-46B1-E504-4C5A-8C4B051F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FA22-1DF8-1BAF-C071-4B09481C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A8FDC-1415-ECF5-9B26-AC1B6D2D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9C7DC-3189-92E2-E5B4-57D15B0D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FD750-9B40-4192-6442-4A50B83A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8A3FD-555B-6384-23F6-EB9788A5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064A-B5FA-6283-6CE7-E38B44B1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831-E41C-A48A-B93A-93BDA7E0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0600-61B7-B402-2F32-1C2FF617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9CB7-A657-86DF-E6A2-A7816235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5E7A-E403-B9AE-0492-B480D555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0020-73AA-0DC4-B84F-E7F1F643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44FD-0C3C-3FBE-5EB2-E8ADB8B9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6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43CE-EEC2-C167-B605-E572543A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F46A2-D9F8-B5B4-7734-88DF2120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D156-5361-FE60-C6BF-E98C85F9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C18F2-8D98-9D29-62FD-C637790A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3FD8-CB9F-C617-7925-649A5387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F981-D78D-EF8A-3BE4-6032424E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0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666B0-AEF4-7A6B-BD7D-077F5AB7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745F-16FE-B7B7-BEDB-FBEBBF6D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D80E-98BD-CD4F-4F8C-4DA16FD13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9309-B926-407D-9F57-7CC3619CEC3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EBD4-B01E-4928-CD36-4DC3C091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DD1B-18E7-346C-4D65-525F4BE6B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3C4D-348A-439E-ACE9-114F9FF7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ws.amazon.com/dynamodb/global-tab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glaci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ws.amazon.com/s3/storage-classes/glaci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ws.amazon.com/s3/storage-classes/glaci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ws.amazon.com/s3/storage-classes/glaci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1.awsstatic.com/product-marketing/DynamoDB/product-page-diagram_Amazon-DynamoDB.a8a97936b804de5abb83fec9329acd03dec33332.p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C37B4-E547-4845-BB00-C463A0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1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43970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BCBFE8-1AB6-459C-856C-72B8D122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770"/>
            <a:ext cx="10515600" cy="59207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also provides high scalability and flexibility for its tables without effecting its performance.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high scalability and flexibility for its tables without effecting its performance.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allows users to back up their data.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create full back up of the tables for long-time storage and also for daily retrievals.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 in time recovery protects tables from accidental rewriting or deletion. This feature allows to restore a table altered within past 35 days.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provides provision to delete unused or unwanted data automatically from tables which will help to increase storage area.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29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82DF-25E0-4147-A5B7-A9636729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510"/>
            <a:ext cx="10515600" cy="552545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20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Availability and Durability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DynamoDB automatically extends the data and traffic for tables to a vast number of servers.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to meet the storage requirement without effecting its consistency and the overall performance.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 AWS is stored in SSD’s which is then replicated across different zones in AWS region to maximise data availability and durability 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 tables are used synchronise tables across different AWS regions.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 table is automatically partitioned across numerous nodes using Dynamo DB, thus data throughput is not limited by the size of a single box.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0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8E6D-1F71-4464-8AE9-C122DE0F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40"/>
            <a:ext cx="9906000" cy="6000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 of Dynamo DB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are comparable to other data bases in that they are made up of rows and columns. Tables are used to store data in Dynamo DB.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contain a distinct name as well as a key schema.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choosing a number of reads and writes per second to support, you can reserve the required throughput.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—An item is a collection of properties that distinguishes it from all other items. There are zero or more items in each table.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- An attribute is a fundamental data element that does not require any more explanation. Each object is made up of a number of different attributes.</a:t>
            </a:r>
          </a:p>
        </p:txBody>
      </p:sp>
    </p:spTree>
    <p:extLst>
      <p:ext uri="{BB962C8B-B14F-4D97-AF65-F5344CB8AC3E}">
        <p14:creationId xmlns:p14="http://schemas.microsoft.com/office/powerpoint/2010/main" val="884966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07E2-25A9-4C86-861B-432969CB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in the table is uniquely identified by the primary key, which means no two things can have the same key.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primary key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key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partition key value cannot be the same for two objects.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key and sort key- Multiple entries with the same partition key value are possible.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Index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queries for primary key, the secondary index allows  querying the data in the database tables using an alternate key.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5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785D-ACD9-49C3-A7A3-6D73693B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0795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and Data Distribution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4BC2-2360-49A4-868C-43B5EAAC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DynamoDB stores data in partitions which is completely handled by itself.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an allocation of storage for the table, supported by solid state drives (SSDs).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Partitions are automatically copied and stored in different AWS regions which are available.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table creation, initial status will be ‘creating’ 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assign enough partitions to the table during this phase as per the requirement.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status changes to Active reading and writing of the table can be performed.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4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0EAC-18C2-462E-99BC-D95B0C6E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993"/>
            <a:ext cx="10515600" cy="56168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partitions are provided by DynamoDB in the following cases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provision of table is beyond the existing supportable partition.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maximum capacity of partition is reached.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 management happens automatically in the background the table remains completely available throughout the partition.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secondary indexes in DynamoDB are also comprised of partitions but they are stored separately from data in table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partitioning - Horizontal partitioning, Vertical partitioning and Functional partitioning.</a:t>
            </a:r>
          </a:p>
        </p:txBody>
      </p:sp>
    </p:spTree>
    <p:extLst>
      <p:ext uri="{BB962C8B-B14F-4D97-AF65-F5344CB8AC3E}">
        <p14:creationId xmlns:p14="http://schemas.microsoft.com/office/powerpoint/2010/main" val="390781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0173B-B864-46F8-B223-64BAA7738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377190"/>
            <a:ext cx="6057900" cy="626364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partitioning</a:t>
            </a:r>
          </a:p>
          <a:p>
            <a:pPr>
              <a:lnSpc>
                <a:spcPct val="120000"/>
              </a:lnSpc>
            </a:pPr>
            <a:r>
              <a:rPr lang="en-IN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IN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IN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5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partition act as separate data store, but  have the same schema.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5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partition is called  as a </a:t>
            </a:r>
            <a:r>
              <a:rPr lang="en-IN" sz="55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shard</a:t>
            </a:r>
            <a:r>
              <a:rPr lang="en-IN" sz="5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detains a specific subset of the data.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5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as all the orders for a specific set of customers.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IN" sz="5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of </a:t>
            </a:r>
            <a:r>
              <a:rPr lang="en-IN" sz="5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sharding</a:t>
            </a:r>
            <a:r>
              <a:rPr lang="en-IN" sz="5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is the most important part as it is responsible for distribution of workloads evenly.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 shows Horizontal partitioning  of data based on  partition key.</a:t>
            </a:r>
          </a:p>
        </p:txBody>
      </p:sp>
      <p:pic>
        <p:nvPicPr>
          <p:cNvPr id="8" name="Content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0AD5B5A-6273-4CE0-970B-8259E5C8A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80" y="1668780"/>
            <a:ext cx="5170170" cy="31318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57EC04-C10D-4B65-97A2-EBBA850EB05A}"/>
              </a:ext>
            </a:extLst>
          </p:cNvPr>
          <p:cNvSpPr txBox="1"/>
          <p:nvPr/>
        </p:nvSpPr>
        <p:spPr>
          <a:xfrm>
            <a:off x="6801123" y="4766310"/>
            <a:ext cx="54210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</a:t>
            </a:r>
            <a:r>
              <a:rPr lang="en-IN" sz="11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https://docs.aws.amazon.com/amazondynamodb/latest/developerguide/HowItWorks.Partitions.html/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8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A9CB-9427-46BE-88C0-DEEB3609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57200"/>
            <a:ext cx="5676900" cy="5719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partitioning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partition holds a subset of the fields for items in the data store.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fields are distributed on the basis of their use pattern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 partitioning reduces the I/O and performance costs linked with frequently accessed data.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applicable for column-oriented data stores like HBase and Cassandra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Vertically partitioning data by its pattern of use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Content Placeholder 6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E9F5710E-3151-4CCD-9359-4A69C1F93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16" y="1689696"/>
            <a:ext cx="5013284" cy="3053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09854F-AED9-4441-81AF-71D3EADDADDE}"/>
              </a:ext>
            </a:extLst>
          </p:cNvPr>
          <p:cNvSpPr txBox="1"/>
          <p:nvPr/>
        </p:nvSpPr>
        <p:spPr>
          <a:xfrm>
            <a:off x="6603683" y="4743451"/>
            <a:ext cx="52835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</a:t>
            </a:r>
            <a:r>
              <a:rPr lang="en-IN" sz="11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https://docs.aws.amazon.com/amazondynamodb/latest/developerguide/HowItWorks.Partitions.html/</a:t>
            </a:r>
            <a:endParaRPr 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9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BDAA-4DD9-4E78-9353-B93B73A42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25780"/>
            <a:ext cx="5181600" cy="59778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partitioning. </a:t>
            </a:r>
            <a:endParaRPr lang="en-I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is clustered based on its usage by bounded context.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in improving isolation and the data access performance.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separating read-write data from read-only data is possible with this partitioning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  strategy reduces data access contention across various regions of a system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 provided  -  Functionally partitioning data by bounded context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Content Placeholder 5" descr="A picture containing text, crossword puzzle, receipt&#10;&#10;Description automatically generated">
            <a:extLst>
              <a:ext uri="{FF2B5EF4-FFF2-40B4-BE49-F238E27FC236}">
                <a16:creationId xmlns:a16="http://schemas.microsoft.com/office/drawing/2014/main" id="{7AADD2F2-B22E-48F6-BEE4-F6A10E695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09" y="1379421"/>
            <a:ext cx="4953691" cy="3943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63C78-72E4-4D47-BC10-0EF03D339360}"/>
              </a:ext>
            </a:extLst>
          </p:cNvPr>
          <p:cNvSpPr txBox="1"/>
          <p:nvPr/>
        </p:nvSpPr>
        <p:spPr>
          <a:xfrm>
            <a:off x="6019800" y="5478579"/>
            <a:ext cx="60979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</a:t>
            </a:r>
            <a:r>
              <a:rPr lang="en-IN" sz="1100" u="sng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https://docs.aws.amazon.com/amazondynamodb/latest/developerguide/HowItWorks.Partitions.html/</a:t>
            </a:r>
            <a:endParaRPr 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84311-88FB-4783-AA30-9307CB53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partitioning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scalability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performance.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security.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operational flexibility.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Match the data store to the pattern of use.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2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80BD2C-5462-4EAC-AB96-D1D0DF4A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D1011-87CC-4B2D-8FAF-F163D422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57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Glacier</a:t>
            </a:r>
            <a:endParaRPr lang="en-IN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</a:t>
            </a:r>
            <a:endParaRPr lang="en-IN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Partitions</a:t>
            </a:r>
            <a:endParaRPr lang="en-IN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GSI/LSI</a:t>
            </a:r>
            <a:endParaRPr lang="en-IN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Streams and Replication</a:t>
            </a:r>
            <a:endParaRPr lang="en-IN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Performance </a:t>
            </a:r>
            <a:endParaRPr lang="en-IN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42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F563-0C0C-411E-9829-C5EAC66F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GSI/LSI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2D98-BB39-4FAC-9452-4E9B72D3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7891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Dynamo DB uses primary key for faster access of data however 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ertain application works better with secondary indexes.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secondary index is a data structure which has the subset of attributes from </a:t>
            </a: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base 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table, together with an secondary key to support </a:t>
            </a: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operations.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Multiple secondary indexes are possible in the table for different fields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secondary index is associated with one base table and obtains data from it.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DynamoDB supports two types of secondary indexes: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secondary index and Local secondary index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6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1887-04B1-48F4-B36E-4090DA8F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558"/>
            <a:ext cx="10515600" cy="55368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secondary index 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secondary index has its partition key and sort key which is different from the base table.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global secondary index is global because queries on index can span all across the data in the base table and across different partitions.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global secondary index there is no size margins.</a:t>
            </a: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GSI has its own provisioned throughput settings for activities such as read and write which may be separate from base tables.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Querying a global secondary index is similar to querying a local secondary index in that you use the Query or Scan procedures and supply the index name.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85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2E24-C6EC-44D3-9D49-24189F95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660"/>
            <a:ext cx="10515600" cy="546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secondary index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secondary index has its partition key and base same but a different sort key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local secondary index is called "local" in the sense that every partition of local secondary index is mapped to a base table partition that has same partition key value.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maximum size for indexed item can’t exceed 10 GB in size.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 secondary index shares provisioned throughput settings for read as well as write activity with the table it is indexing.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local secondary index enables Query to obtain several items with the same partition key value but various sort key values, as well as one item with a given partition key value and sort key value.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AD8B-4179-4164-9EE3-E34548DC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205"/>
            <a:ext cx="10515600" cy="586359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GSI and LSI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Schema</a:t>
            </a:r>
          </a:p>
          <a:p>
            <a:pPr lvl="1">
              <a:lnSpc>
                <a:spcPct val="170000"/>
              </a:lnSpc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GSI- primary key can be simple or composite</a:t>
            </a:r>
          </a:p>
          <a:p>
            <a:pPr lvl="1">
              <a:lnSpc>
                <a:spcPct val="170000"/>
              </a:lnSpc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–primary key must be composite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</a:p>
          <a:p>
            <a:pPr lvl="1">
              <a:lnSpc>
                <a:spcPct val="170000"/>
              </a:lnSpc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GSI-index partition key and sort key can be from any base table</a:t>
            </a:r>
          </a:p>
          <a:p>
            <a:pPr lvl="1">
              <a:lnSpc>
                <a:spcPct val="170000"/>
              </a:lnSpc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 attribute of index partition key should be same as that of base table. Sort key can be different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restriction per partition key</a:t>
            </a:r>
          </a:p>
          <a:p>
            <a:pPr lvl="1">
              <a:lnSpc>
                <a:spcPct val="170000"/>
              </a:lnSpc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 – No size restriction</a:t>
            </a:r>
          </a:p>
          <a:p>
            <a:pPr lvl="1">
              <a:lnSpc>
                <a:spcPct val="170000"/>
              </a:lnSpc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LSI-should be 10 GB or lesser</a:t>
            </a:r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11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033F-A416-4EC8-B2C2-7C7ADEA4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Index Operations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GSI-can be added and deleted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existing table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LSI-cannot be done to an existing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and Partitions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GSI-Allows to query over entire table and partitions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LSI-allows to query over a key specified single partition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Consistency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 –supports eventual consistency only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consistency or strong consistency.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22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2F4D-3EC3-4A6F-A48E-BED225AA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Provisioned Throughput Consumption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GSI- has provisioned settings for read and write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– Consumes read /write capacity units from base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 Attributes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 –does not fetches any attribute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 Automatically fetches attributes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indexes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GSI- 20 global secondary indexes for every table</a:t>
            </a:r>
          </a:p>
          <a:p>
            <a:pPr lvl="1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LSI - 5 local secondary indexes for every table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780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635F-4413-4F60-9D47-3990286B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Streams and Replication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4FA5-46B8-440C-92B4-7888BAB4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3050"/>
            <a:ext cx="5928360" cy="46339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organised flow of data about changes to content in a DynamoDB table is termed as </a:t>
            </a:r>
            <a:r>
              <a:rPr lang="en-IN" sz="22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stream.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store information up 24 hours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can access the information in DynamoDB streams to identify the changes before and after the modifications.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 shows the relation between stream, shard and stream record.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5E1809B-5645-4A38-B3B7-BFD624FC9B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690688"/>
            <a:ext cx="5212080" cy="35442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A03A7-EC62-4BF9-8377-3CB60DC4F89E}"/>
              </a:ext>
            </a:extLst>
          </p:cNvPr>
          <p:cNvSpPr txBox="1"/>
          <p:nvPr/>
        </p:nvSpPr>
        <p:spPr>
          <a:xfrm>
            <a:off x="6766560" y="5382578"/>
            <a:ext cx="55064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Credits:</a:t>
            </a:r>
            <a:r>
              <a:rPr lang="en-IN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://docs.aws.amazon.com/</a:t>
            </a:r>
            <a:r>
              <a:rPr lang="en-IN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amazondynamodb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/latest/</a:t>
            </a:r>
            <a:r>
              <a:rPr lang="en-IN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developerguide</a:t>
            </a:r>
            <a:r>
              <a:rPr lang="en-IN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/Streams.html</a:t>
            </a:r>
            <a:r>
              <a:rPr lang="en-I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08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210568-1215-4440-91D4-9F8142D1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5140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is encrypted at rest in 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streams.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you enable a stream on a table, DynamoDB captures information about every modification to data items in the table.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streams  enters a stream record when an application create ,update or delete any entries in the table along with the primary key attributes of the same.</a:t>
            </a:r>
          </a:p>
          <a:p>
            <a:pPr>
              <a:lnSpc>
                <a:spcPct val="150000"/>
              </a:lnSpc>
            </a:pPr>
            <a:r>
              <a:rPr lang="en-IN" sz="22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 record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includes information about the data modification on a single item in the DynamoDB table.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streams can be customised to include additional data such as before  and after images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89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6218-8895-46E1-AE00-74FBCF59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maintains separate endpoints for DynamoDB and DynamoDB Streams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Streams guarantees that 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stream record will be present only once in stream.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stream records will be seen in the same order as the actual modifications to the item in the DynamoDB table.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Streams provides real time stream data which will help building applications that run in real time.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the stream will be available  to read for 24 hours after this the stream data will be automatically deleted.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08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640C-7607-464B-BA50-52B3F12B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Replication</a:t>
            </a:r>
            <a:br>
              <a:rPr lang="en-IN" sz="2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EFB26-BF8E-49C4-8044-17DAC740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760" y="1440180"/>
            <a:ext cx="5825490" cy="474821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DynamoDB provides cross-region replication where it can automatically replicate tables across different AWS regions.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create a global platform with low latency, better management  and easy data migration.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additional charge for using the cross-region replication application. Payment only for other AWS resources used for replication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F7B7C7E-7874-4595-8B2A-339CA582F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45" y="1576388"/>
            <a:ext cx="5181600" cy="39892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C66781-AC3C-463E-8D2F-9F43B1DDFFCE}"/>
              </a:ext>
            </a:extLst>
          </p:cNvPr>
          <p:cNvSpPr txBox="1"/>
          <p:nvPr/>
        </p:nvSpPr>
        <p:spPr>
          <a:xfrm>
            <a:off x="6824345" y="5565615"/>
            <a:ext cx="6097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https://aws.amazon.com/dynamodb/global-tables/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3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9DAD-2D77-4C57-8CBB-B23C0822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1" y="81039"/>
            <a:ext cx="11776969" cy="8661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1E19-F070-4D63-88EF-53A1D4C3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1" y="1170878"/>
            <a:ext cx="5283508" cy="47281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S3 Glacier storage classes are custom-made for better performance, data achieving, maximum data recovery flexibility, and lowest cost for storage.</a:t>
            </a:r>
          </a:p>
          <a:p>
            <a:pPr>
              <a:lnSpc>
                <a:spcPct val="110000"/>
              </a:lnSpc>
            </a:pPr>
            <a:r>
              <a:rPr lang="en-IN" sz="2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Simple Storage Service (Amazon S3) is an object storage service from amazon</a:t>
            </a: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sz="2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S3 provides high data scalability, availability, better performance an enhanced security</a:t>
            </a:r>
            <a:r>
              <a:rPr lang="en-IN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0EFB4-4B76-401A-99C9-B77FEF9F7A73}"/>
              </a:ext>
            </a:extLst>
          </p:cNvPr>
          <p:cNvSpPr txBox="1"/>
          <p:nvPr/>
        </p:nvSpPr>
        <p:spPr>
          <a:xfrm>
            <a:off x="6625174" y="5779990"/>
            <a:ext cx="5421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https://aws.amazon.com/s3/storage-classes/glacier/</a:t>
            </a:r>
            <a:r>
              <a:rPr lang="en-US" sz="1100" dirty="0"/>
              <a:t> </a:t>
            </a: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276DAA-3816-4ABB-BD52-BFDCB40C4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47205"/>
            <a:ext cx="5950258" cy="42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FF663-C9C7-4BF2-A3DA-3513DEA7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DynamoDB global tables provide a fully managed solution for deploying a multi-region, multi-active database, without having to build and maintain your own replication solution.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DynamoDB global tables which is completely managed scheme for multi region databases without the need of customer maintain the replication.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tables can be created anywhere in the AWS region.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tasks are internally done by AWS.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 replicas of different AWS regions are having different access patterns,   different table class is used by each replica to optimize cost and performance.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85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3E315-8857-496D-9CFC-10E71DC3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514023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global tables are best choice for highly scaled applications with worldwide users.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Automatic multi-active replication is the key feature of global tables.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replication happens in multiple nodes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coordinator node is responsible for the read write operation of the key corresponding to different task.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list of nodes in charge of storing a certain key is called preference list.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DynamoDB has a default replication factor of 3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36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DC38-49B6-402F-AE3B-E86CA588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 Performance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F932-26B8-46FB-9ECD-CC7DE588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85"/>
            <a:ext cx="10146030" cy="435133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per the user requirement DynamoDB can scale its size horizontally.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 exclusively on Solid State Drives (SSDs). 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works on Solid state servers which will help to fulfil the target in lesser time due to its low latency response time </a:t>
            </a: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scale tables  which are used to read and write whenever the customer requires.</a:t>
            </a: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Whenever the table size grows beyond expectation or if the provisioned throughput gets increased DynamoDB automatically created partitions, repartition the data to improve server capacity.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2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8376-C9F3-4CFE-84CC-25B95D2E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380"/>
            <a:ext cx="10515600" cy="55826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DynamoDB performance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go for eventually consistent reads if you don't need very consistent reads.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parallelizing reads and writes over numerous partitions, you can enhance your DynamoDB throughput by several times.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DynamoDB as a document store, use it as an attribute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store.This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only lower your read/write charges, but it will also significantly increase the performance of your processes.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parallelize requests to DynamoDB, use batching whenever possible.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 practical, consider using query operations in conjunction with indexes as an option.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9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F3712-EF67-43D8-B597-74D707623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" y="609123"/>
            <a:ext cx="5882640" cy="563975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Glacier Instant Retrieval storage class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 cost storage for long living data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 for scarcely used data that sometimes needs immediate availability.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haracterised by high scalability and have 99.99% data durability.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in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mage hosting,  medical imaging and health records, news media assets etc 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Content Placeholder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4B1EC8A-6AB2-43EC-8CA2-FBD321DB0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80" y="1280160"/>
            <a:ext cx="5387340" cy="35775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C4D55-F937-4508-A6A4-661D41698F04}"/>
              </a:ext>
            </a:extLst>
          </p:cNvPr>
          <p:cNvSpPr txBox="1"/>
          <p:nvPr/>
        </p:nvSpPr>
        <p:spPr>
          <a:xfrm>
            <a:off x="7448134" y="5195574"/>
            <a:ext cx="3936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https://aws.amazon.com/s3/storage-classes/glacier/</a:t>
            </a:r>
            <a:r>
              <a:rPr lang="en-US" sz="11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0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7A7C-9AED-48C9-B32E-40295877A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8640"/>
            <a:ext cx="5181600" cy="56283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Glacier Flexible Retrieval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ow-cost storage, up to 10% lower cost (than S3 Glacier Instant Retrieval).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archiving data which is used 1-2 times a year and is retrieved asynchronously.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use case is for data which does not require immediate access but flexible  to pull out large data set without cost.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ackup, disaster recovery, offsite data storage needs.</a:t>
            </a: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CB775965-728B-4D0E-90A5-EA05037D3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4500"/>
            <a:ext cx="5181600" cy="34548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FDB0B-5619-4239-B5C9-8BEE3300F6D4}"/>
              </a:ext>
            </a:extLst>
          </p:cNvPr>
          <p:cNvSpPr txBox="1"/>
          <p:nvPr/>
        </p:nvSpPr>
        <p:spPr>
          <a:xfrm>
            <a:off x="6876634" y="5597110"/>
            <a:ext cx="5421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https://aws.amazon.com/s3/storage-classes/glacier/</a:t>
            </a:r>
            <a:r>
              <a:rPr lang="en-US" sz="11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6287-7AD9-4763-A4B5-57A65D2C1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8304"/>
            <a:ext cx="5996940" cy="624395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Glacier Deep Archive </a:t>
            </a:r>
          </a:p>
          <a:p>
            <a:pPr>
              <a:lnSpc>
                <a:spcPct val="160000"/>
              </a:lnSpc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elivers the lowest cost storage, up to 75% lower cost (than S3 Glacier)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long-lived archive data that is retrieved less than once a year and is called asynchronously. 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Glacier Deep Archive is a replacement to tape as it is cost-effective and easily manageable.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used in financial services, healthcare, media and entertainment and public sector.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10845EC-E2B2-4F6C-B32E-E8346FCD8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1513630"/>
            <a:ext cx="5181600" cy="38307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81987-B1B5-470F-8244-28A53E095DAE}"/>
              </a:ext>
            </a:extLst>
          </p:cNvPr>
          <p:cNvSpPr txBox="1"/>
          <p:nvPr/>
        </p:nvSpPr>
        <p:spPr>
          <a:xfrm>
            <a:off x="7962484" y="5316640"/>
            <a:ext cx="54210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https://aws.amazon.com/s3/storage-classes/glacier/</a:t>
            </a:r>
            <a:r>
              <a:rPr lang="en-US" sz="11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6E96-66F9-48FF-8D69-2F1A3CB8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 of glacier : 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20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200" u="sng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 and instant data retrievals</a:t>
            </a:r>
            <a:endParaRPr lang="en-IN" sz="2200" u="sng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three retrieval options for S3 glacier flexible retrievals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Expedited retrievals completes in 1–5 minutes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Standard retrievals completes in 3–5 hours</a:t>
            </a: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Bulk retrievals completes in 5–12 hours.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two retrieval options for Amazon S3 Glacier Deep ranging from 12-48 hours.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IN" sz="2200" b="0" u="sng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Durability and scalability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2200" b="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has boundless scalability  with 99.99% data durability</a:t>
            </a:r>
            <a:endParaRPr lang="en-IN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Aft>
                <a:spcPts val="800"/>
              </a:spcAft>
            </a:pPr>
            <a:endParaRPr lang="en-IN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9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9CA2-9D04-4F1C-A136-5DE3CAC3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72643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need to pay only for services used.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S3 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Glacier storage classes has customer friendly cost plans with a variety of services like data lakes, internet of things, Analytics.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Support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 S3 object storage services is used by </a:t>
            </a:r>
            <a:r>
              <a:rPr lang="en-IN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partners who have adapted their technologies to work with AWS for solutions such as back up, recovery and archiving.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200" u="sng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  data lifecycle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S3 Glacier storage classes are present in every AWS regions.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Locking of data from any region is available to avoid data deletions.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66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4438-E0F2-4A7E-B02A-0D73E271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115CF-3EB5-420A-9EC3-F18A8E36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31620"/>
            <a:ext cx="5836920" cy="49596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DynamoDB is a NoSQL fully managed database service which can provides fast performance with adequate scalability.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DynamoDB has inbuild hardware provisioning, and configuration and replication.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DynamoDB provides encryption at rest which makes sure that the data stored in amazon cloud is protected.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DynamoDB allows users to create database tables that can store and retrieve large volume od data at any time and traffic.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9FDE957-3656-4AB4-9A0C-0C12870A86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1898492"/>
            <a:ext cx="5326380" cy="36347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CBBF0-C464-452B-89F9-BF0034A3BEF5}"/>
              </a:ext>
            </a:extLst>
          </p:cNvPr>
          <p:cNvSpPr txBox="1"/>
          <p:nvPr/>
        </p:nvSpPr>
        <p:spPr>
          <a:xfrm>
            <a:off x="6675120" y="5600700"/>
            <a:ext cx="53263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hlinkClick r:id="rId4"/>
              </a:rPr>
              <a:t> </a:t>
            </a:r>
            <a:r>
              <a:rPr lang="en-IN" sz="1100" dirty="0"/>
              <a:t>Credit </a:t>
            </a:r>
            <a:r>
              <a:rPr lang="en-IN" sz="1100" u="sng" dirty="0"/>
              <a:t>: </a:t>
            </a:r>
            <a:r>
              <a:rPr lang="en-IN" sz="1100" dirty="0">
                <a:hlinkClick r:id="rId4"/>
              </a:rPr>
              <a:t>https://d1.awsstatic.com/product-marketing/DynamoDB/product-page-diagram_Amazon-DynamoDB.a8a97936b804de5abb83fec9329acd03dec33332.png/</a:t>
            </a:r>
            <a:r>
              <a:rPr lang="en-IN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15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3386</Words>
  <Application>Microsoft Office PowerPoint</Application>
  <PresentationFormat>Widescreen</PresentationFormat>
  <Paragraphs>287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Storage</vt:lpstr>
      <vt:lpstr>Agenda</vt:lpstr>
      <vt:lpstr>Glaciers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DynamoDB</vt:lpstr>
      <vt:lpstr>PowerPoint Presentation</vt:lpstr>
      <vt:lpstr>PowerPoint Presentation</vt:lpstr>
      <vt:lpstr>PowerPoint Presentation</vt:lpstr>
      <vt:lpstr>PowerPoint Presentation</vt:lpstr>
      <vt:lpstr> Partitions and Data Distribution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DynamoDB GSI/LSI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DynamoDB Streams and Replication </vt:lpstr>
      <vt:lpstr>PowerPoint Presentation</vt:lpstr>
      <vt:lpstr>PowerPoint Presentation</vt:lpstr>
      <vt:lpstr>  DynamoDB Replication </vt:lpstr>
      <vt:lpstr>PowerPoint Presentation</vt:lpstr>
      <vt:lpstr>PowerPoint Presentation</vt:lpstr>
      <vt:lpstr> DynamoDB Performance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Pedram Habibi</dc:creator>
  <cp:lastModifiedBy>Pedram Habibi</cp:lastModifiedBy>
  <cp:revision>2</cp:revision>
  <dcterms:created xsi:type="dcterms:W3CDTF">2022-09-17T19:17:45Z</dcterms:created>
  <dcterms:modified xsi:type="dcterms:W3CDTF">2022-09-17T19:25:17Z</dcterms:modified>
</cp:coreProperties>
</file>