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8"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301" r:id="rId32"/>
    <p:sldId id="302" r:id="rId33"/>
    <p:sldId id="303" r:id="rId34"/>
    <p:sldId id="304" r:id="rId35"/>
    <p:sldId id="306" r:id="rId36"/>
    <p:sldId id="307" r:id="rId37"/>
    <p:sldId id="308" r:id="rId38"/>
    <p:sldId id="309" r:id="rId39"/>
    <p:sldId id="310" r:id="rId4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06" d="100"/>
          <a:sy n="106" d="100"/>
        </p:scale>
        <p:origin x="126" y="25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9/28/2020</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927A4C3-574C-4499-9E50-283B2CF84A92}" type="datetime1">
              <a:rPr lang="en-US" smtClean="0"/>
              <a:t>9/28/2020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Angad Singh</a:t>
            </a: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2460088-F52D-4AA1-9B49-B8CBB83AEF55}" type="datetime1">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9/28/2020</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Angad Singh</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39D8E0-5151-4397-BD6D-58E713D7E1D8}" type="datetime1">
              <a:rPr lang="en-US" smtClean="0"/>
              <a:t>9/28/2020</a:t>
            </a:fld>
            <a:endParaRPr lang="en-US"/>
          </a:p>
        </p:txBody>
      </p:sp>
      <p:sp>
        <p:nvSpPr>
          <p:cNvPr id="5" name="Footer Placeholder 4"/>
          <p:cNvSpPr>
            <a:spLocks noGrp="1"/>
          </p:cNvSpPr>
          <p:nvPr>
            <p:ph type="ftr" sz="quarter" idx="11"/>
          </p:nvPr>
        </p:nvSpPr>
        <p:spPr/>
        <p:txBody>
          <a:bodyPr/>
          <a:lstStyle/>
          <a:p>
            <a:r>
              <a:rPr lang="en-US"/>
              <a:t>Angad Singh</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50E328-E060-4FCC-8F0D-51DFB63A2331}" type="datetime1">
              <a:rPr lang="en-US" smtClean="0"/>
              <a:t>9/28/2020</a:t>
            </a:fld>
            <a:endParaRPr lang="en-US"/>
          </a:p>
        </p:txBody>
      </p:sp>
      <p:sp>
        <p:nvSpPr>
          <p:cNvPr id="5" name="Footer Placeholder 4"/>
          <p:cNvSpPr>
            <a:spLocks noGrp="1"/>
          </p:cNvSpPr>
          <p:nvPr>
            <p:ph type="ftr" sz="quarter" idx="11"/>
          </p:nvPr>
        </p:nvSpPr>
        <p:spPr/>
        <p:txBody>
          <a:bodyPr/>
          <a:lstStyle/>
          <a:p>
            <a:r>
              <a:rPr lang="en-US"/>
              <a:t>Angad Singh</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40563D13-11ED-4849-BCDF-3516AD7C1D20}" type="datetime1">
              <a:rPr lang="en-US" smtClean="0"/>
              <a:t>9/28/2020</a:t>
            </a:fld>
            <a:endParaRPr lang="en-US"/>
          </a:p>
        </p:txBody>
      </p:sp>
      <p:sp>
        <p:nvSpPr>
          <p:cNvPr id="5" name="Footer Placeholder 4"/>
          <p:cNvSpPr>
            <a:spLocks noGrp="1"/>
          </p:cNvSpPr>
          <p:nvPr>
            <p:ph type="ftr" sz="quarter" idx="11"/>
          </p:nvPr>
        </p:nvSpPr>
        <p:spPr/>
        <p:txBody>
          <a:bodyPr/>
          <a:lstStyle/>
          <a:p>
            <a:r>
              <a:rPr lang="en-US"/>
              <a:t>Angad Singh</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CE549E-F68D-44DA-BB72-43BA67519408}" type="datetime1">
              <a:rPr lang="en-US" smtClean="0"/>
              <a:t>9/28/2020</a:t>
            </a:fld>
            <a:endParaRPr lang="en-US"/>
          </a:p>
        </p:txBody>
      </p:sp>
      <p:sp>
        <p:nvSpPr>
          <p:cNvPr id="6" name="Footer Placeholder 5"/>
          <p:cNvSpPr>
            <a:spLocks noGrp="1"/>
          </p:cNvSpPr>
          <p:nvPr>
            <p:ph type="ftr" sz="quarter" idx="11"/>
          </p:nvPr>
        </p:nvSpPr>
        <p:spPr/>
        <p:txBody>
          <a:bodyPr/>
          <a:lstStyle/>
          <a:p>
            <a:r>
              <a:rPr lang="en-US"/>
              <a:t>Angad Singh</a:t>
            </a:r>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299786-2638-4AB7-936C-5EAB053BC813}" type="datetime1">
              <a:rPr lang="en-US" smtClean="0"/>
              <a:t>9/28/2020</a:t>
            </a:fld>
            <a:endParaRPr lang="en-US"/>
          </a:p>
        </p:txBody>
      </p:sp>
      <p:sp>
        <p:nvSpPr>
          <p:cNvPr id="8" name="Footer Placeholder 7"/>
          <p:cNvSpPr>
            <a:spLocks noGrp="1"/>
          </p:cNvSpPr>
          <p:nvPr>
            <p:ph type="ftr" sz="quarter" idx="11"/>
          </p:nvPr>
        </p:nvSpPr>
        <p:spPr/>
        <p:txBody>
          <a:bodyPr/>
          <a:lstStyle/>
          <a:p>
            <a:r>
              <a:rPr lang="en-US"/>
              <a:t>Angad Singh</a:t>
            </a:r>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01B7C-54E8-4C91-AE37-8B5E72E45202}" type="datetime1">
              <a:rPr lang="en-US" smtClean="0"/>
              <a:t>9/28/2020</a:t>
            </a:fld>
            <a:endParaRPr lang="en-US"/>
          </a:p>
        </p:txBody>
      </p:sp>
      <p:sp>
        <p:nvSpPr>
          <p:cNvPr id="4" name="Footer Placeholder 3"/>
          <p:cNvSpPr>
            <a:spLocks noGrp="1"/>
          </p:cNvSpPr>
          <p:nvPr>
            <p:ph type="ftr" sz="quarter" idx="11"/>
          </p:nvPr>
        </p:nvSpPr>
        <p:spPr/>
        <p:txBody>
          <a:bodyPr/>
          <a:lstStyle/>
          <a:p>
            <a:r>
              <a:rPr lang="en-US"/>
              <a:t>Angad Singh</a:t>
            </a:r>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F7CC7-CBD7-4550-8BD0-95C7FB1593F5}" type="datetime1">
              <a:rPr lang="en-US" smtClean="0"/>
              <a:t>9/28/2020</a:t>
            </a:fld>
            <a:endParaRPr lang="en-US"/>
          </a:p>
        </p:txBody>
      </p:sp>
      <p:sp>
        <p:nvSpPr>
          <p:cNvPr id="3" name="Footer Placeholder 2"/>
          <p:cNvSpPr>
            <a:spLocks noGrp="1"/>
          </p:cNvSpPr>
          <p:nvPr>
            <p:ph type="ftr" sz="quarter" idx="11"/>
          </p:nvPr>
        </p:nvSpPr>
        <p:spPr/>
        <p:txBody>
          <a:bodyPr/>
          <a:lstStyle/>
          <a:p>
            <a:r>
              <a:rPr lang="en-US"/>
              <a:t>Angad Singh</a:t>
            </a:r>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AA4810A-5821-446C-95B6-9866F6EB0A42}" type="datetime1">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9/28/2020</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rPr>
              <a:t>Angad Singh</a:t>
            </a: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17D8F2-A62B-4129-8C75-6DFFEC7ABAAE}" type="datetime1">
              <a:rPr lang="en-US" smtClean="0"/>
              <a:t>9/28/2020</a:t>
            </a:fld>
            <a:endParaRPr lang="en-US"/>
          </a:p>
        </p:txBody>
      </p:sp>
      <p:sp>
        <p:nvSpPr>
          <p:cNvPr id="6" name="Footer Placeholder 5"/>
          <p:cNvSpPr>
            <a:spLocks noGrp="1"/>
          </p:cNvSpPr>
          <p:nvPr>
            <p:ph type="ftr" sz="quarter" idx="11"/>
          </p:nvPr>
        </p:nvSpPr>
        <p:spPr/>
        <p:txBody>
          <a:bodyPr/>
          <a:lstStyle/>
          <a:p>
            <a:r>
              <a:rPr lang="en-US"/>
              <a:t>Angad Singh</a:t>
            </a:r>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804D949-7452-4834-BDE9-4E3D4D16882D}" type="datetime1">
              <a:rPr lang="en-US" smtClean="0"/>
              <a:t>9/28/2020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Angad Singh</a:t>
            </a: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sql/ssms/download-sql-server-management-studio-ssms?view=sql-server-201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wnload.microsoft.com/download/5/A/7/5A7065A2-C81C-4A31-9972-8A31AC9388C1/SQLServer2017-SSEI-Dev.exe" TargetMode="External"/><Relationship Id="rId2" Type="http://schemas.openxmlformats.org/officeDocument/2006/relationships/hyperlink" Target="https://www.microsoft.com/en-in/sql-server/sql-server-download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961" y="840740"/>
            <a:ext cx="9548222" cy="1082675"/>
          </a:xfrm>
        </p:spPr>
        <p:txBody>
          <a:bodyPr/>
          <a:lstStyle/>
          <a:p>
            <a:pPr algn="ctr"/>
            <a:r>
              <a:rPr lang="en-US" sz="5400" b="1" dirty="0">
                <a:gradFill>
                  <a:gsLst>
                    <a:gs pos="21000">
                      <a:srgbClr val="53575C"/>
                    </a:gs>
                    <a:gs pos="88000">
                      <a:srgbClr val="C5C7CA"/>
                    </a:gs>
                  </a:gsLst>
                  <a:lin ang="5400000"/>
                </a:gradFill>
                <a:effectLst/>
              </a:rPr>
              <a:t>MS SQL Server Introduction</a:t>
            </a:r>
          </a:p>
        </p:txBody>
      </p:sp>
      <p:sp>
        <p:nvSpPr>
          <p:cNvPr id="4" name="Slide Number Placeholder 3"/>
          <p:cNvSpPr>
            <a:spLocks noGrp="1"/>
          </p:cNvSpPr>
          <p:nvPr>
            <p:ph type="sldNum" sz="quarter" idx="4"/>
          </p:nvPr>
        </p:nvSpPr>
        <p:spPr/>
        <p:txBody>
          <a:bodyPr/>
          <a:lstStyle/>
          <a:p>
            <a:fld id="{B3561BA9-CDCF-4958-B8AB-66F3BF063E13}"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949" y="364650"/>
            <a:ext cx="8778240" cy="646331"/>
          </a:xfrm>
          <a:prstGeom prst="rect">
            <a:avLst/>
          </a:prstGeom>
        </p:spPr>
        <p:txBody>
          <a:bodyPr wrap="square">
            <a:spAutoFit/>
          </a:bodyPr>
          <a:lstStyle/>
          <a:p>
            <a:pPr marL="342900"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Choose the basic version by clicking on the </a:t>
            </a:r>
            <a:r>
              <a:rPr lang="en-US" b="1" dirty="0">
                <a:latin typeface="Calibri" panose="020F0502020204030204" pitchFamily="34" charset="0"/>
                <a:cs typeface="Calibri" panose="020F0502020204030204" pitchFamily="34" charset="0"/>
              </a:rPr>
              <a:t>'Basic' option</a:t>
            </a:r>
            <a:r>
              <a:rPr lang="en-US" dirty="0">
                <a:latin typeface="Calibri" panose="020F0502020204030204" pitchFamily="34" charset="0"/>
                <a:cs typeface="Calibri" panose="020F0502020204030204" pitchFamily="34" charset="0"/>
              </a:rPr>
              <a:t>, as it has all default configuration required to learn MS SQL.</a:t>
            </a:r>
          </a:p>
        </p:txBody>
      </p:sp>
      <p:pic>
        <p:nvPicPr>
          <p:cNvPr id="3074" name="Picture 2" descr="https://www.guru99.com/images/1/030119_0948_HowtoDownlo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80" y="1010981"/>
            <a:ext cx="7230455" cy="574251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561BA9-CDCF-4958-B8AB-66F3BF063E13}" type="slidenum">
              <a:rPr lang="en-US" smtClean="0"/>
              <a:t>10</a:t>
            </a:fld>
            <a:endParaRPr lang="en-US"/>
          </a:p>
        </p:txBody>
      </p:sp>
    </p:spTree>
    <p:extLst>
      <p:ext uri="{BB962C8B-B14F-4D97-AF65-F5344CB8AC3E}">
        <p14:creationId xmlns:p14="http://schemas.microsoft.com/office/powerpoint/2010/main" val="1608953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guru99.com/images/1/030119_0948_HowtoDownlo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66279"/>
            <a:ext cx="7511144" cy="592935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5577" y="496946"/>
            <a:ext cx="10554788" cy="369332"/>
          </a:xfrm>
          <a:prstGeom prst="rect">
            <a:avLst/>
          </a:prstGeom>
        </p:spPr>
        <p:txBody>
          <a:bodyPr wrap="square">
            <a:spAutoFit/>
          </a:bodyPr>
          <a:lstStyle/>
          <a:p>
            <a:pPr marL="342900" indent="-342900">
              <a:buFont typeface="Wingdings" panose="05000000000000000000" pitchFamily="2" charset="2"/>
              <a:buChar char="Ø"/>
            </a:pPr>
            <a:r>
              <a:rPr lang="en-US" b="1" dirty="0">
                <a:latin typeface="Calibri" panose="020F0502020204030204" pitchFamily="34" charset="0"/>
                <a:cs typeface="Calibri" panose="020F0502020204030204" pitchFamily="34" charset="0"/>
              </a:rPr>
              <a:t>'Microsoft Server License Terms' </a:t>
            </a:r>
            <a:r>
              <a:rPr lang="en-US" dirty="0">
                <a:latin typeface="Calibri" panose="020F0502020204030204" pitchFamily="34" charset="0"/>
                <a:cs typeface="Calibri" panose="020F0502020204030204" pitchFamily="34" charset="0"/>
              </a:rPr>
              <a:t>screen will appear. Read the License Terms and then click </a:t>
            </a:r>
            <a:r>
              <a:rPr lang="en-US" b="1" dirty="0">
                <a:latin typeface="Calibri" panose="020F0502020204030204" pitchFamily="34" charset="0"/>
                <a:cs typeface="Calibri" panose="020F0502020204030204" pitchFamily="34" charset="0"/>
              </a:rPr>
              <a:t>'Accept.'</a:t>
            </a:r>
            <a:endParaRPr lang="en-US"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B3561BA9-CDCF-4958-B8AB-66F3BF063E13}" type="slidenum">
              <a:rPr lang="en-US" smtClean="0"/>
              <a:t>11</a:t>
            </a:fld>
            <a:endParaRPr lang="en-US"/>
          </a:p>
        </p:txBody>
      </p:sp>
    </p:spTree>
    <p:extLst>
      <p:ext uri="{BB962C8B-B14F-4D97-AF65-F5344CB8AC3E}">
        <p14:creationId xmlns:p14="http://schemas.microsoft.com/office/powerpoint/2010/main" val="27145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577" y="496946"/>
            <a:ext cx="9731829" cy="1200329"/>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Below </a:t>
            </a:r>
            <a:r>
              <a:rPr lang="en-US" b="1" dirty="0">
                <a:latin typeface="Calibri" panose="020F0502020204030204" pitchFamily="34" charset="0"/>
                <a:cs typeface="Calibri" panose="020F0502020204030204" pitchFamily="34" charset="0"/>
              </a:rPr>
              <a:t>'SQL server install location'</a:t>
            </a:r>
            <a:r>
              <a:rPr lang="en-US" dirty="0">
                <a:latin typeface="Calibri" panose="020F0502020204030204" pitchFamily="34" charset="0"/>
                <a:cs typeface="Calibri" panose="020F0502020204030204" pitchFamily="34" charset="0"/>
              </a:rPr>
              <a:t> window will appear.</a:t>
            </a:r>
          </a:p>
          <a:p>
            <a:pPr marL="742950" lvl="1"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The Default location is </a:t>
            </a:r>
            <a:r>
              <a:rPr lang="en-US" b="1" dirty="0">
                <a:latin typeface="Calibri" panose="020F0502020204030204" pitchFamily="34" charset="0"/>
                <a:cs typeface="Calibri" panose="020F0502020204030204" pitchFamily="34" charset="0"/>
              </a:rPr>
              <a:t>C:\Program Files\Microsoft SQL Server.</a:t>
            </a:r>
            <a:endParaRPr lang="en-US"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Optionally, we can</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also change the installation location by clicking on </a:t>
            </a:r>
            <a:r>
              <a:rPr lang="en-US" b="1" dirty="0">
                <a:latin typeface="Calibri" panose="020F0502020204030204" pitchFamily="34" charset="0"/>
                <a:cs typeface="Calibri" panose="020F0502020204030204" pitchFamily="34" charset="0"/>
              </a:rPr>
              <a:t>Browse.</a:t>
            </a:r>
          </a:p>
          <a:p>
            <a:pPr marL="742950" lvl="1"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Once the location is selected, click </a:t>
            </a:r>
            <a:r>
              <a:rPr lang="en-US" b="1" dirty="0">
                <a:latin typeface="Calibri" panose="020F0502020204030204" pitchFamily="34" charset="0"/>
                <a:cs typeface="Calibri" panose="020F0502020204030204" pitchFamily="34" charset="0"/>
              </a:rPr>
              <a:t>the 'Install'</a:t>
            </a:r>
            <a:r>
              <a:rPr lang="en-US" dirty="0">
                <a:latin typeface="Calibri" panose="020F0502020204030204" pitchFamily="34" charset="0"/>
                <a:cs typeface="Calibri" panose="020F0502020204030204" pitchFamily="34" charset="0"/>
              </a:rPr>
              <a:t> button</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5122" name="Picture 2" descr="https://www.guru99.com/images/1/030119_0948_HowtoDownlo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6" y="1777200"/>
            <a:ext cx="6428105" cy="5080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561BA9-CDCF-4958-B8AB-66F3BF063E13}" type="slidenum">
              <a:rPr lang="en-US" smtClean="0"/>
              <a:t>12</a:t>
            </a:fld>
            <a:endParaRPr lang="en-US"/>
          </a:p>
        </p:txBody>
      </p:sp>
    </p:spTree>
    <p:extLst>
      <p:ext uri="{BB962C8B-B14F-4D97-AF65-F5344CB8AC3E}">
        <p14:creationId xmlns:p14="http://schemas.microsoft.com/office/powerpoint/2010/main" val="19180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577" y="496946"/>
            <a:ext cx="9731829"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Below </a:t>
            </a:r>
            <a:r>
              <a:rPr lang="en-US" b="1" dirty="0">
                <a:latin typeface="Calibri" panose="020F0502020204030204" pitchFamily="34" charset="0"/>
                <a:cs typeface="Calibri" panose="020F0502020204030204" pitchFamily="34" charset="0"/>
              </a:rPr>
              <a:t>'Downloading install package'</a:t>
            </a:r>
            <a:r>
              <a:rPr lang="en-US" dirty="0">
                <a:latin typeface="Calibri" panose="020F0502020204030204" pitchFamily="34" charset="0"/>
                <a:cs typeface="Calibri" panose="020F0502020204030204" pitchFamily="34" charset="0"/>
              </a:rPr>
              <a:t> progress screen will be displayed. Wait until the download is complete.</a:t>
            </a:r>
            <a:endParaRPr lang="en-US" b="1" dirty="0">
              <a:latin typeface="Calibri" panose="020F0502020204030204" pitchFamily="34" charset="0"/>
              <a:cs typeface="Calibri" panose="020F0502020204030204" pitchFamily="34" charset="0"/>
            </a:endParaRPr>
          </a:p>
        </p:txBody>
      </p:sp>
      <p:pic>
        <p:nvPicPr>
          <p:cNvPr id="6146" name="Picture 2" descr="https://www.guru99.com/images/1/030119_0948_HowtoDownlo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095" y="1143277"/>
            <a:ext cx="6334125" cy="1914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5576" y="3096991"/>
            <a:ext cx="9731829" cy="369332"/>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Once, the download is complete; the system will initiate installing developer edition.</a:t>
            </a:r>
            <a:endParaRPr lang="en-US" b="1" dirty="0">
              <a:latin typeface="Calibri" panose="020F0502020204030204" pitchFamily="34" charset="0"/>
              <a:cs typeface="Calibri" panose="020F0502020204030204" pitchFamily="34" charset="0"/>
            </a:endParaRPr>
          </a:p>
        </p:txBody>
      </p:sp>
      <p:pic>
        <p:nvPicPr>
          <p:cNvPr id="6148" name="Picture 4" descr="https://www.guru99.com/images/1/030119_0948_HowtoDownlo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25" y="3531637"/>
            <a:ext cx="6373795" cy="315654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561BA9-CDCF-4958-B8AB-66F3BF063E13}" type="slidenum">
              <a:rPr lang="en-US" smtClean="0"/>
              <a:t>13</a:t>
            </a:fld>
            <a:endParaRPr lang="en-US"/>
          </a:p>
        </p:txBody>
      </p:sp>
    </p:spTree>
    <p:extLst>
      <p:ext uri="{BB962C8B-B14F-4D97-AF65-F5344CB8AC3E}">
        <p14:creationId xmlns:p14="http://schemas.microsoft.com/office/powerpoint/2010/main" val="114554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577" y="496946"/>
            <a:ext cx="9731829" cy="369332"/>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Below screen show </a:t>
            </a:r>
            <a:r>
              <a:rPr lang="en-US" b="1" dirty="0">
                <a:latin typeface="Calibri" panose="020F0502020204030204" pitchFamily="34" charset="0"/>
                <a:cs typeface="Calibri" panose="020F0502020204030204" pitchFamily="34" charset="0"/>
              </a:rPr>
              <a:t>installation progress.</a:t>
            </a:r>
          </a:p>
        </p:txBody>
      </p:sp>
      <p:pic>
        <p:nvPicPr>
          <p:cNvPr id="7170" name="Picture 2" descr="https://www.guru99.com/images/1/030119_0948_HowtoDownlo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094" y="970781"/>
            <a:ext cx="5147945" cy="287327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35576" y="3948557"/>
            <a:ext cx="5499463" cy="369332"/>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Below screen show </a:t>
            </a:r>
            <a:r>
              <a:rPr lang="en-US" b="1" dirty="0">
                <a:latin typeface="Calibri" panose="020F0502020204030204" pitchFamily="34" charset="0"/>
                <a:cs typeface="Calibri" panose="020F0502020204030204" pitchFamily="34" charset="0"/>
              </a:rPr>
              <a:t>installation progress.</a:t>
            </a:r>
          </a:p>
        </p:txBody>
      </p:sp>
      <p:pic>
        <p:nvPicPr>
          <p:cNvPr id="7172" name="Picture 4" descr="https://www.guru99.com/images/1/030119_0948_HowtoDownlo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633" y="3281"/>
            <a:ext cx="9344297" cy="697737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561BA9-CDCF-4958-B8AB-66F3BF063E13}" type="slidenum">
              <a:rPr lang="en-US" smtClean="0"/>
              <a:t>14</a:t>
            </a:fld>
            <a:endParaRPr lang="en-US"/>
          </a:p>
        </p:txBody>
      </p:sp>
    </p:spTree>
    <p:extLst>
      <p:ext uri="{BB962C8B-B14F-4D97-AF65-F5344CB8AC3E}">
        <p14:creationId xmlns:p14="http://schemas.microsoft.com/office/powerpoint/2010/main" val="403900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9005" y="340191"/>
            <a:ext cx="9731829" cy="4801314"/>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This setup is </a:t>
            </a:r>
            <a:r>
              <a:rPr lang="en-US" b="1" dirty="0">
                <a:latin typeface="Calibri" panose="020F0502020204030204" pitchFamily="34" charset="0"/>
                <a:cs typeface="Calibri" panose="020F0502020204030204" pitchFamily="34" charset="0"/>
              </a:rPr>
              <a:t>self-sufficient for proceeding further</a:t>
            </a:r>
            <a:r>
              <a:rPr lang="en-US" dirty="0">
                <a:latin typeface="Calibri" panose="020F0502020204030204" pitchFamily="34" charset="0"/>
                <a:cs typeface="Calibri" panose="020F0502020204030204" pitchFamily="34" charset="0"/>
              </a:rPr>
              <a:t> with learning SQL server, and we can 'Close' this window.</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However, below is a summary of the label and button:</a:t>
            </a:r>
          </a:p>
          <a:p>
            <a:pPr marL="742950" lvl="1" indent="-285750">
              <a:buFont typeface="Wingdings" panose="05000000000000000000" pitchFamily="2" charset="2"/>
              <a:buChar char="v"/>
            </a:pPr>
            <a:r>
              <a:rPr lang="en-US" b="1" dirty="0">
                <a:latin typeface="Calibri" panose="020F0502020204030204" pitchFamily="34" charset="0"/>
                <a:cs typeface="Calibri" panose="020F0502020204030204" pitchFamily="34" charset="0"/>
              </a:rPr>
              <a:t>Instance name:</a:t>
            </a:r>
            <a:r>
              <a:rPr lang="en-US" dirty="0">
                <a:latin typeface="Calibri" panose="020F0502020204030204" pitchFamily="34" charset="0"/>
                <a:cs typeface="Calibri" panose="020F0502020204030204" pitchFamily="34" charset="0"/>
              </a:rPr>
              <a:t> This is by default labeled as MSSQLSERVER.</a:t>
            </a:r>
          </a:p>
          <a:p>
            <a:pPr marL="742950" lvl="1" indent="-285750">
              <a:buFont typeface="Wingdings" panose="05000000000000000000" pitchFamily="2" charset="2"/>
              <a:buChar char="v"/>
            </a:pPr>
            <a:r>
              <a:rPr lang="en-US" b="1" dirty="0">
                <a:latin typeface="Calibri" panose="020F0502020204030204" pitchFamily="34" charset="0"/>
                <a:cs typeface="Calibri" panose="020F0502020204030204" pitchFamily="34" charset="0"/>
              </a:rPr>
              <a:t>Connect now:</a:t>
            </a:r>
            <a:r>
              <a:rPr lang="en-US" dirty="0">
                <a:latin typeface="Calibri" panose="020F0502020204030204" pitchFamily="34" charset="0"/>
                <a:cs typeface="Calibri" panose="020F0502020204030204" pitchFamily="34" charset="0"/>
              </a:rPr>
              <a:t> This will open a separate command line window for connection testing of what we have just installed. The system will run by default </a:t>
            </a:r>
            <a:r>
              <a:rPr lang="en-US" b="1" dirty="0">
                <a:latin typeface="Calibri" panose="020F0502020204030204" pitchFamily="34" charset="0"/>
                <a:cs typeface="Calibri" panose="020F0502020204030204" pitchFamily="34" charset="0"/>
              </a:rPr>
              <a:t>'select @@Version' </a:t>
            </a:r>
            <a:r>
              <a:rPr lang="en-US" dirty="0">
                <a:latin typeface="Calibri" panose="020F0502020204030204" pitchFamily="34" charset="0"/>
                <a:cs typeface="Calibri" panose="020F0502020204030204" pitchFamily="34" charset="0"/>
              </a:rPr>
              <a:t>statement to confirm that we can connect to new MSSQLSERVER instance successfully.</a:t>
            </a:r>
          </a:p>
          <a:p>
            <a:pPr marL="742950" lvl="1" indent="-285750">
              <a:buFont typeface="Wingdings" panose="05000000000000000000" pitchFamily="2" charset="2"/>
              <a:buChar char="v"/>
            </a:pPr>
            <a:r>
              <a:rPr lang="en-US" b="1" dirty="0">
                <a:latin typeface="Calibri" panose="020F0502020204030204" pitchFamily="34" charset="0"/>
                <a:cs typeface="Calibri" panose="020F0502020204030204" pitchFamily="34" charset="0"/>
              </a:rPr>
              <a:t>Customize:</a:t>
            </a:r>
            <a:r>
              <a:rPr lang="en-US" dirty="0">
                <a:latin typeface="Calibri" panose="020F0502020204030204" pitchFamily="34" charset="0"/>
                <a:cs typeface="Calibri" panose="020F0502020204030204" pitchFamily="34" charset="0"/>
              </a:rPr>
              <a:t> This will open the </a:t>
            </a:r>
            <a:r>
              <a:rPr lang="en-US" b="1" dirty="0">
                <a:latin typeface="Calibri" panose="020F0502020204030204" pitchFamily="34" charset="0"/>
                <a:cs typeface="Calibri" panose="020F0502020204030204" pitchFamily="34" charset="0"/>
              </a:rPr>
              <a:t>SQL Installation</a:t>
            </a:r>
          </a:p>
          <a:p>
            <a:pPr lvl="1"/>
            <a:r>
              <a:rPr lang="en-US" b="1" dirty="0">
                <a:latin typeface="Calibri" panose="020F0502020204030204" pitchFamily="34" charset="0"/>
                <a:cs typeface="Calibri" panose="020F0502020204030204" pitchFamily="34" charset="0"/>
              </a:rPr>
              <a:t>    center</a:t>
            </a:r>
            <a:r>
              <a:rPr lang="en-US" dirty="0">
                <a:latin typeface="Calibri" panose="020F0502020204030204" pitchFamily="34" charset="0"/>
                <a:cs typeface="Calibri" panose="020F0502020204030204" pitchFamily="34" charset="0"/>
              </a:rPr>
              <a:t> to customize further and add feature other </a:t>
            </a:r>
          </a:p>
          <a:p>
            <a:pPr lvl="1"/>
            <a:r>
              <a:rPr lang="en-US" dirty="0">
                <a:latin typeface="Calibri" panose="020F0502020204030204" pitchFamily="34" charset="0"/>
                <a:cs typeface="Calibri" panose="020F0502020204030204" pitchFamily="34" charset="0"/>
              </a:rPr>
              <a:t>    than which are there as a part of the BASIC installation.</a:t>
            </a:r>
          </a:p>
          <a:p>
            <a:pPr marL="742950" lvl="1" indent="-285750">
              <a:buFont typeface="Wingdings" panose="05000000000000000000" pitchFamily="2" charset="2"/>
              <a:buChar char="v"/>
            </a:pPr>
            <a:r>
              <a:rPr lang="en-US" b="1" dirty="0">
                <a:latin typeface="Calibri" panose="020F0502020204030204" pitchFamily="34" charset="0"/>
                <a:cs typeface="Calibri" panose="020F0502020204030204" pitchFamily="34" charset="0"/>
              </a:rPr>
              <a:t>Install SSMS:</a:t>
            </a:r>
            <a:r>
              <a:rPr lang="en-US" dirty="0">
                <a:latin typeface="Calibri" panose="020F0502020204030204" pitchFamily="34" charset="0"/>
                <a:cs typeface="Calibri" panose="020F0502020204030204" pitchFamily="34" charset="0"/>
              </a:rPr>
              <a:t> This is IDE which will take us to </a:t>
            </a:r>
          </a:p>
          <a:p>
            <a:pPr lvl="1"/>
            <a:r>
              <a:rPr lang="en-US" dirty="0">
                <a:latin typeface="Calibri" panose="020F0502020204030204" pitchFamily="34" charset="0"/>
                <a:cs typeface="Calibri" panose="020F0502020204030204" pitchFamily="34" charset="0"/>
              </a:rPr>
              <a:t>     Microsoft SSMS download link. </a:t>
            </a:r>
          </a:p>
          <a:p>
            <a:pPr marL="742950" lvl="1" indent="-285750">
              <a:buFont typeface="Wingdings" panose="05000000000000000000" pitchFamily="2" charset="2"/>
              <a:buChar char="v"/>
            </a:pPr>
            <a:r>
              <a:rPr lang="en-US" b="1" dirty="0">
                <a:latin typeface="Calibri" panose="020F0502020204030204" pitchFamily="34" charset="0"/>
                <a:cs typeface="Calibri" panose="020F0502020204030204" pitchFamily="34" charset="0"/>
              </a:rPr>
              <a:t>Close:</a:t>
            </a:r>
            <a:r>
              <a:rPr lang="en-US" dirty="0">
                <a:latin typeface="Calibri" panose="020F0502020204030204" pitchFamily="34" charset="0"/>
                <a:cs typeface="Calibri" panose="020F0502020204030204" pitchFamily="34" charset="0"/>
              </a:rPr>
              <a:t> This will close this window. The user is now </a:t>
            </a:r>
          </a:p>
          <a:p>
            <a:pPr lvl="1"/>
            <a:r>
              <a:rPr lang="en-US" dirty="0">
                <a:latin typeface="Calibri" panose="020F0502020204030204" pitchFamily="34" charset="0"/>
                <a:cs typeface="Calibri" panose="020F0502020204030204" pitchFamily="34" charset="0"/>
              </a:rPr>
              <a:t>     ready to install SSMS IDE as instructed in SSMS </a:t>
            </a:r>
          </a:p>
          <a:p>
            <a:pPr lvl="1"/>
            <a:r>
              <a:rPr lang="en-US" dirty="0">
                <a:latin typeface="Calibri" panose="020F0502020204030204" pitchFamily="34" charset="0"/>
                <a:cs typeface="Calibri" panose="020F0502020204030204" pitchFamily="34" charset="0"/>
              </a:rPr>
              <a:t>     tutorial.</a:t>
            </a:r>
          </a:p>
          <a:p>
            <a:pPr marL="742950" lvl="1" indent="-285750">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p:txBody>
      </p:sp>
      <p:pic>
        <p:nvPicPr>
          <p:cNvPr id="8194" name="Picture 2" descr="https://www.guru99.com/images/1/030119_0948_HowtoDownlo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233" y="2688929"/>
            <a:ext cx="5908767" cy="389475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561BA9-CDCF-4958-B8AB-66F3BF063E13}" type="slidenum">
              <a:rPr lang="en-US" smtClean="0"/>
              <a:t>15</a:t>
            </a:fld>
            <a:endParaRPr lang="en-US"/>
          </a:p>
        </p:txBody>
      </p:sp>
    </p:spTree>
    <p:extLst>
      <p:ext uri="{BB962C8B-B14F-4D97-AF65-F5344CB8AC3E}">
        <p14:creationId xmlns:p14="http://schemas.microsoft.com/office/powerpoint/2010/main" val="143316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0114" y="312895"/>
            <a:ext cx="9753600" cy="2585323"/>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SQL Server Management Studio (SSMS) </a:t>
            </a:r>
          </a:p>
          <a:p>
            <a:r>
              <a:rPr lang="en-US" dirty="0">
                <a:solidFill>
                  <a:srgbClr val="222222"/>
                </a:solidFill>
                <a:latin typeface="Calibri" panose="020F0502020204030204" pitchFamily="34" charset="0"/>
                <a:cs typeface="Calibri" panose="020F0502020204030204" pitchFamily="34" charset="0"/>
              </a:rPr>
              <a:t>SSMS</a:t>
            </a:r>
            <a:r>
              <a:rPr lang="en-US" b="1" dirty="0">
                <a:solidFill>
                  <a:srgbClr val="222222"/>
                </a:solidFill>
                <a:latin typeface="Calibri" panose="020F0502020204030204" pitchFamily="34" charset="0"/>
                <a:cs typeface="Calibri" panose="020F0502020204030204" pitchFamily="34" charset="0"/>
              </a:rPr>
              <a:t> </a:t>
            </a:r>
            <a:r>
              <a:rPr lang="en-US" dirty="0">
                <a:solidFill>
                  <a:srgbClr val="222222"/>
                </a:solidFill>
                <a:latin typeface="Calibri" panose="020F0502020204030204" pitchFamily="34" charset="0"/>
                <a:cs typeface="Calibri" panose="020F0502020204030204" pitchFamily="34" charset="0"/>
              </a:rPr>
              <a:t>is an IDE that provides a graphical interface for connecting and working with MS SQL server. It was launched with Microsoft SQL Server 2005 and is used for configuring, managing, and administering all components within Microsoft SQL Server.</a:t>
            </a:r>
          </a:p>
          <a:p>
            <a:endParaRPr lang="en-US" dirty="0">
              <a:solidFill>
                <a:srgbClr val="222222"/>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Download and Install SQL Server Management Studio</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Go to this link and click on Download SQL Server Management Studio 18.0 (preview 6)</a:t>
            </a:r>
          </a:p>
          <a:p>
            <a:pPr lvl="1"/>
            <a:r>
              <a:rPr lang="en-US" dirty="0">
                <a:latin typeface="Calibri" panose="020F0502020204030204" pitchFamily="34" charset="0"/>
                <a:cs typeface="Calibri" panose="020F0502020204030204" pitchFamily="34" charset="0"/>
                <a:hlinkClick r:id="rId2"/>
              </a:rPr>
              <a:t>https://docs.microsoft.com/en-us/sql/ssms/download-sql-server-management-studio-ssms?view=sql-server-2017</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871129" y="2898218"/>
            <a:ext cx="6835957" cy="3848662"/>
          </a:xfrm>
          <a:prstGeom prst="rect">
            <a:avLst/>
          </a:prstGeom>
          <a:ln>
            <a:solidFill>
              <a:schemeClr val="accent1"/>
            </a:solidFill>
          </a:ln>
        </p:spPr>
      </p:pic>
      <p:sp>
        <p:nvSpPr>
          <p:cNvPr id="2" name="Slide Number Placeholder 1"/>
          <p:cNvSpPr>
            <a:spLocks noGrp="1"/>
          </p:cNvSpPr>
          <p:nvPr>
            <p:ph type="sldNum" sz="quarter" idx="12"/>
          </p:nvPr>
        </p:nvSpPr>
        <p:spPr/>
        <p:txBody>
          <a:bodyPr/>
          <a:lstStyle/>
          <a:p>
            <a:fld id="{B3561BA9-CDCF-4958-B8AB-66F3BF063E13}" type="slidenum">
              <a:rPr lang="en-US" smtClean="0"/>
              <a:t>16</a:t>
            </a:fld>
            <a:endParaRPr lang="en-US"/>
          </a:p>
        </p:txBody>
      </p:sp>
    </p:spTree>
    <p:extLst>
      <p:ext uri="{BB962C8B-B14F-4D97-AF65-F5344CB8AC3E}">
        <p14:creationId xmlns:p14="http://schemas.microsoft.com/office/powerpoint/2010/main" val="190560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0114" y="312895"/>
            <a:ext cx="9753600"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Once downloaded we will get a .exe file named as "</a:t>
            </a:r>
            <a:r>
              <a:rPr lang="en-US" b="1" dirty="0">
                <a:latin typeface="Calibri" panose="020F0502020204030204" pitchFamily="34" charset="0"/>
                <a:cs typeface="Calibri" panose="020F0502020204030204" pitchFamily="34" charset="0"/>
              </a:rPr>
              <a:t>SSMS-Setup-ENU.exe</a:t>
            </a:r>
            <a:r>
              <a:rPr lang="en-US" dirty="0">
                <a:latin typeface="Calibri" panose="020F0502020204030204" pitchFamily="34" charset="0"/>
                <a:cs typeface="Calibri" panose="020F0502020204030204" pitchFamily="34" charset="0"/>
              </a:rPr>
              <a:t>." Double click on it.</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Below window will appear. Click on </a:t>
            </a:r>
            <a:r>
              <a:rPr lang="en-US" b="1" dirty="0">
                <a:latin typeface="Calibri" panose="020F0502020204030204" pitchFamily="34" charset="0"/>
                <a:cs typeface="Calibri" panose="020F0502020204030204" pitchFamily="34" charset="0"/>
              </a:rPr>
              <a:t>'Install</a:t>
            </a:r>
            <a:r>
              <a:rPr lang="en-US" dirty="0">
                <a:latin typeface="Calibri" panose="020F0502020204030204" pitchFamily="34" charset="0"/>
                <a:cs typeface="Calibri" panose="020F0502020204030204" pitchFamily="34" charset="0"/>
              </a:rPr>
              <a:t>.'</a:t>
            </a:r>
          </a:p>
        </p:txBody>
      </p:sp>
      <p:pic>
        <p:nvPicPr>
          <p:cNvPr id="9218" name="Picture 2" descr="https://www.guru99.com/images/1/030119_1019_SQLServerM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55" y="1236225"/>
            <a:ext cx="4086225" cy="32099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70114" y="4446151"/>
            <a:ext cx="9753600" cy="369332"/>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Installation will begin. Below screen will show </a:t>
            </a:r>
            <a:r>
              <a:rPr lang="en-US" b="1" dirty="0">
                <a:latin typeface="Calibri" panose="020F0502020204030204" pitchFamily="34" charset="0"/>
                <a:cs typeface="Calibri" panose="020F0502020204030204" pitchFamily="34" charset="0"/>
              </a:rPr>
              <a:t>Packages progress</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Overall Progress</a:t>
            </a:r>
            <a:r>
              <a:rPr lang="en-US" dirty="0">
                <a:latin typeface="Calibri" panose="020F0502020204030204" pitchFamily="34" charset="0"/>
                <a:cs typeface="Calibri" panose="020F0502020204030204" pitchFamily="34" charset="0"/>
              </a:rPr>
              <a:t>.</a:t>
            </a:r>
          </a:p>
        </p:txBody>
      </p:sp>
      <p:pic>
        <p:nvPicPr>
          <p:cNvPr id="9220" name="Picture 4" descr="https://www.guru99.com/images/1/030119_1019_SQLServerM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 y="4954088"/>
            <a:ext cx="4086225" cy="183513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561BA9-CDCF-4958-B8AB-66F3BF063E13}" type="slidenum">
              <a:rPr lang="en-US" smtClean="0"/>
              <a:t>17</a:t>
            </a:fld>
            <a:endParaRPr lang="en-US"/>
          </a:p>
        </p:txBody>
      </p:sp>
    </p:spTree>
    <p:extLst>
      <p:ext uri="{BB962C8B-B14F-4D97-AF65-F5344CB8AC3E}">
        <p14:creationId xmlns:p14="http://schemas.microsoft.com/office/powerpoint/2010/main" val="278367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0114" y="312895"/>
            <a:ext cx="9753600" cy="369332"/>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Once </a:t>
            </a:r>
            <a:r>
              <a:rPr lang="en-US" b="1" dirty="0">
                <a:latin typeface="Calibri" panose="020F0502020204030204" pitchFamily="34" charset="0"/>
                <a:cs typeface="Calibri" panose="020F0502020204030204" pitchFamily="34" charset="0"/>
              </a:rPr>
              <a:t>Completed</a:t>
            </a:r>
            <a:r>
              <a:rPr lang="en-US" dirty="0">
                <a:latin typeface="Calibri" panose="020F0502020204030204" pitchFamily="34" charset="0"/>
                <a:cs typeface="Calibri" panose="020F0502020204030204" pitchFamily="34" charset="0"/>
              </a:rPr>
              <a:t>, Setup will show the below screen with "Setup Completed" message.</a:t>
            </a:r>
          </a:p>
        </p:txBody>
      </p:sp>
      <p:pic>
        <p:nvPicPr>
          <p:cNvPr id="10242" name="Picture 2" descr="https://www.guru99.com/images/1/030119_1019_SQLServerM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04" y="682227"/>
            <a:ext cx="4657725" cy="33718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70114" y="4189887"/>
            <a:ext cx="10994572" cy="1754326"/>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How to access "Management Studio."</a:t>
            </a:r>
          </a:p>
          <a:p>
            <a:r>
              <a:rPr lang="en-US" dirty="0">
                <a:solidFill>
                  <a:srgbClr val="222222"/>
                </a:solidFill>
                <a:latin typeface="Calibri" panose="020F0502020204030204" pitchFamily="34" charset="0"/>
                <a:cs typeface="Calibri" panose="020F0502020204030204" pitchFamily="34" charset="0"/>
              </a:rPr>
              <a:t>Now, we're ready to open "Management Studio. Go To Start Menu&gt;Programs&gt;Microsoft SQL Server Tools 18&gt; Microsoft SQL Server Management Studio 18.</a:t>
            </a:r>
          </a:p>
          <a:p>
            <a:endParaRPr lang="en-US" dirty="0">
              <a:solidFill>
                <a:srgbClr val="222222"/>
              </a:solidFill>
              <a:latin typeface="Calibri" panose="020F0502020204030204" pitchFamily="34" charset="0"/>
              <a:cs typeface="Calibri" panose="020F0502020204030204" pitchFamily="34" charset="0"/>
            </a:endParaRPr>
          </a:p>
          <a:p>
            <a:r>
              <a:rPr lang="en-US" dirty="0">
                <a:solidFill>
                  <a:srgbClr val="222222"/>
                </a:solidFill>
                <a:latin typeface="Calibri" panose="020F0502020204030204" pitchFamily="34" charset="0"/>
                <a:cs typeface="Calibri" panose="020F0502020204030204" pitchFamily="34" charset="0"/>
              </a:rPr>
              <a:t>Below </a:t>
            </a:r>
            <a:r>
              <a:rPr lang="en-US" b="1" dirty="0">
                <a:solidFill>
                  <a:srgbClr val="222222"/>
                </a:solidFill>
                <a:latin typeface="Calibri" panose="020F0502020204030204" pitchFamily="34" charset="0"/>
                <a:cs typeface="Calibri" panose="020F0502020204030204" pitchFamily="34" charset="0"/>
              </a:rPr>
              <a:t>'Connect to Server'</a:t>
            </a:r>
            <a:r>
              <a:rPr lang="en-US" dirty="0">
                <a:solidFill>
                  <a:srgbClr val="222222"/>
                </a:solidFill>
                <a:latin typeface="Calibri" panose="020F0502020204030204" pitchFamily="34" charset="0"/>
                <a:cs typeface="Calibri" panose="020F0502020204030204" pitchFamily="34" charset="0"/>
              </a:rPr>
              <a:t> screen will appear. Server Name defaults to the name selected while installing MS SQL server.</a:t>
            </a:r>
            <a:endParaRPr lang="en-US"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B3561BA9-CDCF-4958-B8AB-66F3BF063E13}" type="slidenum">
              <a:rPr lang="en-US" smtClean="0"/>
              <a:t>18</a:t>
            </a:fld>
            <a:endParaRPr lang="en-US"/>
          </a:p>
        </p:txBody>
      </p:sp>
    </p:spTree>
    <p:extLst>
      <p:ext uri="{BB962C8B-B14F-4D97-AF65-F5344CB8AC3E}">
        <p14:creationId xmlns:p14="http://schemas.microsoft.com/office/powerpoint/2010/main" val="387540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6869" y="4892948"/>
            <a:ext cx="9753600" cy="1477328"/>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Let's understand each of the above fields</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dirty="0">
                <a:latin typeface="Calibri" panose="020F0502020204030204" pitchFamily="34" charset="0"/>
                <a:cs typeface="Calibri" panose="020F0502020204030204" pitchFamily="34" charset="0"/>
              </a:rPr>
              <a:t>Server type: </a:t>
            </a:r>
            <a:r>
              <a:rPr lang="en-US" dirty="0">
                <a:latin typeface="Calibri" panose="020F0502020204030204" pitchFamily="34" charset="0"/>
                <a:cs typeface="Calibri" panose="020F0502020204030204" pitchFamily="34" charset="0"/>
              </a:rPr>
              <a:t>This is an option to select one out of four available MS SQL services option. We will be working on 'Database Engine' for creating and working with Database. Other Server type includes Analysis, Reporting &amp; Integration Services.</a:t>
            </a:r>
          </a:p>
        </p:txBody>
      </p:sp>
      <p:pic>
        <p:nvPicPr>
          <p:cNvPr id="11266" name="Picture 2" descr="https://www.guru99.com/images/1/030119_1019_SQLServerM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963" y="323941"/>
            <a:ext cx="6519546" cy="447419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3561BA9-CDCF-4958-B8AB-66F3BF063E13}" type="slidenum">
              <a:rPr lang="en-US" smtClean="0"/>
              <a:t>19</a:t>
            </a:fld>
            <a:endParaRPr lang="en-US"/>
          </a:p>
        </p:txBody>
      </p:sp>
    </p:spTree>
    <p:extLst>
      <p:ext uri="{BB962C8B-B14F-4D97-AF65-F5344CB8AC3E}">
        <p14:creationId xmlns:p14="http://schemas.microsoft.com/office/powerpoint/2010/main" val="12151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551" y="475795"/>
            <a:ext cx="10813505" cy="6007555"/>
          </a:xfrm>
        </p:spPr>
        <p:txBody>
          <a:bodyPr/>
          <a:lstStyle/>
          <a:p>
            <a:pPr marL="0" indent="0">
              <a:buNone/>
            </a:pPr>
            <a:r>
              <a:rPr lang="en-US" sz="1800" b="1" dirty="0">
                <a:latin typeface="Calibri" panose="020F0502020204030204" pitchFamily="34" charset="0"/>
                <a:cs typeface="Calibri" panose="020F0502020204030204" pitchFamily="34" charset="0"/>
              </a:rPr>
              <a:t>What is SQL?</a:t>
            </a: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SQL stands for Structured Query Language</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SQL lets you access and manipulate databases</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SQL became a standard of the American National Standards Institute (ANSI) in 1986, and of the International Organization for Standardization (ISO) in 1987</a:t>
            </a:r>
          </a:p>
          <a:p>
            <a:pPr>
              <a:buFont typeface="Wingdings" panose="05000000000000000000" pitchFamily="2" charset="2"/>
              <a:buChar char="ü"/>
            </a:pPr>
            <a:endParaRPr lang="en-US" sz="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sym typeface="+mn-ea"/>
              </a:rPr>
              <a:t>SQL Server</a:t>
            </a:r>
          </a:p>
          <a:p>
            <a:pPr marL="0" indent="0">
              <a:buNone/>
            </a:pPr>
            <a:r>
              <a:rPr lang="en-US" sz="1800" dirty="0">
                <a:latin typeface="Calibri" panose="020F0502020204030204" pitchFamily="34" charset="0"/>
                <a:cs typeface="Calibri" panose="020F0502020204030204" pitchFamily="34" charset="0"/>
              </a:rPr>
              <a:t>SQL SERVER is a relational database management system (RDBMS) developed by Microsoft. It is primarily designed and developed to compere with MySQL and Oracle database.</a:t>
            </a:r>
          </a:p>
          <a:p>
            <a:pPr marL="0" indent="0">
              <a:buNone/>
            </a:pPr>
            <a:r>
              <a:rPr lang="en-US" sz="1800" dirty="0">
                <a:latin typeface="Calibri" panose="020F0502020204030204" pitchFamily="34" charset="0"/>
                <a:cs typeface="Calibri" panose="020F0502020204030204" pitchFamily="34" charset="0"/>
              </a:rPr>
              <a:t>SQL Server supports ANSI SQL, which is the standard SQL (Structured Query Language) language. However, SQL Server comes with its own implementation of the SQL language, T-SQL. </a:t>
            </a:r>
          </a:p>
          <a:p>
            <a:pPr marL="0" indent="0">
              <a:buNone/>
            </a:pPr>
            <a:endParaRPr lang="en-US" sz="800" dirty="0">
              <a:latin typeface="Calibri" panose="020F0502020204030204" pitchFamily="34" charset="0"/>
              <a:cs typeface="Calibri" panose="020F0502020204030204" pitchFamily="34" charset="0"/>
            </a:endParaRPr>
          </a:p>
          <a:p>
            <a:pPr marL="0" indent="0">
              <a:buNone/>
            </a:pPr>
            <a:endParaRPr lang="en-US" sz="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T-SQL</a:t>
            </a: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T-SQL is a Microsoft propriety Language known as Transact-SQL. It provides further capabilities of declaring variable, exception handling, stored procedure, etc.</a:t>
            </a:r>
          </a:p>
          <a:p>
            <a:pPr marL="0" indent="0">
              <a:buNone/>
            </a:pPr>
            <a:endParaRPr lang="en-US" sz="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SSMS</a:t>
            </a:r>
          </a:p>
          <a:p>
            <a:pPr marL="0" indent="0">
              <a:buNone/>
            </a:pPr>
            <a:r>
              <a:rPr lang="en-US" sz="1800" dirty="0">
                <a:latin typeface="Calibri" panose="020F0502020204030204" pitchFamily="34" charset="0"/>
                <a:cs typeface="Calibri" panose="020F0502020204030204" pitchFamily="34" charset="0"/>
              </a:rPr>
              <a:t>SQL Server Management Studio (SSMS) is the main interface tool for SQL Server, and it supports both 32-bit and 64-bit environments.</a:t>
            </a:r>
          </a:p>
          <a:p>
            <a:pPr marL="0" indent="0">
              <a:buNone/>
            </a:pPr>
            <a:endParaRPr lang="en-US" sz="1800" dirty="0">
              <a:latin typeface="Calibri" panose="020F0502020204030204" pitchFamily="34" charset="0"/>
              <a:cs typeface="Calibri" panose="020F0502020204030204" pitchFamily="34" charset="0"/>
              <a:sym typeface="+mn-ea"/>
            </a:endParaRPr>
          </a:p>
        </p:txBody>
      </p:sp>
      <p:sp>
        <p:nvSpPr>
          <p:cNvPr id="4" name="Slide Number Placeholder 3"/>
          <p:cNvSpPr>
            <a:spLocks noGrp="1"/>
          </p:cNvSpPr>
          <p:nvPr>
            <p:ph type="sldNum" sz="quarter" idx="12"/>
          </p:nvPr>
        </p:nvSpPr>
        <p:spPr/>
        <p:txBody>
          <a:bodyPr/>
          <a:lstStyle/>
          <a:p>
            <a:fld id="{B3561BA9-CDCF-4958-B8AB-66F3BF063E13}"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1737" y="469997"/>
            <a:ext cx="9753600" cy="2585323"/>
          </a:xfrm>
          <a:prstGeom prst="rect">
            <a:avLst/>
          </a:prstGeom>
        </p:spPr>
        <p:txBody>
          <a:bodyPr wrap="square">
            <a:spAutoFit/>
          </a:bodyPr>
          <a:lstStyle/>
          <a:p>
            <a:pPr marL="285750" indent="-285750">
              <a:buFont typeface="Wingdings" panose="05000000000000000000" pitchFamily="2" charset="2"/>
              <a:buChar char="Ø"/>
            </a:pPr>
            <a:r>
              <a:rPr lang="en-US" b="1" dirty="0">
                <a:latin typeface="Calibri" panose="020F0502020204030204" pitchFamily="34" charset="0"/>
                <a:cs typeface="Calibri" panose="020F0502020204030204" pitchFamily="34" charset="0"/>
              </a:rPr>
              <a:t>Server name: </a:t>
            </a:r>
            <a:r>
              <a:rPr lang="en-US" dirty="0">
                <a:latin typeface="Calibri" panose="020F0502020204030204" pitchFamily="34" charset="0"/>
                <a:cs typeface="Calibri" panose="020F0502020204030204" pitchFamily="34" charset="0"/>
              </a:rPr>
              <a:t>This is Server's name where MS SQL Server is installed and need to establish the connection with that server. Generally, we use the server name as </a:t>
            </a:r>
            <a:r>
              <a:rPr lang="en-US" b="1" dirty="0">
                <a:latin typeface="Calibri" panose="020F0502020204030204" pitchFamily="34" charset="0"/>
                <a:cs typeface="Calibri" panose="020F0502020204030204" pitchFamily="34" charset="0"/>
              </a:rPr>
              <a:t>"Machine name\Instance." </a:t>
            </a:r>
            <a:r>
              <a:rPr lang="en-US" dirty="0">
                <a:latin typeface="Calibri" panose="020F0502020204030204" pitchFamily="34" charset="0"/>
                <a:cs typeface="Calibri" panose="020F0502020204030204" pitchFamily="34" charset="0"/>
              </a:rPr>
              <a:t>Here Instance is the name given to SQL Server instance while SQL server installation.</a:t>
            </a:r>
          </a:p>
          <a:p>
            <a:pPr marL="285750" indent="-285750">
              <a:buFont typeface="Wingdings" panose="05000000000000000000" pitchFamily="2" charset="2"/>
              <a:buChar char="Ø"/>
            </a:pPr>
            <a:r>
              <a:rPr lang="en-US" b="1" dirty="0">
                <a:latin typeface="Calibri" panose="020F0502020204030204" pitchFamily="34" charset="0"/>
                <a:cs typeface="Calibri" panose="020F0502020204030204" pitchFamily="34" charset="0"/>
              </a:rPr>
              <a:t>Authentication:</a:t>
            </a:r>
            <a:r>
              <a:rPr lang="en-US" dirty="0">
                <a:latin typeface="Calibri" panose="020F0502020204030204" pitchFamily="34" charset="0"/>
                <a:cs typeface="Calibri" panose="020F0502020204030204" pitchFamily="34" charset="0"/>
              </a:rPr>
              <a:t> This is defaulted to "Windows Authentication" if we use "Windows Authentication" during SQL Server Installation. Else, if we select 'Mixed Mode (Windows Authentication &amp; SQL Server Installation)' then Authentication will be defaulted to "SQL Server Installation."</a:t>
            </a:r>
          </a:p>
          <a:p>
            <a:pPr marL="285750" indent="-285750">
              <a:buFont typeface="Wingdings" panose="05000000000000000000" pitchFamily="2" charset="2"/>
              <a:buChar char="Ø"/>
            </a:pPr>
            <a:r>
              <a:rPr lang="en-US" b="1" dirty="0">
                <a:latin typeface="Calibri" panose="020F0502020204030204" pitchFamily="34" charset="0"/>
                <a:cs typeface="Calibri" panose="020F0502020204030204" pitchFamily="34" charset="0"/>
              </a:rPr>
              <a:t>User name\Password:</a:t>
            </a:r>
            <a:r>
              <a:rPr lang="en-US" dirty="0">
                <a:latin typeface="Calibri" panose="020F0502020204030204" pitchFamily="34" charset="0"/>
                <a:cs typeface="Calibri" panose="020F0502020204030204" pitchFamily="34" charset="0"/>
              </a:rPr>
              <a:t> If Authentication is selected other than "Windows Authentication" like "SQL server Installation" then these two fields will be required.</a:t>
            </a:r>
          </a:p>
          <a:p>
            <a:r>
              <a:rPr lang="en-US" dirty="0">
                <a:latin typeface="Calibri" panose="020F0502020204030204" pitchFamily="34" charset="0"/>
                <a:cs typeface="Calibri" panose="020F0502020204030204" pitchFamily="34" charset="0"/>
              </a:rPr>
              <a:t>Click on</a:t>
            </a:r>
            <a:r>
              <a:rPr lang="en-US" b="1" dirty="0">
                <a:latin typeface="Calibri" panose="020F0502020204030204" pitchFamily="34" charset="0"/>
                <a:cs typeface="Calibri" panose="020F0502020204030204" pitchFamily="34" charset="0"/>
              </a:rPr>
              <a:t> 'Connect.' </a:t>
            </a:r>
            <a:r>
              <a:rPr lang="en-US" dirty="0">
                <a:latin typeface="Calibri" panose="020F0502020204030204" pitchFamily="34" charset="0"/>
                <a:cs typeface="Calibri" panose="020F0502020204030204" pitchFamily="34" charset="0"/>
              </a:rPr>
              <a:t>Now you will be connected to</a:t>
            </a:r>
            <a:r>
              <a:rPr lang="en-US" b="1" dirty="0">
                <a:latin typeface="Calibri" panose="020F0502020204030204" pitchFamily="34" charset="0"/>
                <a:cs typeface="Calibri" panose="020F0502020204030204" pitchFamily="34" charset="0"/>
              </a:rPr>
              <a:t> 'Data Management Studio.'</a:t>
            </a:r>
            <a:endParaRPr lang="en-US" dirty="0">
              <a:latin typeface="Calibri" panose="020F0502020204030204" pitchFamily="34" charset="0"/>
              <a:cs typeface="Calibri" panose="020F0502020204030204" pitchFamily="34" charset="0"/>
            </a:endParaRPr>
          </a:p>
        </p:txBody>
      </p:sp>
      <p:sp>
        <p:nvSpPr>
          <p:cNvPr id="2" name="Rectangle 1"/>
          <p:cNvSpPr/>
          <p:nvPr/>
        </p:nvSpPr>
        <p:spPr>
          <a:xfrm>
            <a:off x="363582" y="3055320"/>
            <a:ext cx="10027920" cy="1477328"/>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Access "Management studio" using Command line</a:t>
            </a:r>
          </a:p>
          <a:p>
            <a:r>
              <a:rPr lang="en-US" dirty="0">
                <a:latin typeface="Calibri" panose="020F0502020204030204" pitchFamily="34" charset="0"/>
                <a:cs typeface="Calibri" panose="020F0502020204030204" pitchFamily="34" charset="0"/>
              </a:rPr>
              <a:t>Alternatively, we can also open SQL Server Management Studio using </a:t>
            </a:r>
            <a:r>
              <a:rPr lang="en-US" b="1" dirty="0">
                <a:latin typeface="Calibri" panose="020F0502020204030204" pitchFamily="34" charset="0"/>
                <a:cs typeface="Calibri" panose="020F0502020204030204" pitchFamily="34" charset="0"/>
              </a:rPr>
              <a:t>Window Command line. </a:t>
            </a:r>
            <a:r>
              <a:rPr lang="en-US" dirty="0">
                <a:latin typeface="Calibri" panose="020F0502020204030204" pitchFamily="34" charset="0"/>
                <a:cs typeface="Calibri" panose="020F0502020204030204" pitchFamily="34" charset="0"/>
              </a:rPr>
              <a:t>You need to have full path of </a:t>
            </a:r>
            <a:r>
              <a:rPr lang="en-US" b="1" dirty="0">
                <a:latin typeface="Calibri" panose="020F0502020204030204" pitchFamily="34" charset="0"/>
                <a:cs typeface="Calibri" panose="020F0502020204030204" pitchFamily="34" charset="0"/>
              </a:rPr>
              <a:t>ssms.exe</a:t>
            </a:r>
            <a:r>
              <a:rPr lang="en-US" dirty="0">
                <a:latin typeface="Calibri" panose="020F0502020204030204" pitchFamily="34" charset="0"/>
                <a:cs typeface="Calibri" panose="020F0502020204030204" pitchFamily="34" charset="0"/>
              </a:rPr>
              <a:t>. Below is default location and file name-</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Path:</a:t>
            </a:r>
            <a:endParaRPr lang="en-US" b="1" i="0" dirty="0">
              <a:solidFill>
                <a:srgbClr val="222222"/>
              </a:solidFill>
              <a:effectLst/>
              <a:latin typeface="Calibri" panose="020F0502020204030204" pitchFamily="34" charset="0"/>
              <a:cs typeface="Calibri" panose="020F0502020204030204" pitchFamily="34" charset="0"/>
            </a:endParaRPr>
          </a:p>
        </p:txBody>
      </p:sp>
      <p:sp>
        <p:nvSpPr>
          <p:cNvPr id="3" name="Rectangle 1"/>
          <p:cNvSpPr>
            <a:spLocks noChangeArrowheads="1"/>
          </p:cNvSpPr>
          <p:nvPr/>
        </p:nvSpPr>
        <p:spPr bwMode="auto">
          <a:xfrm>
            <a:off x="886097" y="4532648"/>
            <a:ext cx="8982891" cy="307777"/>
          </a:xfrm>
          <a:prstGeom prst="rect">
            <a:avLst/>
          </a:prstGeom>
          <a:solidFill>
            <a:srgbClr val="F7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00000"/>
                </a:solidFill>
                <a:effectLst/>
                <a:latin typeface="Calibri" panose="020F0502020204030204" pitchFamily="34" charset="0"/>
                <a:cs typeface="Calibri" panose="020F0502020204030204" pitchFamily="34" charset="0"/>
              </a:rPr>
              <a:t>C:\Program Files (x86)\Microsoft SQL Server Management Studio 18\Common7\IDE Exe name: ssms.exe </a:t>
            </a:r>
          </a:p>
        </p:txBody>
      </p:sp>
      <p:pic>
        <p:nvPicPr>
          <p:cNvPr id="12291" name="Picture 3" descr="https://www.guru99.com/images/1/030119_1019_SQLServerM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098" y="4962225"/>
            <a:ext cx="8982890" cy="160839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3561BA9-CDCF-4958-B8AB-66F3BF063E13}" type="slidenum">
              <a:rPr lang="en-US" smtClean="0"/>
              <a:t>20</a:t>
            </a:fld>
            <a:endParaRPr lang="en-US"/>
          </a:p>
        </p:txBody>
      </p:sp>
    </p:spTree>
    <p:extLst>
      <p:ext uri="{BB962C8B-B14F-4D97-AF65-F5344CB8AC3E}">
        <p14:creationId xmlns:p14="http://schemas.microsoft.com/office/powerpoint/2010/main" val="1973657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5429" y="399325"/>
            <a:ext cx="8408125" cy="92333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Here, are the steps to access via command line-</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Open Command Prompt by typing </a:t>
            </a:r>
            <a:r>
              <a:rPr lang="en-US" b="1" dirty="0">
                <a:latin typeface="Calibri" panose="020F0502020204030204" pitchFamily="34" charset="0"/>
                <a:cs typeface="Calibri" panose="020F0502020204030204" pitchFamily="34" charset="0"/>
              </a:rPr>
              <a:t>CMD </a:t>
            </a:r>
            <a:r>
              <a:rPr lang="en-US" dirty="0">
                <a:latin typeface="Calibri" panose="020F0502020204030204" pitchFamily="34" charset="0"/>
                <a:cs typeface="Calibri" panose="020F0502020204030204" pitchFamily="34" charset="0"/>
              </a:rPr>
              <a:t>in</a:t>
            </a:r>
            <a:r>
              <a:rPr lang="en-US" b="1" dirty="0">
                <a:latin typeface="Calibri" panose="020F0502020204030204" pitchFamily="34" charset="0"/>
                <a:cs typeface="Calibri" panose="020F0502020204030204" pitchFamily="34" charset="0"/>
              </a:rPr>
              <a:t> Search window.</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Type entire path followed by ssms.exe as shown below and Press 'Enter'.</a:t>
            </a:r>
          </a:p>
        </p:txBody>
      </p:sp>
      <p:pic>
        <p:nvPicPr>
          <p:cNvPr id="13314" name="Picture 2" descr="https://www.guru99.com/images/1/030119_1019_SQLServerM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90" y="1460409"/>
            <a:ext cx="5853340" cy="658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5429" y="2122038"/>
            <a:ext cx="9962605" cy="1200329"/>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'Connect to Server'</a:t>
            </a:r>
            <a:r>
              <a:rPr lang="en-US" dirty="0">
                <a:solidFill>
                  <a:srgbClr val="222222"/>
                </a:solidFill>
                <a:latin typeface="Calibri" panose="020F0502020204030204" pitchFamily="34" charset="0"/>
                <a:cs typeface="Calibri" panose="020F0502020204030204" pitchFamily="34" charset="0"/>
              </a:rPr>
              <a:t> screen will appear in a similar way as described in the previous section.</a:t>
            </a:r>
          </a:p>
          <a:p>
            <a:endParaRPr lang="en-US" dirty="0">
              <a:solidFill>
                <a:srgbClr val="222222"/>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Introduction to Data Management Studio IDE</a:t>
            </a:r>
          </a:p>
          <a:p>
            <a:r>
              <a:rPr lang="en-US" dirty="0">
                <a:latin typeface="Calibri" panose="020F0502020204030204" pitchFamily="34" charset="0"/>
                <a:cs typeface="Calibri" panose="020F0502020204030204" pitchFamily="34" charset="0"/>
              </a:rPr>
              <a:t>Below is the start screen for Data Management Studio.</a:t>
            </a:r>
          </a:p>
        </p:txBody>
      </p:sp>
      <p:pic>
        <p:nvPicPr>
          <p:cNvPr id="13316" name="Picture 4" descr="https://www.guru99.com/images/1/030119_1019_SQLServerMa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223" y="3303576"/>
            <a:ext cx="6416766" cy="3179773"/>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3561BA9-CDCF-4958-B8AB-66F3BF063E13}" type="slidenum">
              <a:rPr lang="en-US" smtClean="0"/>
              <a:t>21</a:t>
            </a:fld>
            <a:endParaRPr lang="en-US"/>
          </a:p>
        </p:txBody>
      </p:sp>
    </p:spTree>
    <p:extLst>
      <p:ext uri="{BB962C8B-B14F-4D97-AF65-F5344CB8AC3E}">
        <p14:creationId xmlns:p14="http://schemas.microsoft.com/office/powerpoint/2010/main" val="1580966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5429" y="399325"/>
            <a:ext cx="10602685" cy="1754326"/>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Let's discuss each section in detail-</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Object Explorer</a:t>
            </a:r>
          </a:p>
          <a:p>
            <a:r>
              <a:rPr lang="en-US" dirty="0">
                <a:latin typeface="Calibri" panose="020F0502020204030204" pitchFamily="34" charset="0"/>
                <a:cs typeface="Calibri" panose="020F0502020204030204" pitchFamily="34" charset="0"/>
              </a:rPr>
              <a:t>The Object Explorer provides a tree view of the database objects contained in the server. This section shows all the Databases, Security, Server Object for quick reference. To view the components of each object, just click the + icon located to the left of the object which will expand it.</a:t>
            </a:r>
          </a:p>
        </p:txBody>
      </p:sp>
      <p:pic>
        <p:nvPicPr>
          <p:cNvPr id="14338" name="Picture 2" descr="https://www.guru99.com/images/1/030119_1019_SQLServerM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473" y="2289265"/>
            <a:ext cx="2381250" cy="310515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435428" y="5634837"/>
            <a:ext cx="10511245" cy="646331"/>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Databases Selection Dropdown</a:t>
            </a:r>
          </a:p>
          <a:p>
            <a:r>
              <a:rPr lang="en-US" dirty="0">
                <a:latin typeface="Calibri" panose="020F0502020204030204" pitchFamily="34" charset="0"/>
                <a:cs typeface="Calibri" panose="020F0502020204030204" pitchFamily="34" charset="0"/>
              </a:rPr>
              <a:t>This dropdown allows the user to select the Database in which we will be running our queries.</a:t>
            </a:r>
            <a:endParaRPr lang="en-US" b="1"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B3561BA9-CDCF-4958-B8AB-66F3BF063E13}" type="slidenum">
              <a:rPr lang="en-US" smtClean="0"/>
              <a:t>22</a:t>
            </a:fld>
            <a:endParaRPr lang="en-US"/>
          </a:p>
        </p:txBody>
      </p:sp>
    </p:spTree>
    <p:extLst>
      <p:ext uri="{BB962C8B-B14F-4D97-AF65-F5344CB8AC3E}">
        <p14:creationId xmlns:p14="http://schemas.microsoft.com/office/powerpoint/2010/main" val="3617012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5429" y="399325"/>
            <a:ext cx="10602685" cy="3970318"/>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Query Editor</a:t>
            </a:r>
          </a:p>
          <a:p>
            <a:r>
              <a:rPr lang="en-US" dirty="0">
                <a:latin typeface="Calibri" panose="020F0502020204030204" pitchFamily="34" charset="0"/>
                <a:cs typeface="Calibri" panose="020F0502020204030204" pitchFamily="34" charset="0"/>
              </a:rPr>
              <a:t>Here we can write all our queries. MS SQL server provides interactive suggestions for tables,</a:t>
            </a:r>
          </a:p>
          <a:p>
            <a:r>
              <a:rPr lang="en-US" dirty="0">
                <a:latin typeface="Calibri" panose="020F0502020204030204" pitchFamily="34" charset="0"/>
                <a:cs typeface="Calibri" panose="020F0502020204030204" pitchFamily="34" charset="0"/>
              </a:rPr>
              <a:t>columns, etc. for easy queries creations and much more.</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Execute button</a:t>
            </a:r>
          </a:p>
          <a:p>
            <a:r>
              <a:rPr lang="en-US" dirty="0">
                <a:latin typeface="Calibri" panose="020F0502020204030204" pitchFamily="34" charset="0"/>
                <a:cs typeface="Calibri" panose="020F0502020204030204" pitchFamily="34" charset="0"/>
              </a:rPr>
              <a:t>This button will finally execute the query and return the results.</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SSMS Tips and Issues</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Management Studio is a standalone product. It does not correspond to any specific version of SQL Server. For example, we can use SMMS Version 18 with SQL Server 2017, SQL Server 2016 as well.</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Large codes reduce </a:t>
            </a:r>
            <a:r>
              <a:rPr lang="en-US" b="1" dirty="0">
                <a:latin typeface="Calibri" panose="020F0502020204030204" pitchFamily="34" charset="0"/>
                <a:cs typeface="Calibri" panose="020F0502020204030204" pitchFamily="34" charset="0"/>
              </a:rPr>
              <a:t>readability</a:t>
            </a:r>
            <a:r>
              <a:rPr lang="en-US" dirty="0">
                <a:latin typeface="Calibri" panose="020F0502020204030204" pitchFamily="34" charset="0"/>
                <a:cs typeface="Calibri" panose="020F0502020204030204" pitchFamily="34" charset="0"/>
              </a:rPr>
              <a:t>. Use </a:t>
            </a:r>
            <a:r>
              <a:rPr lang="en-US" b="1" dirty="0">
                <a:latin typeface="Calibri" panose="020F0502020204030204" pitchFamily="34" charset="0"/>
                <a:cs typeface="Calibri" panose="020F0502020204030204" pitchFamily="34" charset="0"/>
              </a:rPr>
              <a:t>comments</a:t>
            </a:r>
            <a:r>
              <a:rPr lang="en-US" dirty="0">
                <a:latin typeface="Calibri" panose="020F0502020204030204" pitchFamily="34" charset="0"/>
                <a:cs typeface="Calibri" panose="020F0502020204030204" pitchFamily="34" charset="0"/>
              </a:rPr>
              <a:t> for better Readability. Put "--" in front of any line to comment it out.</a:t>
            </a:r>
          </a:p>
          <a:p>
            <a:pPr marL="285750" indent="-285750">
              <a:buFont typeface="Wingdings" panose="05000000000000000000" pitchFamily="2" charset="2"/>
              <a:buChar char="Ø"/>
            </a:pPr>
            <a:r>
              <a:rPr lang="en-US" b="1" dirty="0">
                <a:latin typeface="Calibri" panose="020F0502020204030204" pitchFamily="34" charset="0"/>
                <a:cs typeface="Calibri" panose="020F0502020204030204" pitchFamily="34" charset="0"/>
              </a:rPr>
              <a:t>Group comment:</a:t>
            </a:r>
            <a:r>
              <a:rPr lang="en-US" dirty="0">
                <a:latin typeface="Calibri" panose="020F0502020204030204" pitchFamily="34" charset="0"/>
                <a:cs typeface="Calibri" panose="020F0502020204030204" pitchFamily="34" charset="0"/>
              </a:rPr>
              <a:t> We can comment out the group of line by selecting them all and clicking on Icon shown in below image.</a:t>
            </a:r>
          </a:p>
        </p:txBody>
      </p:sp>
      <p:pic>
        <p:nvPicPr>
          <p:cNvPr id="15362" name="Picture 2" descr="https://www.guru99.com/images/1/030119_1019_SQLServerM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41" y="4369643"/>
            <a:ext cx="8370317" cy="231854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3561BA9-CDCF-4958-B8AB-66F3BF063E13}" type="slidenum">
              <a:rPr lang="en-US" smtClean="0"/>
              <a:t>23</a:t>
            </a:fld>
            <a:endParaRPr lang="en-US"/>
          </a:p>
        </p:txBody>
      </p:sp>
    </p:spTree>
    <p:extLst>
      <p:ext uri="{BB962C8B-B14F-4D97-AF65-F5344CB8AC3E}">
        <p14:creationId xmlns:p14="http://schemas.microsoft.com/office/powerpoint/2010/main" val="319984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5430" y="399325"/>
            <a:ext cx="9453154" cy="1200329"/>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Unexpected shutdown, a system failure can cause unexpected data loss. Set '</a:t>
            </a:r>
            <a:r>
              <a:rPr lang="en-US" b="1" dirty="0">
                <a:latin typeface="Calibri" panose="020F0502020204030204" pitchFamily="34" charset="0"/>
                <a:cs typeface="Calibri" panose="020F0502020204030204" pitchFamily="34" charset="0"/>
              </a:rPr>
              <a:t>AutoRecover'</a:t>
            </a:r>
            <a:r>
              <a:rPr lang="en-US" dirty="0">
                <a:latin typeface="Calibri" panose="020F0502020204030204" pitchFamily="34" charset="0"/>
                <a:cs typeface="Calibri" panose="020F0502020204030204" pitchFamily="34" charset="0"/>
              </a:rPr>
              <a:t> option checked to minimize data loss. We can even customized time interval to AutoRecover data and the number of days this information to be saved before deleting it. </a:t>
            </a:r>
            <a:r>
              <a:rPr lang="en-US" b="1" dirty="0">
                <a:latin typeface="Calibri" panose="020F0502020204030204" pitchFamily="34" charset="0"/>
                <a:cs typeface="Calibri" panose="020F0502020204030204" pitchFamily="34" charset="0"/>
              </a:rPr>
              <a:t>Tools&gt; Options&gt;Environment&gt;AutoRecover.</a:t>
            </a:r>
            <a:endParaRPr lang="en-US" dirty="0">
              <a:latin typeface="Calibri" panose="020F0502020204030204" pitchFamily="34" charset="0"/>
              <a:cs typeface="Calibri" panose="020F0502020204030204" pitchFamily="34" charset="0"/>
            </a:endParaRPr>
          </a:p>
        </p:txBody>
      </p:sp>
      <p:pic>
        <p:nvPicPr>
          <p:cNvPr id="16386" name="Picture 2" descr="https://www.guru99.com/images/1/030119_1019_SQLServerMa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32" y="1551353"/>
            <a:ext cx="5422265" cy="309470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435430" y="4776684"/>
            <a:ext cx="7023461" cy="1754326"/>
          </a:xfrm>
          <a:prstGeom prst="rect">
            <a:avLst/>
          </a:prstGeom>
        </p:spPr>
        <p:txBody>
          <a:bodyPr wrap="square">
            <a:spAutoFit/>
          </a:bodyPr>
          <a:lstStyle/>
          <a:p>
            <a:r>
              <a:rPr lang="en-US" dirty="0">
                <a:solidFill>
                  <a:srgbClr val="222222"/>
                </a:solidFill>
                <a:latin typeface="Calibri" panose="020F0502020204030204" pitchFamily="34" charset="0"/>
                <a:cs typeface="Calibri" panose="020F0502020204030204" pitchFamily="34" charset="0"/>
              </a:rPr>
              <a:t>In case of failure, the popup window will appear with the name</a:t>
            </a:r>
          </a:p>
          <a:p>
            <a:pPr marL="285750" indent="-285750">
              <a:buFont typeface="Wingdings" panose="05000000000000000000" pitchFamily="2" charset="2"/>
              <a:buChar char="Ø"/>
            </a:pPr>
            <a:r>
              <a:rPr lang="en-US" dirty="0">
                <a:solidFill>
                  <a:srgbClr val="222222"/>
                </a:solidFill>
                <a:latin typeface="Calibri" panose="020F0502020204030204" pitchFamily="34" charset="0"/>
                <a:cs typeface="Calibri" panose="020F0502020204030204" pitchFamily="34" charset="0"/>
              </a:rPr>
              <a:t>We often need the result of our query to be saved in text format for future references.</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We can click and select the above-highlighted icon &amp; run any Query. We will be prompt to specify the location where the file can be saved future reference.</a:t>
            </a:r>
            <a:endParaRPr lang="en-US" b="0" i="0" dirty="0">
              <a:solidFill>
                <a:srgbClr val="222222"/>
              </a:solidFill>
              <a:effectLst/>
              <a:latin typeface="Calibri" panose="020F0502020204030204" pitchFamily="34" charset="0"/>
              <a:cs typeface="Calibri" panose="020F0502020204030204" pitchFamily="34" charset="0"/>
            </a:endParaRPr>
          </a:p>
        </p:txBody>
      </p:sp>
      <p:pic>
        <p:nvPicPr>
          <p:cNvPr id="16388" name="Picture 4" descr="https://www.guru99.com/images/1/030119_1019_SQLServerMa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891" y="4387885"/>
            <a:ext cx="4286250" cy="2143125"/>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3561BA9-CDCF-4958-B8AB-66F3BF063E13}" type="slidenum">
              <a:rPr lang="en-US" smtClean="0"/>
              <a:t>24</a:t>
            </a:fld>
            <a:endParaRPr lang="en-US"/>
          </a:p>
        </p:txBody>
      </p:sp>
    </p:spTree>
    <p:extLst>
      <p:ext uri="{BB962C8B-B14F-4D97-AF65-F5344CB8AC3E}">
        <p14:creationId xmlns:p14="http://schemas.microsoft.com/office/powerpoint/2010/main" val="840456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554" y="435208"/>
            <a:ext cx="9622971" cy="923330"/>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SSMS supported operating systems</a:t>
            </a:r>
          </a:p>
          <a:p>
            <a:r>
              <a:rPr lang="en-US" dirty="0">
                <a:solidFill>
                  <a:srgbClr val="222222"/>
                </a:solidFill>
                <a:latin typeface="Calibri" panose="020F0502020204030204" pitchFamily="34" charset="0"/>
                <a:cs typeface="Calibri" panose="020F0502020204030204" pitchFamily="34" charset="0"/>
              </a:rPr>
              <a:t>Below table shows </a:t>
            </a:r>
            <a:r>
              <a:rPr lang="en-US" b="1" dirty="0">
                <a:solidFill>
                  <a:srgbClr val="222222"/>
                </a:solidFill>
                <a:latin typeface="Calibri" panose="020F0502020204030204" pitchFamily="34" charset="0"/>
                <a:cs typeface="Calibri" panose="020F0502020204030204" pitchFamily="34" charset="0"/>
              </a:rPr>
              <a:t>SQL server edition</a:t>
            </a:r>
            <a:r>
              <a:rPr lang="en-US" dirty="0">
                <a:solidFill>
                  <a:srgbClr val="222222"/>
                </a:solidFill>
                <a:latin typeface="Calibri" panose="020F0502020204030204" pitchFamily="34" charset="0"/>
                <a:cs typeface="Calibri" panose="020F0502020204030204" pitchFamily="34" charset="0"/>
              </a:rPr>
              <a:t> and its corresponding supported Operating system. 'Y' means Supported and 'N' Means Not Supported.</a:t>
            </a:r>
            <a:endParaRPr lang="en-US" b="0" i="0" dirty="0">
              <a:solidFill>
                <a:srgbClr val="222222"/>
              </a:solidFill>
              <a:effectLst/>
              <a:latin typeface="Calibri" panose="020F0502020204030204" pitchFamily="34" charset="0"/>
              <a:cs typeface="Calibri" panose="020F0502020204030204" pitchFamily="34" charset="0"/>
            </a:endParaRPr>
          </a:p>
        </p:txBody>
      </p:sp>
      <p:pic>
        <p:nvPicPr>
          <p:cNvPr id="17410" name="Picture 2" descr="https://www.guru99.com/images/1/030119_1019_SQLServerMa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71" y="1358538"/>
            <a:ext cx="9598483" cy="538189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3561BA9-CDCF-4958-B8AB-66F3BF063E13}" type="slidenum">
              <a:rPr lang="en-US" smtClean="0"/>
              <a:t>25</a:t>
            </a:fld>
            <a:endParaRPr lang="en-US"/>
          </a:p>
        </p:txBody>
      </p:sp>
    </p:spTree>
    <p:extLst>
      <p:ext uri="{BB962C8B-B14F-4D97-AF65-F5344CB8AC3E}">
        <p14:creationId xmlns:p14="http://schemas.microsoft.com/office/powerpoint/2010/main" val="1880267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554" y="435208"/>
            <a:ext cx="9622971" cy="2585323"/>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SQL Server Architecture</a:t>
            </a:r>
          </a:p>
          <a:p>
            <a:r>
              <a:rPr lang="en-US" dirty="0">
                <a:solidFill>
                  <a:srgbClr val="222222"/>
                </a:solidFill>
                <a:latin typeface="Calibri" panose="020F0502020204030204" pitchFamily="34" charset="0"/>
                <a:cs typeface="Calibri" panose="020F0502020204030204" pitchFamily="34" charset="0"/>
              </a:rPr>
              <a:t>MS SQL Server is a client-server architecture. MS SQL Server process starts with the client application sending a request. The SQL Server accepts, processes and replies to the request with processed data. Let's discuss in detail the entire architecture shown below-</a:t>
            </a:r>
          </a:p>
          <a:p>
            <a:endParaRPr lang="en-US" dirty="0">
              <a:solidFill>
                <a:srgbClr val="222222"/>
              </a:solidFill>
              <a:latin typeface="Calibri" panose="020F0502020204030204" pitchFamily="34" charset="0"/>
              <a:cs typeface="Calibri" panose="020F0502020204030204" pitchFamily="34" charset="0"/>
            </a:endParaRPr>
          </a:p>
          <a:p>
            <a:r>
              <a:rPr lang="en-US" dirty="0">
                <a:solidFill>
                  <a:srgbClr val="222222"/>
                </a:solidFill>
                <a:latin typeface="Calibri" panose="020F0502020204030204" pitchFamily="34" charset="0"/>
                <a:cs typeface="Calibri" panose="020F0502020204030204" pitchFamily="34" charset="0"/>
              </a:rPr>
              <a:t>As the below Diagram depicts there are three major components in SQL Server Architecture-</a:t>
            </a:r>
          </a:p>
          <a:p>
            <a:pPr marL="742950" lvl="1" indent="-285750">
              <a:buFont typeface="Wingdings" panose="05000000000000000000" pitchFamily="2" charset="2"/>
              <a:buChar char="v"/>
            </a:pPr>
            <a:r>
              <a:rPr lang="en-US" dirty="0">
                <a:solidFill>
                  <a:srgbClr val="222222"/>
                </a:solidFill>
                <a:latin typeface="Calibri" panose="020F0502020204030204" pitchFamily="34" charset="0"/>
                <a:cs typeface="Calibri" panose="020F0502020204030204" pitchFamily="34" charset="0"/>
              </a:rPr>
              <a:t>Protocol Layer</a:t>
            </a:r>
          </a:p>
          <a:p>
            <a:pPr marL="742950" lvl="1" indent="-285750">
              <a:buFont typeface="Wingdings" panose="05000000000000000000" pitchFamily="2" charset="2"/>
              <a:buChar char="v"/>
            </a:pPr>
            <a:r>
              <a:rPr lang="en-US" dirty="0">
                <a:solidFill>
                  <a:srgbClr val="222222"/>
                </a:solidFill>
                <a:latin typeface="Calibri" panose="020F0502020204030204" pitchFamily="34" charset="0"/>
                <a:cs typeface="Calibri" panose="020F0502020204030204" pitchFamily="34" charset="0"/>
              </a:rPr>
              <a:t>Relational Engine</a:t>
            </a:r>
          </a:p>
          <a:p>
            <a:pPr marL="742950" lvl="1" indent="-285750">
              <a:buFont typeface="Wingdings" panose="05000000000000000000" pitchFamily="2" charset="2"/>
              <a:buChar char="v"/>
            </a:pPr>
            <a:r>
              <a:rPr lang="en-US" dirty="0">
                <a:solidFill>
                  <a:srgbClr val="222222"/>
                </a:solidFill>
                <a:latin typeface="Calibri" panose="020F0502020204030204" pitchFamily="34" charset="0"/>
                <a:cs typeface="Calibri" panose="020F0502020204030204" pitchFamily="34" charset="0"/>
              </a:rPr>
              <a:t>Storage Engine</a:t>
            </a:r>
          </a:p>
        </p:txBody>
      </p:sp>
      <p:pic>
        <p:nvPicPr>
          <p:cNvPr id="1026" name="Picture 2" descr="https://www.guru99.com/images/1/030119_1009_SQLServerA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605" y="2489721"/>
            <a:ext cx="5408023" cy="422458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3561BA9-CDCF-4958-B8AB-66F3BF063E13}" type="slidenum">
              <a:rPr lang="en-US" smtClean="0"/>
              <a:t>26</a:t>
            </a:fld>
            <a:endParaRPr lang="en-US"/>
          </a:p>
        </p:txBody>
      </p:sp>
    </p:spTree>
    <p:extLst>
      <p:ext uri="{BB962C8B-B14F-4D97-AF65-F5344CB8AC3E}">
        <p14:creationId xmlns:p14="http://schemas.microsoft.com/office/powerpoint/2010/main" val="2419142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554" y="435208"/>
            <a:ext cx="9622971" cy="1754326"/>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Protocol Layer - SNI</a:t>
            </a:r>
          </a:p>
          <a:p>
            <a:r>
              <a:rPr lang="en-US" dirty="0">
                <a:latin typeface="Calibri" panose="020F0502020204030204" pitchFamily="34" charset="0"/>
                <a:cs typeface="Calibri" panose="020F0502020204030204" pitchFamily="34" charset="0"/>
              </a:rPr>
              <a:t>MS SQL SERVER PROTOCOL LAYER supports 3 Type of Client Server Architecture. We will start with "</a:t>
            </a:r>
            <a:r>
              <a:rPr lang="en-US" b="1" dirty="0">
                <a:solidFill>
                  <a:srgbClr val="222222"/>
                </a:solidFill>
                <a:latin typeface="Calibri" panose="020F0502020204030204" pitchFamily="34" charset="0"/>
                <a:cs typeface="Calibri" panose="020F0502020204030204" pitchFamily="34" charset="0"/>
              </a:rPr>
              <a:t>Three Type of Client Server Architecture"</a:t>
            </a:r>
            <a:r>
              <a:rPr lang="en-US" dirty="0">
                <a:latin typeface="Calibri" panose="020F0502020204030204" pitchFamily="34" charset="0"/>
                <a:cs typeface="Calibri" panose="020F0502020204030204" pitchFamily="34" charset="0"/>
              </a:rPr>
              <a:t> which MS SQL Server supports.</a:t>
            </a:r>
          </a:p>
          <a:p>
            <a:endParaRPr lang="en-US" dirty="0">
              <a:solidFill>
                <a:srgbClr val="222222"/>
              </a:solidFill>
              <a:latin typeface="Calibri" panose="020F0502020204030204" pitchFamily="34" charset="0"/>
              <a:cs typeface="Calibri" panose="020F0502020204030204" pitchFamily="34" charset="0"/>
            </a:endParaRPr>
          </a:p>
          <a:p>
            <a:r>
              <a:rPr lang="en-US" b="1" dirty="0">
                <a:solidFill>
                  <a:srgbClr val="222222"/>
                </a:solidFill>
                <a:latin typeface="Calibri" panose="020F0502020204030204" pitchFamily="34" charset="0"/>
                <a:cs typeface="Calibri" panose="020F0502020204030204" pitchFamily="34" charset="0"/>
              </a:rPr>
              <a:t>Shared Memory</a:t>
            </a:r>
          </a:p>
          <a:p>
            <a:r>
              <a:rPr lang="en-US" dirty="0"/>
              <a:t>Let's reconsider an early morning Conversation scenario.</a:t>
            </a:r>
          </a:p>
        </p:txBody>
      </p:sp>
      <p:pic>
        <p:nvPicPr>
          <p:cNvPr id="2050" name="Picture 2" descr="https://www.guru99.com/images/1/030119_1009_SQLServerA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049" y="2189534"/>
            <a:ext cx="7239000" cy="25241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1554" y="4828546"/>
            <a:ext cx="10563497" cy="1754326"/>
          </a:xfrm>
          <a:prstGeom prst="rect">
            <a:avLst/>
          </a:prstGeom>
        </p:spPr>
        <p:txBody>
          <a:bodyPr wrap="square">
            <a:spAutoFit/>
          </a:bodyPr>
          <a:lstStyle/>
          <a:p>
            <a:r>
              <a:rPr lang="en-US" dirty="0">
                <a:solidFill>
                  <a:srgbClr val="222222"/>
                </a:solidFill>
                <a:latin typeface="Calibri" panose="020F0502020204030204" pitchFamily="34" charset="0"/>
                <a:cs typeface="Calibri" panose="020F0502020204030204" pitchFamily="34" charset="0"/>
              </a:rPr>
              <a:t>MOM and TOM - Here Tom and his Mom, were at the same logical place, i.e. at their home. Tom was able to ask for Coffee and Mom was able it serve it hot.</a:t>
            </a:r>
          </a:p>
          <a:p>
            <a:pPr marL="285750" indent="-285750">
              <a:buFont typeface="Wingdings" panose="05000000000000000000" pitchFamily="2" charset="2"/>
              <a:buChar char="Ø"/>
            </a:pPr>
            <a:r>
              <a:rPr lang="en-US" b="1" dirty="0">
                <a:solidFill>
                  <a:srgbClr val="222222"/>
                </a:solidFill>
                <a:latin typeface="Calibri" panose="020F0502020204030204" pitchFamily="34" charset="0"/>
                <a:cs typeface="Calibri" panose="020F0502020204030204" pitchFamily="34" charset="0"/>
              </a:rPr>
              <a:t>MS SQL SERVER -</a:t>
            </a:r>
            <a:r>
              <a:rPr lang="en-US" dirty="0">
                <a:solidFill>
                  <a:srgbClr val="222222"/>
                </a:solidFill>
                <a:latin typeface="Calibri" panose="020F0502020204030204" pitchFamily="34" charset="0"/>
                <a:cs typeface="Calibri" panose="020F0502020204030204" pitchFamily="34" charset="0"/>
              </a:rPr>
              <a:t> Here </a:t>
            </a:r>
            <a:r>
              <a:rPr lang="en-US" b="1" dirty="0">
                <a:solidFill>
                  <a:srgbClr val="222222"/>
                </a:solidFill>
                <a:latin typeface="Calibri" panose="020F0502020204030204" pitchFamily="34" charset="0"/>
                <a:cs typeface="Calibri" panose="020F0502020204030204" pitchFamily="34" charset="0"/>
              </a:rPr>
              <a:t>MS SQL</a:t>
            </a:r>
            <a:r>
              <a:rPr lang="en-US" dirty="0">
                <a:solidFill>
                  <a:srgbClr val="222222"/>
                </a:solidFill>
                <a:latin typeface="Calibri" panose="020F0502020204030204" pitchFamily="34" charset="0"/>
                <a:cs typeface="Calibri" panose="020F0502020204030204" pitchFamily="34" charset="0"/>
              </a:rPr>
              <a:t> server provides </a:t>
            </a:r>
            <a:r>
              <a:rPr lang="en-US" b="1" dirty="0">
                <a:solidFill>
                  <a:srgbClr val="222222"/>
                </a:solidFill>
                <a:latin typeface="Calibri" panose="020F0502020204030204" pitchFamily="34" charset="0"/>
                <a:cs typeface="Calibri" panose="020F0502020204030204" pitchFamily="34" charset="0"/>
              </a:rPr>
              <a:t>SHARED MEMORY PROTOCOL</a:t>
            </a:r>
            <a:r>
              <a:rPr lang="en-US" dirty="0">
                <a:solidFill>
                  <a:srgbClr val="222222"/>
                </a:solidFill>
                <a:latin typeface="Calibri" panose="020F0502020204030204" pitchFamily="34" charset="0"/>
                <a:cs typeface="Calibri" panose="020F0502020204030204" pitchFamily="34" charset="0"/>
              </a:rPr>
              <a:t>. Here </a:t>
            </a:r>
            <a:r>
              <a:rPr lang="en-US" b="1" dirty="0">
                <a:solidFill>
                  <a:srgbClr val="222222"/>
                </a:solidFill>
                <a:latin typeface="Calibri" panose="020F0502020204030204" pitchFamily="34" charset="0"/>
                <a:cs typeface="Calibri" panose="020F0502020204030204" pitchFamily="34" charset="0"/>
              </a:rPr>
              <a:t>CLIENT</a:t>
            </a:r>
            <a:r>
              <a:rPr lang="en-US" dirty="0">
                <a:solidFill>
                  <a:srgbClr val="222222"/>
                </a:solidFill>
                <a:latin typeface="Calibri" panose="020F0502020204030204" pitchFamily="34" charset="0"/>
                <a:cs typeface="Calibri" panose="020F0502020204030204" pitchFamily="34" charset="0"/>
              </a:rPr>
              <a:t> and </a:t>
            </a:r>
            <a:r>
              <a:rPr lang="en-US" b="1" dirty="0">
                <a:solidFill>
                  <a:srgbClr val="222222"/>
                </a:solidFill>
                <a:latin typeface="Calibri" panose="020F0502020204030204" pitchFamily="34" charset="0"/>
                <a:cs typeface="Calibri" panose="020F0502020204030204" pitchFamily="34" charset="0"/>
              </a:rPr>
              <a:t>MS SQL</a:t>
            </a:r>
            <a:r>
              <a:rPr lang="en-US" dirty="0">
                <a:solidFill>
                  <a:srgbClr val="222222"/>
                </a:solidFill>
                <a:latin typeface="Calibri" panose="020F0502020204030204" pitchFamily="34" charset="0"/>
                <a:cs typeface="Calibri" panose="020F0502020204030204" pitchFamily="34" charset="0"/>
              </a:rPr>
              <a:t> server run on the same machine. Both can communicate via Shared Memory protocol.</a:t>
            </a:r>
          </a:p>
          <a:p>
            <a:pPr marL="285750" indent="-285750">
              <a:buFont typeface="Wingdings" panose="05000000000000000000" pitchFamily="2" charset="2"/>
              <a:buChar char="Ø"/>
            </a:pPr>
            <a:r>
              <a:rPr lang="en-US" b="1" dirty="0">
                <a:solidFill>
                  <a:srgbClr val="222222"/>
                </a:solidFill>
                <a:latin typeface="Calibri" panose="020F0502020204030204" pitchFamily="34" charset="0"/>
                <a:cs typeface="Calibri" panose="020F0502020204030204" pitchFamily="34" charset="0"/>
              </a:rPr>
              <a:t>Analogy:</a:t>
            </a:r>
            <a:r>
              <a:rPr lang="en-US" dirty="0">
                <a:solidFill>
                  <a:srgbClr val="222222"/>
                </a:solidFill>
                <a:latin typeface="Calibri" panose="020F0502020204030204" pitchFamily="34" charset="0"/>
                <a:cs typeface="Calibri" panose="020F0502020204030204" pitchFamily="34" charset="0"/>
              </a:rPr>
              <a:t> Lets map entities in the above two scenarios. We can easily map Tom to Client, Mom to SQL server, Home to Machine, and Verbal Communication to Shared Memory Protocol.</a:t>
            </a:r>
            <a:endParaRPr lang="en-US" b="0" i="0" dirty="0">
              <a:solidFill>
                <a:srgbClr val="222222"/>
              </a:solidFill>
              <a:effectLst/>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B3561BA9-CDCF-4958-B8AB-66F3BF063E13}" type="slidenum">
              <a:rPr lang="en-US" smtClean="0"/>
              <a:t>27</a:t>
            </a:fld>
            <a:endParaRPr lang="en-US"/>
          </a:p>
        </p:txBody>
      </p:sp>
    </p:spTree>
    <p:extLst>
      <p:ext uri="{BB962C8B-B14F-4D97-AF65-F5344CB8AC3E}">
        <p14:creationId xmlns:p14="http://schemas.microsoft.com/office/powerpoint/2010/main" val="323792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554" y="435208"/>
            <a:ext cx="9622971" cy="1754326"/>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From the desk of configuration and installation-</a:t>
            </a:r>
          </a:p>
          <a:p>
            <a:r>
              <a:rPr lang="en-US" dirty="0">
                <a:latin typeface="Calibri" panose="020F0502020204030204" pitchFamily="34" charset="0"/>
                <a:cs typeface="Calibri" panose="020F0502020204030204" pitchFamily="34" charset="0"/>
              </a:rPr>
              <a:t>For Connection to Local DB – In SQL Management Studio, "Server Name" Option could be</a:t>
            </a:r>
          </a:p>
          <a:p>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"localhost"</a:t>
            </a:r>
          </a:p>
          <a:p>
            <a:r>
              <a:rPr lang="en-US" dirty="0">
                <a:latin typeface="Calibri" panose="020F0502020204030204" pitchFamily="34" charset="0"/>
                <a:cs typeface="Calibri" panose="020F0502020204030204" pitchFamily="34" charset="0"/>
              </a:rPr>
              <a:t>"127.0.0.1"</a:t>
            </a:r>
          </a:p>
          <a:p>
            <a:r>
              <a:rPr lang="en-US" dirty="0">
                <a:latin typeface="Calibri" panose="020F0502020204030204" pitchFamily="34" charset="0"/>
                <a:cs typeface="Calibri" panose="020F0502020204030204" pitchFamily="34" charset="0"/>
              </a:rPr>
              <a:t>"Machine\Instance“</a:t>
            </a:r>
          </a:p>
        </p:txBody>
      </p:sp>
      <p:pic>
        <p:nvPicPr>
          <p:cNvPr id="3074" name="Picture 2" descr="https://www.guru99.com/images/1/030119_1009_SQLServerA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72" y="2253024"/>
            <a:ext cx="5305425" cy="200025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31372" y="4498368"/>
            <a:ext cx="5624558" cy="1200329"/>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TCP/IP</a:t>
            </a:r>
          </a:p>
          <a:p>
            <a:r>
              <a:rPr lang="en-US" dirty="0">
                <a:latin typeface="Calibri" panose="020F0502020204030204" pitchFamily="34" charset="0"/>
                <a:cs typeface="Calibri" panose="020F0502020204030204" pitchFamily="34" charset="0"/>
              </a:rPr>
              <a:t>Now consider in the evening, Tom is in the party mood. He wants a Coffee ordered from a well-known Coffee Shop. The Coffee shop is located 10 km away from his home.</a:t>
            </a:r>
            <a:endParaRPr lang="en-US" b="1" i="0" dirty="0">
              <a:solidFill>
                <a:srgbClr val="222222"/>
              </a:solidFill>
              <a:effectLst/>
              <a:latin typeface="Calibri" panose="020F0502020204030204" pitchFamily="34" charset="0"/>
              <a:cs typeface="Calibri" panose="020F0502020204030204" pitchFamily="34" charset="0"/>
            </a:endParaRPr>
          </a:p>
        </p:txBody>
      </p:sp>
      <p:pic>
        <p:nvPicPr>
          <p:cNvPr id="3076" name="Picture 4" descr="https://www.guru99.com/images/1/030119_1009_SQLServerAr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2478" y="3853543"/>
            <a:ext cx="5679523" cy="30044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3561BA9-CDCF-4958-B8AB-66F3BF063E13}" type="slidenum">
              <a:rPr lang="en-US" smtClean="0"/>
              <a:t>28</a:t>
            </a:fld>
            <a:endParaRPr lang="en-US"/>
          </a:p>
        </p:txBody>
      </p:sp>
    </p:spTree>
    <p:extLst>
      <p:ext uri="{BB962C8B-B14F-4D97-AF65-F5344CB8AC3E}">
        <p14:creationId xmlns:p14="http://schemas.microsoft.com/office/powerpoint/2010/main" val="4121813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8491" y="364816"/>
            <a:ext cx="9688286" cy="3416320"/>
          </a:xfrm>
          <a:prstGeom prst="rect">
            <a:avLst/>
          </a:prstGeom>
        </p:spPr>
        <p:txBody>
          <a:bodyPr wrap="square">
            <a:spAutoFit/>
          </a:bodyPr>
          <a:lstStyle/>
          <a:p>
            <a:r>
              <a:rPr lang="en-US" dirty="0">
                <a:solidFill>
                  <a:srgbClr val="222222"/>
                </a:solidFill>
                <a:latin typeface="Calibri" panose="020F0502020204030204" pitchFamily="34" charset="0"/>
                <a:cs typeface="Calibri" panose="020F0502020204030204" pitchFamily="34" charset="0"/>
              </a:rPr>
              <a:t>Here Tom and Starbuck are in different physical location. Tom at home and Starbucks at the busy marketplace. They're communicating via Cellular network. Similarly, MS SQL SERVER provides the capability to interact via TCP/IP protocol, where CLIENT and MS SQL Server are remote to each other and installed on a separate machine.</a:t>
            </a:r>
          </a:p>
          <a:p>
            <a:r>
              <a:rPr lang="en-US" b="1" dirty="0">
                <a:solidFill>
                  <a:srgbClr val="222222"/>
                </a:solidFill>
                <a:latin typeface="Calibri" panose="020F0502020204030204" pitchFamily="34" charset="0"/>
                <a:cs typeface="Calibri" panose="020F0502020204030204" pitchFamily="34" charset="0"/>
              </a:rPr>
              <a:t>Analogy:</a:t>
            </a:r>
            <a:r>
              <a:rPr lang="en-US" dirty="0">
                <a:solidFill>
                  <a:srgbClr val="222222"/>
                </a:solidFill>
                <a:latin typeface="Calibri" panose="020F0502020204030204" pitchFamily="34" charset="0"/>
                <a:cs typeface="Calibri" panose="020F0502020204030204" pitchFamily="34" charset="0"/>
              </a:rPr>
              <a:t> Lets map entities in the above two scenarios. We can easily map Tom to Client, Starbuck to SQL server, the Home/Market place to Remote location and finally Cellular network to TCP/IP protocol.</a:t>
            </a:r>
          </a:p>
          <a:p>
            <a:r>
              <a:rPr lang="en-US" b="1" dirty="0">
                <a:solidFill>
                  <a:srgbClr val="222222"/>
                </a:solidFill>
                <a:latin typeface="Calibri" panose="020F0502020204030204" pitchFamily="34" charset="0"/>
                <a:cs typeface="Calibri" panose="020F0502020204030204" pitchFamily="34" charset="0"/>
              </a:rPr>
              <a:t>Notes from the desk of Configuration/installation:</a:t>
            </a:r>
            <a:endParaRPr lang="en-US" dirty="0">
              <a:solidFill>
                <a:srgbClr val="222222"/>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solidFill>
                  <a:srgbClr val="222222"/>
                </a:solidFill>
                <a:latin typeface="Calibri" panose="020F0502020204030204" pitchFamily="34" charset="0"/>
                <a:cs typeface="Calibri" panose="020F0502020204030204" pitchFamily="34" charset="0"/>
              </a:rPr>
              <a:t>In SQL Management Studio - For Connection via TCP\IP, "Server Name" Option has to be "Machine\Instance of the server."</a:t>
            </a:r>
          </a:p>
          <a:p>
            <a:pPr marL="285750" indent="-285750">
              <a:buFont typeface="Wingdings" panose="05000000000000000000" pitchFamily="2" charset="2"/>
              <a:buChar char="Ø"/>
            </a:pPr>
            <a:r>
              <a:rPr lang="en-US" dirty="0">
                <a:solidFill>
                  <a:srgbClr val="222222"/>
                </a:solidFill>
                <a:latin typeface="Calibri" panose="020F0502020204030204" pitchFamily="34" charset="0"/>
                <a:cs typeface="Calibri" panose="020F0502020204030204" pitchFamily="34" charset="0"/>
              </a:rPr>
              <a:t>SQL server uses port 1433 in TCP/IP.</a:t>
            </a:r>
          </a:p>
          <a:p>
            <a:endParaRPr lang="en-US" b="0" i="0" dirty="0">
              <a:solidFill>
                <a:srgbClr val="222222"/>
              </a:solidFill>
              <a:effectLst/>
              <a:latin typeface="Calibri" panose="020F0502020204030204" pitchFamily="34" charset="0"/>
              <a:cs typeface="Calibri" panose="020F0502020204030204" pitchFamily="34" charset="0"/>
            </a:endParaRPr>
          </a:p>
        </p:txBody>
      </p:sp>
      <p:pic>
        <p:nvPicPr>
          <p:cNvPr id="4098" name="Picture 2" descr="https://www.guru99.com/images/1/030119_1009_SQLServerAr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90" y="3546247"/>
            <a:ext cx="7482587" cy="284149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3561BA9-CDCF-4958-B8AB-66F3BF063E13}" type="slidenum">
              <a:rPr lang="en-US" smtClean="0"/>
              <a:t>29</a:t>
            </a:fld>
            <a:endParaRPr lang="en-US"/>
          </a:p>
        </p:txBody>
      </p:sp>
    </p:spTree>
    <p:extLst>
      <p:ext uri="{BB962C8B-B14F-4D97-AF65-F5344CB8AC3E}">
        <p14:creationId xmlns:p14="http://schemas.microsoft.com/office/powerpoint/2010/main" val="34253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866" y="713920"/>
            <a:ext cx="10813505" cy="6007555"/>
          </a:xfrm>
        </p:spPr>
        <p:txBody>
          <a:bodyPr/>
          <a:lstStyle/>
          <a:p>
            <a:pPr marL="0" indent="0">
              <a:buNone/>
            </a:pPr>
            <a:r>
              <a:rPr lang="en-US" sz="1800" b="1" dirty="0">
                <a:latin typeface="Calibri" panose="020F0502020204030204" pitchFamily="34" charset="0"/>
                <a:cs typeface="Calibri" panose="020F0502020204030204" pitchFamily="34" charset="0"/>
              </a:rPr>
              <a:t>Version History SQL Server</a:t>
            </a: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Microsoft and Sybase released version 1.0 in 1989.</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However, the partnership between these two ended in the early 1990s.</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Microsoft maintained ownership rights to the name SQL Server.</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Since the 1990s, subsequent versions of SQL Server have been released including SQL Server 2000, 2005, 2008, 2012, 2014, 2016, 2017, and 2019</a:t>
            </a:r>
          </a:p>
          <a:p>
            <a:pPr>
              <a:buFont typeface="Wingdings" panose="05000000000000000000" pitchFamily="2" charset="2"/>
              <a:buChar char="ü"/>
            </a:pPr>
            <a:endParaRPr lang="en-US" sz="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SQL Server Editions</a:t>
            </a:r>
          </a:p>
          <a:p>
            <a:pPr marL="0" indent="0">
              <a:buNone/>
            </a:pPr>
            <a:r>
              <a:rPr lang="en-US" sz="1800" dirty="0">
                <a:latin typeface="Calibri" panose="020F0502020204030204" pitchFamily="34" charset="0"/>
                <a:cs typeface="Calibri" panose="020F0502020204030204" pitchFamily="34" charset="0"/>
              </a:rPr>
              <a:t>Following editions are available</a:t>
            </a:r>
            <a:endParaRPr lang="en-US" sz="1800" dirty="0">
              <a:latin typeface="Calibri" panose="020F0502020204030204" pitchFamily="34" charset="0"/>
              <a:cs typeface="Calibri" panose="020F0502020204030204" pitchFamily="34" charset="0"/>
              <a:sym typeface="+mn-ea"/>
            </a:endParaRP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Enterprise: </a:t>
            </a:r>
            <a:r>
              <a:rPr lang="en-US" sz="1800" dirty="0">
                <a:latin typeface="Calibri" panose="020F0502020204030204" pitchFamily="34" charset="0"/>
                <a:cs typeface="Calibri" panose="020F0502020204030204" pitchFamily="34" charset="0"/>
              </a:rPr>
              <a:t>It is used in the high end, large scale and mission Critical business. It provides High-end security, Advanced Analytics, Machine Learning, etc.</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Standard: </a:t>
            </a:r>
            <a:r>
              <a:rPr lang="en-US" sz="1800" dirty="0">
                <a:latin typeface="Calibri" panose="020F0502020204030204" pitchFamily="34" charset="0"/>
                <a:cs typeface="Calibri" panose="020F0502020204030204" pitchFamily="34" charset="0"/>
              </a:rPr>
              <a:t>It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is suitable for Mid-Tier Application and Data marts. It includes basic reporting and analytics.</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WEB: </a:t>
            </a:r>
            <a:r>
              <a:rPr lang="en-US" sz="1800" dirty="0">
                <a:latin typeface="Calibri" panose="020F0502020204030204" pitchFamily="34" charset="0"/>
                <a:cs typeface="Calibri" panose="020F0502020204030204" pitchFamily="34" charset="0"/>
              </a:rPr>
              <a:t>It is designed for a low total-cost-of-ownership option for Web hosters. It provides scalability, affordability, and manageability capabilities for small to large scale Web properties.</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Developer: </a:t>
            </a:r>
            <a:r>
              <a:rPr lang="en-US" sz="1800" dirty="0">
                <a:latin typeface="Calibri" panose="020F0502020204030204" pitchFamily="34" charset="0"/>
                <a:cs typeface="Calibri" panose="020F0502020204030204" pitchFamily="34" charset="0"/>
              </a:rPr>
              <a:t>It is similar to an enterprise edition for the non-production environment. It is mainly used for build, test, and demo.</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Express: </a:t>
            </a:r>
            <a:r>
              <a:rPr lang="en-US" sz="1800" dirty="0">
                <a:latin typeface="Calibri" panose="020F0502020204030204" pitchFamily="34" charset="0"/>
                <a:cs typeface="Calibri" panose="020F0502020204030204" pitchFamily="34" charset="0"/>
              </a:rPr>
              <a:t>It is for small scale applications and free to use.</a:t>
            </a: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sym typeface="+mn-ea"/>
            </a:endParaRPr>
          </a:p>
        </p:txBody>
      </p:sp>
      <p:sp>
        <p:nvSpPr>
          <p:cNvPr id="4" name="Slide Number Placeholder 3"/>
          <p:cNvSpPr>
            <a:spLocks noGrp="1"/>
          </p:cNvSpPr>
          <p:nvPr>
            <p:ph type="sldNum" sz="quarter" idx="12"/>
          </p:nvPr>
        </p:nvSpPr>
        <p:spPr/>
        <p:txBody>
          <a:bodyPr/>
          <a:lstStyle/>
          <a:p>
            <a:fld id="{B3561BA9-CDCF-4958-B8AB-66F3BF063E13}" type="slidenum">
              <a:rPr lang="en-US" smtClean="0"/>
              <a:t>3</a:t>
            </a:fld>
            <a:endParaRPr lang="en-US"/>
          </a:p>
        </p:txBody>
      </p:sp>
    </p:spTree>
    <p:extLst>
      <p:ext uri="{BB962C8B-B14F-4D97-AF65-F5344CB8AC3E}">
        <p14:creationId xmlns:p14="http://schemas.microsoft.com/office/powerpoint/2010/main" val="2753277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1736" y="315575"/>
            <a:ext cx="9792790" cy="646331"/>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Named Pipes</a:t>
            </a:r>
          </a:p>
          <a:p>
            <a:r>
              <a:rPr lang="en-US" dirty="0">
                <a:solidFill>
                  <a:srgbClr val="222222"/>
                </a:solidFill>
                <a:latin typeface="Calibri" panose="020F0502020204030204" pitchFamily="34" charset="0"/>
                <a:cs typeface="Calibri" panose="020F0502020204030204" pitchFamily="34" charset="0"/>
              </a:rPr>
              <a:t>Now finally at night, Tom wanted to have a light green tea which her neighbor, Sierra prepare very well.</a:t>
            </a:r>
            <a:endParaRPr lang="en-US" b="0" i="0" dirty="0">
              <a:solidFill>
                <a:srgbClr val="222222"/>
              </a:solidFill>
              <a:effectLst/>
              <a:latin typeface="Calibri" panose="020F0502020204030204" pitchFamily="34" charset="0"/>
              <a:cs typeface="Calibri" panose="020F0502020204030204" pitchFamily="34" charset="0"/>
            </a:endParaRPr>
          </a:p>
        </p:txBody>
      </p:sp>
      <p:pic>
        <p:nvPicPr>
          <p:cNvPr id="5122" name="Picture 2" descr="https://www.guru99.com/images/1/030119_1009_SQLServerAr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961906"/>
            <a:ext cx="4629150" cy="276225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402770" y="3815598"/>
            <a:ext cx="11131733" cy="2862322"/>
          </a:xfrm>
          <a:prstGeom prst="rect">
            <a:avLst/>
          </a:prstGeom>
        </p:spPr>
        <p:txBody>
          <a:bodyPr wrap="square">
            <a:spAutoFit/>
          </a:bodyPr>
          <a:lstStyle/>
          <a:p>
            <a:r>
              <a:rPr lang="en-US" dirty="0">
                <a:solidFill>
                  <a:srgbClr val="222222"/>
                </a:solidFill>
                <a:latin typeface="Calibri" panose="020F0502020204030204" pitchFamily="34" charset="0"/>
                <a:cs typeface="Calibri" panose="020F0502020204030204" pitchFamily="34" charset="0"/>
              </a:rPr>
              <a:t>Here </a:t>
            </a:r>
            <a:r>
              <a:rPr lang="en-US" b="1" dirty="0">
                <a:solidFill>
                  <a:srgbClr val="222222"/>
                </a:solidFill>
                <a:latin typeface="Calibri" panose="020F0502020204030204" pitchFamily="34" charset="0"/>
                <a:cs typeface="Calibri" panose="020F0502020204030204" pitchFamily="34" charset="0"/>
              </a:rPr>
              <a:t>Tom</a:t>
            </a:r>
            <a:r>
              <a:rPr lang="en-US" dirty="0">
                <a:solidFill>
                  <a:srgbClr val="222222"/>
                </a:solidFill>
                <a:latin typeface="Calibri" panose="020F0502020204030204" pitchFamily="34" charset="0"/>
                <a:cs typeface="Calibri" panose="020F0502020204030204" pitchFamily="34" charset="0"/>
              </a:rPr>
              <a:t> and his </a:t>
            </a:r>
            <a:r>
              <a:rPr lang="en-US" b="1" dirty="0">
                <a:solidFill>
                  <a:srgbClr val="222222"/>
                </a:solidFill>
                <a:latin typeface="Calibri" panose="020F0502020204030204" pitchFamily="34" charset="0"/>
                <a:cs typeface="Calibri" panose="020F0502020204030204" pitchFamily="34" charset="0"/>
              </a:rPr>
              <a:t>Neighbor</a:t>
            </a:r>
            <a:r>
              <a:rPr lang="en-US" dirty="0">
                <a:solidFill>
                  <a:srgbClr val="222222"/>
                </a:solidFill>
                <a:latin typeface="Calibri" panose="020F0502020204030204" pitchFamily="34" charset="0"/>
                <a:cs typeface="Calibri" panose="020F0502020204030204" pitchFamily="34" charset="0"/>
              </a:rPr>
              <a:t>, Sierra, are in same </a:t>
            </a:r>
            <a:r>
              <a:rPr lang="en-US" b="1" dirty="0">
                <a:solidFill>
                  <a:srgbClr val="222222"/>
                </a:solidFill>
                <a:latin typeface="Calibri" panose="020F0502020204030204" pitchFamily="34" charset="0"/>
                <a:cs typeface="Calibri" panose="020F0502020204030204" pitchFamily="34" charset="0"/>
              </a:rPr>
              <a:t>physical</a:t>
            </a:r>
            <a:r>
              <a:rPr lang="en-US" dirty="0">
                <a:solidFill>
                  <a:srgbClr val="222222"/>
                </a:solidFill>
                <a:latin typeface="Calibri" panose="020F0502020204030204" pitchFamily="34" charset="0"/>
                <a:cs typeface="Calibri" panose="020F0502020204030204" pitchFamily="34" charset="0"/>
              </a:rPr>
              <a:t> </a:t>
            </a:r>
            <a:r>
              <a:rPr lang="en-US" b="1" dirty="0">
                <a:solidFill>
                  <a:srgbClr val="222222"/>
                </a:solidFill>
                <a:latin typeface="Calibri" panose="020F0502020204030204" pitchFamily="34" charset="0"/>
                <a:cs typeface="Calibri" panose="020F0502020204030204" pitchFamily="34" charset="0"/>
              </a:rPr>
              <a:t>location, being each other's neighbor. </a:t>
            </a:r>
            <a:r>
              <a:rPr lang="en-US" dirty="0">
                <a:solidFill>
                  <a:srgbClr val="222222"/>
                </a:solidFill>
                <a:latin typeface="Calibri" panose="020F0502020204030204" pitchFamily="34" charset="0"/>
                <a:cs typeface="Calibri" panose="020F0502020204030204" pitchFamily="34" charset="0"/>
              </a:rPr>
              <a:t>They're communicating via</a:t>
            </a:r>
            <a:r>
              <a:rPr lang="en-US" b="1" dirty="0">
                <a:solidFill>
                  <a:srgbClr val="222222"/>
                </a:solidFill>
                <a:latin typeface="Calibri" panose="020F0502020204030204" pitchFamily="34" charset="0"/>
                <a:cs typeface="Calibri" panose="020F0502020204030204" pitchFamily="34" charset="0"/>
              </a:rPr>
              <a:t> Intra network. </a:t>
            </a:r>
            <a:r>
              <a:rPr lang="en-US" dirty="0">
                <a:solidFill>
                  <a:srgbClr val="222222"/>
                </a:solidFill>
                <a:latin typeface="Calibri" panose="020F0502020204030204" pitchFamily="34" charset="0"/>
                <a:cs typeface="Calibri" panose="020F0502020204030204" pitchFamily="34" charset="0"/>
              </a:rPr>
              <a:t>Similarly, </a:t>
            </a:r>
            <a:r>
              <a:rPr lang="en-US" b="1" dirty="0">
                <a:solidFill>
                  <a:srgbClr val="222222"/>
                </a:solidFill>
                <a:latin typeface="Calibri" panose="020F0502020204030204" pitchFamily="34" charset="0"/>
                <a:cs typeface="Calibri" panose="020F0502020204030204" pitchFamily="34" charset="0"/>
              </a:rPr>
              <a:t>MS SQL SERVER</a:t>
            </a:r>
            <a:r>
              <a:rPr lang="en-US" dirty="0">
                <a:solidFill>
                  <a:srgbClr val="222222"/>
                </a:solidFill>
                <a:latin typeface="Calibri" panose="020F0502020204030204" pitchFamily="34" charset="0"/>
                <a:cs typeface="Calibri" panose="020F0502020204030204" pitchFamily="34" charset="0"/>
              </a:rPr>
              <a:t> provides the capability to interact via the </a:t>
            </a:r>
            <a:r>
              <a:rPr lang="en-US" b="1" dirty="0">
                <a:solidFill>
                  <a:srgbClr val="222222"/>
                </a:solidFill>
                <a:latin typeface="Calibri" panose="020F0502020204030204" pitchFamily="34" charset="0"/>
                <a:cs typeface="Calibri" panose="020F0502020204030204" pitchFamily="34" charset="0"/>
              </a:rPr>
              <a:t>Named Pipe</a:t>
            </a:r>
            <a:r>
              <a:rPr lang="en-US" dirty="0">
                <a:solidFill>
                  <a:srgbClr val="222222"/>
                </a:solidFill>
                <a:latin typeface="Calibri" panose="020F0502020204030204" pitchFamily="34" charset="0"/>
                <a:cs typeface="Calibri" panose="020F0502020204030204" pitchFamily="34" charset="0"/>
              </a:rPr>
              <a:t> protocol. Here the CLIENT and </a:t>
            </a:r>
            <a:r>
              <a:rPr lang="en-US" b="1" dirty="0">
                <a:solidFill>
                  <a:srgbClr val="222222"/>
                </a:solidFill>
                <a:latin typeface="Calibri" panose="020F0502020204030204" pitchFamily="34" charset="0"/>
                <a:cs typeface="Calibri" panose="020F0502020204030204" pitchFamily="34" charset="0"/>
              </a:rPr>
              <a:t>MS SQL SERVER</a:t>
            </a:r>
            <a:r>
              <a:rPr lang="en-US" dirty="0">
                <a:solidFill>
                  <a:srgbClr val="222222"/>
                </a:solidFill>
                <a:latin typeface="Calibri" panose="020F0502020204030204" pitchFamily="34" charset="0"/>
                <a:cs typeface="Calibri" panose="020F0502020204030204" pitchFamily="34" charset="0"/>
              </a:rPr>
              <a:t> are in connection via </a:t>
            </a:r>
            <a:r>
              <a:rPr lang="en-US" b="1" dirty="0">
                <a:solidFill>
                  <a:srgbClr val="222222"/>
                </a:solidFill>
                <a:latin typeface="Calibri" panose="020F0502020204030204" pitchFamily="34" charset="0"/>
                <a:cs typeface="Calibri" panose="020F0502020204030204" pitchFamily="34" charset="0"/>
              </a:rPr>
              <a:t>LAN</a:t>
            </a:r>
            <a:r>
              <a:rPr lang="en-US" dirty="0">
                <a:solidFill>
                  <a:srgbClr val="222222"/>
                </a:solidFill>
                <a:latin typeface="Calibri" panose="020F0502020204030204" pitchFamily="34" charset="0"/>
                <a:cs typeface="Calibri" panose="020F0502020204030204" pitchFamily="34" charset="0"/>
              </a:rPr>
              <a:t>.</a:t>
            </a:r>
          </a:p>
          <a:p>
            <a:endParaRPr lang="en-US" dirty="0">
              <a:solidFill>
                <a:srgbClr val="222222"/>
              </a:solidFill>
              <a:latin typeface="Calibri" panose="020F0502020204030204" pitchFamily="34" charset="0"/>
              <a:cs typeface="Calibri" panose="020F0502020204030204" pitchFamily="34" charset="0"/>
            </a:endParaRPr>
          </a:p>
          <a:p>
            <a:r>
              <a:rPr lang="en-US" b="1" dirty="0">
                <a:solidFill>
                  <a:srgbClr val="222222"/>
                </a:solidFill>
                <a:latin typeface="Calibri" panose="020F0502020204030204" pitchFamily="34" charset="0"/>
                <a:cs typeface="Calibri" panose="020F0502020204030204" pitchFamily="34" charset="0"/>
              </a:rPr>
              <a:t>Analogy:</a:t>
            </a:r>
            <a:r>
              <a:rPr lang="en-US" dirty="0">
                <a:solidFill>
                  <a:srgbClr val="222222"/>
                </a:solidFill>
                <a:latin typeface="Calibri" panose="020F0502020204030204" pitchFamily="34" charset="0"/>
                <a:cs typeface="Calibri" panose="020F0502020204030204" pitchFamily="34" charset="0"/>
              </a:rPr>
              <a:t> Lets map entities in the above two scenarios. We can easily map Tom to Client, Sierra to SQL server, Neighbor to LAN and finally Intra network to Named Pipe Protocol.</a:t>
            </a:r>
          </a:p>
          <a:p>
            <a:endParaRPr lang="en-US" b="0" i="0" dirty="0">
              <a:solidFill>
                <a:srgbClr val="222222"/>
              </a:solidFill>
              <a:effectLst/>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Notes from the desk of Configuration/installation-</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For Connection via Named Pipe: </a:t>
            </a:r>
            <a:r>
              <a:rPr lang="en-US" dirty="0">
                <a:latin typeface="Calibri" panose="020F0502020204030204" pitchFamily="34" charset="0"/>
                <a:cs typeface="Calibri" panose="020F0502020204030204" pitchFamily="34" charset="0"/>
              </a:rPr>
              <a:t>This option is disabled by default and needs to be enabled by the SQL Configuration Manager.</a:t>
            </a:r>
            <a:endParaRPr lang="en-US" b="0" i="0" dirty="0">
              <a:solidFill>
                <a:srgbClr val="222222"/>
              </a:solidFill>
              <a:effectLst/>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B3561BA9-CDCF-4958-B8AB-66F3BF063E13}" type="slidenum">
              <a:rPr lang="en-US" smtClean="0"/>
              <a:t>30</a:t>
            </a:fld>
            <a:endParaRPr lang="en-US"/>
          </a:p>
        </p:txBody>
      </p:sp>
    </p:spTree>
    <p:extLst>
      <p:ext uri="{BB962C8B-B14F-4D97-AF65-F5344CB8AC3E}">
        <p14:creationId xmlns:p14="http://schemas.microsoft.com/office/powerpoint/2010/main" val="3737121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620" y="686360"/>
            <a:ext cx="6696893" cy="5078313"/>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File types</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Primary file(.mdf</a:t>
            </a:r>
            <a:r>
              <a:rPr lang="en-US" b="1" dirty="0">
                <a:latin typeface="Calibri" panose="020F0502020204030204" pitchFamily="34" charset="0"/>
                <a:cs typeface="Calibri" panose="020F0502020204030204" pitchFamily="34" charset="0"/>
                <a:sym typeface="Wingdings" panose="05000000000000000000" pitchFamily="2" charset="2"/>
              </a:rPr>
              <a:t> Master database file)</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Every database contains one Primary file.</a:t>
            </a:r>
          </a:p>
          <a:p>
            <a:r>
              <a:rPr lang="en-US" dirty="0">
                <a:latin typeface="Calibri" panose="020F0502020204030204" pitchFamily="34" charset="0"/>
                <a:cs typeface="Calibri" panose="020F0502020204030204" pitchFamily="34" charset="0"/>
              </a:rPr>
              <a:t>This store all important data related to tables, views, Triggers, etc.</a:t>
            </a:r>
          </a:p>
          <a:p>
            <a:r>
              <a:rPr lang="en-US" dirty="0">
                <a:latin typeface="Calibri" panose="020F0502020204030204" pitchFamily="34" charset="0"/>
                <a:cs typeface="Calibri" panose="020F0502020204030204" pitchFamily="34" charset="0"/>
              </a:rPr>
              <a:t>Extension is .</a:t>
            </a:r>
            <a:r>
              <a:rPr lang="en-US" b="1" dirty="0">
                <a:latin typeface="Calibri" panose="020F0502020204030204" pitchFamily="34" charset="0"/>
                <a:cs typeface="Calibri" panose="020F0502020204030204" pitchFamily="34" charset="0"/>
              </a:rPr>
              <a:t>mdf</a:t>
            </a:r>
            <a:r>
              <a:rPr lang="en-US" dirty="0">
                <a:latin typeface="Calibri" panose="020F0502020204030204" pitchFamily="34" charset="0"/>
                <a:cs typeface="Calibri" panose="020F0502020204030204" pitchFamily="34" charset="0"/>
              </a:rPr>
              <a:t> usually but can be of any extension.</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Secondary file(.ndf</a:t>
            </a:r>
            <a:r>
              <a:rPr lang="en-US" b="1" dirty="0">
                <a:latin typeface="Calibri" panose="020F0502020204030204" pitchFamily="34" charset="0"/>
                <a:cs typeface="Calibri" panose="020F0502020204030204" pitchFamily="34" charset="0"/>
                <a:sym typeface="Wingdings" panose="05000000000000000000" pitchFamily="2" charset="2"/>
              </a:rPr>
              <a:t> Next database file)</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Database may or may not contains multiple Secondary files.</a:t>
            </a:r>
          </a:p>
          <a:p>
            <a:r>
              <a:rPr lang="en-US" dirty="0">
                <a:latin typeface="Calibri" panose="020F0502020204030204" pitchFamily="34" charset="0"/>
                <a:cs typeface="Calibri" panose="020F0502020204030204" pitchFamily="34" charset="0"/>
              </a:rPr>
              <a:t>This is optional and contain user-specific data.</a:t>
            </a:r>
          </a:p>
          <a:p>
            <a:r>
              <a:rPr lang="en-US" dirty="0">
                <a:latin typeface="Calibri" panose="020F0502020204030204" pitchFamily="34" charset="0"/>
                <a:cs typeface="Calibri" panose="020F0502020204030204" pitchFamily="34" charset="0"/>
              </a:rPr>
              <a:t>Extension is .</a:t>
            </a:r>
            <a:r>
              <a:rPr lang="en-US" b="1" dirty="0">
                <a:latin typeface="Calibri" panose="020F0502020204030204" pitchFamily="34" charset="0"/>
                <a:cs typeface="Calibri" panose="020F0502020204030204" pitchFamily="34" charset="0"/>
              </a:rPr>
              <a:t>ndf</a:t>
            </a:r>
            <a:r>
              <a:rPr lang="en-US" dirty="0">
                <a:latin typeface="Calibri" panose="020F0502020204030204" pitchFamily="34" charset="0"/>
                <a:cs typeface="Calibri" panose="020F0502020204030204" pitchFamily="34" charset="0"/>
              </a:rPr>
              <a:t> usually but can be of any extension.</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Log file(Log database file)</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Also known as Write ahead logs.</a:t>
            </a:r>
          </a:p>
          <a:p>
            <a:r>
              <a:rPr lang="en-US" dirty="0">
                <a:latin typeface="Calibri" panose="020F0502020204030204" pitchFamily="34" charset="0"/>
                <a:cs typeface="Calibri" panose="020F0502020204030204" pitchFamily="34" charset="0"/>
              </a:rPr>
              <a:t>Extension is .</a:t>
            </a:r>
            <a:r>
              <a:rPr lang="en-US" b="1" dirty="0">
                <a:latin typeface="Calibri" panose="020F0502020204030204" pitchFamily="34" charset="0"/>
                <a:cs typeface="Calibri" panose="020F0502020204030204" pitchFamily="34" charset="0"/>
              </a:rPr>
              <a:t>ldf</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Used for Transaction Management.</a:t>
            </a:r>
          </a:p>
          <a:p>
            <a:r>
              <a:rPr lang="en-US" dirty="0">
                <a:latin typeface="Calibri" panose="020F0502020204030204" pitchFamily="34" charset="0"/>
                <a:cs typeface="Calibri" panose="020F0502020204030204" pitchFamily="34" charset="0"/>
              </a:rPr>
              <a:t>This is used to recover from any unwanted instances. Perform important task of Rollback to uncommitted transactions.</a:t>
            </a:r>
          </a:p>
        </p:txBody>
      </p:sp>
      <p:pic>
        <p:nvPicPr>
          <p:cNvPr id="12290" name="Picture 2" descr="https://www.guru99.com/images/1/030119_1009_SQLServerAr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169" y="2055528"/>
            <a:ext cx="5539831" cy="36514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3561BA9-CDCF-4958-B8AB-66F3BF063E13}" type="slidenum">
              <a:rPr lang="en-US" smtClean="0"/>
              <a:t>31</a:t>
            </a:fld>
            <a:endParaRPr lang="en-US"/>
          </a:p>
        </p:txBody>
      </p:sp>
    </p:spTree>
    <p:extLst>
      <p:ext uri="{BB962C8B-B14F-4D97-AF65-F5344CB8AC3E}">
        <p14:creationId xmlns:p14="http://schemas.microsoft.com/office/powerpoint/2010/main" val="1293793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488" y="237670"/>
            <a:ext cx="10813505" cy="3864067"/>
          </a:xfrm>
        </p:spPr>
        <p:txBody>
          <a:bodyPr/>
          <a:lstStyle/>
          <a:p>
            <a:pPr marL="0" indent="0">
              <a:buNone/>
            </a:pPr>
            <a:r>
              <a:rPr lang="en-US" sz="1800" b="1" dirty="0">
                <a:latin typeface="Calibri" panose="020F0502020204030204" pitchFamily="34" charset="0"/>
                <a:cs typeface="Calibri" panose="020F0502020204030204" pitchFamily="34" charset="0"/>
              </a:rPr>
              <a:t>What is RDBMS?</a:t>
            </a:r>
          </a:p>
          <a:p>
            <a:pPr marL="0" indent="0">
              <a:buNone/>
            </a:pPr>
            <a:r>
              <a:rPr lang="en-US" sz="1800" dirty="0">
                <a:latin typeface="Calibri" panose="020F0502020204030204" pitchFamily="34" charset="0"/>
                <a:cs typeface="Calibri" panose="020F0502020204030204" pitchFamily="34" charset="0"/>
              </a:rPr>
              <a:t>RDBMS stands for Relational Database Management System. RDBMS is the basis for SQL, and for all modern database systems like MS SQL Server, IBM DB2, Oracle, MySQL, and Microsoft Access.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A Relational database management system (RDBMS) is a database management system (DBMS) that is based on the relational model as introduced by E. F. Codd (Edgar Frank Codd).</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What is a table?</a:t>
            </a:r>
          </a:p>
          <a:p>
            <a:pPr marL="0" indent="0">
              <a:buNone/>
            </a:pPr>
            <a:r>
              <a:rPr lang="en-US" sz="1800" dirty="0">
                <a:latin typeface="Calibri" panose="020F0502020204030204" pitchFamily="34" charset="0"/>
                <a:cs typeface="Calibri" panose="020F0502020204030204" pitchFamily="34" charset="0"/>
              </a:rPr>
              <a:t>The data in an RDBMS is stored in database objects which are called as tables. This table is basically a collection of related data entries and it consists of numerous columns and rows.</a:t>
            </a:r>
          </a:p>
          <a:p>
            <a:pPr marL="0" indent="0">
              <a:buNone/>
            </a:pPr>
            <a:r>
              <a:rPr lang="en-US" sz="1800" dirty="0">
                <a:latin typeface="Calibri" panose="020F0502020204030204" pitchFamily="34" charset="0"/>
                <a:cs typeface="Calibri" panose="020F0502020204030204" pitchFamily="34" charset="0"/>
              </a:rPr>
              <a:t>Remember, a table is the most common and simplest form of data storage in a relational database. The following program is an example of a CUSTOMERS table −</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B3561BA9-CDCF-4958-B8AB-66F3BF063E13}" type="slidenum">
              <a:rPr lang="en-US" smtClean="0"/>
              <a:t>32</a:t>
            </a:fld>
            <a:endParaRPr lang="en-US"/>
          </a:p>
        </p:txBody>
      </p:sp>
      <p:sp>
        <p:nvSpPr>
          <p:cNvPr id="5" name="Rectangle 2"/>
          <p:cNvSpPr>
            <a:spLocks noChangeArrowheads="1"/>
          </p:cNvSpPr>
          <p:nvPr/>
        </p:nvSpPr>
        <p:spPr bwMode="auto">
          <a:xfrm>
            <a:off x="642619" y="4395295"/>
            <a:ext cx="4856844" cy="20326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ID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AGE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ADDRESS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Ramesh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Ahmedabad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2000.00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Khilan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25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Delhi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1500.00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1200" dirty="0">
                <a:solidFill>
                  <a:srgbClr val="660066"/>
                </a:solidFill>
                <a:latin typeface="Courier New" panose="02070309020205020404" pitchFamily="49" charset="0"/>
                <a:cs typeface="Courier New" panose="02070309020205020404" pitchFamily="49" charset="0"/>
              </a:rPr>
              <a:t>kaushik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23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Kota</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2000.00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Chaitali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Mumbai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6500.00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Hardik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27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Bhopal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8500.00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Komal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MP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4500.00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Muffy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Indore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10000.00 </a:t>
            </a: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4294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928" y="612721"/>
            <a:ext cx="10813505" cy="2649221"/>
          </a:xfrm>
        </p:spPr>
        <p:txBody>
          <a:bodyPr/>
          <a:lstStyle/>
          <a:p>
            <a:pPr marL="0" indent="0">
              <a:buNone/>
            </a:pPr>
            <a:r>
              <a:rPr lang="en-US" sz="1800" b="1" dirty="0">
                <a:latin typeface="Calibri" panose="020F0502020204030204" pitchFamily="34" charset="0"/>
                <a:cs typeface="Calibri" panose="020F0502020204030204" pitchFamily="34" charset="0"/>
              </a:rPr>
              <a:t>What is a field?</a:t>
            </a:r>
          </a:p>
          <a:p>
            <a:pPr marL="0" indent="0">
              <a:buNone/>
            </a:pPr>
            <a:r>
              <a:rPr lang="en-US" sz="1800" dirty="0">
                <a:latin typeface="Calibri" panose="020F0502020204030204" pitchFamily="34" charset="0"/>
                <a:cs typeface="Calibri" panose="020F0502020204030204" pitchFamily="34" charset="0"/>
              </a:rPr>
              <a:t>Every table is broken up into smaller entities called fields. The fields in the CUSTOMERS table consist of</a:t>
            </a:r>
          </a:p>
          <a:p>
            <a:pPr marL="0" indent="0">
              <a:buNone/>
            </a:pPr>
            <a:r>
              <a:rPr lang="en-US" sz="1800" dirty="0">
                <a:latin typeface="Calibri" panose="020F0502020204030204" pitchFamily="34" charset="0"/>
                <a:cs typeface="Calibri" panose="020F0502020204030204" pitchFamily="34" charset="0"/>
              </a:rPr>
              <a:t>ID, NAME, AGE, ADDRESS and SALARY.</a:t>
            </a:r>
          </a:p>
          <a:p>
            <a:pPr marL="0" indent="0">
              <a:buNone/>
            </a:pPr>
            <a:r>
              <a:rPr lang="en-US" sz="1800" dirty="0">
                <a:latin typeface="Calibri" panose="020F0502020204030204" pitchFamily="34" charset="0"/>
                <a:cs typeface="Calibri" panose="020F0502020204030204" pitchFamily="34" charset="0"/>
              </a:rPr>
              <a:t>A field is a column in a table that is designed to maintain specific information about every record in the table.</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What is a Record or a Row?</a:t>
            </a:r>
          </a:p>
          <a:p>
            <a:pPr marL="0" indent="0">
              <a:buNone/>
            </a:pPr>
            <a:r>
              <a:rPr lang="en-US" sz="1800" dirty="0">
                <a:latin typeface="Calibri" panose="020F0502020204030204" pitchFamily="34" charset="0"/>
                <a:cs typeface="Calibri" panose="020F0502020204030204" pitchFamily="34" charset="0"/>
              </a:rPr>
              <a:t>A record is also called as a row of data is each individual entry that exists in a table. For example, there are 7 records in the above CUSTOMERS table. Following is a single row of data or record in the CUSTOMERS table −</a:t>
            </a:r>
          </a:p>
        </p:txBody>
      </p:sp>
      <p:sp>
        <p:nvSpPr>
          <p:cNvPr id="4" name="Slide Number Placeholder 3"/>
          <p:cNvSpPr>
            <a:spLocks noGrp="1"/>
          </p:cNvSpPr>
          <p:nvPr>
            <p:ph type="sldNum" sz="quarter" idx="12"/>
          </p:nvPr>
        </p:nvSpPr>
        <p:spPr/>
        <p:txBody>
          <a:bodyPr/>
          <a:lstStyle/>
          <a:p>
            <a:fld id="{B3561BA9-CDCF-4958-B8AB-66F3BF063E13}" type="slidenum">
              <a:rPr lang="en-US" smtClean="0"/>
              <a:t>33</a:t>
            </a:fld>
            <a:endParaRPr lang="en-US"/>
          </a:p>
        </p:txBody>
      </p:sp>
      <p:sp>
        <p:nvSpPr>
          <p:cNvPr id="2" name="Rectangle 1"/>
          <p:cNvSpPr>
            <a:spLocks noChangeArrowheads="1"/>
          </p:cNvSpPr>
          <p:nvPr/>
        </p:nvSpPr>
        <p:spPr bwMode="auto">
          <a:xfrm>
            <a:off x="498928" y="3510137"/>
            <a:ext cx="5232523" cy="6476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Ramesh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Ahmedabad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2000.00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481452" y="4479044"/>
            <a:ext cx="10499997" cy="1366528"/>
          </a:xfrm>
          <a:prstGeom prst="rect">
            <a:avLst/>
          </a:prstGeom>
        </p:spPr>
        <p:txBody>
          <a:bodyPr wrap="square">
            <a:spAutoFit/>
          </a:bodyPr>
          <a:lstStyle/>
          <a:p>
            <a:pPr fontAlgn="base">
              <a:spcBef>
                <a:spcPct val="20000"/>
              </a:spcBef>
              <a:spcAft>
                <a:spcPct val="0"/>
              </a:spcAft>
            </a:pPr>
            <a:r>
              <a:rPr lang="en-US" dirty="0">
                <a:latin typeface="Calibri" panose="020F0502020204030204" pitchFamily="34" charset="0"/>
                <a:cs typeface="Calibri" panose="020F0502020204030204" pitchFamily="34" charset="0"/>
              </a:rPr>
              <a:t>A record is a horizontal entity in a table.</a:t>
            </a:r>
          </a:p>
          <a:p>
            <a:pPr fontAlgn="base">
              <a:spcBef>
                <a:spcPct val="20000"/>
              </a:spcBef>
              <a:spcAft>
                <a:spcPct val="0"/>
              </a:spcAft>
            </a:pPr>
            <a:endParaRPr lang="en-US" dirty="0">
              <a:latin typeface="Calibri" panose="020F0502020204030204" pitchFamily="34" charset="0"/>
              <a:cs typeface="Calibri" panose="020F0502020204030204" pitchFamily="34" charset="0"/>
            </a:endParaRPr>
          </a:p>
          <a:p>
            <a:pPr fontAlgn="base">
              <a:spcBef>
                <a:spcPct val="20000"/>
              </a:spcBef>
              <a:spcAft>
                <a:spcPct val="0"/>
              </a:spcAft>
            </a:pPr>
            <a:r>
              <a:rPr lang="en-US" b="1" dirty="0">
                <a:latin typeface="Calibri" panose="020F0502020204030204" pitchFamily="34" charset="0"/>
                <a:cs typeface="Calibri" panose="020F0502020204030204" pitchFamily="34" charset="0"/>
              </a:rPr>
              <a:t>What is a column?</a:t>
            </a:r>
          </a:p>
          <a:p>
            <a:pPr fontAlgn="base">
              <a:spcBef>
                <a:spcPct val="20000"/>
              </a:spcBef>
              <a:spcAft>
                <a:spcPct val="0"/>
              </a:spcAft>
            </a:pPr>
            <a:r>
              <a:rPr lang="en-US" dirty="0">
                <a:latin typeface="Calibri" panose="020F0502020204030204" pitchFamily="34" charset="0"/>
                <a:cs typeface="Calibri" panose="020F0502020204030204" pitchFamily="34" charset="0"/>
              </a:rPr>
              <a:t>A column is a vertical entity in a table that contains all information associated with a specific field in a table.</a:t>
            </a:r>
          </a:p>
        </p:txBody>
      </p:sp>
    </p:spTree>
    <p:extLst>
      <p:ext uri="{BB962C8B-B14F-4D97-AF65-F5344CB8AC3E}">
        <p14:creationId xmlns:p14="http://schemas.microsoft.com/office/powerpoint/2010/main" val="1816040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561BA9-CDCF-4958-B8AB-66F3BF063E13}" type="slidenum">
              <a:rPr lang="en-US" smtClean="0"/>
              <a:t>34</a:t>
            </a:fld>
            <a:endParaRPr lang="en-US"/>
          </a:p>
        </p:txBody>
      </p:sp>
      <p:sp>
        <p:nvSpPr>
          <p:cNvPr id="6" name="Rectangle 5"/>
          <p:cNvSpPr/>
          <p:nvPr/>
        </p:nvSpPr>
        <p:spPr>
          <a:xfrm>
            <a:off x="350824" y="588879"/>
            <a:ext cx="10499997" cy="701731"/>
          </a:xfrm>
          <a:prstGeom prst="rect">
            <a:avLst/>
          </a:prstGeom>
        </p:spPr>
        <p:txBody>
          <a:bodyPr wrap="square">
            <a:spAutoFit/>
          </a:bodyPr>
          <a:lstStyle/>
          <a:p>
            <a:pPr fontAlgn="base">
              <a:spcBef>
                <a:spcPct val="20000"/>
              </a:spcBef>
              <a:spcAft>
                <a:spcPct val="0"/>
              </a:spcAft>
            </a:pPr>
            <a:r>
              <a:rPr lang="en-US" dirty="0">
                <a:latin typeface="Calibri" panose="020F0502020204030204" pitchFamily="34" charset="0"/>
                <a:cs typeface="Calibri" panose="020F0502020204030204" pitchFamily="34" charset="0"/>
              </a:rPr>
              <a:t>For example, a column in the CUSTOMERS table is ADDRESS, which represents location description </a:t>
            </a:r>
          </a:p>
          <a:p>
            <a:pPr fontAlgn="base">
              <a:spcBef>
                <a:spcPct val="20000"/>
              </a:spcBef>
              <a:spcAft>
                <a:spcPct val="0"/>
              </a:spcAft>
            </a:pPr>
            <a:r>
              <a:rPr lang="en-US" dirty="0">
                <a:latin typeface="Calibri" panose="020F0502020204030204" pitchFamily="34" charset="0"/>
                <a:cs typeface="Calibri" panose="020F0502020204030204" pitchFamily="34" charset="0"/>
              </a:rPr>
              <a:t>and would be as shown below −</a:t>
            </a:r>
          </a:p>
        </p:txBody>
      </p:sp>
      <p:sp>
        <p:nvSpPr>
          <p:cNvPr id="7" name="Rectangle 1"/>
          <p:cNvSpPr>
            <a:spLocks noChangeArrowheads="1"/>
          </p:cNvSpPr>
          <p:nvPr/>
        </p:nvSpPr>
        <p:spPr bwMode="auto">
          <a:xfrm>
            <a:off x="520641" y="1524826"/>
            <a:ext cx="1765359" cy="23711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ADDRESS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Ahmedabad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Delhi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Kota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Mumbai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Bhopal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MP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Indore</a:t>
            </a: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350823" y="4130218"/>
            <a:ext cx="11039987" cy="1754326"/>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What is a NULL value?</a:t>
            </a:r>
          </a:p>
          <a:p>
            <a:pPr algn="just"/>
            <a:r>
              <a:rPr lang="en-US" dirty="0">
                <a:latin typeface="Calibri" panose="020F0502020204030204" pitchFamily="34" charset="0"/>
                <a:cs typeface="Calibri" panose="020F0502020204030204" pitchFamily="34" charset="0"/>
              </a:rPr>
              <a:t>A NULL value in a table is a value in a field that appears to be blank, which means a field with a NULL value is a field with no value.</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It is very important to understand that a NULL value is different than a zero value or a field that contains spaces. </a:t>
            </a:r>
          </a:p>
          <a:p>
            <a:pPr algn="just"/>
            <a:r>
              <a:rPr lang="en-US" dirty="0">
                <a:latin typeface="Calibri" panose="020F0502020204030204" pitchFamily="34" charset="0"/>
                <a:cs typeface="Calibri" panose="020F0502020204030204" pitchFamily="34" charset="0"/>
              </a:rPr>
              <a:t>A field with a NULL value is the one that has been left blank during a record creation.</a:t>
            </a:r>
          </a:p>
        </p:txBody>
      </p:sp>
    </p:spTree>
    <p:extLst>
      <p:ext uri="{BB962C8B-B14F-4D97-AF65-F5344CB8AC3E}">
        <p14:creationId xmlns:p14="http://schemas.microsoft.com/office/powerpoint/2010/main" val="3324548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568298"/>
            <a:ext cx="4597056" cy="5355312"/>
          </a:xfrm>
          <a:prstGeom prst="rect">
            <a:avLst/>
          </a:prstGeom>
        </p:spPr>
        <p:txBody>
          <a:bodyPr wrap="square">
            <a:spAutoFit/>
          </a:bodyPr>
          <a:lstStyle/>
          <a:p>
            <a:pPr fontAlgn="base"/>
            <a:r>
              <a:rPr lang="en-US" b="1" dirty="0">
                <a:solidFill>
                  <a:srgbClr val="000000"/>
                </a:solidFill>
                <a:latin typeface="Calibri" panose="020F0502020204030204" pitchFamily="34" charset="0"/>
                <a:cs typeface="Calibri" panose="020F0502020204030204" pitchFamily="34" charset="0"/>
              </a:rPr>
              <a:t>SQL database language</a:t>
            </a:r>
          </a:p>
          <a:p>
            <a:pPr fontAlgn="base"/>
            <a:r>
              <a:rPr lang="en-US" dirty="0">
                <a:solidFill>
                  <a:srgbClr val="000000"/>
                </a:solidFill>
                <a:latin typeface="Calibri" panose="020F0502020204030204" pitchFamily="34" charset="0"/>
                <a:cs typeface="Calibri" panose="020F0502020204030204" pitchFamily="34" charset="0"/>
              </a:rPr>
              <a:t>Structured Query Language(SQL) as we all know is the database language by the use of which we can perform certain operations on the existing database and also we can use this language to create a database. SQL uses certain commands like Create, Drop, Insert etc. to carry out the required tasks.</a:t>
            </a:r>
          </a:p>
          <a:p>
            <a:pPr fontAlgn="base"/>
            <a:r>
              <a:rPr lang="en-US" dirty="0">
                <a:solidFill>
                  <a:srgbClr val="000000"/>
                </a:solidFill>
                <a:latin typeface="Calibri" panose="020F0502020204030204" pitchFamily="34" charset="0"/>
                <a:cs typeface="Calibri" panose="020F0502020204030204" pitchFamily="34" charset="0"/>
              </a:rPr>
              <a:t>These SQL commands are mainly categorized into four categories as-</a:t>
            </a:r>
          </a:p>
          <a:p>
            <a:pPr marL="800100" lvl="1" indent="-342900" fontAlgn="base">
              <a:buFont typeface="+mj-lt"/>
              <a:buAutoNum type="arabicPeriod"/>
            </a:pPr>
            <a:r>
              <a:rPr lang="en-US" dirty="0">
                <a:solidFill>
                  <a:srgbClr val="000000"/>
                </a:solidFill>
                <a:latin typeface="Calibri" panose="020F0502020204030204" pitchFamily="34" charset="0"/>
                <a:cs typeface="Calibri" panose="020F0502020204030204" pitchFamily="34" charset="0"/>
              </a:rPr>
              <a:t>DDL – Data Definition Language</a:t>
            </a:r>
          </a:p>
          <a:p>
            <a:pPr marL="800100" lvl="1" indent="-342900" fontAlgn="base">
              <a:buFont typeface="+mj-lt"/>
              <a:buAutoNum type="arabicPeriod"/>
            </a:pPr>
            <a:r>
              <a:rPr lang="en-US" dirty="0">
                <a:solidFill>
                  <a:srgbClr val="000000"/>
                </a:solidFill>
                <a:latin typeface="Calibri" panose="020F0502020204030204" pitchFamily="34" charset="0"/>
                <a:cs typeface="Calibri" panose="020F0502020204030204" pitchFamily="34" charset="0"/>
              </a:rPr>
              <a:t>DQL – Data Query Language</a:t>
            </a:r>
          </a:p>
          <a:p>
            <a:pPr marL="800100" lvl="1" indent="-342900" fontAlgn="base">
              <a:buFont typeface="+mj-lt"/>
              <a:buAutoNum type="arabicPeriod"/>
            </a:pPr>
            <a:r>
              <a:rPr lang="en-US" dirty="0">
                <a:solidFill>
                  <a:srgbClr val="000000"/>
                </a:solidFill>
                <a:latin typeface="Calibri" panose="020F0502020204030204" pitchFamily="34" charset="0"/>
                <a:cs typeface="Calibri" panose="020F0502020204030204" pitchFamily="34" charset="0"/>
              </a:rPr>
              <a:t>DML – Data Manipulation Language</a:t>
            </a:r>
          </a:p>
          <a:p>
            <a:pPr marL="800100" lvl="1" indent="-342900" fontAlgn="base">
              <a:buFont typeface="+mj-lt"/>
              <a:buAutoNum type="arabicPeriod"/>
            </a:pPr>
            <a:r>
              <a:rPr lang="en-US" dirty="0">
                <a:solidFill>
                  <a:srgbClr val="000000"/>
                </a:solidFill>
                <a:latin typeface="Calibri" panose="020F0502020204030204" pitchFamily="34" charset="0"/>
                <a:cs typeface="Calibri" panose="020F0502020204030204" pitchFamily="34" charset="0"/>
              </a:rPr>
              <a:t>DCL – Data Control Language</a:t>
            </a:r>
          </a:p>
          <a:p>
            <a:pPr fontAlgn="base"/>
            <a:r>
              <a:rPr lang="en-US" dirty="0">
                <a:solidFill>
                  <a:srgbClr val="000000"/>
                </a:solidFill>
                <a:latin typeface="Calibri" panose="020F0502020204030204" pitchFamily="34" charset="0"/>
                <a:cs typeface="Calibri" panose="020F0502020204030204" pitchFamily="34" charset="0"/>
              </a:rPr>
              <a:t>Though many resources claim there to be another category of SQL clauses TCL – Transaction Control Language. So we will see in detail about TCL as well.</a:t>
            </a:r>
          </a:p>
          <a:p>
            <a:pPr fontAlgn="base"/>
            <a:endParaRPr lang="en-US" dirty="0">
              <a:solidFill>
                <a:srgbClr val="00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1801" y="326571"/>
            <a:ext cx="7260200" cy="6270172"/>
          </a:xfrm>
          <a:prstGeom prst="rect">
            <a:avLst/>
          </a:prstGeom>
        </p:spPr>
      </p:pic>
    </p:spTree>
    <p:extLst>
      <p:ext uri="{BB962C8B-B14F-4D97-AF65-F5344CB8AC3E}">
        <p14:creationId xmlns:p14="http://schemas.microsoft.com/office/powerpoint/2010/main" val="2433612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8641" y="629939"/>
            <a:ext cx="9418319" cy="5355312"/>
          </a:xfrm>
          <a:prstGeom prst="rect">
            <a:avLst/>
          </a:prstGeom>
        </p:spPr>
        <p:txBody>
          <a:bodyPr wrap="square">
            <a:spAutoFit/>
          </a:bodyPr>
          <a:lstStyle/>
          <a:p>
            <a:pPr fontAlgn="base"/>
            <a:r>
              <a:rPr lang="en-US" b="1" dirty="0">
                <a:solidFill>
                  <a:srgbClr val="000000"/>
                </a:solidFill>
                <a:latin typeface="Calibri" panose="020F0502020204030204" pitchFamily="34" charset="0"/>
                <a:cs typeface="Calibri" panose="020F0502020204030204" pitchFamily="34" charset="0"/>
              </a:rPr>
              <a:t>DDL(Data Definition Language) :</a:t>
            </a:r>
            <a:r>
              <a:rPr lang="en-US" dirty="0">
                <a:solidFill>
                  <a:srgbClr val="000000"/>
                </a:solidFill>
                <a:latin typeface="Calibri" panose="020F0502020204030204" pitchFamily="34" charset="0"/>
                <a:cs typeface="Calibri" panose="020F0502020204030204" pitchFamily="34" charset="0"/>
              </a:rPr>
              <a:t> DDL or Data Definition Language actually consists of the SQL commands that can be used to define the database schema. It simply deals with descriptions of the database schema and is used to create and modify the structure of database objects in the database. </a:t>
            </a:r>
          </a:p>
          <a:p>
            <a:pPr fontAlgn="base"/>
            <a:r>
              <a:rPr lang="en-US" dirty="0">
                <a:solidFill>
                  <a:srgbClr val="000000"/>
                </a:solidFill>
                <a:latin typeface="Calibri" panose="020F0502020204030204" pitchFamily="34" charset="0"/>
                <a:cs typeface="Calibri" panose="020F0502020204030204" pitchFamily="34" charset="0"/>
              </a:rPr>
              <a:t>Examples of DDL commands-</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CREATE – is used to create the database or its objects (like table, index, function, views, store procedure and triggers).</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DROP – is used to delete objects from the database.</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ALTER-is used to alter the structure of the database.</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TRUNCATE–is used to remove all records from a table, including all spaces allocated for the records are removed.</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COMMENT –is used to add comments to the data dictionary.</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RENAME –is used to rename an object existing in the database.</a:t>
            </a:r>
          </a:p>
          <a:p>
            <a:pPr marL="742950" lvl="1" indent="-285750" fontAlgn="base">
              <a:buFont typeface="Wingdings" panose="05000000000000000000" pitchFamily="2" charset="2"/>
              <a:buChar char="ü"/>
            </a:pPr>
            <a:endParaRPr lang="en-US" dirty="0">
              <a:solidFill>
                <a:srgbClr val="000000"/>
              </a:solidFill>
              <a:latin typeface="Calibri" panose="020F0502020204030204" pitchFamily="34" charset="0"/>
              <a:cs typeface="Calibri" panose="020F0502020204030204" pitchFamily="34" charset="0"/>
            </a:endParaRPr>
          </a:p>
          <a:p>
            <a:pPr fontAlgn="base"/>
            <a:r>
              <a:rPr lang="en-US" b="1" dirty="0">
                <a:solidFill>
                  <a:srgbClr val="000000"/>
                </a:solidFill>
                <a:latin typeface="Calibri" panose="020F0502020204030204" pitchFamily="34" charset="0"/>
                <a:cs typeface="Calibri" panose="020F0502020204030204" pitchFamily="34" charset="0"/>
              </a:rPr>
              <a:t>DQL (Data Query Language) : </a:t>
            </a:r>
            <a:r>
              <a:rPr lang="en-US" dirty="0">
                <a:solidFill>
                  <a:srgbClr val="000000"/>
                </a:solidFill>
                <a:latin typeface="Calibri" panose="020F0502020204030204" pitchFamily="34" charset="0"/>
                <a:cs typeface="Calibri" panose="020F0502020204030204" pitchFamily="34" charset="0"/>
              </a:rPr>
              <a:t>DML statements are used for performing queries on the data within schema objects. The purpose of DQL Command is to get some schema relation based on the query passed to it.</a:t>
            </a:r>
          </a:p>
          <a:p>
            <a:pPr fontAlgn="base"/>
            <a:r>
              <a:rPr lang="en-US" dirty="0">
                <a:solidFill>
                  <a:srgbClr val="000000"/>
                </a:solidFill>
                <a:latin typeface="Calibri" panose="020F0502020204030204" pitchFamily="34" charset="0"/>
                <a:cs typeface="Calibri" panose="020F0502020204030204" pitchFamily="34" charset="0"/>
              </a:rPr>
              <a:t>Example of DQL:</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SELECT – is used to retrieve data from the a database.</a:t>
            </a:r>
          </a:p>
        </p:txBody>
      </p:sp>
    </p:spTree>
    <p:extLst>
      <p:ext uri="{BB962C8B-B14F-4D97-AF65-F5344CB8AC3E}">
        <p14:creationId xmlns:p14="http://schemas.microsoft.com/office/powerpoint/2010/main" val="4170177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8641" y="629939"/>
            <a:ext cx="9418319" cy="5909310"/>
          </a:xfrm>
          <a:prstGeom prst="rect">
            <a:avLst/>
          </a:prstGeom>
        </p:spPr>
        <p:txBody>
          <a:bodyPr wrap="square">
            <a:spAutoFit/>
          </a:bodyPr>
          <a:lstStyle/>
          <a:p>
            <a:pPr fontAlgn="base"/>
            <a:r>
              <a:rPr lang="en-US" b="1" dirty="0">
                <a:solidFill>
                  <a:srgbClr val="000000"/>
                </a:solidFill>
                <a:latin typeface="Calibri" panose="020F0502020204030204" pitchFamily="34" charset="0"/>
                <a:cs typeface="Calibri" panose="020F0502020204030204" pitchFamily="34" charset="0"/>
              </a:rPr>
              <a:t>DML(Data Manipulation Language) : </a:t>
            </a:r>
            <a:r>
              <a:rPr lang="en-US" dirty="0">
                <a:solidFill>
                  <a:srgbClr val="000000"/>
                </a:solidFill>
                <a:latin typeface="Calibri" panose="020F0502020204030204" pitchFamily="34" charset="0"/>
                <a:cs typeface="Calibri" panose="020F0502020204030204" pitchFamily="34" charset="0"/>
              </a:rPr>
              <a:t>The SQL commands that deals with the manipulation of data present in the database belong to DML or Data Manipulation Language and this includes most of the SQL statements.</a:t>
            </a:r>
          </a:p>
          <a:p>
            <a:pPr fontAlgn="base"/>
            <a:r>
              <a:rPr lang="en-US" dirty="0">
                <a:solidFill>
                  <a:srgbClr val="000000"/>
                </a:solidFill>
                <a:latin typeface="Calibri" panose="020F0502020204030204" pitchFamily="34" charset="0"/>
                <a:cs typeface="Calibri" panose="020F0502020204030204" pitchFamily="34" charset="0"/>
              </a:rPr>
              <a:t>Examples of DML-</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INSERT – is used to insert data into a table.</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UPDATE – is used to update existing data within a table.</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DELETE – is used to delete records from a database table.</a:t>
            </a:r>
          </a:p>
          <a:p>
            <a:pPr marL="742950" lvl="1" indent="-285750" fontAlgn="base">
              <a:buFont typeface="Wingdings" panose="05000000000000000000" pitchFamily="2" charset="2"/>
              <a:buChar char="ü"/>
            </a:pPr>
            <a:endParaRPr lang="en-US" dirty="0">
              <a:solidFill>
                <a:srgbClr val="000000"/>
              </a:solidFill>
              <a:latin typeface="Calibri" panose="020F0502020204030204" pitchFamily="34" charset="0"/>
              <a:cs typeface="Calibri" panose="020F0502020204030204" pitchFamily="34" charset="0"/>
            </a:endParaRPr>
          </a:p>
          <a:p>
            <a:pPr fontAlgn="base"/>
            <a:r>
              <a:rPr lang="en-US" b="1" dirty="0">
                <a:solidFill>
                  <a:srgbClr val="000000"/>
                </a:solidFill>
                <a:latin typeface="Calibri" panose="020F0502020204030204" pitchFamily="34" charset="0"/>
                <a:cs typeface="Calibri" panose="020F0502020204030204" pitchFamily="34" charset="0"/>
              </a:rPr>
              <a:t>DCL(Data Control Language) : </a:t>
            </a:r>
            <a:r>
              <a:rPr lang="en-US" dirty="0">
                <a:solidFill>
                  <a:srgbClr val="000000"/>
                </a:solidFill>
                <a:latin typeface="Calibri" panose="020F0502020204030204" pitchFamily="34" charset="0"/>
                <a:cs typeface="Calibri" panose="020F0502020204030204" pitchFamily="34" charset="0"/>
              </a:rPr>
              <a:t>DCL includes commands such as GRANT and REVOKE which mainly deals with the rights, permissions and other controls of the database system.</a:t>
            </a:r>
          </a:p>
          <a:p>
            <a:pPr fontAlgn="base"/>
            <a:r>
              <a:rPr lang="en-US" dirty="0">
                <a:solidFill>
                  <a:srgbClr val="000000"/>
                </a:solidFill>
                <a:latin typeface="Calibri" panose="020F0502020204030204" pitchFamily="34" charset="0"/>
                <a:cs typeface="Calibri" panose="020F0502020204030204" pitchFamily="34" charset="0"/>
              </a:rPr>
              <a:t>Examples of DCL commands-</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GRANT- gives user’s access privileges to database.</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REVOKE-withdraw user’s access privileges given by using the GRANT command.</a:t>
            </a:r>
          </a:p>
          <a:p>
            <a:pPr marL="742950" lvl="1" indent="-285750" fontAlgn="base">
              <a:buFont typeface="Wingdings" panose="05000000000000000000" pitchFamily="2" charset="2"/>
              <a:buChar char="ü"/>
            </a:pPr>
            <a:endParaRPr lang="en-US" dirty="0">
              <a:solidFill>
                <a:srgbClr val="000000"/>
              </a:solidFill>
              <a:latin typeface="Calibri" panose="020F0502020204030204" pitchFamily="34" charset="0"/>
              <a:cs typeface="Calibri" panose="020F0502020204030204" pitchFamily="34" charset="0"/>
            </a:endParaRPr>
          </a:p>
          <a:p>
            <a:pPr fontAlgn="base"/>
            <a:r>
              <a:rPr lang="en-US" b="1" dirty="0">
                <a:solidFill>
                  <a:srgbClr val="000000"/>
                </a:solidFill>
                <a:latin typeface="Calibri" panose="020F0502020204030204" pitchFamily="34" charset="0"/>
                <a:cs typeface="Calibri" panose="020F0502020204030204" pitchFamily="34" charset="0"/>
              </a:rPr>
              <a:t>TCL(transaction Control Language) :</a:t>
            </a:r>
            <a:r>
              <a:rPr lang="en-US" b="1" dirty="0"/>
              <a:t> </a:t>
            </a:r>
            <a:r>
              <a:rPr lang="en-US" dirty="0">
                <a:solidFill>
                  <a:srgbClr val="000000"/>
                </a:solidFill>
                <a:latin typeface="Calibri" panose="020F0502020204030204" pitchFamily="34" charset="0"/>
                <a:cs typeface="Calibri" panose="020F0502020204030204" pitchFamily="34" charset="0"/>
              </a:rPr>
              <a:t>TCL commands deals with the transaction within the database.</a:t>
            </a:r>
          </a:p>
          <a:p>
            <a:pPr fontAlgn="base"/>
            <a:r>
              <a:rPr lang="en-US" dirty="0">
                <a:solidFill>
                  <a:srgbClr val="000000"/>
                </a:solidFill>
                <a:latin typeface="Calibri" panose="020F0502020204030204" pitchFamily="34" charset="0"/>
                <a:cs typeface="Calibri" panose="020F0502020204030204" pitchFamily="34" charset="0"/>
              </a:rPr>
              <a:t>Examples of TCL commands-</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COMMIT– commits a Transaction.</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ROLLBACK– rollbacks a transaction in case of any error occurs.</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SAVEPOINT–sets a save point within a transaction.</a:t>
            </a:r>
          </a:p>
          <a:p>
            <a:pPr marL="742950" lvl="1" indent="-285750" fontAlgn="base">
              <a:buFont typeface="Wingdings" panose="05000000000000000000" pitchFamily="2" charset="2"/>
              <a:buChar char="ü"/>
            </a:pPr>
            <a:r>
              <a:rPr lang="en-US" dirty="0">
                <a:solidFill>
                  <a:srgbClr val="000000"/>
                </a:solidFill>
                <a:latin typeface="Calibri" panose="020F0502020204030204" pitchFamily="34" charset="0"/>
                <a:cs typeface="Calibri" panose="020F0502020204030204" pitchFamily="34" charset="0"/>
              </a:rPr>
              <a:t>SET TRANSACTION–specify characteristics for the transaction.</a:t>
            </a:r>
          </a:p>
          <a:p>
            <a:pPr lvl="1" fontAlgn="base"/>
            <a:endParaRPr lang="en-US"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56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6573" y="538499"/>
            <a:ext cx="10450285" cy="5632311"/>
          </a:xfrm>
          <a:prstGeom prst="rect">
            <a:avLst/>
          </a:prstGeom>
        </p:spPr>
        <p:txBody>
          <a:bodyPr wrap="square">
            <a:spAutoFit/>
          </a:bodyPr>
          <a:lstStyle/>
          <a:p>
            <a:pPr fontAlgn="base"/>
            <a:r>
              <a:rPr lang="en-US" b="1" dirty="0">
                <a:solidFill>
                  <a:srgbClr val="000000"/>
                </a:solidFill>
                <a:latin typeface="Calibri" panose="020F0502020204030204" pitchFamily="34" charset="0"/>
                <a:cs typeface="Calibri" panose="020F0502020204030204" pitchFamily="34" charset="0"/>
              </a:rPr>
              <a:t>What is Datatype?</a:t>
            </a:r>
          </a:p>
          <a:p>
            <a:r>
              <a:rPr lang="en-US" dirty="0">
                <a:solidFill>
                  <a:srgbClr val="000000"/>
                </a:solidFill>
                <a:latin typeface="Calibri" panose="020F0502020204030204" pitchFamily="34" charset="0"/>
                <a:cs typeface="Calibri" panose="020F0502020204030204" pitchFamily="34" charset="0"/>
              </a:rPr>
              <a:t>A datatype is defined as the type of data which any column or variable can store in MS SQL Server.</a:t>
            </a:r>
          </a:p>
          <a:p>
            <a:r>
              <a:rPr lang="en-US" dirty="0">
                <a:solidFill>
                  <a:srgbClr val="000000"/>
                </a:solidFill>
                <a:latin typeface="Calibri" panose="020F0502020204030204" pitchFamily="34" charset="0"/>
                <a:cs typeface="Calibri" panose="020F0502020204030204" pitchFamily="34" charset="0"/>
              </a:rPr>
              <a:t>While creating any table or variable, in addition to specifying the name, you also set the Type of Data it will store.</a:t>
            </a:r>
          </a:p>
          <a:p>
            <a:pPr fontAlgn="base"/>
            <a:endParaRPr lang="en-US" dirty="0">
              <a:solidFill>
                <a:srgbClr val="000000"/>
              </a:solidFill>
              <a:latin typeface="Calibri" panose="020F0502020204030204" pitchFamily="34" charset="0"/>
              <a:cs typeface="Calibri" panose="020F0502020204030204" pitchFamily="34" charset="0"/>
            </a:endParaRPr>
          </a:p>
          <a:p>
            <a:pPr fontAlgn="base"/>
            <a:r>
              <a:rPr lang="en-US" b="1" dirty="0">
                <a:solidFill>
                  <a:srgbClr val="000000"/>
                </a:solidFill>
                <a:latin typeface="Calibri" panose="020F0502020204030204" pitchFamily="34" charset="0"/>
                <a:cs typeface="Calibri" panose="020F0502020204030204" pitchFamily="34" charset="0"/>
              </a:rPr>
              <a:t>How to use MS SQL datatype</a:t>
            </a:r>
          </a:p>
          <a:p>
            <a:pPr marL="285750" indent="-285750">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You need to define in advance, the type of data a column or variable can store. Determining data type also restricts the user from entering any unexpected or invalid data.</a:t>
            </a:r>
          </a:p>
          <a:p>
            <a:pPr marL="285750" indent="-285750">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You can make efficient use of memory by assigning an appropriate data type to variable or column which will allocate only the required amount of system memory for the respective column's data.</a:t>
            </a:r>
          </a:p>
          <a:p>
            <a:pPr marL="285750" indent="-285750">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MS SQL offers a broad category of the datatype as per user's needs. Like Date, binary images, etc</a:t>
            </a:r>
            <a:r>
              <a:rPr lang="en-US" dirty="0"/>
              <a:t>.</a:t>
            </a:r>
          </a:p>
          <a:p>
            <a:pPr marL="285750" indent="-285750">
              <a:buFont typeface="Wingdings" panose="05000000000000000000" pitchFamily="2" charset="2"/>
              <a:buChar char="Ø"/>
            </a:pPr>
            <a:endParaRPr lang="en-US" dirty="0"/>
          </a:p>
          <a:p>
            <a:pPr fontAlgn="base"/>
            <a:r>
              <a:rPr lang="en-US" b="1" dirty="0">
                <a:solidFill>
                  <a:srgbClr val="000000"/>
                </a:solidFill>
                <a:latin typeface="Calibri" panose="020F0502020204030204" pitchFamily="34" charset="0"/>
                <a:cs typeface="Calibri" panose="020F0502020204030204" pitchFamily="34" charset="0"/>
              </a:rPr>
              <a:t>Why use Data Types?</a:t>
            </a:r>
          </a:p>
          <a:p>
            <a:pPr fontAlgn="base"/>
            <a:r>
              <a:rPr lang="en-US" dirty="0">
                <a:solidFill>
                  <a:srgbClr val="000000"/>
                </a:solidFill>
                <a:latin typeface="Calibri" panose="020F0502020204030204" pitchFamily="34" charset="0"/>
                <a:cs typeface="Calibri" panose="020F0502020204030204" pitchFamily="34" charset="0"/>
              </a:rPr>
              <a:t>Let's, take a sample of simple Sign up page of website application. Three input fields are First Name, Last Name &amp; Contact number.</a:t>
            </a:r>
          </a:p>
          <a:p>
            <a:pPr marL="285750" indent="-285750">
              <a:buFont typeface="Wingdings" panose="05000000000000000000" pitchFamily="2" charset="2"/>
              <a:buChar char="Ø"/>
            </a:pPr>
            <a:endParaRPr lang="en-US" dirty="0"/>
          </a:p>
          <a:p>
            <a:r>
              <a:rPr lang="en-US" dirty="0">
                <a:solidFill>
                  <a:srgbClr val="000000"/>
                </a:solidFill>
                <a:latin typeface="Calibri" panose="020F0502020204030204" pitchFamily="34" charset="0"/>
                <a:cs typeface="Calibri" panose="020F0502020204030204" pitchFamily="34" charset="0"/>
              </a:rPr>
              <a:t>Here we should note that in real time:</a:t>
            </a:r>
          </a:p>
          <a:p>
            <a:pPr marL="285750" indent="-285750">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"First/Last Name" will always be alphabetic.</a:t>
            </a:r>
          </a:p>
          <a:p>
            <a:pPr marL="285750" indent="-285750">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"Contact" will always be numeric.</a:t>
            </a:r>
          </a:p>
          <a:p>
            <a:pPr marL="285750" indent="-285750">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From the above picture it worth defining "First/Last Name" as a character and "Contact" as an integer.</a:t>
            </a:r>
          </a:p>
        </p:txBody>
      </p:sp>
    </p:spTree>
    <p:extLst>
      <p:ext uri="{BB962C8B-B14F-4D97-AF65-F5344CB8AC3E}">
        <p14:creationId xmlns:p14="http://schemas.microsoft.com/office/powerpoint/2010/main" val="1108668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4951" y="5228065"/>
            <a:ext cx="10450285" cy="1477328"/>
          </a:xfrm>
          <a:prstGeom prst="rect">
            <a:avLst/>
          </a:prstGeom>
        </p:spPr>
        <p:txBody>
          <a:bodyPr wrap="square">
            <a:spAutoFit/>
          </a:bodyPr>
          <a:lstStyle/>
          <a:p>
            <a:r>
              <a:rPr lang="en-US" dirty="0">
                <a:solidFill>
                  <a:srgbClr val="000000"/>
                </a:solidFill>
                <a:latin typeface="Calibri" panose="020F0502020204030204" pitchFamily="34" charset="0"/>
                <a:cs typeface="Calibri" panose="020F0502020204030204" pitchFamily="34" charset="0"/>
              </a:rPr>
              <a:t>It is evident that in any application, all fields have one or the other type of data. E.g., numeric, alphabetic, date, and many more.</a:t>
            </a:r>
          </a:p>
          <a:p>
            <a:endParaRPr lang="en-US" dirty="0">
              <a:solidFill>
                <a:srgbClr val="000000"/>
              </a:solidFill>
              <a:latin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cs typeface="Calibri" panose="020F0502020204030204" pitchFamily="34" charset="0"/>
              </a:rPr>
              <a:t>Also, note that different datatype has different memory requirement. Therefore, it makes more sense to define the column or variable with the data type it will hold for efficient use of memory.</a:t>
            </a:r>
          </a:p>
        </p:txBody>
      </p:sp>
      <p:pic>
        <p:nvPicPr>
          <p:cNvPr id="3" name="Picture 2"/>
          <p:cNvPicPr>
            <a:picLocks noChangeAspect="1"/>
          </p:cNvPicPr>
          <p:nvPr/>
        </p:nvPicPr>
        <p:blipFill>
          <a:blip r:embed="rId2">
            <a:duotone>
              <a:prstClr val="black"/>
              <a:srgbClr val="00B0F0">
                <a:tint val="45000"/>
                <a:satMod val="400000"/>
              </a:srgb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04951" y="368148"/>
            <a:ext cx="8078327" cy="4763165"/>
          </a:xfrm>
          <a:prstGeom prst="rect">
            <a:avLst/>
          </a:prstGeom>
        </p:spPr>
      </p:pic>
    </p:spTree>
    <p:extLst>
      <p:ext uri="{BB962C8B-B14F-4D97-AF65-F5344CB8AC3E}">
        <p14:creationId xmlns:p14="http://schemas.microsoft.com/office/powerpoint/2010/main" val="372116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866" y="713921"/>
            <a:ext cx="10813505" cy="722994"/>
          </a:xfrm>
        </p:spPr>
        <p:txBody>
          <a:bodyPr/>
          <a:lstStyle/>
          <a:p>
            <a:pPr marL="0" indent="0">
              <a:buNone/>
            </a:pPr>
            <a:r>
              <a:rPr lang="en-US" sz="1800" b="1" dirty="0">
                <a:latin typeface="Calibri" panose="020F0502020204030204" pitchFamily="34" charset="0"/>
                <a:cs typeface="Calibri" panose="020F0502020204030204" pitchFamily="34" charset="0"/>
              </a:rPr>
              <a:t>MS SQL Server as Client-Server Architecture</a:t>
            </a:r>
          </a:p>
          <a:p>
            <a:pPr marL="0" indent="0">
              <a:buNone/>
            </a:pPr>
            <a:r>
              <a:rPr lang="en-US" sz="1800" dirty="0">
                <a:latin typeface="Calibri" panose="020F0502020204030204" pitchFamily="34" charset="0"/>
                <a:cs typeface="Calibri" panose="020F0502020204030204" pitchFamily="34" charset="0"/>
              </a:rPr>
              <a:t>Let's have a look at the below early morning conversation between Mom and her Son, Tom.</a:t>
            </a:r>
          </a:p>
        </p:txBody>
      </p:sp>
      <p:pic>
        <p:nvPicPr>
          <p:cNvPr id="1026" name="Picture 2" descr="https://www.guru99.com/images/1/030119_0905_WhatisSQLS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925" y="1593384"/>
            <a:ext cx="6701245" cy="21753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5866" y="3715479"/>
            <a:ext cx="11096534" cy="2308324"/>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Ask your brain….!!!</a:t>
            </a:r>
            <a:r>
              <a:rPr lang="en-US" dirty="0">
                <a:solidFill>
                  <a:srgbClr val="222222"/>
                </a:solidFill>
                <a:latin typeface="Calibri" panose="020F0502020204030204" pitchFamily="34" charset="0"/>
                <a:cs typeface="Calibri" panose="020F0502020204030204" pitchFamily="34" charset="0"/>
              </a:rPr>
              <a:t> "Can you map, who is CLIENT and who the SERVER is?"</a:t>
            </a:r>
          </a:p>
          <a:p>
            <a:r>
              <a:rPr lang="en-US" dirty="0">
                <a:solidFill>
                  <a:srgbClr val="222222"/>
                </a:solidFill>
                <a:latin typeface="Calibri" panose="020F0502020204030204" pitchFamily="34" charset="0"/>
                <a:cs typeface="Calibri" panose="020F0502020204030204" pitchFamily="34" charset="0"/>
              </a:rPr>
              <a:t>The most certain reply would be - "I am pretty smart in that and…. Son is a CLIENT as he is requesting for a cup of coffee and Mother, who is CAPABLE of preparing coffee, is a SERVER."</a:t>
            </a:r>
          </a:p>
          <a:p>
            <a:r>
              <a:rPr lang="en-US" dirty="0">
                <a:solidFill>
                  <a:srgbClr val="222222"/>
                </a:solidFill>
                <a:latin typeface="Calibri" panose="020F0502020204030204" pitchFamily="34" charset="0"/>
                <a:cs typeface="Calibri" panose="020F0502020204030204" pitchFamily="34" charset="0"/>
              </a:rPr>
              <a:t>Here, Tom is requesting his mother, a cup of coffee. Finally, mom does some processing with Milk, coffee, sugar and prepare coffee to serve it hot.</a:t>
            </a:r>
          </a:p>
          <a:p>
            <a:endParaRPr lang="en-US" b="0" i="0" dirty="0">
              <a:solidFill>
                <a:srgbClr val="222222"/>
              </a:solidFill>
              <a:effectLst/>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 CLIENT is an application that sends requests to the MS SQL SERVER installed on a given machine. The SERVER is capable of processing input data as requested. Finally, respond with PROCESSED OUTPUT DATA as a result.</a:t>
            </a:r>
            <a:endParaRPr lang="en-US" b="0" i="0" dirty="0">
              <a:solidFill>
                <a:srgbClr val="222222"/>
              </a:solidFill>
              <a:effectLst/>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B3561BA9-CDCF-4958-B8AB-66F3BF063E13}" type="slidenum">
              <a:rPr lang="en-US" smtClean="0"/>
              <a:t>4</a:t>
            </a:fld>
            <a:endParaRPr lang="en-US"/>
          </a:p>
        </p:txBody>
      </p:sp>
    </p:spTree>
    <p:extLst>
      <p:ext uri="{BB962C8B-B14F-4D97-AF65-F5344CB8AC3E}">
        <p14:creationId xmlns:p14="http://schemas.microsoft.com/office/powerpoint/2010/main" val="29432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112" y="439599"/>
            <a:ext cx="10682877" cy="6281876"/>
          </a:xfrm>
        </p:spPr>
        <p:txBody>
          <a:bodyPr/>
          <a:lstStyle/>
          <a:p>
            <a:pPr marL="0" indent="0">
              <a:buNone/>
            </a:pPr>
            <a:r>
              <a:rPr lang="en-US" sz="1800" b="1" dirty="0">
                <a:latin typeface="Calibri" panose="020F0502020204030204" pitchFamily="34" charset="0"/>
                <a:cs typeface="Calibri" panose="020F0502020204030204" pitchFamily="34" charset="0"/>
              </a:rPr>
              <a:t>Key Components and Services of SQL Server</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Database Engine: </a:t>
            </a:r>
            <a:r>
              <a:rPr lang="en-US" sz="1800" dirty="0">
                <a:latin typeface="Calibri" panose="020F0502020204030204" pitchFamily="34" charset="0"/>
                <a:cs typeface="Calibri" panose="020F0502020204030204" pitchFamily="34" charset="0"/>
              </a:rPr>
              <a:t>This component handle storage, Rapid transaction Processing, and Securing Data.</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a:t>
            </a:r>
            <a:r>
              <a:rPr lang="en-US" sz="1800" dirty="0">
                <a:latin typeface="Calibri" panose="020F0502020204030204" pitchFamily="34" charset="0"/>
                <a:cs typeface="Calibri" panose="020F0502020204030204" pitchFamily="34" charset="0"/>
              </a:rPr>
              <a:t>This service starts, stops, pauses, and continues an instance of Microsoft SQL Server. Executable name is sqlservr.exe.</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Agent: </a:t>
            </a:r>
            <a:r>
              <a:rPr lang="en-US" sz="1800" dirty="0">
                <a:latin typeface="Calibri" panose="020F0502020204030204" pitchFamily="34" charset="0"/>
                <a:cs typeface="Calibri" panose="020F0502020204030204" pitchFamily="34" charset="0"/>
              </a:rPr>
              <a:t>It performs the role of Task Scheduler. It can be triggered by any event or as per demand. Executable name is sqlagent.exe.</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Browser: </a:t>
            </a:r>
            <a:r>
              <a:rPr lang="en-US" sz="1800" dirty="0">
                <a:latin typeface="Calibri" panose="020F0502020204030204" pitchFamily="34" charset="0"/>
                <a:cs typeface="Calibri" panose="020F0502020204030204" pitchFamily="34" charset="0"/>
              </a:rPr>
              <a:t>This listens to the incoming request and connects to the desired SQL server instance. Executable name is sqlbrowser.exe.</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Full-Text Search: </a:t>
            </a:r>
            <a:r>
              <a:rPr lang="en-US" sz="1800" dirty="0">
                <a:latin typeface="Calibri" panose="020F0502020204030204" pitchFamily="34" charset="0"/>
                <a:cs typeface="Calibri" panose="020F0502020204030204" pitchFamily="34" charset="0"/>
              </a:rPr>
              <a:t>This lets user running full-text queries against Character data in SQL Tables.</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Executable name is fdlauncher.exe.</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VSS Writer: </a:t>
            </a:r>
            <a:r>
              <a:rPr lang="en-US" sz="1800" dirty="0">
                <a:latin typeface="Calibri" panose="020F0502020204030204" pitchFamily="34" charset="0"/>
                <a:cs typeface="Calibri" panose="020F0502020204030204" pitchFamily="34" charset="0"/>
              </a:rPr>
              <a:t>This allows backup and restoration of data files when the SQL server is not running.</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Executable name is sqlwriter.exe.</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Analysis Services (SSAS): </a:t>
            </a:r>
            <a:r>
              <a:rPr lang="en-US" sz="1800" dirty="0">
                <a:latin typeface="Calibri" panose="020F0502020204030204" pitchFamily="34" charset="0"/>
                <a:cs typeface="Calibri" panose="020F0502020204030204" pitchFamily="34" charset="0"/>
              </a:rPr>
              <a:t>Provide Data analysis, Data mining and Machine Learning capabilities. SQL server is integrated with R and Python language for advanced analytics. Executable name is msmdsrv.exe.</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Reporting Services (SSRS): </a:t>
            </a:r>
            <a:r>
              <a:rPr lang="en-US" sz="1800" dirty="0">
                <a:latin typeface="Calibri" panose="020F0502020204030204" pitchFamily="34" charset="0"/>
                <a:cs typeface="Calibri" panose="020F0502020204030204" pitchFamily="34" charset="0"/>
              </a:rPr>
              <a:t>Provides reporting features and decision-making capabilities. Executable name is ReportingServicesService.exe</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SQL Server Integration Services (SSIS): </a:t>
            </a:r>
            <a:r>
              <a:rPr lang="en-US" sz="1800" dirty="0">
                <a:latin typeface="Calibri" panose="020F0502020204030204" pitchFamily="34" charset="0"/>
                <a:cs typeface="Calibri" panose="020F0502020204030204" pitchFamily="34" charset="0"/>
              </a:rPr>
              <a:t>Provided Extract-Transform and Load capabilities of the different type of data from one source to another. It can be view as converting raw information into useful information. Executable name is MsDtsSrvr.exe</a:t>
            </a:r>
          </a:p>
        </p:txBody>
      </p:sp>
      <p:sp>
        <p:nvSpPr>
          <p:cNvPr id="4" name="Slide Number Placeholder 3"/>
          <p:cNvSpPr>
            <a:spLocks noGrp="1"/>
          </p:cNvSpPr>
          <p:nvPr>
            <p:ph type="sldNum" sz="quarter" idx="12"/>
          </p:nvPr>
        </p:nvSpPr>
        <p:spPr/>
        <p:txBody>
          <a:bodyPr/>
          <a:lstStyle/>
          <a:p>
            <a:fld id="{B3561BA9-CDCF-4958-B8AB-66F3BF063E13}" type="slidenum">
              <a:rPr lang="en-US" smtClean="0"/>
              <a:t>5</a:t>
            </a:fld>
            <a:endParaRPr lang="en-US"/>
          </a:p>
        </p:txBody>
      </p:sp>
    </p:spTree>
    <p:extLst>
      <p:ext uri="{BB962C8B-B14F-4D97-AF65-F5344CB8AC3E}">
        <p14:creationId xmlns:p14="http://schemas.microsoft.com/office/powerpoint/2010/main" val="240172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5395" y="821850"/>
            <a:ext cx="9914708" cy="4801314"/>
          </a:xfrm>
          <a:prstGeom prst="rect">
            <a:avLst/>
          </a:prstGeom>
        </p:spPr>
        <p:txBody>
          <a:bodyPr wrap="square">
            <a:spAutoFit/>
          </a:bodyPr>
          <a:lstStyle/>
          <a:p>
            <a:r>
              <a:rPr lang="en-US" b="1" dirty="0">
                <a:solidFill>
                  <a:srgbClr val="222222"/>
                </a:solidFill>
                <a:latin typeface="Calibri" panose="020F0502020204030204" pitchFamily="34" charset="0"/>
                <a:cs typeface="Calibri" panose="020F0502020204030204" pitchFamily="34" charset="0"/>
              </a:rPr>
              <a:t>SQL Server Instances</a:t>
            </a:r>
          </a:p>
          <a:p>
            <a:r>
              <a:rPr lang="en-US" dirty="0">
                <a:solidFill>
                  <a:srgbClr val="222222"/>
                </a:solidFill>
                <a:latin typeface="Calibri" panose="020F0502020204030204" pitchFamily="34" charset="0"/>
                <a:cs typeface="Calibri" panose="020F0502020204030204" pitchFamily="34" charset="0"/>
              </a:rPr>
              <a:t>SQL Server allows you to run multiple services at a go, with each service having separate logins, ports, databases, etc. These are divided into two-</a:t>
            </a:r>
          </a:p>
          <a:p>
            <a:endParaRPr lang="en-US" dirty="0">
              <a:solidFill>
                <a:srgbClr val="222222"/>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dirty="0">
                <a:solidFill>
                  <a:srgbClr val="222222"/>
                </a:solidFill>
                <a:latin typeface="Calibri" panose="020F0502020204030204" pitchFamily="34" charset="0"/>
                <a:cs typeface="Calibri" panose="020F0502020204030204" pitchFamily="34" charset="0"/>
              </a:rPr>
              <a:t>Primary instances</a:t>
            </a:r>
          </a:p>
          <a:p>
            <a:pPr marL="742950" lvl="1" indent="-285750">
              <a:buFont typeface="Wingdings" panose="05000000000000000000" pitchFamily="2" charset="2"/>
              <a:buChar char="Ø"/>
            </a:pPr>
            <a:r>
              <a:rPr lang="en-US" dirty="0">
                <a:solidFill>
                  <a:srgbClr val="222222"/>
                </a:solidFill>
                <a:latin typeface="Calibri" panose="020F0502020204030204" pitchFamily="34" charset="0"/>
                <a:cs typeface="Calibri" panose="020F0502020204030204" pitchFamily="34" charset="0"/>
              </a:rPr>
              <a:t>Named instances.</a:t>
            </a:r>
          </a:p>
          <a:p>
            <a:pPr lvl="1"/>
            <a:endParaRPr lang="en-US" dirty="0">
              <a:solidFill>
                <a:srgbClr val="222222"/>
              </a:solidFill>
              <a:latin typeface="Calibri" panose="020F0502020204030204" pitchFamily="34" charset="0"/>
              <a:cs typeface="Calibri" panose="020F0502020204030204" pitchFamily="34" charset="0"/>
            </a:endParaRPr>
          </a:p>
          <a:p>
            <a:r>
              <a:rPr lang="en-US" dirty="0">
                <a:solidFill>
                  <a:srgbClr val="222222"/>
                </a:solidFill>
                <a:latin typeface="Calibri" panose="020F0502020204030204" pitchFamily="34" charset="0"/>
                <a:cs typeface="Calibri" panose="020F0502020204030204" pitchFamily="34" charset="0"/>
              </a:rPr>
              <a:t>There are two ways through which we may access the primary instance. First, we can use the server name. Secondly, we can use its IP address. Named instances are accessed by appending a backslash and instance name.</a:t>
            </a:r>
          </a:p>
          <a:p>
            <a:endParaRPr lang="en-US" dirty="0">
              <a:solidFill>
                <a:srgbClr val="222222"/>
              </a:solidFill>
              <a:latin typeface="Calibri" panose="020F0502020204030204" pitchFamily="34" charset="0"/>
              <a:cs typeface="Calibri" panose="020F0502020204030204" pitchFamily="34" charset="0"/>
            </a:endParaRPr>
          </a:p>
          <a:p>
            <a:r>
              <a:rPr lang="en-US" dirty="0">
                <a:solidFill>
                  <a:srgbClr val="222222"/>
                </a:solidFill>
                <a:latin typeface="Calibri" panose="020F0502020204030204" pitchFamily="34" charset="0"/>
                <a:cs typeface="Calibri" panose="020F0502020204030204" pitchFamily="34" charset="0"/>
              </a:rPr>
              <a:t>For example, to connect to an instance named xyx on the local server, you should use 127.0.0.1\xyz. From SQL Server 2005 and above, you are allowed to run up to 50 instances simultaneously on a server.</a:t>
            </a:r>
          </a:p>
          <a:p>
            <a:endParaRPr lang="en-US" dirty="0">
              <a:solidFill>
                <a:srgbClr val="222222"/>
              </a:solidFill>
              <a:latin typeface="Calibri" panose="020F0502020204030204" pitchFamily="34" charset="0"/>
              <a:cs typeface="Calibri" panose="020F0502020204030204" pitchFamily="34" charset="0"/>
            </a:endParaRPr>
          </a:p>
          <a:p>
            <a:r>
              <a:rPr lang="en-US" dirty="0">
                <a:solidFill>
                  <a:srgbClr val="222222"/>
                </a:solidFill>
                <a:latin typeface="Calibri" panose="020F0502020204030204" pitchFamily="34" charset="0"/>
                <a:cs typeface="Calibri" panose="020F0502020204030204" pitchFamily="34" charset="0"/>
              </a:rPr>
              <a:t>Note that even though you can have multiple instances on the same server, only one of them must be the default instance while the rest must be named instances. One can run all the instances concurrently, and each instance runs independent of the other instances.</a:t>
            </a:r>
          </a:p>
        </p:txBody>
      </p:sp>
      <p:sp>
        <p:nvSpPr>
          <p:cNvPr id="3" name="Slide Number Placeholder 2"/>
          <p:cNvSpPr>
            <a:spLocks noGrp="1"/>
          </p:cNvSpPr>
          <p:nvPr>
            <p:ph type="sldNum" sz="quarter" idx="12"/>
          </p:nvPr>
        </p:nvSpPr>
        <p:spPr/>
        <p:txBody>
          <a:bodyPr/>
          <a:lstStyle/>
          <a:p>
            <a:fld id="{B3561BA9-CDCF-4958-B8AB-66F3BF063E13}" type="slidenum">
              <a:rPr lang="en-US" smtClean="0"/>
              <a:t>6</a:t>
            </a:fld>
            <a:endParaRPr lang="en-US"/>
          </a:p>
        </p:txBody>
      </p:sp>
    </p:spTree>
    <p:extLst>
      <p:ext uri="{BB962C8B-B14F-4D97-AF65-F5344CB8AC3E}">
        <p14:creationId xmlns:p14="http://schemas.microsoft.com/office/powerpoint/2010/main" val="411539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49" y="364650"/>
            <a:ext cx="10763794" cy="5909310"/>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Importance of SQL Server Instances</a:t>
            </a:r>
          </a:p>
          <a:p>
            <a:r>
              <a:rPr lang="en-US" dirty="0">
                <a:latin typeface="Calibri" panose="020F0502020204030204" pitchFamily="34" charset="0"/>
                <a:cs typeface="Calibri" panose="020F0502020204030204" pitchFamily="34" charset="0"/>
              </a:rPr>
              <a:t>The following are the advantages of SQL Server instances-</a:t>
            </a:r>
          </a:p>
          <a:p>
            <a:endParaRPr lang="en-US" dirty="0">
              <a:latin typeface="Calibri" panose="020F0502020204030204" pitchFamily="34" charset="0"/>
              <a:cs typeface="Calibri" panose="020F0502020204030204" pitchFamily="34" charset="0"/>
            </a:endParaRPr>
          </a:p>
          <a:p>
            <a:pPr marL="800100" lvl="1" indent="-342900">
              <a:buFont typeface="+mj-lt"/>
              <a:buAutoNum type="arabicPeriod"/>
            </a:pPr>
            <a:r>
              <a:rPr lang="en-US" b="1" dirty="0">
                <a:latin typeface="Calibri" panose="020F0502020204030204" pitchFamily="34" charset="0"/>
                <a:cs typeface="Calibri" panose="020F0502020204030204" pitchFamily="34" charset="0"/>
              </a:rPr>
              <a:t>For installation of different versions on one machine</a:t>
            </a:r>
            <a:endParaRPr lang="en-US" dirty="0">
              <a:latin typeface="Calibri" panose="020F0502020204030204" pitchFamily="34" charset="0"/>
              <a:cs typeface="Calibri" panose="020F0502020204030204" pitchFamily="34" charset="0"/>
            </a:endParaRPr>
          </a:p>
          <a:p>
            <a:pPr lvl="2"/>
            <a:r>
              <a:rPr lang="en-US" dirty="0">
                <a:latin typeface="Calibri" panose="020F0502020204030204" pitchFamily="34" charset="0"/>
                <a:cs typeface="Calibri" panose="020F0502020204030204" pitchFamily="34" charset="0"/>
              </a:rPr>
              <a:t>You can have different versions of SQL Server on a single machine. Each installation works independently from the other installations.</a:t>
            </a:r>
          </a:p>
          <a:p>
            <a:pPr marL="800100" lvl="1" indent="-342900">
              <a:buFont typeface="+mj-lt"/>
              <a:buAutoNum type="arabicPeriod"/>
            </a:pPr>
            <a:r>
              <a:rPr lang="en-US" b="1" dirty="0">
                <a:latin typeface="Calibri" panose="020F0502020204030204" pitchFamily="34" charset="0"/>
                <a:cs typeface="Calibri" panose="020F0502020204030204" pitchFamily="34" charset="0"/>
              </a:rPr>
              <a:t>For cost reduction</a:t>
            </a:r>
            <a:endParaRPr lang="en-US" dirty="0">
              <a:latin typeface="Calibri" panose="020F0502020204030204" pitchFamily="34" charset="0"/>
              <a:cs typeface="Calibri" panose="020F0502020204030204" pitchFamily="34" charset="0"/>
            </a:endParaRPr>
          </a:p>
          <a:p>
            <a:pPr lvl="2"/>
            <a:r>
              <a:rPr lang="en-US" dirty="0">
                <a:latin typeface="Calibri" panose="020F0502020204030204" pitchFamily="34" charset="0"/>
                <a:cs typeface="Calibri" panose="020F0502020204030204" pitchFamily="34" charset="0"/>
              </a:rPr>
              <a:t>Instances can help us reduce the costs of operating SQL Server, especially in purchasing the SQL Server license. You can get different services from different instances, hence no need for purchasing one license for all services.</a:t>
            </a:r>
          </a:p>
          <a:p>
            <a:pPr marL="800100" lvl="1" indent="-342900">
              <a:buFont typeface="+mj-lt"/>
              <a:buAutoNum type="arabicPeriod"/>
            </a:pPr>
            <a:r>
              <a:rPr lang="en-US" b="1" dirty="0">
                <a:latin typeface="Calibri" panose="020F0502020204030204" pitchFamily="34" charset="0"/>
                <a:cs typeface="Calibri" panose="020F0502020204030204" pitchFamily="34" charset="0"/>
              </a:rPr>
              <a:t>For maintenance of development, production and test environments separately</a:t>
            </a:r>
            <a:endParaRPr lang="en-US" dirty="0">
              <a:latin typeface="Calibri" panose="020F0502020204030204" pitchFamily="34" charset="0"/>
              <a:cs typeface="Calibri" panose="020F0502020204030204" pitchFamily="34" charset="0"/>
            </a:endParaRPr>
          </a:p>
          <a:p>
            <a:pPr lvl="2"/>
            <a:r>
              <a:rPr lang="en-US" dirty="0">
                <a:latin typeface="Calibri" panose="020F0502020204030204" pitchFamily="34" charset="0"/>
                <a:cs typeface="Calibri" panose="020F0502020204030204" pitchFamily="34" charset="0"/>
              </a:rPr>
              <a:t>This is the main benefit of having many SQL Server instances on a single machine. You can use different instances for development, production and test purposes.</a:t>
            </a:r>
          </a:p>
          <a:p>
            <a:pPr marL="800100" lvl="1" indent="-342900">
              <a:buFont typeface="+mj-lt"/>
              <a:buAutoNum type="arabicPeriod"/>
            </a:pPr>
            <a:r>
              <a:rPr lang="en-US" b="1" dirty="0">
                <a:latin typeface="Calibri" panose="020F0502020204030204" pitchFamily="34" charset="0"/>
                <a:cs typeface="Calibri" panose="020F0502020204030204" pitchFamily="34" charset="0"/>
              </a:rPr>
              <a:t>For reducing temporary database problems</a:t>
            </a:r>
            <a:endParaRPr lang="en-US" dirty="0">
              <a:latin typeface="Calibri" panose="020F0502020204030204" pitchFamily="34" charset="0"/>
              <a:cs typeface="Calibri" panose="020F0502020204030204" pitchFamily="34" charset="0"/>
            </a:endParaRPr>
          </a:p>
          <a:p>
            <a:pPr lvl="2"/>
            <a:r>
              <a:rPr lang="en-US" dirty="0">
                <a:latin typeface="Calibri" panose="020F0502020204030204" pitchFamily="34" charset="0"/>
                <a:cs typeface="Calibri" panose="020F0502020204030204" pitchFamily="34" charset="0"/>
              </a:rPr>
              <a:t>When you have all services running on a single SQL Server instance, there are high chances of having problems, especially problems that keep on recurring. When such services are run on different instances, you can avoid having such problems.</a:t>
            </a:r>
          </a:p>
          <a:p>
            <a:pPr marL="800100" lvl="1" indent="-342900">
              <a:buFont typeface="+mj-lt"/>
              <a:buAutoNum type="arabicPeriod"/>
            </a:pPr>
            <a:r>
              <a:rPr lang="en-US" b="1" dirty="0">
                <a:latin typeface="Calibri" panose="020F0502020204030204" pitchFamily="34" charset="0"/>
                <a:cs typeface="Calibri" panose="020F0502020204030204" pitchFamily="34" charset="0"/>
              </a:rPr>
              <a:t>For separating security privileges</a:t>
            </a:r>
            <a:endParaRPr lang="en-US" dirty="0">
              <a:latin typeface="Calibri" panose="020F0502020204030204" pitchFamily="34" charset="0"/>
              <a:cs typeface="Calibri" panose="020F0502020204030204" pitchFamily="34" charset="0"/>
            </a:endParaRPr>
          </a:p>
          <a:p>
            <a:pPr lvl="2"/>
            <a:r>
              <a:rPr lang="en-US" dirty="0">
                <a:latin typeface="Calibri" panose="020F0502020204030204" pitchFamily="34" charset="0"/>
                <a:cs typeface="Calibri" panose="020F0502020204030204" pitchFamily="34" charset="0"/>
              </a:rPr>
              <a:t>When different services are running on different SQL Server instances, you can focus on securing the instance running the most sensitive service.</a:t>
            </a:r>
          </a:p>
          <a:p>
            <a:pPr marL="800100" lvl="1" indent="-342900">
              <a:buFont typeface="+mj-lt"/>
              <a:buAutoNum type="arabicPeriod"/>
            </a:pPr>
            <a:r>
              <a:rPr lang="en-US" b="1" dirty="0">
                <a:latin typeface="Calibri" panose="020F0502020204030204" pitchFamily="34" charset="0"/>
                <a:cs typeface="Calibri" panose="020F0502020204030204" pitchFamily="34" charset="0"/>
              </a:rPr>
              <a:t>For maintaining a standby server</a:t>
            </a:r>
            <a:endParaRPr lang="en-US"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B3561BA9-CDCF-4958-B8AB-66F3BF063E13}" type="slidenum">
              <a:rPr lang="en-US" smtClean="0"/>
              <a:t>7</a:t>
            </a:fld>
            <a:endParaRPr lang="en-US"/>
          </a:p>
        </p:txBody>
      </p:sp>
    </p:spTree>
    <p:extLst>
      <p:ext uri="{BB962C8B-B14F-4D97-AF65-F5344CB8AC3E}">
        <p14:creationId xmlns:p14="http://schemas.microsoft.com/office/powerpoint/2010/main" val="151459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949" y="364650"/>
            <a:ext cx="10763794" cy="5909310"/>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Download and Installation</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Pre-Requisites</a:t>
            </a:r>
          </a:p>
          <a:p>
            <a:pPr marL="742950" lvl="1"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.Net Framework</a:t>
            </a:r>
          </a:p>
          <a:p>
            <a:pPr marL="742950" lvl="1"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1GB of recommended memory</a:t>
            </a:r>
          </a:p>
          <a:p>
            <a:pPr marL="742950" lvl="1"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NTFS system.</a:t>
            </a:r>
          </a:p>
          <a:p>
            <a:pPr marL="742950" lvl="1"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Download &amp; Install</a:t>
            </a:r>
          </a:p>
          <a:p>
            <a:pPr marL="342900" indent="-342900">
              <a:buFont typeface="Wingdings" panose="05000000000000000000" pitchFamily="2" charset="2"/>
              <a:buChar char="Ø"/>
            </a:pPr>
            <a:r>
              <a:rPr lang="pl-PL" dirty="0">
                <a:latin typeface="Calibri" panose="020F0502020204030204" pitchFamily="34" charset="0"/>
                <a:cs typeface="Calibri" panose="020F0502020204030204" pitchFamily="34" charset="0"/>
              </a:rPr>
              <a:t>Go to URL</a:t>
            </a:r>
            <a:r>
              <a:rPr lang="pl-PL" b="1" dirty="0">
                <a:latin typeface="Calibri" panose="020F0502020204030204" pitchFamily="34" charset="0"/>
                <a:cs typeface="Calibri" panose="020F0502020204030204" pitchFamily="34" charset="0"/>
              </a:rPr>
              <a:t>:</a:t>
            </a:r>
            <a:r>
              <a:rPr lang="pl-PL" dirty="0">
                <a:latin typeface="Calibri" panose="020F0502020204030204" pitchFamily="34" charset="0"/>
                <a:cs typeface="Calibri" panose="020F0502020204030204" pitchFamily="34" charset="0"/>
              </a:rPr>
              <a:t> </a:t>
            </a:r>
            <a:r>
              <a:rPr lang="pl-PL" dirty="0">
                <a:latin typeface="Calibri" panose="020F0502020204030204" pitchFamily="34" charset="0"/>
                <a:cs typeface="Calibri" panose="020F0502020204030204" pitchFamily="34" charset="0"/>
                <a:hlinkClick r:id="rId2"/>
              </a:rPr>
              <a:t>https://www.microsoft.com/en-in/sql-server/sql-server-downloads</a:t>
            </a:r>
            <a:endParaRPr lang="en-CA"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CA" dirty="0">
                <a:latin typeface="Calibri" panose="020F0502020204030204" pitchFamily="34" charset="0"/>
                <a:cs typeface="Calibri" panose="020F0502020204030204" pitchFamily="34" charset="0"/>
              </a:rPr>
              <a:t>MS SQL 2017</a:t>
            </a:r>
          </a:p>
          <a:p>
            <a:pPr marL="342900" indent="-342900">
              <a:buFont typeface="Wingdings" panose="05000000000000000000" pitchFamily="2" charset="2"/>
              <a:buChar char="Ø"/>
            </a:pPr>
            <a:r>
              <a:rPr lang="en-US" dirty="0">
                <a:latin typeface="Calibri" panose="020F0502020204030204" pitchFamily="34" charset="0"/>
                <a:cs typeface="Calibri" panose="020F0502020204030204" pitchFamily="34" charset="0"/>
                <a:hlinkClick r:id="rId3"/>
              </a:rPr>
              <a:t>https://download.microsoft.com/download/5/A/7/5A7065A2-C81C-4A31-9972-8A31AC9388C1/SQLServer2017-SSEI-Dev.exe</a:t>
            </a:r>
            <a:endParaRPr lang="en-CA"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342900" indent="-342900">
              <a:buFont typeface="+mj-lt"/>
              <a:buAutoNum type="arabicPeriod"/>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Microsoft provides </a:t>
            </a:r>
            <a:r>
              <a:rPr lang="en-US" b="1" dirty="0">
                <a:latin typeface="Calibri" panose="020F0502020204030204" pitchFamily="34" charset="0"/>
                <a:cs typeface="Calibri" panose="020F0502020204030204" pitchFamily="34" charset="0"/>
              </a:rPr>
              <a:t>two specialized free editions</a:t>
            </a:r>
            <a:r>
              <a:rPr lang="en-US" dirty="0">
                <a:latin typeface="Calibri" panose="020F0502020204030204" pitchFamily="34" charset="0"/>
                <a:cs typeface="Calibri" panose="020F0502020204030204" pitchFamily="34" charset="0"/>
              </a:rPr>
              <a:t> to work on MS SQL server-</a:t>
            </a:r>
          </a:p>
          <a:p>
            <a:pPr marL="742950" lvl="1" indent="-285750">
              <a:buFont typeface="Wingdings" panose="05000000000000000000" pitchFamily="2" charset="2"/>
              <a:buChar char="v"/>
            </a:pPr>
            <a:r>
              <a:rPr lang="en-US" b="1" dirty="0">
                <a:latin typeface="Calibri" panose="020F0502020204030204" pitchFamily="34" charset="0"/>
                <a:cs typeface="Calibri" panose="020F0502020204030204" pitchFamily="34" charset="0"/>
              </a:rPr>
              <a:t>Developer</a:t>
            </a:r>
            <a:r>
              <a:rPr lang="en-US" dirty="0">
                <a:latin typeface="Calibri" panose="020F0502020204030204" pitchFamily="34" charset="0"/>
                <a:cs typeface="Calibri" panose="020F0502020204030204" pitchFamily="34" charset="0"/>
              </a:rPr>
              <a:t> – It has all feature which MS SQL server offers but we cannot use it in production. From the learning perspective, is it an ideal candidate to start.</a:t>
            </a:r>
          </a:p>
          <a:p>
            <a:pPr marL="742950" lvl="1" indent="-285750">
              <a:buFont typeface="Wingdings" panose="05000000000000000000" pitchFamily="2" charset="2"/>
              <a:buChar char="v"/>
            </a:pPr>
            <a:r>
              <a:rPr lang="en-US" b="1" dirty="0">
                <a:latin typeface="Calibri" panose="020F0502020204030204" pitchFamily="34" charset="0"/>
                <a:cs typeface="Calibri" panose="020F0502020204030204" pitchFamily="34" charset="0"/>
              </a:rPr>
              <a:t>Express</a:t>
            </a:r>
            <a:r>
              <a:rPr lang="en-US" dirty="0">
                <a:latin typeface="Calibri" panose="020F0502020204030204" pitchFamily="34" charset="0"/>
                <a:cs typeface="Calibri" panose="020F0502020204030204" pitchFamily="34" charset="0"/>
              </a:rPr>
              <a:t>: This is also a free version but with the limited set of features with no business intelligence applications.</a:t>
            </a:r>
          </a:p>
          <a:p>
            <a:pPr lvl="1"/>
            <a:r>
              <a:rPr lang="en-US" dirty="0">
                <a:latin typeface="Calibri" panose="020F0502020204030204" pitchFamily="34" charset="0"/>
                <a:cs typeface="Calibri" panose="020F0502020204030204" pitchFamily="34" charset="0"/>
              </a:rPr>
              <a:t>We will select the </a:t>
            </a:r>
            <a:r>
              <a:rPr lang="en-US" b="1" dirty="0">
                <a:latin typeface="Calibri" panose="020F0502020204030204" pitchFamily="34" charset="0"/>
                <a:cs typeface="Calibri" panose="020F0502020204030204" pitchFamily="34" charset="0"/>
              </a:rPr>
              <a:t>Developer edition </a:t>
            </a:r>
            <a:r>
              <a:rPr lang="en-US" dirty="0">
                <a:latin typeface="Calibri" panose="020F0502020204030204" pitchFamily="34" charset="0"/>
                <a:cs typeface="Calibri" panose="020F0502020204030204" pitchFamily="34" charset="0"/>
              </a:rPr>
              <a:t>for installation.</a:t>
            </a:r>
          </a:p>
          <a:p>
            <a:pPr marL="342900"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Click on </a:t>
            </a:r>
            <a:r>
              <a:rPr lang="en-US" b="1" dirty="0">
                <a:latin typeface="Calibri" panose="020F0502020204030204" pitchFamily="34" charset="0"/>
                <a:cs typeface="Calibri" panose="020F0502020204030204" pitchFamily="34" charset="0"/>
              </a:rPr>
              <a:t>"Download now“</a:t>
            </a:r>
          </a:p>
        </p:txBody>
      </p:sp>
      <p:pic>
        <p:nvPicPr>
          <p:cNvPr id="1026" name="Picture 2" descr="https://www.guru99.com/images/1/030119_0948_HowtoDownlo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981" y="136525"/>
            <a:ext cx="6334851" cy="196109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561BA9-CDCF-4958-B8AB-66F3BF063E13}" type="slidenum">
              <a:rPr lang="en-US" smtClean="0"/>
              <a:t>8</a:t>
            </a:fld>
            <a:endParaRPr lang="en-US"/>
          </a:p>
        </p:txBody>
      </p:sp>
    </p:spTree>
    <p:extLst>
      <p:ext uri="{BB962C8B-B14F-4D97-AF65-F5344CB8AC3E}">
        <p14:creationId xmlns:p14="http://schemas.microsoft.com/office/powerpoint/2010/main" val="339816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949" y="364650"/>
            <a:ext cx="8778240" cy="369332"/>
          </a:xfrm>
          <a:prstGeom prst="rect">
            <a:avLst/>
          </a:prstGeom>
        </p:spPr>
        <p:txBody>
          <a:bodyPr wrap="square">
            <a:spAutoFit/>
          </a:bodyPr>
          <a:lstStyle/>
          <a:p>
            <a:pPr marL="342900"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We will get set up as </a:t>
            </a:r>
            <a:r>
              <a:rPr lang="en-US" b="1" dirty="0">
                <a:latin typeface="Calibri" panose="020F0502020204030204" pitchFamily="34" charset="0"/>
                <a:cs typeface="Calibri" panose="020F0502020204030204" pitchFamily="34" charset="0"/>
              </a:rPr>
              <a:t>'SQLServer2017-SSEI-Dev.exe'.</a:t>
            </a:r>
            <a:endParaRPr lang="en-US" dirty="0">
              <a:latin typeface="Calibri" panose="020F0502020204030204" pitchFamily="34" charset="0"/>
              <a:cs typeface="Calibri" panose="020F0502020204030204" pitchFamily="34" charset="0"/>
            </a:endParaRPr>
          </a:p>
        </p:txBody>
      </p:sp>
      <p:pic>
        <p:nvPicPr>
          <p:cNvPr id="2050" name="Picture 2" descr="https://www.guru99.com/images/1/030119_0948_HowtoDownl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466" y="733982"/>
            <a:ext cx="3105150" cy="10953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4949" y="1829358"/>
            <a:ext cx="10554788" cy="646331"/>
          </a:xfrm>
          <a:prstGeom prst="rect">
            <a:avLst/>
          </a:prstGeom>
        </p:spPr>
        <p:txBody>
          <a:bodyPr wrap="square">
            <a:spAutoFit/>
          </a:bodyPr>
          <a:lstStyle/>
          <a:p>
            <a:pPr marL="342900"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Double click on </a:t>
            </a:r>
            <a:r>
              <a:rPr lang="en-US" b="1" dirty="0">
                <a:latin typeface="Calibri" panose="020F0502020204030204" pitchFamily="34" charset="0"/>
                <a:cs typeface="Calibri" panose="020F0502020204030204" pitchFamily="34" charset="0"/>
              </a:rPr>
              <a:t>"SQLServer2017-SSEI-Dev.exe". </a:t>
            </a:r>
            <a:r>
              <a:rPr lang="en-US" dirty="0">
                <a:latin typeface="Calibri" panose="020F0502020204030204" pitchFamily="34" charset="0"/>
                <a:cs typeface="Calibri" panose="020F0502020204030204" pitchFamily="34" charset="0"/>
              </a:rPr>
              <a:t>Below screen will appear with three options- Basic, Custom and Download files.</a:t>
            </a:r>
          </a:p>
        </p:txBody>
      </p:sp>
      <p:pic>
        <p:nvPicPr>
          <p:cNvPr id="2052" name="Picture 4" descr="https://www.guru99.com/images/1/030119_0948_HowtoDownlo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02" y="2475689"/>
            <a:ext cx="5584009" cy="434122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561BA9-CDCF-4958-B8AB-66F3BF063E13}" type="slidenum">
              <a:rPr lang="en-US" smtClean="0"/>
              <a:t>9</a:t>
            </a:fld>
            <a:endParaRPr lang="en-US"/>
          </a:p>
        </p:txBody>
      </p:sp>
    </p:spTree>
    <p:extLst>
      <p:ext uri="{BB962C8B-B14F-4D97-AF65-F5344CB8AC3E}">
        <p14:creationId xmlns:p14="http://schemas.microsoft.com/office/powerpoint/2010/main" val="231459466"/>
      </p:ext>
    </p:extLst>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4636</Words>
  <Application>Microsoft Office PowerPoint</Application>
  <PresentationFormat>Widescreen</PresentationFormat>
  <Paragraphs>364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Courier New</vt:lpstr>
      <vt:lpstr>Wingdings</vt:lpstr>
      <vt:lpstr>Gear Drives</vt:lpstr>
      <vt:lpstr>MS SQL Server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Introduction</dc:title>
  <dc:creator>angadk</dc:creator>
  <cp:lastModifiedBy>pedram h</cp:lastModifiedBy>
  <cp:revision>193</cp:revision>
  <dcterms:created xsi:type="dcterms:W3CDTF">2019-04-05T05:55:00Z</dcterms:created>
  <dcterms:modified xsi:type="dcterms:W3CDTF">2020-09-29T00:48:00Z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1033-10.2.0.7644</vt:lpwstr>
  </property>
</Properties>
</file>