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58" r:id="rId4"/>
    <p:sldId id="259" r:id="rId5"/>
    <p:sldId id="261" r:id="rId6"/>
    <p:sldId id="263" r:id="rId7"/>
    <p:sldId id="293" r:id="rId8"/>
    <p:sldId id="264" r:id="rId9"/>
    <p:sldId id="294" r:id="rId10"/>
    <p:sldId id="265" r:id="rId11"/>
    <p:sldId id="295" r:id="rId12"/>
    <p:sldId id="266" r:id="rId13"/>
    <p:sldId id="267" r:id="rId14"/>
    <p:sldId id="296" r:id="rId15"/>
    <p:sldId id="268" r:id="rId16"/>
    <p:sldId id="299" r:id="rId17"/>
    <p:sldId id="270" r:id="rId18"/>
    <p:sldId id="271" r:id="rId19"/>
    <p:sldId id="297" r:id="rId20"/>
    <p:sldId id="272" r:id="rId21"/>
    <p:sldId id="298" r:id="rId22"/>
    <p:sldId id="273" r:id="rId23"/>
    <p:sldId id="302" r:id="rId24"/>
    <p:sldId id="335" r:id="rId25"/>
    <p:sldId id="300" r:id="rId26"/>
    <p:sldId id="336" r:id="rId27"/>
    <p:sldId id="337" r:id="rId28"/>
    <p:sldId id="303" r:id="rId29"/>
    <p:sldId id="304" r:id="rId30"/>
    <p:sldId id="305" r:id="rId31"/>
    <p:sldId id="277" r:id="rId32"/>
    <p:sldId id="279" r:id="rId33"/>
    <p:sldId id="308" r:id="rId34"/>
    <p:sldId id="310" r:id="rId35"/>
    <p:sldId id="307" r:id="rId36"/>
    <p:sldId id="309" r:id="rId37"/>
    <p:sldId id="311" r:id="rId38"/>
    <p:sldId id="312" r:id="rId39"/>
    <p:sldId id="313" r:id="rId40"/>
    <p:sldId id="316" r:id="rId41"/>
    <p:sldId id="280" r:id="rId42"/>
    <p:sldId id="315" r:id="rId43"/>
    <p:sldId id="318" r:id="rId44"/>
    <p:sldId id="317" r:id="rId45"/>
    <p:sldId id="319" r:id="rId46"/>
    <p:sldId id="320" r:id="rId47"/>
    <p:sldId id="321" r:id="rId48"/>
    <p:sldId id="285" r:id="rId49"/>
    <p:sldId id="286" r:id="rId50"/>
    <p:sldId id="287" r:id="rId51"/>
    <p:sldId id="289" r:id="rId52"/>
    <p:sldId id="323" r:id="rId53"/>
    <p:sldId id="322" r:id="rId54"/>
    <p:sldId id="314" r:id="rId55"/>
    <p:sldId id="324" r:id="rId56"/>
    <p:sldId id="325" r:id="rId57"/>
    <p:sldId id="326" r:id="rId58"/>
    <p:sldId id="290" r:id="rId59"/>
    <p:sldId id="291" r:id="rId60"/>
    <p:sldId id="292" r:id="rId61"/>
    <p:sldId id="330" r:id="rId62"/>
    <p:sldId id="327" r:id="rId63"/>
    <p:sldId id="338" r:id="rId64"/>
    <p:sldId id="339" r:id="rId65"/>
    <p:sldId id="340" r:id="rId66"/>
    <p:sldId id="341" r:id="rId67"/>
    <p:sldId id="342" r:id="rId68"/>
    <p:sldId id="343" r:id="rId69"/>
    <p:sldId id="344" r:id="rId70"/>
    <p:sldId id="345" r:id="rId71"/>
    <p:sldId id="275" r:id="rId72"/>
    <p:sldId id="260" r:id="rId73"/>
    <p:sldId id="347" r:id="rId74"/>
    <p:sldId id="348" r:id="rId75"/>
    <p:sldId id="262" r:id="rId76"/>
    <p:sldId id="349" r:id="rId77"/>
    <p:sldId id="350" r:id="rId78"/>
    <p:sldId id="278" r:id="rId79"/>
    <p:sldId id="351" r:id="rId80"/>
    <p:sldId id="352" r:id="rId81"/>
    <p:sldId id="353" r:id="rId82"/>
    <p:sldId id="282" r:id="rId83"/>
    <p:sldId id="354" r:id="rId84"/>
    <p:sldId id="281" r:id="rId85"/>
    <p:sldId id="283" r:id="rId86"/>
    <p:sldId id="355" r:id="rId87"/>
    <p:sldId id="284" r:id="rId88"/>
    <p:sldId id="35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779" autoAdjust="0"/>
  </p:normalViewPr>
  <p:slideViewPr>
    <p:cSldViewPr snapToGrid="0">
      <p:cViewPr>
        <p:scale>
          <a:sx n="110" d="100"/>
          <a:sy n="110" d="100"/>
        </p:scale>
        <p:origin x="57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4814B-965A-479D-9F5C-02E3DA4A6932}" type="datetimeFigureOut">
              <a:rPr lang="en-CA" smtClean="0"/>
              <a:t>2020-03-14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3F684-2194-4F61-B5F5-25EFC1ADC5AB}" type="slidenum">
              <a:rPr lang="en-CA" smtClean="0"/>
              <a:t>‹#›</a:t>
            </a:fld>
            <a:endParaRPr lang="en-CA"/>
          </a:p>
        </p:txBody>
      </p:sp>
    </p:spTree>
    <p:extLst>
      <p:ext uri="{BB962C8B-B14F-4D97-AF65-F5344CB8AC3E}">
        <p14:creationId xmlns:p14="http://schemas.microsoft.com/office/powerpoint/2010/main" val="209446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3</a:t>
            </a:fld>
            <a:endParaRPr lang="en-CA"/>
          </a:p>
        </p:txBody>
      </p:sp>
    </p:spTree>
    <p:extLst>
      <p:ext uri="{BB962C8B-B14F-4D97-AF65-F5344CB8AC3E}">
        <p14:creationId xmlns:p14="http://schemas.microsoft.com/office/powerpoint/2010/main" val="402434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solidFill>
                  <a:srgbClr val="FF0000"/>
                </a:solidFill>
                <a:latin typeface="Times New Roman" panose="02020603050405020304" pitchFamily="18" charset="0"/>
                <a:cs typeface="Times New Roman" panose="02020603050405020304" pitchFamily="18" charset="0"/>
              </a:rPr>
              <a:t>Is it mandatory to assign a value at the beginning ? Yes</a:t>
            </a:r>
          </a:p>
          <a:p>
            <a:r>
              <a:rPr lang="en-CA" dirty="0">
                <a:solidFill>
                  <a:srgbClr val="FF0000"/>
                </a:solidFill>
                <a:latin typeface="Times New Roman" panose="02020603050405020304" pitchFamily="18" charset="0"/>
                <a:cs typeface="Times New Roman" panose="02020603050405020304" pitchFamily="18" charset="0"/>
              </a:rPr>
              <a:t>Is it mandatory to define the type of a variable ? No</a:t>
            </a:r>
          </a:p>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19</a:t>
            </a:fld>
            <a:endParaRPr lang="en-CA"/>
          </a:p>
        </p:txBody>
      </p:sp>
    </p:spTree>
    <p:extLst>
      <p:ext uri="{BB962C8B-B14F-4D97-AF65-F5344CB8AC3E}">
        <p14:creationId xmlns:p14="http://schemas.microsoft.com/office/powerpoint/2010/main" val="254024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Advantages:</a:t>
            </a:r>
          </a:p>
          <a:p>
            <a:r>
              <a:rPr lang="en-CA" dirty="0"/>
              <a:t>=========</a:t>
            </a:r>
          </a:p>
          <a:p>
            <a:r>
              <a:rPr lang="en-CA" dirty="0"/>
              <a:t>Provides </a:t>
            </a:r>
            <a:r>
              <a:rPr lang="en-CA" b="1" dirty="0"/>
              <a:t>performance enhancement </a:t>
            </a:r>
            <a:r>
              <a:rPr lang="en-CA" dirty="0"/>
              <a:t>by not doing calculations until needed</a:t>
            </a:r>
          </a:p>
          <a:p>
            <a:r>
              <a:rPr lang="en-CA" dirty="0"/>
              <a:t>Increase the response time of applications by postponing the heavy operations until required.</a:t>
            </a:r>
          </a:p>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20</a:t>
            </a:fld>
            <a:endParaRPr lang="en-CA"/>
          </a:p>
        </p:txBody>
      </p:sp>
    </p:spTree>
    <p:extLst>
      <p:ext uri="{BB962C8B-B14F-4D97-AF65-F5344CB8AC3E}">
        <p14:creationId xmlns:p14="http://schemas.microsoft.com/office/powerpoint/2010/main" val="4034102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Initialize it when its evaluated</a:t>
            </a:r>
          </a:p>
          <a:p>
            <a:endParaRPr lang="en-CA" dirty="0"/>
          </a:p>
          <a:p>
            <a:r>
              <a:rPr lang="en-CA" dirty="0"/>
              <a:t>In Scala we have If … else block .There is a one variable which is computation intense which require lots of resources and its in else block .</a:t>
            </a:r>
          </a:p>
          <a:p>
            <a:r>
              <a:rPr lang="en-CA" dirty="0"/>
              <a:t>It may not be completed if we do not need it.</a:t>
            </a:r>
          </a:p>
          <a:p>
            <a:endParaRPr lang="en-CA" dirty="0"/>
          </a:p>
          <a:p>
            <a:r>
              <a:rPr lang="en-CA" dirty="0"/>
              <a:t>It evaluated it when the lazy variable is used somewhere .It will not initialized till it is used somewhere</a:t>
            </a:r>
          </a:p>
          <a:p>
            <a:endParaRPr lang="en-CA" dirty="0"/>
          </a:p>
          <a:p>
            <a:r>
              <a:rPr lang="en-CA" dirty="0"/>
              <a:t>X5 has not evaluated yet. X5 will be evaluated when we use it.</a:t>
            </a:r>
          </a:p>
          <a:p>
            <a:r>
              <a:rPr lang="en-CA" dirty="0"/>
              <a:t>Scala is a functional programming language and may not be completed if it never is used.</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21</a:t>
            </a:fld>
            <a:endParaRPr lang="en-CA"/>
          </a:p>
        </p:txBody>
      </p:sp>
    </p:spTree>
    <p:extLst>
      <p:ext uri="{BB962C8B-B14F-4D97-AF65-F5344CB8AC3E}">
        <p14:creationId xmlns:p14="http://schemas.microsoft.com/office/powerpoint/2010/main" val="129182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Lazy Values do not give an error on initialization ,whereas no lazy value do give errors.</a:t>
            </a:r>
          </a:p>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22</a:t>
            </a:fld>
            <a:endParaRPr lang="en-CA"/>
          </a:p>
        </p:txBody>
      </p:sp>
    </p:spTree>
    <p:extLst>
      <p:ext uri="{BB962C8B-B14F-4D97-AF65-F5344CB8AC3E}">
        <p14:creationId xmlns:p14="http://schemas.microsoft.com/office/powerpoint/2010/main" val="277690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23</a:t>
            </a:fld>
            <a:endParaRPr lang="en-CA"/>
          </a:p>
        </p:txBody>
      </p:sp>
    </p:spTree>
    <p:extLst>
      <p:ext uri="{BB962C8B-B14F-4D97-AF65-F5344CB8AC3E}">
        <p14:creationId xmlns:p14="http://schemas.microsoft.com/office/powerpoint/2010/main" val="3555709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Scaladoc</a:t>
            </a:r>
            <a:r>
              <a:rPr lang="en-US" baseline="0" dirty="0"/>
              <a:t>: http://lampwww.epfl.ch/~hmiller/scaladoc/library/#package</a:t>
            </a:r>
            <a:endParaRPr lang="en-US" dirty="0"/>
          </a:p>
        </p:txBody>
      </p:sp>
      <p:sp>
        <p:nvSpPr>
          <p:cNvPr id="4" name="Slide Number Placeholder 3"/>
          <p:cNvSpPr>
            <a:spLocks noGrp="1"/>
          </p:cNvSpPr>
          <p:nvPr>
            <p:ph type="sldNum" sz="quarter" idx="10"/>
          </p:nvPr>
        </p:nvSpPr>
        <p:spPr/>
        <p:txBody>
          <a:bodyPr/>
          <a:lstStyle/>
          <a:p>
            <a:fld id="{FDA9340B-C14A-9941-9D45-7FAABD705E7B}" type="slidenum">
              <a:rPr lang="en-US" smtClean="0"/>
              <a:t>24</a:t>
            </a:fld>
            <a:endParaRPr lang="en-US"/>
          </a:p>
        </p:txBody>
      </p:sp>
    </p:spTree>
    <p:extLst>
      <p:ext uri="{BB962C8B-B14F-4D97-AF65-F5344CB8AC3E}">
        <p14:creationId xmlns:p14="http://schemas.microsoft.com/office/powerpoint/2010/main" val="3795444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25</a:t>
            </a:fld>
            <a:endParaRPr lang="en-CA"/>
          </a:p>
        </p:txBody>
      </p:sp>
    </p:spTree>
    <p:extLst>
      <p:ext uri="{BB962C8B-B14F-4D97-AF65-F5344CB8AC3E}">
        <p14:creationId xmlns:p14="http://schemas.microsoft.com/office/powerpoint/2010/main" val="4261277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DA9340B-C14A-9941-9D45-7FAABD705E7B}" type="slidenum">
              <a:rPr lang="en-US" smtClean="0"/>
              <a:t>26</a:t>
            </a:fld>
            <a:endParaRPr lang="en-US"/>
          </a:p>
        </p:txBody>
      </p:sp>
    </p:spTree>
    <p:extLst>
      <p:ext uri="{BB962C8B-B14F-4D97-AF65-F5344CB8AC3E}">
        <p14:creationId xmlns:p14="http://schemas.microsoft.com/office/powerpoint/2010/main" val="5433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28</a:t>
            </a:fld>
            <a:endParaRPr lang="en-CA"/>
          </a:p>
        </p:txBody>
      </p:sp>
    </p:spTree>
    <p:extLst>
      <p:ext uri="{BB962C8B-B14F-4D97-AF65-F5344CB8AC3E}">
        <p14:creationId xmlns:p14="http://schemas.microsoft.com/office/powerpoint/2010/main" val="3771638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29</a:t>
            </a:fld>
            <a:endParaRPr lang="en-CA"/>
          </a:p>
        </p:txBody>
      </p:sp>
    </p:spTree>
    <p:extLst>
      <p:ext uri="{BB962C8B-B14F-4D97-AF65-F5344CB8AC3E}">
        <p14:creationId xmlns:p14="http://schemas.microsoft.com/office/powerpoint/2010/main" val="102854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6</a:t>
            </a:fld>
            <a:endParaRPr lang="en-CA"/>
          </a:p>
        </p:txBody>
      </p:sp>
    </p:spTree>
    <p:extLst>
      <p:ext uri="{BB962C8B-B14F-4D97-AF65-F5344CB8AC3E}">
        <p14:creationId xmlns:p14="http://schemas.microsoft.com/office/powerpoint/2010/main" val="1175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30</a:t>
            </a:fld>
            <a:endParaRPr lang="en-CA"/>
          </a:p>
        </p:txBody>
      </p:sp>
    </p:spTree>
    <p:extLst>
      <p:ext uri="{BB962C8B-B14F-4D97-AF65-F5344CB8AC3E}">
        <p14:creationId xmlns:p14="http://schemas.microsoft.com/office/powerpoint/2010/main" val="29820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5333F684-2194-4F61-B5F5-25EFC1ADC5AB}" type="slidenum">
              <a:rPr lang="en-CA" smtClean="0"/>
              <a:t>31</a:t>
            </a:fld>
            <a:endParaRPr lang="en-CA"/>
          </a:p>
        </p:txBody>
      </p:sp>
    </p:spTree>
    <p:extLst>
      <p:ext uri="{BB962C8B-B14F-4D97-AF65-F5344CB8AC3E}">
        <p14:creationId xmlns:p14="http://schemas.microsoft.com/office/powerpoint/2010/main" val="2150791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32</a:t>
            </a:fld>
            <a:endParaRPr lang="en-CA"/>
          </a:p>
        </p:txBody>
      </p:sp>
    </p:spTree>
    <p:extLst>
      <p:ext uri="{BB962C8B-B14F-4D97-AF65-F5344CB8AC3E}">
        <p14:creationId xmlns:p14="http://schemas.microsoft.com/office/powerpoint/2010/main" val="12248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33</a:t>
            </a:fld>
            <a:endParaRPr lang="en-CA"/>
          </a:p>
        </p:txBody>
      </p:sp>
    </p:spTree>
    <p:extLst>
      <p:ext uri="{BB962C8B-B14F-4D97-AF65-F5344CB8AC3E}">
        <p14:creationId xmlns:p14="http://schemas.microsoft.com/office/powerpoint/2010/main" val="1419680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34</a:t>
            </a:fld>
            <a:endParaRPr lang="en-CA"/>
          </a:p>
        </p:txBody>
      </p:sp>
    </p:spTree>
    <p:extLst>
      <p:ext uri="{BB962C8B-B14F-4D97-AF65-F5344CB8AC3E}">
        <p14:creationId xmlns:p14="http://schemas.microsoft.com/office/powerpoint/2010/main" val="3390779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While and do while</a:t>
            </a:r>
          </a:p>
        </p:txBody>
      </p:sp>
      <p:sp>
        <p:nvSpPr>
          <p:cNvPr id="4" name="Slide Number Placeholder 3"/>
          <p:cNvSpPr>
            <a:spLocks noGrp="1"/>
          </p:cNvSpPr>
          <p:nvPr>
            <p:ph type="sldNum" sz="quarter" idx="5"/>
          </p:nvPr>
        </p:nvSpPr>
        <p:spPr/>
        <p:txBody>
          <a:bodyPr/>
          <a:lstStyle/>
          <a:p>
            <a:fld id="{5333F684-2194-4F61-B5F5-25EFC1ADC5AB}" type="slidenum">
              <a:rPr lang="en-CA" smtClean="0"/>
              <a:t>35</a:t>
            </a:fld>
            <a:endParaRPr lang="en-CA"/>
          </a:p>
        </p:txBody>
      </p:sp>
    </p:spTree>
    <p:extLst>
      <p:ext uri="{BB962C8B-B14F-4D97-AF65-F5344CB8AC3E}">
        <p14:creationId xmlns:p14="http://schemas.microsoft.com/office/powerpoint/2010/main" val="1805746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36</a:t>
            </a:fld>
            <a:endParaRPr lang="en-CA"/>
          </a:p>
        </p:txBody>
      </p:sp>
    </p:spTree>
    <p:extLst>
      <p:ext uri="{BB962C8B-B14F-4D97-AF65-F5344CB8AC3E}">
        <p14:creationId xmlns:p14="http://schemas.microsoft.com/office/powerpoint/2010/main" val="1149519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Since function can be written as this 1 to 10 so the result will be same</a:t>
            </a:r>
          </a:p>
        </p:txBody>
      </p:sp>
      <p:sp>
        <p:nvSpPr>
          <p:cNvPr id="4" name="Slide Number Placeholder 3"/>
          <p:cNvSpPr>
            <a:spLocks noGrp="1"/>
          </p:cNvSpPr>
          <p:nvPr>
            <p:ph type="sldNum" sz="quarter" idx="5"/>
          </p:nvPr>
        </p:nvSpPr>
        <p:spPr/>
        <p:txBody>
          <a:bodyPr/>
          <a:lstStyle/>
          <a:p>
            <a:fld id="{5333F684-2194-4F61-B5F5-25EFC1ADC5AB}" type="slidenum">
              <a:rPr lang="en-CA" smtClean="0"/>
              <a:t>37</a:t>
            </a:fld>
            <a:endParaRPr lang="en-CA"/>
          </a:p>
        </p:txBody>
      </p:sp>
    </p:spTree>
    <p:extLst>
      <p:ext uri="{BB962C8B-B14F-4D97-AF65-F5344CB8AC3E}">
        <p14:creationId xmlns:p14="http://schemas.microsoft.com/office/powerpoint/2010/main" val="4277320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38</a:t>
            </a:fld>
            <a:endParaRPr lang="en-CA"/>
          </a:p>
        </p:txBody>
      </p:sp>
    </p:spTree>
    <p:extLst>
      <p:ext uri="{BB962C8B-B14F-4D97-AF65-F5344CB8AC3E}">
        <p14:creationId xmlns:p14="http://schemas.microsoft.com/office/powerpoint/2010/main" val="3731344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Times New Roman" panose="02020603050405020304" pitchFamily="18" charset="0"/>
                <a:cs typeface="Times New Roman" panose="02020603050405020304" pitchFamily="18" charset="0"/>
              </a:rPr>
              <a:t>It takes each character from x which is the string and assign it to “</a:t>
            </a:r>
            <a:r>
              <a:rPr lang="en-CA" dirty="0" err="1">
                <a:latin typeface="Times New Roman" panose="02020603050405020304" pitchFamily="18" charset="0"/>
                <a:cs typeface="Times New Roman" panose="02020603050405020304" pitchFamily="18" charset="0"/>
              </a:rPr>
              <a:t>ch</a:t>
            </a:r>
            <a:r>
              <a:rPr lang="en-CA" dirty="0">
                <a:latin typeface="Times New Roman" panose="02020603050405020304" pitchFamily="18" charset="0"/>
                <a:cs typeface="Times New Roman" panose="02020603050405020304" pitchFamily="18" charset="0"/>
              </a:rPr>
              <a:t>” variable then </a:t>
            </a:r>
            <a:r>
              <a:rPr lang="en-CA" dirty="0" err="1">
                <a:latin typeface="Times New Roman" panose="02020603050405020304" pitchFamily="18" charset="0"/>
                <a:cs typeface="Times New Roman" panose="02020603050405020304" pitchFamily="18" charset="0"/>
              </a:rPr>
              <a:t>ch</a:t>
            </a:r>
            <a:r>
              <a:rPr lang="en-CA" dirty="0">
                <a:latin typeface="Times New Roman" panose="02020603050405020304" pitchFamily="18" charset="0"/>
                <a:cs typeface="Times New Roman" panose="02020603050405020304" pitchFamily="18" charset="0"/>
              </a:rPr>
              <a:t> become a character variable (of type character)</a:t>
            </a:r>
          </a:p>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39</a:t>
            </a:fld>
            <a:endParaRPr lang="en-CA"/>
          </a:p>
        </p:txBody>
      </p:sp>
    </p:spTree>
    <p:extLst>
      <p:ext uri="{BB962C8B-B14F-4D97-AF65-F5344CB8AC3E}">
        <p14:creationId xmlns:p14="http://schemas.microsoft.com/office/powerpoint/2010/main" val="917548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7</a:t>
            </a:fld>
            <a:endParaRPr lang="en-CA"/>
          </a:p>
        </p:txBody>
      </p:sp>
    </p:spTree>
    <p:extLst>
      <p:ext uri="{BB962C8B-B14F-4D97-AF65-F5344CB8AC3E}">
        <p14:creationId xmlns:p14="http://schemas.microsoft.com/office/powerpoint/2010/main" val="3984458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=1 j=1 and j=2</a:t>
            </a:r>
          </a:p>
          <a:p>
            <a:r>
              <a:rPr lang="en-CA" dirty="0" err="1"/>
              <a:t>i</a:t>
            </a:r>
            <a:r>
              <a:rPr lang="en-CA" dirty="0"/>
              <a:t>=2 j=1 and j=2</a:t>
            </a:r>
          </a:p>
          <a:p>
            <a:r>
              <a:rPr lang="en-CA" dirty="0"/>
              <a:t>….</a:t>
            </a:r>
          </a:p>
          <a:p>
            <a:r>
              <a:rPr lang="en-CA" dirty="0"/>
              <a:t>Traditional</a:t>
            </a:r>
          </a:p>
        </p:txBody>
      </p:sp>
      <p:sp>
        <p:nvSpPr>
          <p:cNvPr id="4" name="Slide Number Placeholder 3"/>
          <p:cNvSpPr>
            <a:spLocks noGrp="1"/>
          </p:cNvSpPr>
          <p:nvPr>
            <p:ph type="sldNum" sz="quarter" idx="5"/>
          </p:nvPr>
        </p:nvSpPr>
        <p:spPr/>
        <p:txBody>
          <a:bodyPr/>
          <a:lstStyle/>
          <a:p>
            <a:fld id="{5333F684-2194-4F61-B5F5-25EFC1ADC5AB}" type="slidenum">
              <a:rPr lang="en-CA" smtClean="0"/>
              <a:t>41</a:t>
            </a:fld>
            <a:endParaRPr lang="en-CA"/>
          </a:p>
        </p:txBody>
      </p:sp>
    </p:spTree>
    <p:extLst>
      <p:ext uri="{BB962C8B-B14F-4D97-AF65-F5344CB8AC3E}">
        <p14:creationId xmlns:p14="http://schemas.microsoft.com/office/powerpoint/2010/main" val="1081615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Within </a:t>
            </a:r>
            <a:r>
              <a:rPr lang="en-CA" dirty="0" err="1"/>
              <a:t>println</a:t>
            </a:r>
            <a:r>
              <a:rPr lang="en-CA" dirty="0"/>
              <a:t> we can concatenate two expression to form one single expression </a:t>
            </a:r>
          </a:p>
          <a:p>
            <a:r>
              <a:rPr lang="en-CA" dirty="0"/>
              <a:t>Dynamic value is product/2.5</a:t>
            </a:r>
          </a:p>
        </p:txBody>
      </p:sp>
      <p:sp>
        <p:nvSpPr>
          <p:cNvPr id="4" name="Slide Number Placeholder 3"/>
          <p:cNvSpPr>
            <a:spLocks noGrp="1"/>
          </p:cNvSpPr>
          <p:nvPr>
            <p:ph type="sldNum" sz="quarter" idx="5"/>
          </p:nvPr>
        </p:nvSpPr>
        <p:spPr/>
        <p:txBody>
          <a:bodyPr/>
          <a:lstStyle/>
          <a:p>
            <a:fld id="{5333F684-2194-4F61-B5F5-25EFC1ADC5AB}" type="slidenum">
              <a:rPr lang="en-CA" smtClean="0"/>
              <a:t>42</a:t>
            </a:fld>
            <a:endParaRPr lang="en-CA"/>
          </a:p>
        </p:txBody>
      </p:sp>
    </p:spTree>
    <p:extLst>
      <p:ext uri="{BB962C8B-B14F-4D97-AF65-F5344CB8AC3E}">
        <p14:creationId xmlns:p14="http://schemas.microsoft.com/office/powerpoint/2010/main" val="1468043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43</a:t>
            </a:fld>
            <a:endParaRPr lang="en-CA"/>
          </a:p>
        </p:txBody>
      </p:sp>
    </p:spTree>
    <p:extLst>
      <p:ext uri="{BB962C8B-B14F-4D97-AF65-F5344CB8AC3E}">
        <p14:creationId xmlns:p14="http://schemas.microsoft.com/office/powerpoint/2010/main" val="4142588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45</a:t>
            </a:fld>
            <a:endParaRPr lang="en-CA"/>
          </a:p>
        </p:txBody>
      </p:sp>
    </p:spTree>
    <p:extLst>
      <p:ext uri="{BB962C8B-B14F-4D97-AF65-F5344CB8AC3E}">
        <p14:creationId xmlns:p14="http://schemas.microsoft.com/office/powerpoint/2010/main" val="2321210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 will print the ASCCI value of H which is 72</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Then it </a:t>
            </a:r>
            <a:r>
              <a:rPr lang="en-CA" dirty="0" err="1"/>
              <a:t>It</a:t>
            </a:r>
            <a:r>
              <a:rPr lang="en-CA" dirty="0"/>
              <a:t> will print the ASCCI value of e which is 101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Second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will print the ASCCI value of H which is 72 + </a:t>
            </a:r>
            <a:r>
              <a:rPr lang="en-CA" dirty="0" err="1"/>
              <a:t>i</a:t>
            </a:r>
            <a:r>
              <a:rPr lang="en-CA"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will print the ASCCI value of H which is 72 + </a:t>
            </a:r>
            <a:r>
              <a:rPr lang="en-CA" dirty="0" err="1"/>
              <a:t>i</a:t>
            </a:r>
            <a:r>
              <a:rPr lang="en-CA" dirty="0"/>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will print the ASCCI value of H which is 72 + I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 that’s why it becomes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73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74</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75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76</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77</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Then go to o and so on</a:t>
            </a:r>
          </a:p>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46</a:t>
            </a:fld>
            <a:endParaRPr lang="en-CA"/>
          </a:p>
        </p:txBody>
      </p:sp>
    </p:spTree>
    <p:extLst>
      <p:ext uri="{BB962C8B-B14F-4D97-AF65-F5344CB8AC3E}">
        <p14:creationId xmlns:p14="http://schemas.microsoft.com/office/powerpoint/2010/main" val="384554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47</a:t>
            </a:fld>
            <a:endParaRPr lang="en-CA"/>
          </a:p>
        </p:txBody>
      </p:sp>
    </p:spTree>
    <p:extLst>
      <p:ext uri="{BB962C8B-B14F-4D97-AF65-F5344CB8AC3E}">
        <p14:creationId xmlns:p14="http://schemas.microsoft.com/office/powerpoint/2010/main" val="189513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48</a:t>
            </a:fld>
            <a:endParaRPr lang="en-CA"/>
          </a:p>
        </p:txBody>
      </p:sp>
    </p:spTree>
    <p:extLst>
      <p:ext uri="{BB962C8B-B14F-4D97-AF65-F5344CB8AC3E}">
        <p14:creationId xmlns:p14="http://schemas.microsoft.com/office/powerpoint/2010/main" val="3245546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5*4*3*2*1</a:t>
            </a:r>
          </a:p>
        </p:txBody>
      </p:sp>
      <p:sp>
        <p:nvSpPr>
          <p:cNvPr id="4" name="Slide Number Placeholder 3"/>
          <p:cNvSpPr>
            <a:spLocks noGrp="1"/>
          </p:cNvSpPr>
          <p:nvPr>
            <p:ph type="sldNum" sz="quarter" idx="5"/>
          </p:nvPr>
        </p:nvSpPr>
        <p:spPr/>
        <p:txBody>
          <a:bodyPr/>
          <a:lstStyle/>
          <a:p>
            <a:fld id="{5333F684-2194-4F61-B5F5-25EFC1ADC5AB}" type="slidenum">
              <a:rPr lang="en-CA" smtClean="0"/>
              <a:t>50</a:t>
            </a:fld>
            <a:endParaRPr lang="en-CA"/>
          </a:p>
        </p:txBody>
      </p:sp>
    </p:spTree>
    <p:extLst>
      <p:ext uri="{BB962C8B-B14F-4D97-AF65-F5344CB8AC3E}">
        <p14:creationId xmlns:p14="http://schemas.microsoft.com/office/powerpoint/2010/main" val="1289467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53</a:t>
            </a:fld>
            <a:endParaRPr lang="en-CA"/>
          </a:p>
        </p:txBody>
      </p:sp>
    </p:spTree>
    <p:extLst>
      <p:ext uri="{BB962C8B-B14F-4D97-AF65-F5344CB8AC3E}">
        <p14:creationId xmlns:p14="http://schemas.microsoft.com/office/powerpoint/2010/main" val="3353171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54</a:t>
            </a:fld>
            <a:endParaRPr lang="en-CA"/>
          </a:p>
        </p:txBody>
      </p:sp>
    </p:spTree>
    <p:extLst>
      <p:ext uri="{BB962C8B-B14F-4D97-AF65-F5344CB8AC3E}">
        <p14:creationId xmlns:p14="http://schemas.microsoft.com/office/powerpoint/2010/main" val="1786041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8</a:t>
            </a:fld>
            <a:endParaRPr lang="en-CA"/>
          </a:p>
        </p:txBody>
      </p:sp>
    </p:spTree>
    <p:extLst>
      <p:ext uri="{BB962C8B-B14F-4D97-AF65-F5344CB8AC3E}">
        <p14:creationId xmlns:p14="http://schemas.microsoft.com/office/powerpoint/2010/main" val="906797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55</a:t>
            </a:fld>
            <a:endParaRPr lang="en-CA"/>
          </a:p>
        </p:txBody>
      </p:sp>
    </p:spTree>
    <p:extLst>
      <p:ext uri="{BB962C8B-B14F-4D97-AF65-F5344CB8AC3E}">
        <p14:creationId xmlns:p14="http://schemas.microsoft.com/office/powerpoint/2010/main" val="1668190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56</a:t>
            </a:fld>
            <a:endParaRPr lang="en-CA"/>
          </a:p>
        </p:txBody>
      </p:sp>
    </p:spTree>
    <p:extLst>
      <p:ext uri="{BB962C8B-B14F-4D97-AF65-F5344CB8AC3E}">
        <p14:creationId xmlns:p14="http://schemas.microsoft.com/office/powerpoint/2010/main" val="10081018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Order is very important</a:t>
            </a:r>
          </a:p>
        </p:txBody>
      </p:sp>
      <p:sp>
        <p:nvSpPr>
          <p:cNvPr id="4" name="Slide Number Placeholder 3"/>
          <p:cNvSpPr>
            <a:spLocks noGrp="1"/>
          </p:cNvSpPr>
          <p:nvPr>
            <p:ph type="sldNum" sz="quarter" idx="5"/>
          </p:nvPr>
        </p:nvSpPr>
        <p:spPr/>
        <p:txBody>
          <a:bodyPr/>
          <a:lstStyle/>
          <a:p>
            <a:fld id="{5333F684-2194-4F61-B5F5-25EFC1ADC5AB}" type="slidenum">
              <a:rPr lang="en-CA" smtClean="0"/>
              <a:t>58</a:t>
            </a:fld>
            <a:endParaRPr lang="en-CA"/>
          </a:p>
        </p:txBody>
      </p:sp>
    </p:spTree>
    <p:extLst>
      <p:ext uri="{BB962C8B-B14F-4D97-AF65-F5344CB8AC3E}">
        <p14:creationId xmlns:p14="http://schemas.microsoft.com/office/powerpoint/2010/main" val="469575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59</a:t>
            </a:fld>
            <a:endParaRPr lang="en-CA"/>
          </a:p>
        </p:txBody>
      </p:sp>
    </p:spTree>
    <p:extLst>
      <p:ext uri="{BB962C8B-B14F-4D97-AF65-F5344CB8AC3E}">
        <p14:creationId xmlns:p14="http://schemas.microsoft.com/office/powerpoint/2010/main" val="2041425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60</a:t>
            </a:fld>
            <a:endParaRPr lang="en-CA"/>
          </a:p>
        </p:txBody>
      </p:sp>
    </p:spTree>
    <p:extLst>
      <p:ext uri="{BB962C8B-B14F-4D97-AF65-F5344CB8AC3E}">
        <p14:creationId xmlns:p14="http://schemas.microsoft.com/office/powerpoint/2010/main" val="1316725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Variable number of arguments</a:t>
            </a:r>
          </a:p>
        </p:txBody>
      </p:sp>
      <p:sp>
        <p:nvSpPr>
          <p:cNvPr id="4" name="Slide Number Placeholder 3"/>
          <p:cNvSpPr>
            <a:spLocks noGrp="1"/>
          </p:cNvSpPr>
          <p:nvPr>
            <p:ph type="sldNum" sz="quarter" idx="5"/>
          </p:nvPr>
        </p:nvSpPr>
        <p:spPr/>
        <p:txBody>
          <a:bodyPr/>
          <a:lstStyle/>
          <a:p>
            <a:fld id="{5333F684-2194-4F61-B5F5-25EFC1ADC5AB}" type="slidenum">
              <a:rPr lang="en-CA" smtClean="0"/>
              <a:t>62</a:t>
            </a:fld>
            <a:endParaRPr lang="en-CA"/>
          </a:p>
        </p:txBody>
      </p:sp>
    </p:spTree>
    <p:extLst>
      <p:ext uri="{BB962C8B-B14F-4D97-AF65-F5344CB8AC3E}">
        <p14:creationId xmlns:p14="http://schemas.microsoft.com/office/powerpoint/2010/main" val="2331891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a:t>
            </a:r>
            <a:r>
              <a:rPr lang="en-US" baseline="0" dirty="0"/>
              <a:t> Scala arrays are converted into a Java array of the corresponding type</a:t>
            </a:r>
            <a:endParaRPr lang="en-US" dirty="0"/>
          </a:p>
        </p:txBody>
      </p:sp>
      <p:sp>
        <p:nvSpPr>
          <p:cNvPr id="4" name="Slide Number Placeholder 3"/>
          <p:cNvSpPr>
            <a:spLocks noGrp="1"/>
          </p:cNvSpPr>
          <p:nvPr>
            <p:ph type="sldNum" sz="quarter" idx="10"/>
          </p:nvPr>
        </p:nvSpPr>
        <p:spPr/>
        <p:txBody>
          <a:bodyPr/>
          <a:lstStyle/>
          <a:p>
            <a:fld id="{FDA9340B-C14A-9941-9D45-7FAABD705E7B}" type="slidenum">
              <a:rPr lang="en-US" smtClean="0"/>
              <a:t>63</a:t>
            </a:fld>
            <a:endParaRPr lang="en-US"/>
          </a:p>
        </p:txBody>
      </p:sp>
    </p:spTree>
    <p:extLst>
      <p:ext uri="{BB962C8B-B14F-4D97-AF65-F5344CB8AC3E}">
        <p14:creationId xmlns:p14="http://schemas.microsoft.com/office/powerpoint/2010/main" val="3751680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A6B8D6-4428-C34D-AC58-A4657540B315}" type="slidenum">
              <a:rPr lang="en-US" smtClean="0"/>
              <a:t>64</a:t>
            </a:fld>
            <a:endParaRPr lang="en-US"/>
          </a:p>
        </p:txBody>
      </p:sp>
    </p:spTree>
    <p:extLst>
      <p:ext uri="{BB962C8B-B14F-4D97-AF65-F5344CB8AC3E}">
        <p14:creationId xmlns:p14="http://schemas.microsoft.com/office/powerpoint/2010/main" val="3335578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A6B8D6-4428-C34D-AC58-A4657540B315}" type="slidenum">
              <a:rPr lang="en-US" smtClean="0"/>
              <a:t>65</a:t>
            </a:fld>
            <a:endParaRPr lang="en-US"/>
          </a:p>
        </p:txBody>
      </p:sp>
    </p:spTree>
    <p:extLst>
      <p:ext uri="{BB962C8B-B14F-4D97-AF65-F5344CB8AC3E}">
        <p14:creationId xmlns:p14="http://schemas.microsoft.com/office/powerpoint/2010/main" val="1985698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numerous more methods to add/remove elements from an </a:t>
            </a:r>
            <a:r>
              <a:rPr lang="en-US" dirty="0" err="1"/>
              <a:t>ArrayBuffer</a:t>
            </a:r>
            <a:r>
              <a:rPr lang="en-US" dirty="0"/>
              <a:t>. Please refer to the </a:t>
            </a:r>
            <a:r>
              <a:rPr lang="en-US" dirty="0" err="1"/>
              <a:t>Scaladoc</a:t>
            </a:r>
            <a:r>
              <a:rPr lang="en-US" baseline="0" dirty="0"/>
              <a:t> for a complete list of such methods.</a:t>
            </a:r>
            <a:endParaRPr lang="en-US" dirty="0"/>
          </a:p>
        </p:txBody>
      </p:sp>
      <p:sp>
        <p:nvSpPr>
          <p:cNvPr id="4" name="Slide Number Placeholder 3"/>
          <p:cNvSpPr>
            <a:spLocks noGrp="1"/>
          </p:cNvSpPr>
          <p:nvPr>
            <p:ph type="sldNum" sz="quarter" idx="10"/>
          </p:nvPr>
        </p:nvSpPr>
        <p:spPr/>
        <p:txBody>
          <a:bodyPr/>
          <a:lstStyle/>
          <a:p>
            <a:fld id="{FDA9340B-C14A-9941-9D45-7FAABD705E7B}" type="slidenum">
              <a:rPr lang="en-US" smtClean="0"/>
              <a:t>66</a:t>
            </a:fld>
            <a:endParaRPr lang="en-US"/>
          </a:p>
        </p:txBody>
      </p:sp>
    </p:spTree>
    <p:extLst>
      <p:ext uri="{BB962C8B-B14F-4D97-AF65-F5344CB8AC3E}">
        <p14:creationId xmlns:p14="http://schemas.microsoft.com/office/powerpoint/2010/main" val="2379698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9</a:t>
            </a:fld>
            <a:endParaRPr lang="en-CA"/>
          </a:p>
        </p:txBody>
      </p:sp>
    </p:spTree>
    <p:extLst>
      <p:ext uri="{BB962C8B-B14F-4D97-AF65-F5344CB8AC3E}">
        <p14:creationId xmlns:p14="http://schemas.microsoft.com/office/powerpoint/2010/main" val="3396049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72</a:t>
            </a:fld>
            <a:endParaRPr lang="en-CA"/>
          </a:p>
        </p:txBody>
      </p:sp>
    </p:spTree>
    <p:extLst>
      <p:ext uri="{BB962C8B-B14F-4D97-AF65-F5344CB8AC3E}">
        <p14:creationId xmlns:p14="http://schemas.microsoft.com/office/powerpoint/2010/main" val="28380530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Prefix ,separator ,</a:t>
            </a:r>
            <a:r>
              <a:rPr lang="en-CA" dirty="0" err="1"/>
              <a:t>sufix</a:t>
            </a:r>
            <a:endParaRPr lang="en-CA" dirty="0"/>
          </a:p>
        </p:txBody>
      </p:sp>
      <p:sp>
        <p:nvSpPr>
          <p:cNvPr id="4" name="Slide Number Placeholder 3"/>
          <p:cNvSpPr>
            <a:spLocks noGrp="1"/>
          </p:cNvSpPr>
          <p:nvPr>
            <p:ph type="sldNum" sz="quarter" idx="5"/>
          </p:nvPr>
        </p:nvSpPr>
        <p:spPr/>
        <p:txBody>
          <a:bodyPr/>
          <a:lstStyle/>
          <a:p>
            <a:fld id="{BDA6B8D6-4428-C34D-AC58-A4657540B315}" type="slidenum">
              <a:rPr lang="en-US" smtClean="0"/>
              <a:t>74</a:t>
            </a:fld>
            <a:endParaRPr lang="en-US"/>
          </a:p>
        </p:txBody>
      </p:sp>
    </p:spTree>
    <p:extLst>
      <p:ext uri="{BB962C8B-B14F-4D97-AF65-F5344CB8AC3E}">
        <p14:creationId xmlns:p14="http://schemas.microsoft.com/office/powerpoint/2010/main" val="16766253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A6B8D6-4428-C34D-AC58-A4657540B315}" type="slidenum">
              <a:rPr lang="en-US" smtClean="0"/>
              <a:t>81</a:t>
            </a:fld>
            <a:endParaRPr lang="en-US"/>
          </a:p>
        </p:txBody>
      </p:sp>
    </p:spTree>
    <p:extLst>
      <p:ext uri="{BB962C8B-B14F-4D97-AF65-F5344CB8AC3E}">
        <p14:creationId xmlns:p14="http://schemas.microsoft.com/office/powerpoint/2010/main" val="32774688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BDA6B8D6-4428-C34D-AC58-A4657540B315}" type="slidenum">
              <a:rPr lang="en-US" smtClean="0"/>
              <a:t>85</a:t>
            </a:fld>
            <a:endParaRPr lang="en-US"/>
          </a:p>
        </p:txBody>
      </p:sp>
    </p:spTree>
    <p:extLst>
      <p:ext uri="{BB962C8B-B14F-4D97-AF65-F5344CB8AC3E}">
        <p14:creationId xmlns:p14="http://schemas.microsoft.com/office/powerpoint/2010/main" val="1218965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the map is not maintaining the insertion order ? To be able to maintain it we have to use linked hash map</a:t>
            </a:r>
          </a:p>
        </p:txBody>
      </p:sp>
      <p:sp>
        <p:nvSpPr>
          <p:cNvPr id="4" name="Slide Number Placeholder 3"/>
          <p:cNvSpPr>
            <a:spLocks noGrp="1"/>
          </p:cNvSpPr>
          <p:nvPr>
            <p:ph type="sldNum" sz="quarter" idx="5"/>
          </p:nvPr>
        </p:nvSpPr>
        <p:spPr/>
        <p:txBody>
          <a:bodyPr/>
          <a:lstStyle/>
          <a:p>
            <a:fld id="{BDA6B8D6-4428-C34D-AC58-A4657540B315}" type="slidenum">
              <a:rPr lang="en-US" smtClean="0"/>
              <a:t>87</a:t>
            </a:fld>
            <a:endParaRPr lang="en-US"/>
          </a:p>
        </p:txBody>
      </p:sp>
    </p:spTree>
    <p:extLst>
      <p:ext uri="{BB962C8B-B14F-4D97-AF65-F5344CB8AC3E}">
        <p14:creationId xmlns:p14="http://schemas.microsoft.com/office/powerpoint/2010/main" val="2005903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10</a:t>
            </a:fld>
            <a:endParaRPr lang="en-CA"/>
          </a:p>
        </p:txBody>
      </p:sp>
    </p:spTree>
    <p:extLst>
      <p:ext uri="{BB962C8B-B14F-4D97-AF65-F5344CB8AC3E}">
        <p14:creationId xmlns:p14="http://schemas.microsoft.com/office/powerpoint/2010/main" val="1132007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11</a:t>
            </a:fld>
            <a:endParaRPr lang="en-CA"/>
          </a:p>
        </p:txBody>
      </p:sp>
    </p:spTree>
    <p:extLst>
      <p:ext uri="{BB962C8B-B14F-4D97-AF65-F5344CB8AC3E}">
        <p14:creationId xmlns:p14="http://schemas.microsoft.com/office/powerpoint/2010/main" val="40715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14</a:t>
            </a:fld>
            <a:endParaRPr lang="en-CA"/>
          </a:p>
        </p:txBody>
      </p:sp>
    </p:spTree>
    <p:extLst>
      <p:ext uri="{BB962C8B-B14F-4D97-AF65-F5344CB8AC3E}">
        <p14:creationId xmlns:p14="http://schemas.microsoft.com/office/powerpoint/2010/main" val="278238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333F684-2194-4F61-B5F5-25EFC1ADC5AB}" type="slidenum">
              <a:rPr lang="en-CA" smtClean="0"/>
              <a:t>18</a:t>
            </a:fld>
            <a:endParaRPr lang="en-CA"/>
          </a:p>
        </p:txBody>
      </p:sp>
    </p:spTree>
    <p:extLst>
      <p:ext uri="{BB962C8B-B14F-4D97-AF65-F5344CB8AC3E}">
        <p14:creationId xmlns:p14="http://schemas.microsoft.com/office/powerpoint/2010/main" val="386755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A77E-5EEF-48E8-AC1C-B63405AC6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A5DEA01-9672-4B51-B5A4-512C37C0E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EE4C83F-142C-4655-8E77-FFC64869B0DE}"/>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5" name="Footer Placeholder 4">
            <a:extLst>
              <a:ext uri="{FF2B5EF4-FFF2-40B4-BE49-F238E27FC236}">
                <a16:creationId xmlns:a16="http://schemas.microsoft.com/office/drawing/2014/main" id="{E3E6611B-0362-4538-8F39-B5C7CEAE49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AA7BC2-A7E9-47D4-95B4-A887421641BA}"/>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244076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3191-1F4A-4D6C-BB14-93FBE950D61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8ED39C0-BD12-4611-90D8-FA0B92A13D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760E12-0ED6-4D70-9191-ACFA22570CE6}"/>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5" name="Footer Placeholder 4">
            <a:extLst>
              <a:ext uri="{FF2B5EF4-FFF2-40B4-BE49-F238E27FC236}">
                <a16:creationId xmlns:a16="http://schemas.microsoft.com/office/drawing/2014/main" id="{2326A40B-1728-4C81-810C-55364F9AD6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84A9DC-F8BA-4D9C-B6AB-4344085F29E7}"/>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419256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C162A-307E-453C-B4B2-0C341595BA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78F4666-368F-4931-9F18-16302B91EC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B376C8-B6F8-4222-AD16-29D807106836}"/>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5" name="Footer Placeholder 4">
            <a:extLst>
              <a:ext uri="{FF2B5EF4-FFF2-40B4-BE49-F238E27FC236}">
                <a16:creationId xmlns:a16="http://schemas.microsoft.com/office/drawing/2014/main" id="{32786FAC-1682-4D06-9569-67E48F9726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45BD81-1B08-4007-88F0-7DE1FD1186DA}"/>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178488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AABC-B71B-4388-B391-5FF08E0532A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D02BA7D-297F-463D-BA93-2AFED0F9EC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A67517-7413-4461-A19D-AC90DE1B3C69}"/>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5" name="Footer Placeholder 4">
            <a:extLst>
              <a:ext uri="{FF2B5EF4-FFF2-40B4-BE49-F238E27FC236}">
                <a16:creationId xmlns:a16="http://schemas.microsoft.com/office/drawing/2014/main" id="{E9F84D91-9599-401B-88EF-185C9F566D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DE02B8A-5267-4FD4-9790-9CB7B40D61F9}"/>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148759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375C-DBE8-4471-8309-72599ACA40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A25A4CF-93DA-4F58-A443-CBB595FE1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C5556C-7B8E-400A-9001-D5298C0CCBE1}"/>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5" name="Footer Placeholder 4">
            <a:extLst>
              <a:ext uri="{FF2B5EF4-FFF2-40B4-BE49-F238E27FC236}">
                <a16:creationId xmlns:a16="http://schemas.microsoft.com/office/drawing/2014/main" id="{0678A0C4-5C2F-42ED-A590-BA4431E87C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B7231F-C787-4FD3-8EE3-2E0D5791A00A}"/>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77966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55F1-630F-48D6-8358-4897F8A3E8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3BBAA4-39D4-4AAE-847B-FEB0E65437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13293E1-CB15-4518-A117-7CEF38A093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0F80F0A-DC4E-48C9-BAB0-2EA45D3AE5A2}"/>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6" name="Footer Placeholder 5">
            <a:extLst>
              <a:ext uri="{FF2B5EF4-FFF2-40B4-BE49-F238E27FC236}">
                <a16:creationId xmlns:a16="http://schemas.microsoft.com/office/drawing/2014/main" id="{3916D549-3D9C-4C39-A3CB-C992BCB8F9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A0FFD11-23CD-448F-8596-BCB47D0A7DF1}"/>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368782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1-01D6-4841-A86C-57E15CEC1CC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3CDE99-346C-4FF1-A288-66EE85DAD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9AB99E-8062-45D1-8EE3-19BA4D6E47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8962F7B-CEC4-45B2-9D9F-3D5C0EE4A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549054-499C-4823-8E6E-50E6D7C277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93DEE71-EB1D-4BF5-81E3-C7D0F6172E56}"/>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8" name="Footer Placeholder 7">
            <a:extLst>
              <a:ext uri="{FF2B5EF4-FFF2-40B4-BE49-F238E27FC236}">
                <a16:creationId xmlns:a16="http://schemas.microsoft.com/office/drawing/2014/main" id="{D3F1FD76-0999-4A81-82F4-B0C102F2569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4F293E2-6CF2-42EF-8AF2-0928021FFE70}"/>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8367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CBA3-3E09-4673-AF8A-0B988441E46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1E87717-5020-450A-8520-B994D8878466}"/>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4" name="Footer Placeholder 3">
            <a:extLst>
              <a:ext uri="{FF2B5EF4-FFF2-40B4-BE49-F238E27FC236}">
                <a16:creationId xmlns:a16="http://schemas.microsoft.com/office/drawing/2014/main" id="{DBBCA642-17F2-4A67-90E5-5C1402A05C9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BBC3331-318F-421F-8385-0018E9F9977B}"/>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245703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23CEF-44AC-4372-8155-C873DEF1BDAA}"/>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3" name="Footer Placeholder 2">
            <a:extLst>
              <a:ext uri="{FF2B5EF4-FFF2-40B4-BE49-F238E27FC236}">
                <a16:creationId xmlns:a16="http://schemas.microsoft.com/office/drawing/2014/main" id="{FE0E144E-BCB3-4305-8091-474F1C0711E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E6DD84-94C8-46D0-97A8-C5079238EF50}"/>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199577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D7DF-C5E2-4A86-8E57-40005660A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EE3FD5F-53ED-4B57-80AA-837A2ABC1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928CCAF-2FC4-4D50-AF25-4901E65E1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E8FD76-9518-4542-8653-B72188160094}"/>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6" name="Footer Placeholder 5">
            <a:extLst>
              <a:ext uri="{FF2B5EF4-FFF2-40B4-BE49-F238E27FC236}">
                <a16:creationId xmlns:a16="http://schemas.microsoft.com/office/drawing/2014/main" id="{557D9AC1-83D9-419F-953A-104AE9FEB68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3CFC6B6-6F96-4725-A578-F209FE46C9A0}"/>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118634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2020-7CA0-49D0-A7FD-BE494F313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E8E42FC-0990-4F55-A463-CE1F1C903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EDFA099-3400-48FF-B80C-7BB1A58C4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E4F132-D0F5-431A-8FA2-4892EC21206E}"/>
              </a:ext>
            </a:extLst>
          </p:cNvPr>
          <p:cNvSpPr>
            <a:spLocks noGrp="1"/>
          </p:cNvSpPr>
          <p:nvPr>
            <p:ph type="dt" sz="half" idx="10"/>
          </p:nvPr>
        </p:nvSpPr>
        <p:spPr/>
        <p:txBody>
          <a:bodyPr/>
          <a:lstStyle/>
          <a:p>
            <a:fld id="{90B36B8F-5EA7-4357-A3F6-85ED26607C35}" type="datetimeFigureOut">
              <a:rPr lang="en-CA" smtClean="0"/>
              <a:t>2020-03-14</a:t>
            </a:fld>
            <a:endParaRPr lang="en-CA"/>
          </a:p>
        </p:txBody>
      </p:sp>
      <p:sp>
        <p:nvSpPr>
          <p:cNvPr id="6" name="Footer Placeholder 5">
            <a:extLst>
              <a:ext uri="{FF2B5EF4-FFF2-40B4-BE49-F238E27FC236}">
                <a16:creationId xmlns:a16="http://schemas.microsoft.com/office/drawing/2014/main" id="{B1B962F6-9749-4CDF-B3D5-A4423AD868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526487B-7978-45BF-B315-038002BB3FB8}"/>
              </a:ext>
            </a:extLst>
          </p:cNvPr>
          <p:cNvSpPr>
            <a:spLocks noGrp="1"/>
          </p:cNvSpPr>
          <p:nvPr>
            <p:ph type="sldNum" sz="quarter" idx="12"/>
          </p:nvPr>
        </p:nvSpPr>
        <p:spPr/>
        <p:txBody>
          <a:bodyPr/>
          <a:lstStyle/>
          <a:p>
            <a:fld id="{A76ADAA8-5CE4-490E-9FE3-0D535CF648FF}" type="slidenum">
              <a:rPr lang="en-CA" smtClean="0"/>
              <a:t>‹#›</a:t>
            </a:fld>
            <a:endParaRPr lang="en-CA"/>
          </a:p>
        </p:txBody>
      </p:sp>
    </p:spTree>
    <p:extLst>
      <p:ext uri="{BB962C8B-B14F-4D97-AF65-F5344CB8AC3E}">
        <p14:creationId xmlns:p14="http://schemas.microsoft.com/office/powerpoint/2010/main" val="332482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60832-9765-4270-9DA1-6BB4708D7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DB32123-A0CA-4701-9336-5A4EF405E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768479-A877-410D-80E6-BAE592568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36B8F-5EA7-4357-A3F6-85ED26607C35}" type="datetimeFigureOut">
              <a:rPr lang="en-CA" smtClean="0"/>
              <a:t>2020-03-14</a:t>
            </a:fld>
            <a:endParaRPr lang="en-CA"/>
          </a:p>
        </p:txBody>
      </p:sp>
      <p:sp>
        <p:nvSpPr>
          <p:cNvPr id="5" name="Footer Placeholder 4">
            <a:extLst>
              <a:ext uri="{FF2B5EF4-FFF2-40B4-BE49-F238E27FC236}">
                <a16:creationId xmlns:a16="http://schemas.microsoft.com/office/drawing/2014/main" id="{BBF4C325-6A3C-4A02-A98D-FE8B74FF5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650C777-712B-4EB9-B412-CA81BCFD2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ADAA8-5CE4-490E-9FE3-0D535CF648FF}" type="slidenum">
              <a:rPr lang="en-CA" smtClean="0"/>
              <a:t>‹#›</a:t>
            </a:fld>
            <a:endParaRPr lang="en-CA"/>
          </a:p>
        </p:txBody>
      </p:sp>
    </p:spTree>
    <p:extLst>
      <p:ext uri="{BB962C8B-B14F-4D97-AF65-F5344CB8AC3E}">
        <p14:creationId xmlns:p14="http://schemas.microsoft.com/office/powerpoint/2010/main" val="135450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8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1CDA6D-CE2B-4765-9CA9-401692E76F6A}"/>
              </a:ext>
            </a:extLst>
          </p:cNvPr>
          <p:cNvPicPr>
            <a:picLocks noChangeAspect="1"/>
          </p:cNvPicPr>
          <p:nvPr/>
        </p:nvPicPr>
        <p:blipFill>
          <a:blip r:embed="rId2"/>
          <a:stretch>
            <a:fillRect/>
          </a:stretch>
        </p:blipFill>
        <p:spPr>
          <a:xfrm>
            <a:off x="1774770" y="1021278"/>
            <a:ext cx="9105889" cy="4453245"/>
          </a:xfrm>
          <a:prstGeom prst="rect">
            <a:avLst/>
          </a:prstGeom>
        </p:spPr>
      </p:pic>
    </p:spTree>
    <p:extLst>
      <p:ext uri="{BB962C8B-B14F-4D97-AF65-F5344CB8AC3E}">
        <p14:creationId xmlns:p14="http://schemas.microsoft.com/office/powerpoint/2010/main" val="115014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Data Types Available in Scala</a:t>
            </a:r>
          </a:p>
        </p:txBody>
      </p:sp>
      <p:sp>
        <p:nvSpPr>
          <p:cNvPr id="3" name="Rectangle 2">
            <a:extLst>
              <a:ext uri="{FF2B5EF4-FFF2-40B4-BE49-F238E27FC236}">
                <a16:creationId xmlns:a16="http://schemas.microsoft.com/office/drawing/2014/main" id="{9B5C20E7-BB8B-4854-AB08-D70AC43118A0}"/>
              </a:ext>
            </a:extLst>
          </p:cNvPr>
          <p:cNvSpPr/>
          <p:nvPr/>
        </p:nvSpPr>
        <p:spPr>
          <a:xfrm>
            <a:off x="91579" y="6540467"/>
            <a:ext cx="9301076" cy="338554"/>
          </a:xfrm>
          <a:prstGeom prst="rect">
            <a:avLst/>
          </a:prstGeom>
        </p:spPr>
        <p:txBody>
          <a:bodyPr wrap="square">
            <a:spAutoFit/>
          </a:bodyPr>
          <a:lstStyle/>
          <a:p>
            <a:r>
              <a:rPr lang="en-CA" sz="1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Any data type in Scala is a class because they have functionality with it.</a:t>
            </a:r>
          </a:p>
        </p:txBody>
      </p:sp>
      <p:pic>
        <p:nvPicPr>
          <p:cNvPr id="4" name="Picture 3">
            <a:extLst>
              <a:ext uri="{FF2B5EF4-FFF2-40B4-BE49-F238E27FC236}">
                <a16:creationId xmlns:a16="http://schemas.microsoft.com/office/drawing/2014/main" id="{CA439B9D-B2CC-4DA5-AF89-65A868D929EB}"/>
              </a:ext>
            </a:extLst>
          </p:cNvPr>
          <p:cNvPicPr>
            <a:picLocks noChangeAspect="1"/>
          </p:cNvPicPr>
          <p:nvPr/>
        </p:nvPicPr>
        <p:blipFill>
          <a:blip r:embed="rId3"/>
          <a:stretch>
            <a:fillRect/>
          </a:stretch>
        </p:blipFill>
        <p:spPr>
          <a:xfrm>
            <a:off x="91579" y="821113"/>
            <a:ext cx="5915816" cy="5573485"/>
          </a:xfrm>
          <a:prstGeom prst="rect">
            <a:avLst/>
          </a:prstGeom>
        </p:spPr>
      </p:pic>
      <p:pic>
        <p:nvPicPr>
          <p:cNvPr id="7" name="Picture 6">
            <a:extLst>
              <a:ext uri="{FF2B5EF4-FFF2-40B4-BE49-F238E27FC236}">
                <a16:creationId xmlns:a16="http://schemas.microsoft.com/office/drawing/2014/main" id="{ECF98404-09FD-4145-8868-E11C3A776199}"/>
              </a:ext>
            </a:extLst>
          </p:cNvPr>
          <p:cNvPicPr>
            <a:picLocks noChangeAspect="1"/>
          </p:cNvPicPr>
          <p:nvPr/>
        </p:nvPicPr>
        <p:blipFill>
          <a:blip r:embed="rId4"/>
          <a:stretch>
            <a:fillRect/>
          </a:stretch>
        </p:blipFill>
        <p:spPr>
          <a:xfrm>
            <a:off x="6575657" y="1277484"/>
            <a:ext cx="5286375" cy="4900911"/>
          </a:xfrm>
          <a:prstGeom prst="rect">
            <a:avLst/>
          </a:prstGeom>
        </p:spPr>
      </p:pic>
    </p:spTree>
    <p:extLst>
      <p:ext uri="{BB962C8B-B14F-4D97-AF65-F5344CB8AC3E}">
        <p14:creationId xmlns:p14="http://schemas.microsoft.com/office/powerpoint/2010/main" val="324113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00E6B0-8FBB-434D-90BE-4D537955D0A8}"/>
              </a:ext>
            </a:extLst>
          </p:cNvPr>
          <p:cNvPicPr>
            <a:picLocks noChangeAspect="1"/>
          </p:cNvPicPr>
          <p:nvPr/>
        </p:nvPicPr>
        <p:blipFill rotWithShape="1">
          <a:blip r:embed="rId3"/>
          <a:srcRect l="582" r="-1" b="14345"/>
          <a:stretch/>
        </p:blipFill>
        <p:spPr>
          <a:xfrm>
            <a:off x="715485" y="779844"/>
            <a:ext cx="9273200" cy="4600231"/>
          </a:xfrm>
          <a:prstGeom prst="rect">
            <a:avLst/>
          </a:prstGeom>
        </p:spPr>
      </p:pic>
    </p:spTree>
    <p:extLst>
      <p:ext uri="{BB962C8B-B14F-4D97-AF65-F5344CB8AC3E}">
        <p14:creationId xmlns:p14="http://schemas.microsoft.com/office/powerpoint/2010/main" val="96564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What is Variable ?</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Variables are reserved memory locations for storing values</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Types</a:t>
            </a:r>
          </a:p>
          <a:p>
            <a:pPr marL="0" indent="0">
              <a:buNone/>
            </a:pPr>
            <a:endParaRPr lang="en-CA" sz="2000" dirty="0">
              <a:latin typeface="Times New Roman" panose="02020603050405020304" pitchFamily="18" charset="0"/>
              <a:cs typeface="Times New Roman" panose="02020603050405020304" pitchFamily="18" charset="0"/>
            </a:endParaRPr>
          </a:p>
          <a:p>
            <a:pPr lvl="1"/>
            <a:r>
              <a:rPr lang="en-CA" sz="1800" dirty="0">
                <a:latin typeface="Times New Roman" panose="02020603050405020304" pitchFamily="18" charset="0"/>
                <a:cs typeface="Times New Roman" panose="02020603050405020304" pitchFamily="18" charset="0"/>
              </a:rPr>
              <a:t>Mutable</a:t>
            </a:r>
          </a:p>
          <a:p>
            <a:pPr lvl="1"/>
            <a:r>
              <a:rPr lang="en-CA" sz="1800" dirty="0">
                <a:latin typeface="Times New Roman" panose="02020603050405020304" pitchFamily="18" charset="0"/>
                <a:cs typeface="Times New Roman" panose="02020603050405020304" pitchFamily="18" charset="0"/>
              </a:rPr>
              <a:t>Immutable</a:t>
            </a:r>
          </a:p>
          <a:p>
            <a:pPr lvl="1"/>
            <a:endParaRPr lang="en-CA" sz="16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3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Variable Types ;Immutable</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1406922"/>
          </a:xfrm>
        </p:spPr>
        <p:txBody>
          <a:bodyPr>
            <a:normAutofit/>
          </a:bodyPr>
          <a:lstStyle/>
          <a:p>
            <a:r>
              <a:rPr lang="en-CA" sz="2000" dirty="0">
                <a:latin typeface="Times New Roman" panose="02020603050405020304" pitchFamily="18" charset="0"/>
                <a:cs typeface="Times New Roman" panose="02020603050405020304" pitchFamily="18" charset="0"/>
              </a:rPr>
              <a:t>Immutable –</a:t>
            </a:r>
            <a:r>
              <a:rPr lang="en-CA" sz="2000" dirty="0" err="1">
                <a:latin typeface="Times New Roman" panose="02020603050405020304" pitchFamily="18" charset="0"/>
                <a:cs typeface="Times New Roman" panose="02020603050405020304" pitchFamily="18" charset="0"/>
              </a:rPr>
              <a:t>val</a:t>
            </a:r>
            <a:r>
              <a:rPr lang="en-CA" sz="2000" dirty="0">
                <a:latin typeface="Times New Roman" panose="02020603050405020304" pitchFamily="18" charset="0"/>
                <a:cs typeface="Times New Roman" panose="02020603050405020304" pitchFamily="18" charset="0"/>
              </a:rPr>
              <a:t> (Read only)</a:t>
            </a:r>
          </a:p>
          <a:p>
            <a:r>
              <a:rPr lang="en-CA" sz="2000" dirty="0">
                <a:latin typeface="Times New Roman" panose="02020603050405020304" pitchFamily="18" charset="0"/>
                <a:cs typeface="Times New Roman" panose="02020603050405020304" pitchFamily="18" charset="0"/>
              </a:rPr>
              <a:t>Once initialized ,value can not be reassigned </a:t>
            </a:r>
          </a:p>
          <a:p>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DAD40F-ED8E-48E4-8E6D-1561A04610C5}"/>
              </a:ext>
            </a:extLst>
          </p:cNvPr>
          <p:cNvPicPr>
            <a:picLocks noChangeAspect="1"/>
          </p:cNvPicPr>
          <p:nvPr/>
        </p:nvPicPr>
        <p:blipFill>
          <a:blip r:embed="rId2"/>
          <a:stretch>
            <a:fillRect/>
          </a:stretch>
        </p:blipFill>
        <p:spPr>
          <a:xfrm>
            <a:off x="1373855" y="2979822"/>
            <a:ext cx="3715503" cy="1781566"/>
          </a:xfrm>
          <a:prstGeom prst="rect">
            <a:avLst/>
          </a:prstGeom>
        </p:spPr>
      </p:pic>
    </p:spTree>
    <p:extLst>
      <p:ext uri="{BB962C8B-B14F-4D97-AF65-F5344CB8AC3E}">
        <p14:creationId xmlns:p14="http://schemas.microsoft.com/office/powerpoint/2010/main" val="33375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E25EB0-ACFE-4AB3-B214-DF84AE727470}"/>
              </a:ext>
            </a:extLst>
          </p:cNvPr>
          <p:cNvPicPr>
            <a:picLocks noChangeAspect="1"/>
          </p:cNvPicPr>
          <p:nvPr/>
        </p:nvPicPr>
        <p:blipFill rotWithShape="1">
          <a:blip r:embed="rId3"/>
          <a:srcRect b="76243"/>
          <a:stretch/>
        </p:blipFill>
        <p:spPr>
          <a:xfrm>
            <a:off x="1389896" y="1800910"/>
            <a:ext cx="4848225" cy="506861"/>
          </a:xfrm>
          <a:prstGeom prst="rect">
            <a:avLst/>
          </a:prstGeom>
        </p:spPr>
      </p:pic>
      <p:sp>
        <p:nvSpPr>
          <p:cNvPr id="3" name="Rectangle 2">
            <a:extLst>
              <a:ext uri="{FF2B5EF4-FFF2-40B4-BE49-F238E27FC236}">
                <a16:creationId xmlns:a16="http://schemas.microsoft.com/office/drawing/2014/main" id="{AC6EAC6D-34BA-41F1-9FA1-C8A4BABC6E7D}"/>
              </a:ext>
            </a:extLst>
          </p:cNvPr>
          <p:cNvSpPr/>
          <p:nvPr/>
        </p:nvSpPr>
        <p:spPr>
          <a:xfrm>
            <a:off x="142121" y="4550230"/>
            <a:ext cx="6096000" cy="861774"/>
          </a:xfrm>
          <a:prstGeom prst="rect">
            <a:avLst/>
          </a:prstGeom>
        </p:spPr>
        <p:txBody>
          <a:bodyPr>
            <a:spAutoFit/>
          </a:bodyPr>
          <a:lstStyle/>
          <a:p>
            <a:r>
              <a:rPr lang="en-CA" sz="1600" dirty="0">
                <a:latin typeface="Times New Roman" panose="02020603050405020304" pitchFamily="18" charset="0"/>
                <a:cs typeface="Times New Roman" panose="02020603050405020304" pitchFamily="18" charset="0"/>
              </a:rPr>
              <a:t>Every variable has to have an initialize value</a:t>
            </a:r>
          </a:p>
          <a:p>
            <a:r>
              <a:rPr lang="en-CA" sz="1600" dirty="0">
                <a:latin typeface="Times New Roman" panose="02020603050405020304" pitchFamily="18" charset="0"/>
                <a:cs typeface="Times New Roman" panose="02020603050405020304" pitchFamily="18" charset="0"/>
              </a:rPr>
              <a:t>You can not reassign a </a:t>
            </a:r>
            <a:r>
              <a:rPr lang="en-CA" sz="1600" dirty="0" err="1">
                <a:latin typeface="Times New Roman" panose="02020603050405020304" pitchFamily="18" charset="0"/>
                <a:cs typeface="Times New Roman" panose="02020603050405020304" pitchFamily="18" charset="0"/>
              </a:rPr>
              <a:t>val</a:t>
            </a:r>
            <a:r>
              <a:rPr lang="en-CA" sz="1600" dirty="0">
                <a:latin typeface="Times New Roman" panose="02020603050405020304" pitchFamily="18" charset="0"/>
                <a:cs typeface="Times New Roman" panose="02020603050405020304" pitchFamily="18" charset="0"/>
              </a:rPr>
              <a:t> variable</a:t>
            </a:r>
          </a:p>
          <a:p>
            <a:r>
              <a:rPr lang="en-CA" sz="1600" dirty="0">
                <a:latin typeface="Times New Roman" panose="02020603050405020304" pitchFamily="18" charset="0"/>
                <a:cs typeface="Times New Roman" panose="02020603050405020304" pitchFamily="18" charset="0"/>
              </a:rPr>
              <a:t>95% are </a:t>
            </a:r>
            <a:r>
              <a:rPr lang="en-CA" sz="1600" dirty="0" err="1">
                <a:latin typeface="Times New Roman" panose="02020603050405020304" pitchFamily="18" charset="0"/>
                <a:cs typeface="Times New Roman" panose="02020603050405020304" pitchFamily="18" charset="0"/>
              </a:rPr>
              <a:t>val</a:t>
            </a: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61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Variable Types :Mutable</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1370827"/>
          </a:xfrm>
        </p:spPr>
        <p:txBody>
          <a:bodyPr>
            <a:normAutofit/>
          </a:bodyPr>
          <a:lstStyle/>
          <a:p>
            <a:r>
              <a:rPr lang="en-CA" sz="2000" dirty="0">
                <a:latin typeface="Times New Roman" panose="02020603050405020304" pitchFamily="18" charset="0"/>
                <a:cs typeface="Times New Roman" panose="02020603050405020304" pitchFamily="18" charset="0"/>
              </a:rPr>
              <a:t>Mutable –”var” (Read Write)</a:t>
            </a:r>
          </a:p>
          <a:p>
            <a:r>
              <a:rPr lang="en-CA" sz="2000" dirty="0">
                <a:latin typeface="Times New Roman" panose="02020603050405020304" pitchFamily="18" charset="0"/>
                <a:cs typeface="Times New Roman" panose="02020603050405020304" pitchFamily="18" charset="0"/>
              </a:rPr>
              <a:t>It allows to change the value after declaration of variable</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7008DA-C601-4067-9C1E-11BA293BE962}"/>
              </a:ext>
            </a:extLst>
          </p:cNvPr>
          <p:cNvPicPr>
            <a:picLocks noChangeAspect="1"/>
          </p:cNvPicPr>
          <p:nvPr/>
        </p:nvPicPr>
        <p:blipFill>
          <a:blip r:embed="rId2"/>
          <a:stretch>
            <a:fillRect/>
          </a:stretch>
        </p:blipFill>
        <p:spPr>
          <a:xfrm>
            <a:off x="2701740" y="2919412"/>
            <a:ext cx="5065898" cy="1544305"/>
          </a:xfrm>
          <a:prstGeom prst="rect">
            <a:avLst/>
          </a:prstGeom>
        </p:spPr>
      </p:pic>
    </p:spTree>
    <p:extLst>
      <p:ext uri="{BB962C8B-B14F-4D97-AF65-F5344CB8AC3E}">
        <p14:creationId xmlns:p14="http://schemas.microsoft.com/office/powerpoint/2010/main" val="31053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F73BFC-23A2-46A5-976F-B03509CE116E}"/>
              </a:ext>
            </a:extLst>
          </p:cNvPr>
          <p:cNvPicPr>
            <a:picLocks noChangeAspect="1"/>
          </p:cNvPicPr>
          <p:nvPr/>
        </p:nvPicPr>
        <p:blipFill>
          <a:blip r:embed="rId2"/>
          <a:stretch>
            <a:fillRect/>
          </a:stretch>
        </p:blipFill>
        <p:spPr>
          <a:xfrm>
            <a:off x="4759993" y="2328862"/>
            <a:ext cx="2190750" cy="1285875"/>
          </a:xfrm>
          <a:prstGeom prst="rect">
            <a:avLst/>
          </a:prstGeom>
        </p:spPr>
      </p:pic>
    </p:spTree>
    <p:extLst>
      <p:ext uri="{BB962C8B-B14F-4D97-AF65-F5344CB8AC3E}">
        <p14:creationId xmlns:p14="http://schemas.microsoft.com/office/powerpoint/2010/main" val="90126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Type Inference</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1707711"/>
          </a:xfrm>
        </p:spPr>
        <p:txBody>
          <a:bodyPr>
            <a:normAutofit/>
          </a:bodyPr>
          <a:lstStyle/>
          <a:p>
            <a:r>
              <a:rPr lang="en-CA" sz="2000" dirty="0">
                <a:latin typeface="Times New Roman" panose="02020603050405020304" pitchFamily="18" charset="0"/>
                <a:cs typeface="Times New Roman" panose="02020603050405020304" pitchFamily="18" charset="0"/>
              </a:rPr>
              <a:t>Even though we never declared variable type ,Scala inferred it ! This is called as </a:t>
            </a:r>
            <a:r>
              <a:rPr lang="en-CA" sz="2000" dirty="0">
                <a:solidFill>
                  <a:srgbClr val="FF0000"/>
                </a:solidFill>
                <a:latin typeface="Times New Roman" panose="02020603050405020304" pitchFamily="18" charset="0"/>
                <a:cs typeface="Times New Roman" panose="02020603050405020304" pitchFamily="18" charset="0"/>
              </a:rPr>
              <a:t>Type Inference </a:t>
            </a:r>
            <a:r>
              <a:rPr lang="en-CA" sz="2000" dirty="0">
                <a:latin typeface="Times New Roman" panose="02020603050405020304" pitchFamily="18" charset="0"/>
                <a:cs typeface="Times New Roman" panose="02020603050405020304" pitchFamily="18" charset="0"/>
              </a:rPr>
              <a:t>in Scala</a:t>
            </a:r>
          </a:p>
          <a:p>
            <a:r>
              <a:rPr lang="en-CA" sz="2000" dirty="0">
                <a:latin typeface="Times New Roman" panose="02020603050405020304" pitchFamily="18" charset="0"/>
                <a:cs typeface="Times New Roman" panose="02020603050405020304" pitchFamily="18" charset="0"/>
              </a:rPr>
              <a:t>Once a type is assigned to a variable ,It remains same for entire scope</a:t>
            </a:r>
          </a:p>
          <a:p>
            <a:r>
              <a:rPr lang="en-CA" sz="2000" dirty="0">
                <a:latin typeface="Times New Roman" panose="02020603050405020304" pitchFamily="18" charset="0"/>
                <a:cs typeface="Times New Roman" panose="02020603050405020304" pitchFamily="18" charset="0"/>
              </a:rPr>
              <a:t>Thus ,Scala is statically </a:t>
            </a:r>
            <a:r>
              <a:rPr lang="en-CA" sz="2000" dirty="0">
                <a:solidFill>
                  <a:srgbClr val="FF0000"/>
                </a:solidFill>
                <a:latin typeface="Times New Roman" panose="02020603050405020304" pitchFamily="18" charset="0"/>
                <a:cs typeface="Times New Roman" panose="02020603050405020304" pitchFamily="18" charset="0"/>
              </a:rPr>
              <a:t>Typed language</a:t>
            </a:r>
          </a:p>
          <a:p>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35EB1E-5302-4169-B5C7-517BE1FF9F25}"/>
              </a:ext>
            </a:extLst>
          </p:cNvPr>
          <p:cNvPicPr>
            <a:picLocks noChangeAspect="1"/>
          </p:cNvPicPr>
          <p:nvPr/>
        </p:nvPicPr>
        <p:blipFill>
          <a:blip r:embed="rId2"/>
          <a:stretch>
            <a:fillRect/>
          </a:stretch>
        </p:blipFill>
        <p:spPr>
          <a:xfrm>
            <a:off x="2826217" y="4863164"/>
            <a:ext cx="3062037" cy="1419896"/>
          </a:xfrm>
          <a:prstGeom prst="rect">
            <a:avLst/>
          </a:prstGeom>
        </p:spPr>
      </p:pic>
      <p:pic>
        <p:nvPicPr>
          <p:cNvPr id="6" name="Picture 5">
            <a:extLst>
              <a:ext uri="{FF2B5EF4-FFF2-40B4-BE49-F238E27FC236}">
                <a16:creationId xmlns:a16="http://schemas.microsoft.com/office/drawing/2014/main" id="{165A8446-CBC6-4E48-ABBE-D33B69B6B147}"/>
              </a:ext>
            </a:extLst>
          </p:cNvPr>
          <p:cNvPicPr>
            <a:picLocks noChangeAspect="1"/>
          </p:cNvPicPr>
          <p:nvPr/>
        </p:nvPicPr>
        <p:blipFill>
          <a:blip r:embed="rId3"/>
          <a:stretch>
            <a:fillRect/>
          </a:stretch>
        </p:blipFill>
        <p:spPr>
          <a:xfrm>
            <a:off x="2701740" y="2919412"/>
            <a:ext cx="5065898" cy="1544305"/>
          </a:xfrm>
          <a:prstGeom prst="rect">
            <a:avLst/>
          </a:prstGeom>
        </p:spPr>
      </p:pic>
    </p:spTree>
    <p:extLst>
      <p:ext uri="{BB962C8B-B14F-4D97-AF65-F5344CB8AC3E}">
        <p14:creationId xmlns:p14="http://schemas.microsoft.com/office/powerpoint/2010/main" val="1559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Assigning Block Expression</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In Scala ,a </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latin typeface="Times New Roman" panose="02020603050405020304" pitchFamily="18" charset="0"/>
                <a:cs typeface="Times New Roman" panose="02020603050405020304" pitchFamily="18" charset="0"/>
              </a:rPr>
              <a:t> block is a list of expressions ,and result is also an expression </a:t>
            </a:r>
          </a:p>
          <a:p>
            <a:r>
              <a:rPr lang="en-CA" sz="2000" dirty="0">
                <a:latin typeface="Times New Roman" panose="02020603050405020304" pitchFamily="18" charset="0"/>
                <a:cs typeface="Times New Roman" panose="02020603050405020304" pitchFamily="18" charset="0"/>
              </a:rPr>
              <a:t>The value of a block is the value of the last expression of it.</a:t>
            </a:r>
          </a:p>
          <a:p>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09FE5F-076A-4D24-935D-2397FE93489F}"/>
              </a:ext>
            </a:extLst>
          </p:cNvPr>
          <p:cNvPicPr>
            <a:picLocks noChangeAspect="1"/>
          </p:cNvPicPr>
          <p:nvPr/>
        </p:nvPicPr>
        <p:blipFill>
          <a:blip r:embed="rId3"/>
          <a:stretch>
            <a:fillRect/>
          </a:stretch>
        </p:blipFill>
        <p:spPr>
          <a:xfrm>
            <a:off x="2399414" y="2824601"/>
            <a:ext cx="4166969" cy="805614"/>
          </a:xfrm>
          <a:prstGeom prst="rect">
            <a:avLst/>
          </a:prstGeom>
        </p:spPr>
      </p:pic>
    </p:spTree>
    <p:extLst>
      <p:ext uri="{BB962C8B-B14F-4D97-AF65-F5344CB8AC3E}">
        <p14:creationId xmlns:p14="http://schemas.microsoft.com/office/powerpoint/2010/main" val="323832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1E60F1-5A27-4F31-A8AD-DF4E80A04EA2}"/>
              </a:ext>
            </a:extLst>
          </p:cNvPr>
          <p:cNvPicPr>
            <a:picLocks noChangeAspect="1"/>
          </p:cNvPicPr>
          <p:nvPr/>
        </p:nvPicPr>
        <p:blipFill rotWithShape="1">
          <a:blip r:embed="rId3"/>
          <a:srcRect t="45053" b="35844"/>
          <a:stretch/>
        </p:blipFill>
        <p:spPr>
          <a:xfrm>
            <a:off x="651637" y="2386553"/>
            <a:ext cx="4676775" cy="702340"/>
          </a:xfrm>
          <a:prstGeom prst="rect">
            <a:avLst/>
          </a:prstGeom>
        </p:spPr>
      </p:pic>
      <p:sp>
        <p:nvSpPr>
          <p:cNvPr id="3" name="Rectangle 2">
            <a:extLst>
              <a:ext uri="{FF2B5EF4-FFF2-40B4-BE49-F238E27FC236}">
                <a16:creationId xmlns:a16="http://schemas.microsoft.com/office/drawing/2014/main" id="{F4272B92-1BFC-4E07-8236-3BF94AFF9C21}"/>
              </a:ext>
            </a:extLst>
          </p:cNvPr>
          <p:cNvSpPr/>
          <p:nvPr/>
        </p:nvSpPr>
        <p:spPr>
          <a:xfrm>
            <a:off x="0" y="6488668"/>
            <a:ext cx="11840584" cy="369332"/>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If we do not specify any data type ,Scala will evaluate the assignment of that data</a:t>
            </a:r>
          </a:p>
        </p:txBody>
      </p:sp>
      <p:pic>
        <p:nvPicPr>
          <p:cNvPr id="4" name="Picture 3">
            <a:extLst>
              <a:ext uri="{FF2B5EF4-FFF2-40B4-BE49-F238E27FC236}">
                <a16:creationId xmlns:a16="http://schemas.microsoft.com/office/drawing/2014/main" id="{5995DEEF-8C6A-498A-A8C6-89B3F47DF3C5}"/>
              </a:ext>
            </a:extLst>
          </p:cNvPr>
          <p:cNvPicPr>
            <a:picLocks noChangeAspect="1"/>
          </p:cNvPicPr>
          <p:nvPr/>
        </p:nvPicPr>
        <p:blipFill rotWithShape="1">
          <a:blip r:embed="rId3"/>
          <a:srcRect b="72552"/>
          <a:stretch/>
        </p:blipFill>
        <p:spPr>
          <a:xfrm>
            <a:off x="515548" y="1292953"/>
            <a:ext cx="4676775" cy="1009183"/>
          </a:xfrm>
          <a:prstGeom prst="rect">
            <a:avLst/>
          </a:prstGeom>
        </p:spPr>
      </p:pic>
      <p:pic>
        <p:nvPicPr>
          <p:cNvPr id="5" name="Picture 4">
            <a:extLst>
              <a:ext uri="{FF2B5EF4-FFF2-40B4-BE49-F238E27FC236}">
                <a16:creationId xmlns:a16="http://schemas.microsoft.com/office/drawing/2014/main" id="{5F3611EE-118D-49DB-BC4D-CF3FDA4A312F}"/>
              </a:ext>
            </a:extLst>
          </p:cNvPr>
          <p:cNvPicPr>
            <a:picLocks noChangeAspect="1"/>
          </p:cNvPicPr>
          <p:nvPr/>
        </p:nvPicPr>
        <p:blipFill rotWithShape="1">
          <a:blip r:embed="rId3"/>
          <a:srcRect t="83706"/>
          <a:stretch/>
        </p:blipFill>
        <p:spPr>
          <a:xfrm>
            <a:off x="515548" y="3311319"/>
            <a:ext cx="4676775" cy="599092"/>
          </a:xfrm>
          <a:prstGeom prst="rect">
            <a:avLst/>
          </a:prstGeom>
        </p:spPr>
      </p:pic>
      <p:sp>
        <p:nvSpPr>
          <p:cNvPr id="6" name="Rectangle 5">
            <a:extLst>
              <a:ext uri="{FF2B5EF4-FFF2-40B4-BE49-F238E27FC236}">
                <a16:creationId xmlns:a16="http://schemas.microsoft.com/office/drawing/2014/main" id="{467C5BF1-4868-4905-8925-D75848AAC526}"/>
              </a:ext>
            </a:extLst>
          </p:cNvPr>
          <p:cNvSpPr/>
          <p:nvPr/>
        </p:nvSpPr>
        <p:spPr>
          <a:xfrm>
            <a:off x="2259463" y="1702623"/>
            <a:ext cx="1633781"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Not mandatory </a:t>
            </a:r>
            <a:endParaRPr lang="en-CA" dirty="0"/>
          </a:p>
        </p:txBody>
      </p:sp>
      <p:sp>
        <p:nvSpPr>
          <p:cNvPr id="7" name="Rectangle 6">
            <a:extLst>
              <a:ext uri="{FF2B5EF4-FFF2-40B4-BE49-F238E27FC236}">
                <a16:creationId xmlns:a16="http://schemas.microsoft.com/office/drawing/2014/main" id="{26D63D2A-B5FE-4284-AED4-F8029CB20B5D}"/>
              </a:ext>
            </a:extLst>
          </p:cNvPr>
          <p:cNvSpPr/>
          <p:nvPr/>
        </p:nvSpPr>
        <p:spPr>
          <a:xfrm>
            <a:off x="2990024" y="3126653"/>
            <a:ext cx="1172116"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mandatory</a:t>
            </a:r>
            <a:endParaRPr lang="en-CA" dirty="0"/>
          </a:p>
        </p:txBody>
      </p:sp>
      <p:cxnSp>
        <p:nvCxnSpPr>
          <p:cNvPr id="9" name="Straight Arrow Connector 8">
            <a:extLst>
              <a:ext uri="{FF2B5EF4-FFF2-40B4-BE49-F238E27FC236}">
                <a16:creationId xmlns:a16="http://schemas.microsoft.com/office/drawing/2014/main" id="{8D711D1E-EA8F-42D1-BDFA-CD96A1981CDE}"/>
              </a:ext>
            </a:extLst>
          </p:cNvPr>
          <p:cNvCxnSpPr>
            <a:cxnSpLocks/>
          </p:cNvCxnSpPr>
          <p:nvPr/>
        </p:nvCxnSpPr>
        <p:spPr>
          <a:xfrm flipH="1" flipV="1">
            <a:off x="3317359" y="2737723"/>
            <a:ext cx="1" cy="496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EE56E3-3565-4913-8CA6-85EEA0870EDD}"/>
              </a:ext>
            </a:extLst>
          </p:cNvPr>
          <p:cNvCxnSpPr>
            <a:cxnSpLocks/>
          </p:cNvCxnSpPr>
          <p:nvPr/>
        </p:nvCxnSpPr>
        <p:spPr>
          <a:xfrm flipH="1">
            <a:off x="2339163" y="1994531"/>
            <a:ext cx="514772" cy="4870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52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What is Scala</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Scala is a modern multi -paradigm programming language designed to express common programming patterns in a concise ,elegant ,and type-safe way (compiler will validate types while compiling)</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The name Scala is the abbreviation of the term </a:t>
            </a:r>
            <a:r>
              <a:rPr lang="en-CA" sz="2000" b="1" dirty="0">
                <a:latin typeface="Times New Roman" panose="02020603050405020304" pitchFamily="18" charset="0"/>
                <a:cs typeface="Times New Roman" panose="02020603050405020304" pitchFamily="18" charset="0"/>
              </a:rPr>
              <a:t>scalable language</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Martin </a:t>
            </a:r>
            <a:r>
              <a:rPr lang="en-CA" sz="2000" dirty="0" err="1">
                <a:latin typeface="Times New Roman" panose="02020603050405020304" pitchFamily="18" charset="0"/>
                <a:cs typeface="Times New Roman" panose="02020603050405020304" pitchFamily="18" charset="0"/>
              </a:rPr>
              <a:t>Odersky</a:t>
            </a:r>
            <a:r>
              <a:rPr lang="en-CA" sz="2000" dirty="0">
                <a:latin typeface="Times New Roman" panose="02020603050405020304" pitchFamily="18" charset="0"/>
                <a:cs typeface="Times New Roman" panose="02020603050405020304" pitchFamily="18" charset="0"/>
              </a:rPr>
              <a:t> and his group created the language in 2003 to provide a high performance &amp; concurrent- ready environment.</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It smoothly integrates features of </a:t>
            </a:r>
            <a:r>
              <a:rPr lang="en-CA" sz="2000" b="1" dirty="0">
                <a:latin typeface="Times New Roman" panose="02020603050405020304" pitchFamily="18" charset="0"/>
                <a:cs typeface="Times New Roman" panose="02020603050405020304" pitchFamily="18" charset="0"/>
              </a:rPr>
              <a:t>object –oriented and functional languages</a:t>
            </a:r>
          </a:p>
        </p:txBody>
      </p:sp>
    </p:spTree>
    <p:extLst>
      <p:ext uri="{BB962C8B-B14F-4D97-AF65-F5344CB8AC3E}">
        <p14:creationId xmlns:p14="http://schemas.microsoft.com/office/powerpoint/2010/main" val="61091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Lazy Value</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Sometimes you may wish to delay </a:t>
            </a:r>
            <a:r>
              <a:rPr lang="en-CA" sz="2000" dirty="0">
                <a:solidFill>
                  <a:srgbClr val="FF0000"/>
                </a:solidFill>
                <a:latin typeface="Times New Roman" panose="02020603050405020304" pitchFamily="18" charset="0"/>
                <a:cs typeface="Times New Roman" panose="02020603050405020304" pitchFamily="18" charset="0"/>
              </a:rPr>
              <a:t>the initialization </a:t>
            </a:r>
            <a:r>
              <a:rPr lang="en-CA" sz="2000" dirty="0">
                <a:latin typeface="Times New Roman" panose="02020603050405020304" pitchFamily="18" charset="0"/>
                <a:cs typeface="Times New Roman" panose="02020603050405020304" pitchFamily="18" charset="0"/>
              </a:rPr>
              <a:t>of some variable until the point where it is consumed by your application .In such cases you can define a </a:t>
            </a:r>
            <a:r>
              <a:rPr lang="en-CA" sz="2000" dirty="0">
                <a:solidFill>
                  <a:srgbClr val="FF0000"/>
                </a:solidFill>
                <a:latin typeface="Times New Roman" panose="02020603050405020304" pitchFamily="18" charset="0"/>
                <a:cs typeface="Times New Roman" panose="02020603050405020304" pitchFamily="18" charset="0"/>
              </a:rPr>
              <a:t>value as lazy </a:t>
            </a:r>
            <a:r>
              <a:rPr lang="en-CA" sz="2000" dirty="0">
                <a:latin typeface="Times New Roman" panose="02020603050405020304" pitchFamily="18" charset="0"/>
                <a:cs typeface="Times New Roman" panose="02020603050405020304" pitchFamily="18" charset="0"/>
              </a:rPr>
              <a:t>in Scala.</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In lazy evaluation ,The expression is not evaluated immediately ,but </a:t>
            </a:r>
            <a:r>
              <a:rPr lang="en-CA" sz="2000" dirty="0">
                <a:solidFill>
                  <a:srgbClr val="FF0000"/>
                </a:solidFill>
                <a:latin typeface="Times New Roman" panose="02020603050405020304" pitchFamily="18" charset="0"/>
                <a:cs typeface="Times New Roman" panose="02020603050405020304" pitchFamily="18" charset="0"/>
              </a:rPr>
              <a:t>once on first access</a:t>
            </a:r>
            <a:r>
              <a:rPr lang="en-CA" sz="2000" dirty="0">
                <a:latin typeface="Times New Roman" panose="02020603050405020304" pitchFamily="18" charset="0"/>
                <a:cs typeface="Times New Roman" panose="02020603050405020304" pitchFamily="18" charset="0"/>
              </a:rPr>
              <a:t>.</a:t>
            </a:r>
          </a:p>
          <a:p>
            <a:r>
              <a:rPr lang="en-CA" sz="2000" dirty="0">
                <a:latin typeface="Times New Roman" panose="02020603050405020304" pitchFamily="18" charset="0"/>
                <a:cs typeface="Times New Roman" panose="02020603050405020304" pitchFamily="18" charset="0"/>
              </a:rPr>
              <a:t>No evaluation occurs on subsequent access ,instead the stored result is returned immediately</a:t>
            </a:r>
          </a:p>
        </p:txBody>
      </p:sp>
    </p:spTree>
    <p:extLst>
      <p:ext uri="{BB962C8B-B14F-4D97-AF65-F5344CB8AC3E}">
        <p14:creationId xmlns:p14="http://schemas.microsoft.com/office/powerpoint/2010/main" val="147027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D2CB6D-E8FA-4E2C-9E4A-FD6882ACF396}"/>
              </a:ext>
            </a:extLst>
          </p:cNvPr>
          <p:cNvPicPr>
            <a:picLocks noChangeAspect="1"/>
          </p:cNvPicPr>
          <p:nvPr/>
        </p:nvPicPr>
        <p:blipFill rotWithShape="1">
          <a:blip r:embed="rId3"/>
          <a:srcRect b="4412"/>
          <a:stretch/>
        </p:blipFill>
        <p:spPr>
          <a:xfrm>
            <a:off x="4167939" y="1905250"/>
            <a:ext cx="2628900" cy="1210929"/>
          </a:xfrm>
          <a:prstGeom prst="rect">
            <a:avLst/>
          </a:prstGeom>
        </p:spPr>
      </p:pic>
    </p:spTree>
    <p:extLst>
      <p:ext uri="{BB962C8B-B14F-4D97-AF65-F5344CB8AC3E}">
        <p14:creationId xmlns:p14="http://schemas.microsoft.com/office/powerpoint/2010/main" val="2465879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If you want to read a file John ,if the file is not existing or present ,you will get </a:t>
            </a:r>
            <a:r>
              <a:rPr lang="en-CA" sz="2000" b="1" dirty="0" err="1">
                <a:solidFill>
                  <a:srgbClr val="FF0000"/>
                </a:solidFill>
                <a:latin typeface="Times New Roman" panose="02020603050405020304" pitchFamily="18" charset="0"/>
                <a:cs typeface="Times New Roman" panose="02020603050405020304" pitchFamily="18" charset="0"/>
              </a:rPr>
              <a:t>FileNotFoundException</a:t>
            </a:r>
            <a:r>
              <a:rPr lang="en-CA" sz="2000" dirty="0">
                <a:latin typeface="Times New Roman" panose="02020603050405020304" pitchFamily="18" charset="0"/>
                <a:cs typeface="Times New Roman" panose="02020603050405020304" pitchFamily="18" charset="0"/>
              </a:rPr>
              <a:t> exception</a:t>
            </a:r>
          </a:p>
          <a:p>
            <a:r>
              <a:rPr lang="en-CA" sz="2000" dirty="0">
                <a:latin typeface="Times New Roman" panose="02020603050405020304" pitchFamily="18" charset="0"/>
                <a:cs typeface="Times New Roman" panose="02020603050405020304" pitchFamily="18" charset="0"/>
              </a:rPr>
              <a:t>But if you initialize the value as </a:t>
            </a:r>
            <a:r>
              <a:rPr lang="en-CA" sz="2000" b="1" dirty="0">
                <a:solidFill>
                  <a:srgbClr val="FF0000"/>
                </a:solidFill>
                <a:latin typeface="Times New Roman" panose="02020603050405020304" pitchFamily="18" charset="0"/>
                <a:cs typeface="Times New Roman" panose="02020603050405020304" pitchFamily="18" charset="0"/>
              </a:rPr>
              <a:t>Lazy</a:t>
            </a:r>
            <a:r>
              <a:rPr lang="en-CA" sz="2000" dirty="0">
                <a:latin typeface="Times New Roman" panose="02020603050405020304" pitchFamily="18" charset="0"/>
                <a:cs typeface="Times New Roman" panose="02020603050405020304" pitchFamily="18" charset="0"/>
              </a:rPr>
              <a:t> ,you will not get an error ,because it will delay the initialization till it accesses the file John.</a:t>
            </a:r>
          </a:p>
        </p:txBody>
      </p:sp>
      <p:pic>
        <p:nvPicPr>
          <p:cNvPr id="5" name="Picture 4">
            <a:extLst>
              <a:ext uri="{FF2B5EF4-FFF2-40B4-BE49-F238E27FC236}">
                <a16:creationId xmlns:a16="http://schemas.microsoft.com/office/drawing/2014/main" id="{684DBC12-BB8D-4F1D-82FB-B5F7770F2069}"/>
              </a:ext>
            </a:extLst>
          </p:cNvPr>
          <p:cNvPicPr>
            <a:picLocks noChangeAspect="1"/>
          </p:cNvPicPr>
          <p:nvPr/>
        </p:nvPicPr>
        <p:blipFill>
          <a:blip r:embed="rId3"/>
          <a:stretch>
            <a:fillRect/>
          </a:stretch>
        </p:blipFill>
        <p:spPr>
          <a:xfrm>
            <a:off x="673875" y="2433914"/>
            <a:ext cx="6550378" cy="2628075"/>
          </a:xfrm>
          <a:prstGeom prst="rect">
            <a:avLst/>
          </a:prstGeom>
        </p:spPr>
      </p:pic>
      <p:pic>
        <p:nvPicPr>
          <p:cNvPr id="6" name="Picture 5">
            <a:extLst>
              <a:ext uri="{FF2B5EF4-FFF2-40B4-BE49-F238E27FC236}">
                <a16:creationId xmlns:a16="http://schemas.microsoft.com/office/drawing/2014/main" id="{CD5A92BB-0DA7-40D3-A3FC-129036B55695}"/>
              </a:ext>
            </a:extLst>
          </p:cNvPr>
          <p:cNvPicPr>
            <a:picLocks noChangeAspect="1"/>
          </p:cNvPicPr>
          <p:nvPr/>
        </p:nvPicPr>
        <p:blipFill>
          <a:blip r:embed="rId4"/>
          <a:stretch>
            <a:fillRect/>
          </a:stretch>
        </p:blipFill>
        <p:spPr>
          <a:xfrm>
            <a:off x="329967" y="5061989"/>
            <a:ext cx="7163138" cy="805113"/>
          </a:xfrm>
          <a:prstGeom prst="rect">
            <a:avLst/>
          </a:prstGeom>
        </p:spPr>
      </p:pic>
    </p:spTree>
    <p:extLst>
      <p:ext uri="{BB962C8B-B14F-4D97-AF65-F5344CB8AC3E}">
        <p14:creationId xmlns:p14="http://schemas.microsoft.com/office/powerpoint/2010/main" val="4276878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D866DB-972A-4372-A8D7-841ABC62285C}"/>
              </a:ext>
            </a:extLst>
          </p:cNvPr>
          <p:cNvPicPr>
            <a:picLocks noChangeAspect="1"/>
          </p:cNvPicPr>
          <p:nvPr/>
        </p:nvPicPr>
        <p:blipFill>
          <a:blip r:embed="rId3"/>
          <a:stretch>
            <a:fillRect/>
          </a:stretch>
        </p:blipFill>
        <p:spPr>
          <a:xfrm>
            <a:off x="996583" y="863148"/>
            <a:ext cx="3905250" cy="2257425"/>
          </a:xfrm>
          <a:prstGeom prst="rect">
            <a:avLst/>
          </a:prstGeom>
        </p:spPr>
      </p:pic>
      <p:pic>
        <p:nvPicPr>
          <p:cNvPr id="9" name="Picture 8">
            <a:extLst>
              <a:ext uri="{FF2B5EF4-FFF2-40B4-BE49-F238E27FC236}">
                <a16:creationId xmlns:a16="http://schemas.microsoft.com/office/drawing/2014/main" id="{30AF72D7-EE43-4E67-8330-8B338D12EC7C}"/>
              </a:ext>
            </a:extLst>
          </p:cNvPr>
          <p:cNvPicPr>
            <a:picLocks noChangeAspect="1"/>
          </p:cNvPicPr>
          <p:nvPr/>
        </p:nvPicPr>
        <p:blipFill>
          <a:blip r:embed="rId4"/>
          <a:stretch>
            <a:fillRect/>
          </a:stretch>
        </p:blipFill>
        <p:spPr>
          <a:xfrm>
            <a:off x="1087854" y="4152848"/>
            <a:ext cx="3952875" cy="1285875"/>
          </a:xfrm>
          <a:prstGeom prst="rect">
            <a:avLst/>
          </a:prstGeom>
        </p:spPr>
      </p:pic>
      <p:pic>
        <p:nvPicPr>
          <p:cNvPr id="4" name="Picture 3">
            <a:extLst>
              <a:ext uri="{FF2B5EF4-FFF2-40B4-BE49-F238E27FC236}">
                <a16:creationId xmlns:a16="http://schemas.microsoft.com/office/drawing/2014/main" id="{7ADCACE2-05A1-4AE1-9F7C-AB0E8698D6D9}"/>
              </a:ext>
            </a:extLst>
          </p:cNvPr>
          <p:cNvPicPr>
            <a:picLocks noChangeAspect="1"/>
          </p:cNvPicPr>
          <p:nvPr/>
        </p:nvPicPr>
        <p:blipFill rotWithShape="1">
          <a:blip r:embed="rId5"/>
          <a:srcRect t="45233" b="36114"/>
          <a:stretch/>
        </p:blipFill>
        <p:spPr>
          <a:xfrm>
            <a:off x="1087854" y="3086099"/>
            <a:ext cx="4676775" cy="685801"/>
          </a:xfrm>
          <a:prstGeom prst="rect">
            <a:avLst/>
          </a:prstGeom>
        </p:spPr>
      </p:pic>
      <p:sp>
        <p:nvSpPr>
          <p:cNvPr id="2" name="Rectangle 1">
            <a:extLst>
              <a:ext uri="{FF2B5EF4-FFF2-40B4-BE49-F238E27FC236}">
                <a16:creationId xmlns:a16="http://schemas.microsoft.com/office/drawing/2014/main" id="{FCDE6B9D-102C-4A9A-8059-272F3104620A}"/>
              </a:ext>
            </a:extLst>
          </p:cNvPr>
          <p:cNvSpPr/>
          <p:nvPr/>
        </p:nvSpPr>
        <p:spPr>
          <a:xfrm>
            <a:off x="586154" y="5819671"/>
            <a:ext cx="6096000" cy="923330"/>
          </a:xfrm>
          <a:prstGeom prst="rect">
            <a:avLst/>
          </a:prstGeom>
        </p:spPr>
        <p:txBody>
          <a:bodyPr>
            <a:spAutoFit/>
          </a:bodyPr>
          <a:lstStyle/>
          <a:p>
            <a:r>
              <a:rPr lang="en-CA" dirty="0">
                <a:solidFill>
                  <a:srgbClr val="FF0000"/>
                </a:solidFill>
                <a:latin typeface="Times New Roman" panose="02020603050405020304" pitchFamily="18" charset="0"/>
                <a:cs typeface="Times New Roman" panose="02020603050405020304" pitchFamily="18" charset="0"/>
              </a:rPr>
              <a:t>Scala does not give us ++ or --</a:t>
            </a:r>
          </a:p>
          <a:p>
            <a:r>
              <a:rPr lang="en-CA" dirty="0">
                <a:solidFill>
                  <a:srgbClr val="FF0000"/>
                </a:solidFill>
                <a:latin typeface="Times New Roman" panose="02020603050405020304" pitchFamily="18" charset="0"/>
                <a:cs typeface="Times New Roman" panose="02020603050405020304" pitchFamily="18" charset="0"/>
              </a:rPr>
              <a:t>Operators are functions</a:t>
            </a:r>
          </a:p>
          <a:p>
            <a:pPr marL="171450" indent="-171450">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 Is a function </a:t>
            </a:r>
          </a:p>
        </p:txBody>
      </p:sp>
      <p:sp>
        <p:nvSpPr>
          <p:cNvPr id="6" name="Title 1">
            <a:extLst>
              <a:ext uri="{FF2B5EF4-FFF2-40B4-BE49-F238E27FC236}">
                <a16:creationId xmlns:a16="http://schemas.microsoft.com/office/drawing/2014/main" id="{B0A3DFF3-6D2B-466E-B802-62EFF88E2329}"/>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Operators</a:t>
            </a:r>
          </a:p>
        </p:txBody>
      </p:sp>
    </p:spTree>
    <p:extLst>
      <p:ext uri="{BB962C8B-B14F-4D97-AF65-F5344CB8AC3E}">
        <p14:creationId xmlns:p14="http://schemas.microsoft.com/office/powerpoint/2010/main" val="1237841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81" y="152475"/>
            <a:ext cx="10515600" cy="751294"/>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Wrapper Classes</a:t>
            </a:r>
          </a:p>
        </p:txBody>
      </p:sp>
      <p:sp>
        <p:nvSpPr>
          <p:cNvPr id="3" name="Content Placeholder 2"/>
          <p:cNvSpPr>
            <a:spLocks noGrp="1"/>
          </p:cNvSpPr>
          <p:nvPr>
            <p:ph idx="1"/>
          </p:nvPr>
        </p:nvSpPr>
        <p:spPr>
          <a:xfrm>
            <a:off x="305764" y="1570982"/>
            <a:ext cx="10515600" cy="4351338"/>
          </a:xfrm>
        </p:spPr>
        <p:txBody>
          <a:bodyPr>
            <a:normAutofit/>
          </a:bodyPr>
          <a:lstStyle/>
          <a:p>
            <a:r>
              <a:rPr lang="en-US" sz="2400" dirty="0" err="1">
                <a:latin typeface="Times New Roman" panose="02020603050405020304" pitchFamily="18" charset="0"/>
                <a:cs typeface="Times New Roman" panose="02020603050405020304" pitchFamily="18" charset="0"/>
              </a:rPr>
              <a:t>StringOps</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RichShort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RichByte</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RichInt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RichLong</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RichFloat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RichDouble</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RichChar</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RichBoolean</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3399960-349F-4D92-987E-337206DF82E4}"/>
              </a:ext>
            </a:extLst>
          </p:cNvPr>
          <p:cNvSpPr/>
          <p:nvPr/>
        </p:nvSpPr>
        <p:spPr>
          <a:xfrm>
            <a:off x="178981" y="6336193"/>
            <a:ext cx="4653838"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Provide utility methods on the specific data type</a:t>
            </a:r>
            <a:endParaRPr lang="en-CA"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401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Wrapper Classes -utility methods </a:t>
            </a:r>
          </a:p>
        </p:txBody>
      </p:sp>
      <p:pic>
        <p:nvPicPr>
          <p:cNvPr id="4" name="Picture 3">
            <a:extLst>
              <a:ext uri="{FF2B5EF4-FFF2-40B4-BE49-F238E27FC236}">
                <a16:creationId xmlns:a16="http://schemas.microsoft.com/office/drawing/2014/main" id="{1220BD07-EB3C-464F-AF57-E7D13723E310}"/>
              </a:ext>
            </a:extLst>
          </p:cNvPr>
          <p:cNvPicPr>
            <a:picLocks noChangeAspect="1"/>
          </p:cNvPicPr>
          <p:nvPr/>
        </p:nvPicPr>
        <p:blipFill>
          <a:blip r:embed="rId3"/>
          <a:stretch>
            <a:fillRect/>
          </a:stretch>
        </p:blipFill>
        <p:spPr>
          <a:xfrm>
            <a:off x="341739" y="1473130"/>
            <a:ext cx="10209769" cy="3911740"/>
          </a:xfrm>
          <a:prstGeom prst="rect">
            <a:avLst/>
          </a:prstGeom>
        </p:spPr>
      </p:pic>
      <p:sp>
        <p:nvSpPr>
          <p:cNvPr id="3" name="Rectangle 2">
            <a:extLst>
              <a:ext uri="{FF2B5EF4-FFF2-40B4-BE49-F238E27FC236}">
                <a16:creationId xmlns:a16="http://schemas.microsoft.com/office/drawing/2014/main" id="{D88BB4D7-823E-465A-B67C-941E43565E71}"/>
              </a:ext>
            </a:extLst>
          </p:cNvPr>
          <p:cNvSpPr/>
          <p:nvPr/>
        </p:nvSpPr>
        <p:spPr>
          <a:xfrm>
            <a:off x="91579" y="5775712"/>
            <a:ext cx="5759334" cy="369332"/>
          </a:xfrm>
          <a:prstGeom prst="rect">
            <a:avLst/>
          </a:prstGeom>
        </p:spPr>
        <p:txBody>
          <a:bodyPr wrap="none">
            <a:spAutoFit/>
          </a:bodyPr>
          <a:lstStyle/>
          <a:p>
            <a:pPr lvl="0">
              <a:defRPr/>
            </a:pPr>
            <a:r>
              <a:rPr lang="en-CA" dirty="0"/>
              <a:t> </a:t>
            </a:r>
            <a:r>
              <a:rPr lang="en-CA" dirty="0">
                <a:latin typeface="Times New Roman" panose="02020603050405020304" pitchFamily="18" charset="0"/>
                <a:cs typeface="Times New Roman" panose="02020603050405020304" pitchFamily="18" charset="0"/>
              </a:rPr>
              <a:t>http://lampwww.epfl.ch/~hmiller/scaladoc/library/#package</a:t>
            </a:r>
          </a:p>
        </p:txBody>
      </p:sp>
      <p:sp>
        <p:nvSpPr>
          <p:cNvPr id="5" name="Rectangle 4">
            <a:extLst>
              <a:ext uri="{FF2B5EF4-FFF2-40B4-BE49-F238E27FC236}">
                <a16:creationId xmlns:a16="http://schemas.microsoft.com/office/drawing/2014/main" id="{CAAFA4E1-88DD-4FA8-9F3E-07F3CBEDB47B}"/>
              </a:ext>
            </a:extLst>
          </p:cNvPr>
          <p:cNvSpPr/>
          <p:nvPr/>
        </p:nvSpPr>
        <p:spPr>
          <a:xfrm>
            <a:off x="0" y="6488668"/>
            <a:ext cx="5744586" cy="369332"/>
          </a:xfrm>
          <a:prstGeom prst="rect">
            <a:avLst/>
          </a:prstGeom>
        </p:spPr>
        <p:txBody>
          <a:bodyPr wrap="none">
            <a:spAutoFit/>
          </a:bodyPr>
          <a:lstStyle/>
          <a:p>
            <a:pPr lvl="0">
              <a:defRPr/>
            </a:pPr>
            <a:r>
              <a:rPr lang="en-CA" dirty="0">
                <a:solidFill>
                  <a:srgbClr val="FF0000"/>
                </a:solidFill>
                <a:latin typeface="Times New Roman" panose="02020603050405020304" pitchFamily="18" charset="0"/>
                <a:cs typeface="Times New Roman" panose="02020603050405020304" pitchFamily="18" charset="0"/>
              </a:rPr>
              <a:t>It will give us lots of utility methods on top of these classes </a:t>
            </a:r>
          </a:p>
        </p:txBody>
      </p:sp>
    </p:spTree>
    <p:extLst>
      <p:ext uri="{BB962C8B-B14F-4D97-AF65-F5344CB8AC3E}">
        <p14:creationId xmlns:p14="http://schemas.microsoft.com/office/powerpoint/2010/main" val="3752783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19" y="78046"/>
            <a:ext cx="10515600" cy="506745"/>
          </a:xfrm>
        </p:spPr>
        <p:txBody>
          <a:bodyPr>
            <a:normAutofit fontScale="90000"/>
          </a:bodyPr>
          <a:lstStyle/>
          <a:p>
            <a:r>
              <a:rPr lang="en-US" sz="3200" dirty="0">
                <a:solidFill>
                  <a:srgbClr val="FF0000"/>
                </a:solidFill>
                <a:latin typeface="Times New Roman" panose="02020603050405020304" pitchFamily="18" charset="0"/>
                <a:cs typeface="Times New Roman" panose="02020603050405020304" pitchFamily="18" charset="0"/>
              </a:rPr>
              <a:t>Operators</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Bit wise operators</a:t>
            </a:r>
          </a:p>
          <a:p>
            <a:r>
              <a:rPr lang="en-US" sz="2400" dirty="0">
                <a:latin typeface="Times New Roman" panose="02020603050405020304" pitchFamily="18" charset="0"/>
                <a:cs typeface="Times New Roman" panose="02020603050405020304" pitchFamily="18" charset="0"/>
              </a:rPr>
              <a:t>All other operators are present in Java</a:t>
            </a:r>
          </a:p>
          <a:p>
            <a:r>
              <a:rPr lang="en-US" sz="2400" dirty="0">
                <a:latin typeface="Times New Roman" panose="02020603050405020304" pitchFamily="18" charset="0"/>
                <a:cs typeface="Times New Roman" panose="02020603050405020304" pitchFamily="18" charset="0"/>
              </a:rPr>
              <a:t>() is also an operator; it is actually the apply() method</a:t>
            </a:r>
          </a:p>
          <a:p>
            <a:r>
              <a:rPr lang="en-US" sz="2400" dirty="0">
                <a:latin typeface="Times New Roman" panose="02020603050405020304" pitchFamily="18" charset="0"/>
                <a:cs typeface="Times New Roman" panose="02020603050405020304" pitchFamily="18" charset="0"/>
              </a:rPr>
              <a:t>++ or -- operators are not present in Scala</a:t>
            </a:r>
          </a:p>
        </p:txBody>
      </p:sp>
      <p:sp>
        <p:nvSpPr>
          <p:cNvPr id="4" name="Rectangle 3">
            <a:extLst>
              <a:ext uri="{FF2B5EF4-FFF2-40B4-BE49-F238E27FC236}">
                <a16:creationId xmlns:a16="http://schemas.microsoft.com/office/drawing/2014/main" id="{2F526915-472F-4663-AF4B-EB457500976B}"/>
              </a:ext>
            </a:extLst>
          </p:cNvPr>
          <p:cNvSpPr/>
          <p:nvPr/>
        </p:nvSpPr>
        <p:spPr>
          <a:xfrm>
            <a:off x="125819" y="6329178"/>
            <a:ext cx="4256293"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In Scala, all operators are actually methods.</a:t>
            </a:r>
          </a:p>
        </p:txBody>
      </p:sp>
    </p:spTree>
    <p:extLst>
      <p:ext uri="{BB962C8B-B14F-4D97-AF65-F5344CB8AC3E}">
        <p14:creationId xmlns:p14="http://schemas.microsoft.com/office/powerpoint/2010/main" val="341310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568606-5DB6-43DC-8D18-92E5035A468E}"/>
              </a:ext>
            </a:extLst>
          </p:cNvPr>
          <p:cNvPicPr>
            <a:picLocks noChangeAspect="1"/>
          </p:cNvPicPr>
          <p:nvPr/>
        </p:nvPicPr>
        <p:blipFill>
          <a:blip r:embed="rId2"/>
          <a:stretch>
            <a:fillRect/>
          </a:stretch>
        </p:blipFill>
        <p:spPr>
          <a:xfrm>
            <a:off x="0" y="565282"/>
            <a:ext cx="12192000" cy="5727435"/>
          </a:xfrm>
          <a:prstGeom prst="rect">
            <a:avLst/>
          </a:prstGeom>
        </p:spPr>
      </p:pic>
    </p:spTree>
    <p:extLst>
      <p:ext uri="{BB962C8B-B14F-4D97-AF65-F5344CB8AC3E}">
        <p14:creationId xmlns:p14="http://schemas.microsoft.com/office/powerpoint/2010/main" val="1424419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1065FD-C20B-43BE-AC63-3081BA72CB4A}"/>
              </a:ext>
            </a:extLst>
          </p:cNvPr>
          <p:cNvPicPr>
            <a:picLocks noChangeAspect="1"/>
          </p:cNvPicPr>
          <p:nvPr/>
        </p:nvPicPr>
        <p:blipFill rotWithShape="1">
          <a:blip r:embed="rId3"/>
          <a:srcRect t="81025"/>
          <a:stretch/>
        </p:blipFill>
        <p:spPr>
          <a:xfrm>
            <a:off x="3533774" y="2088518"/>
            <a:ext cx="4057650" cy="1030204"/>
          </a:xfrm>
          <a:prstGeom prst="rect">
            <a:avLst/>
          </a:prstGeom>
        </p:spPr>
      </p:pic>
      <p:pic>
        <p:nvPicPr>
          <p:cNvPr id="5" name="Picture 4">
            <a:extLst>
              <a:ext uri="{FF2B5EF4-FFF2-40B4-BE49-F238E27FC236}">
                <a16:creationId xmlns:a16="http://schemas.microsoft.com/office/drawing/2014/main" id="{FED2DBCC-BA7E-44FD-83EE-FD46BDAC313E}"/>
              </a:ext>
            </a:extLst>
          </p:cNvPr>
          <p:cNvPicPr>
            <a:picLocks noChangeAspect="1"/>
          </p:cNvPicPr>
          <p:nvPr/>
        </p:nvPicPr>
        <p:blipFill rotWithShape="1">
          <a:blip r:embed="rId3"/>
          <a:srcRect b="90480"/>
          <a:stretch/>
        </p:blipFill>
        <p:spPr>
          <a:xfrm>
            <a:off x="3533774" y="1174190"/>
            <a:ext cx="4057650" cy="516856"/>
          </a:xfrm>
          <a:prstGeom prst="rect">
            <a:avLst/>
          </a:prstGeom>
        </p:spPr>
      </p:pic>
      <p:pic>
        <p:nvPicPr>
          <p:cNvPr id="6" name="Picture 5">
            <a:extLst>
              <a:ext uri="{FF2B5EF4-FFF2-40B4-BE49-F238E27FC236}">
                <a16:creationId xmlns:a16="http://schemas.microsoft.com/office/drawing/2014/main" id="{D557E598-6DCF-4594-801F-03978F2E8011}"/>
              </a:ext>
            </a:extLst>
          </p:cNvPr>
          <p:cNvPicPr>
            <a:picLocks noChangeAspect="1"/>
          </p:cNvPicPr>
          <p:nvPr/>
        </p:nvPicPr>
        <p:blipFill>
          <a:blip r:embed="rId4"/>
          <a:stretch>
            <a:fillRect/>
          </a:stretch>
        </p:blipFill>
        <p:spPr>
          <a:xfrm>
            <a:off x="3533774" y="3540000"/>
            <a:ext cx="2743200" cy="485775"/>
          </a:xfrm>
          <a:prstGeom prst="rect">
            <a:avLst/>
          </a:prstGeom>
        </p:spPr>
      </p:pic>
      <p:sp>
        <p:nvSpPr>
          <p:cNvPr id="2" name="Rectangle 1">
            <a:extLst>
              <a:ext uri="{FF2B5EF4-FFF2-40B4-BE49-F238E27FC236}">
                <a16:creationId xmlns:a16="http://schemas.microsoft.com/office/drawing/2014/main" id="{3BDAEFB3-171A-4BD8-91F7-09ADB61F14CA}"/>
              </a:ext>
            </a:extLst>
          </p:cNvPr>
          <p:cNvSpPr/>
          <p:nvPr/>
        </p:nvSpPr>
        <p:spPr>
          <a:xfrm>
            <a:off x="0" y="6062785"/>
            <a:ext cx="11967212" cy="646331"/>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It will try to find a function in variable type itself .If it can not find the variable type ,it will convert these string variable to its wrapper types so it will covert it to  string Ops subject then apply * </a:t>
            </a:r>
          </a:p>
        </p:txBody>
      </p:sp>
    </p:spTree>
    <p:extLst>
      <p:ext uri="{BB962C8B-B14F-4D97-AF65-F5344CB8AC3E}">
        <p14:creationId xmlns:p14="http://schemas.microsoft.com/office/powerpoint/2010/main" val="2106497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AB0F60-D7D6-4EA0-A65E-503ACE98813A}"/>
              </a:ext>
            </a:extLst>
          </p:cNvPr>
          <p:cNvSpPr/>
          <p:nvPr/>
        </p:nvSpPr>
        <p:spPr>
          <a:xfrm>
            <a:off x="587252" y="284565"/>
            <a:ext cx="1305343" cy="523220"/>
          </a:xfrm>
          <a:prstGeom prst="rect">
            <a:avLst/>
          </a:prstGeom>
        </p:spPr>
        <p:txBody>
          <a:bodyPr wrap="square">
            <a:spAutoFit/>
          </a:bodyPr>
          <a:lstStyle/>
          <a:p>
            <a:r>
              <a:rPr lang="en-CA" sz="2800" b="1" dirty="0">
                <a:solidFill>
                  <a:srgbClr val="FF0000"/>
                </a:solidFill>
                <a:latin typeface="Times New Roman" panose="02020603050405020304" pitchFamily="18" charset="0"/>
                <a:cs typeface="Times New Roman" panose="02020603050405020304" pitchFamily="18" charset="0"/>
              </a:rPr>
              <a:t>Apply</a:t>
            </a:r>
            <a:endParaRPr lang="en-CA"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9C34FC-383C-46EF-8449-D4DB2875D9B8}"/>
              </a:ext>
            </a:extLst>
          </p:cNvPr>
          <p:cNvPicPr>
            <a:picLocks noChangeAspect="1"/>
          </p:cNvPicPr>
          <p:nvPr/>
        </p:nvPicPr>
        <p:blipFill>
          <a:blip r:embed="rId3"/>
          <a:stretch>
            <a:fillRect/>
          </a:stretch>
        </p:blipFill>
        <p:spPr>
          <a:xfrm>
            <a:off x="3400425" y="2285248"/>
            <a:ext cx="2934486" cy="1337628"/>
          </a:xfrm>
          <a:prstGeom prst="rect">
            <a:avLst/>
          </a:prstGeom>
        </p:spPr>
      </p:pic>
      <p:sp>
        <p:nvSpPr>
          <p:cNvPr id="2" name="Rectangle 1">
            <a:extLst>
              <a:ext uri="{FF2B5EF4-FFF2-40B4-BE49-F238E27FC236}">
                <a16:creationId xmlns:a16="http://schemas.microsoft.com/office/drawing/2014/main" id="{4F54B825-C9B1-4B54-B953-9D353F541335}"/>
              </a:ext>
            </a:extLst>
          </p:cNvPr>
          <p:cNvSpPr/>
          <p:nvPr/>
        </p:nvSpPr>
        <p:spPr>
          <a:xfrm>
            <a:off x="0" y="6388769"/>
            <a:ext cx="9823048" cy="369332"/>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 ) is short form of apply .It does not indexing .It will find the character on that index</a:t>
            </a:r>
          </a:p>
        </p:txBody>
      </p:sp>
    </p:spTree>
    <p:extLst>
      <p:ext uri="{BB962C8B-B14F-4D97-AF65-F5344CB8AC3E}">
        <p14:creationId xmlns:p14="http://schemas.microsoft.com/office/powerpoint/2010/main" val="150775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Why Scala</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2230106"/>
          </a:xfrm>
        </p:spPr>
        <p:txBody>
          <a:bodyPr>
            <a:normAutofit/>
          </a:bodyPr>
          <a:lstStyle/>
          <a:p>
            <a:r>
              <a:rPr lang="en-CA" sz="2000" dirty="0">
                <a:latin typeface="Times New Roman" panose="02020603050405020304" pitchFamily="18" charset="0"/>
                <a:cs typeface="Times New Roman" panose="02020603050405020304" pitchFamily="18" charset="0"/>
              </a:rPr>
              <a:t>Developers wanted more flexible languages to improve their productivity</a:t>
            </a:r>
          </a:p>
          <a:p>
            <a:r>
              <a:rPr lang="en-CA" sz="2000" dirty="0">
                <a:latin typeface="Times New Roman" panose="02020603050405020304" pitchFamily="18" charset="0"/>
                <a:cs typeface="Times New Roman" panose="02020603050405020304" pitchFamily="18" charset="0"/>
              </a:rPr>
              <a:t>The result in evolution of scripting languages like Python ,Ruby ,etc.</a:t>
            </a:r>
          </a:p>
          <a:p>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C1B3F1-475F-48B4-8F03-A8BB89B14A30}"/>
              </a:ext>
            </a:extLst>
          </p:cNvPr>
          <p:cNvPicPr>
            <a:picLocks noChangeAspect="1"/>
          </p:cNvPicPr>
          <p:nvPr/>
        </p:nvPicPr>
        <p:blipFill>
          <a:blip r:embed="rId3"/>
          <a:stretch>
            <a:fillRect/>
          </a:stretch>
        </p:blipFill>
        <p:spPr>
          <a:xfrm>
            <a:off x="329967" y="2772300"/>
            <a:ext cx="10586455" cy="3140148"/>
          </a:xfrm>
          <a:prstGeom prst="rect">
            <a:avLst/>
          </a:prstGeom>
        </p:spPr>
      </p:pic>
    </p:spTree>
    <p:extLst>
      <p:ext uri="{BB962C8B-B14F-4D97-AF65-F5344CB8AC3E}">
        <p14:creationId xmlns:p14="http://schemas.microsoft.com/office/powerpoint/2010/main" val="1398639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FEB174-E4DB-4B9F-868F-087EC4429B7D}"/>
              </a:ext>
            </a:extLst>
          </p:cNvPr>
          <p:cNvPicPr>
            <a:picLocks noChangeAspect="1"/>
          </p:cNvPicPr>
          <p:nvPr/>
        </p:nvPicPr>
        <p:blipFill>
          <a:blip r:embed="rId3"/>
          <a:stretch>
            <a:fillRect/>
          </a:stretch>
        </p:blipFill>
        <p:spPr>
          <a:xfrm>
            <a:off x="4786312" y="1185862"/>
            <a:ext cx="2619375" cy="4486275"/>
          </a:xfrm>
          <a:prstGeom prst="rect">
            <a:avLst/>
          </a:prstGeom>
        </p:spPr>
      </p:pic>
      <p:sp>
        <p:nvSpPr>
          <p:cNvPr id="2" name="Rectangle 1">
            <a:extLst>
              <a:ext uri="{FF2B5EF4-FFF2-40B4-BE49-F238E27FC236}">
                <a16:creationId xmlns:a16="http://schemas.microsoft.com/office/drawing/2014/main" id="{19698224-9054-47CF-A399-6A9648560E69}"/>
              </a:ext>
            </a:extLst>
          </p:cNvPr>
          <p:cNvSpPr/>
          <p:nvPr/>
        </p:nvSpPr>
        <p:spPr>
          <a:xfrm>
            <a:off x="7538385" y="5302805"/>
            <a:ext cx="4087529"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If its specify empty bracket it means unit .</a:t>
            </a:r>
          </a:p>
        </p:txBody>
      </p:sp>
      <p:sp>
        <p:nvSpPr>
          <p:cNvPr id="3" name="Rectangle 2">
            <a:extLst>
              <a:ext uri="{FF2B5EF4-FFF2-40B4-BE49-F238E27FC236}">
                <a16:creationId xmlns:a16="http://schemas.microsoft.com/office/drawing/2014/main" id="{61095DD3-E4F8-4B6D-942F-2C079BB061A6}"/>
              </a:ext>
            </a:extLst>
          </p:cNvPr>
          <p:cNvSpPr/>
          <p:nvPr/>
        </p:nvSpPr>
        <p:spPr>
          <a:xfrm>
            <a:off x="-74428" y="6488668"/>
            <a:ext cx="9074552" cy="369332"/>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The last statement of the block will be evaluated for whole block. </a:t>
            </a:r>
          </a:p>
        </p:txBody>
      </p:sp>
    </p:spTree>
    <p:extLst>
      <p:ext uri="{BB962C8B-B14F-4D97-AF65-F5344CB8AC3E}">
        <p14:creationId xmlns:p14="http://schemas.microsoft.com/office/powerpoint/2010/main" val="2644473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How Control Structures Work In Scala ? If Statement</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983263"/>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If statement consists of Boolean expression followed by one or more statement.</a:t>
            </a:r>
          </a:p>
          <a:p>
            <a:endParaRPr lang="en-CA" sz="2000" dirty="0">
              <a:latin typeface="Times New Roman" panose="02020603050405020304" pitchFamily="18" charset="0"/>
              <a:cs typeface="Times New Roman" panose="02020603050405020304" pitchFamily="18" charset="0"/>
            </a:endParaRPr>
          </a:p>
          <a:p>
            <a:r>
              <a:rPr lang="en-CA"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Syntax :</a:t>
            </a:r>
          </a:p>
          <a:p>
            <a:pPr marL="0" indent="0">
              <a:buNone/>
            </a:pPr>
            <a:r>
              <a:rPr lang="en-CA" sz="2000" dirty="0">
                <a:latin typeface="Times New Roman" panose="02020603050405020304" pitchFamily="18" charset="0"/>
                <a:cs typeface="Times New Roman" panose="02020603050405020304" pitchFamily="18" charset="0"/>
              </a:rPr>
              <a:t>  if (</a:t>
            </a:r>
            <a:r>
              <a:rPr lang="en-CA" sz="2000" dirty="0" err="1">
                <a:latin typeface="Times New Roman" panose="02020603050405020304" pitchFamily="18" charset="0"/>
                <a:cs typeface="Times New Roman" panose="02020603050405020304" pitchFamily="18" charset="0"/>
              </a:rPr>
              <a:t>Boolean_expression</a:t>
            </a:r>
            <a:r>
              <a:rPr lang="en-CA" sz="2000" dirty="0">
                <a:latin typeface="Times New Roman" panose="02020603050405020304" pitchFamily="18" charset="0"/>
                <a:cs typeface="Times New Roman" panose="02020603050405020304" pitchFamily="18" charset="0"/>
              </a:rPr>
              <a:t>) {</a:t>
            </a:r>
          </a:p>
          <a:p>
            <a:pPr marL="0" indent="0">
              <a:buNone/>
            </a:pPr>
            <a:r>
              <a:rPr lang="en-CA" sz="2000" dirty="0">
                <a:latin typeface="Times New Roman" panose="02020603050405020304" pitchFamily="18" charset="0"/>
                <a:cs typeface="Times New Roman" panose="02020603050405020304" pitchFamily="18" charset="0"/>
              </a:rPr>
              <a:t>// Statements will execute if the Boolean expression is true.</a:t>
            </a:r>
          </a:p>
          <a:p>
            <a:endParaRPr lang="en-CA"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F8BD050-2725-4AD3-BE8E-8528ACE449E2}"/>
              </a:ext>
            </a:extLst>
          </p:cNvPr>
          <p:cNvPicPr>
            <a:picLocks noChangeAspect="1"/>
          </p:cNvPicPr>
          <p:nvPr/>
        </p:nvPicPr>
        <p:blipFill>
          <a:blip r:embed="rId3"/>
          <a:stretch>
            <a:fillRect/>
          </a:stretch>
        </p:blipFill>
        <p:spPr>
          <a:xfrm>
            <a:off x="6854589" y="3185422"/>
            <a:ext cx="4657725" cy="1428750"/>
          </a:xfrm>
          <a:prstGeom prst="rect">
            <a:avLst/>
          </a:prstGeom>
        </p:spPr>
      </p:pic>
      <p:pic>
        <p:nvPicPr>
          <p:cNvPr id="5" name="Picture 4">
            <a:extLst>
              <a:ext uri="{FF2B5EF4-FFF2-40B4-BE49-F238E27FC236}">
                <a16:creationId xmlns:a16="http://schemas.microsoft.com/office/drawing/2014/main" id="{6AF012FD-15FF-4DB8-A52B-C65F8235CE4E}"/>
              </a:ext>
            </a:extLst>
          </p:cNvPr>
          <p:cNvPicPr>
            <a:picLocks noChangeAspect="1"/>
          </p:cNvPicPr>
          <p:nvPr/>
        </p:nvPicPr>
        <p:blipFill>
          <a:blip r:embed="rId4"/>
          <a:stretch>
            <a:fillRect/>
          </a:stretch>
        </p:blipFill>
        <p:spPr>
          <a:xfrm>
            <a:off x="6854589" y="4699813"/>
            <a:ext cx="2609850" cy="1419225"/>
          </a:xfrm>
          <a:prstGeom prst="rect">
            <a:avLst/>
          </a:prstGeom>
        </p:spPr>
      </p:pic>
      <p:pic>
        <p:nvPicPr>
          <p:cNvPr id="7" name="Picture 6">
            <a:extLst>
              <a:ext uri="{FF2B5EF4-FFF2-40B4-BE49-F238E27FC236}">
                <a16:creationId xmlns:a16="http://schemas.microsoft.com/office/drawing/2014/main" id="{22BDF8D9-1575-4CCF-BFA6-3E25565AD3B2}"/>
              </a:ext>
            </a:extLst>
          </p:cNvPr>
          <p:cNvPicPr>
            <a:picLocks noChangeAspect="1"/>
          </p:cNvPicPr>
          <p:nvPr/>
        </p:nvPicPr>
        <p:blipFill rotWithShape="1">
          <a:blip r:embed="rId5"/>
          <a:srcRect t="56575"/>
          <a:stretch/>
        </p:blipFill>
        <p:spPr>
          <a:xfrm>
            <a:off x="2147448" y="4672484"/>
            <a:ext cx="2619375" cy="1948181"/>
          </a:xfrm>
          <a:prstGeom prst="rect">
            <a:avLst/>
          </a:prstGeom>
        </p:spPr>
      </p:pic>
    </p:spTree>
    <p:extLst>
      <p:ext uri="{BB962C8B-B14F-4D97-AF65-F5344CB8AC3E}">
        <p14:creationId xmlns:p14="http://schemas.microsoft.com/office/powerpoint/2010/main" val="4145296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If-else statement</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The if-else statement is a programming construct for choosing a branch of code based on whether an expression resolves  to true or false.</a:t>
            </a:r>
          </a:p>
          <a:p>
            <a:r>
              <a:rPr lang="en-CA" sz="2000" b="1" i="1" u="sng" dirty="0">
                <a:latin typeface="Times New Roman" panose="02020603050405020304" pitchFamily="18" charset="0"/>
                <a:cs typeface="Times New Roman" panose="02020603050405020304" pitchFamily="18" charset="0"/>
              </a:rPr>
              <a:t>Syntax :</a:t>
            </a:r>
          </a:p>
          <a:p>
            <a:endParaRPr lang="en-CA" sz="2000" dirty="0">
              <a:latin typeface="Times New Roman" panose="02020603050405020304" pitchFamily="18" charset="0"/>
              <a:cs typeface="Times New Roman" panose="02020603050405020304" pitchFamily="18" charset="0"/>
            </a:endParaRPr>
          </a:p>
          <a:p>
            <a:pPr marL="0" indent="0">
              <a:buNone/>
            </a:pPr>
            <a:r>
              <a:rPr lang="en-CA" sz="2000" dirty="0">
                <a:latin typeface="Times New Roman" panose="02020603050405020304" pitchFamily="18" charset="0"/>
                <a:cs typeface="Times New Roman" panose="02020603050405020304" pitchFamily="18" charset="0"/>
              </a:rPr>
              <a:t>If (Boolean expression) &lt;expression&gt;</a:t>
            </a:r>
          </a:p>
          <a:p>
            <a:pPr marL="0" indent="0">
              <a:buNone/>
            </a:pPr>
            <a:r>
              <a:rPr lang="en-CA" sz="2000" dirty="0">
                <a:latin typeface="Times New Roman" panose="02020603050405020304" pitchFamily="18" charset="0"/>
                <a:cs typeface="Times New Roman" panose="02020603050405020304" pitchFamily="18" charset="0"/>
              </a:rPr>
              <a:t>Else &lt;expression&gt;</a:t>
            </a: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95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AA08FB-9F40-4A88-A335-A48449F71A3F}"/>
              </a:ext>
            </a:extLst>
          </p:cNvPr>
          <p:cNvPicPr>
            <a:picLocks noChangeAspect="1"/>
          </p:cNvPicPr>
          <p:nvPr/>
        </p:nvPicPr>
        <p:blipFill>
          <a:blip r:embed="rId3"/>
          <a:stretch>
            <a:fillRect/>
          </a:stretch>
        </p:blipFill>
        <p:spPr>
          <a:xfrm>
            <a:off x="1311979" y="1602629"/>
            <a:ext cx="2400300" cy="1295400"/>
          </a:xfrm>
          <a:prstGeom prst="rect">
            <a:avLst/>
          </a:prstGeom>
        </p:spPr>
      </p:pic>
      <p:pic>
        <p:nvPicPr>
          <p:cNvPr id="3" name="Picture 2">
            <a:extLst>
              <a:ext uri="{FF2B5EF4-FFF2-40B4-BE49-F238E27FC236}">
                <a16:creationId xmlns:a16="http://schemas.microsoft.com/office/drawing/2014/main" id="{81091496-133A-4FC6-96E2-5577742FBF5C}"/>
              </a:ext>
            </a:extLst>
          </p:cNvPr>
          <p:cNvPicPr>
            <a:picLocks noChangeAspect="1"/>
          </p:cNvPicPr>
          <p:nvPr/>
        </p:nvPicPr>
        <p:blipFill>
          <a:blip r:embed="rId4"/>
          <a:stretch>
            <a:fillRect/>
          </a:stretch>
        </p:blipFill>
        <p:spPr>
          <a:xfrm>
            <a:off x="1459617" y="4431973"/>
            <a:ext cx="2105025" cy="1647825"/>
          </a:xfrm>
          <a:prstGeom prst="rect">
            <a:avLst/>
          </a:prstGeom>
        </p:spPr>
      </p:pic>
      <p:sp>
        <p:nvSpPr>
          <p:cNvPr id="4" name="Rectangle 3">
            <a:extLst>
              <a:ext uri="{FF2B5EF4-FFF2-40B4-BE49-F238E27FC236}">
                <a16:creationId xmlns:a16="http://schemas.microsoft.com/office/drawing/2014/main" id="{F379F100-6633-4DA8-BC5F-087A30C13CF3}"/>
              </a:ext>
            </a:extLst>
          </p:cNvPr>
          <p:cNvSpPr/>
          <p:nvPr/>
        </p:nvSpPr>
        <p:spPr>
          <a:xfrm>
            <a:off x="4293870" y="2420035"/>
            <a:ext cx="6096000" cy="646331"/>
          </a:xfrm>
          <a:prstGeom prst="rect">
            <a:avLst/>
          </a:prstGeom>
        </p:spPr>
        <p:txBody>
          <a:bodyPr>
            <a:spAutoFit/>
          </a:bodyPr>
          <a:lstStyle/>
          <a:p>
            <a:r>
              <a:rPr lang="en-CA" dirty="0">
                <a:solidFill>
                  <a:srgbClr val="FF0000"/>
                </a:solidFill>
                <a:latin typeface="Times New Roman" panose="02020603050405020304" pitchFamily="18" charset="0"/>
                <a:cs typeface="Times New Roman" panose="02020603050405020304" pitchFamily="18" charset="0"/>
              </a:rPr>
              <a:t>If the last statement of a block is assignment operation so the value is unit and hence the returns type is unit</a:t>
            </a:r>
          </a:p>
        </p:txBody>
      </p:sp>
    </p:spTree>
    <p:extLst>
      <p:ext uri="{BB962C8B-B14F-4D97-AF65-F5344CB8AC3E}">
        <p14:creationId xmlns:p14="http://schemas.microsoft.com/office/powerpoint/2010/main" val="3349780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0515600" cy="937242"/>
          </a:xfrm>
        </p:spPr>
        <p:txBody>
          <a:bodyPr/>
          <a:lstStyle/>
          <a:p>
            <a:r>
              <a:rPr lang="en-US" dirty="0">
                <a:solidFill>
                  <a:srgbClr val="FF0000"/>
                </a:solidFill>
                <a:latin typeface="Times New Roman" panose="02020603050405020304" pitchFamily="18" charset="0"/>
                <a:cs typeface="Times New Roman" panose="02020603050405020304" pitchFamily="18" charset="0"/>
              </a:rPr>
              <a:t>Loops</a:t>
            </a:r>
          </a:p>
        </p:txBody>
      </p:sp>
      <p:sp>
        <p:nvSpPr>
          <p:cNvPr id="3" name="Content Placeholder 2"/>
          <p:cNvSpPr>
            <a:spLocks noGrp="1"/>
          </p:cNvSpPr>
          <p:nvPr>
            <p:ph idx="1"/>
          </p:nvPr>
        </p:nvSpPr>
        <p:spPr>
          <a:xfrm>
            <a:off x="0" y="1860349"/>
            <a:ext cx="12192000" cy="4351338"/>
          </a:xfrm>
        </p:spPr>
        <p:txBody>
          <a:bodyPr>
            <a:normAutofit/>
          </a:bodyPr>
          <a:lstStyle/>
          <a:p>
            <a:r>
              <a:rPr lang="en-US" sz="2400" i="1" dirty="0">
                <a:latin typeface="Times New Roman" panose="02020603050405020304" pitchFamily="18" charset="0"/>
                <a:cs typeface="Times New Roman" panose="02020603050405020304" pitchFamily="18" charset="0"/>
              </a:rPr>
              <a:t>while</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do-while</a:t>
            </a:r>
            <a:r>
              <a:rPr lang="en-US" sz="2400" dirty="0">
                <a:latin typeface="Times New Roman" panose="02020603050405020304" pitchFamily="18" charset="0"/>
                <a:cs typeface="Times New Roman" panose="02020603050405020304" pitchFamily="18" charset="0"/>
              </a:rPr>
              <a:t> loops work exactly as that in Java and have the exact syntax</a:t>
            </a:r>
          </a:p>
          <a:p>
            <a:r>
              <a:rPr lang="en-US" sz="2400" i="1" dirty="0">
                <a:latin typeface="Times New Roman" panose="02020603050405020304" pitchFamily="18" charset="0"/>
                <a:cs typeface="Times New Roman" panose="02020603050405020304" pitchFamily="18" charset="0"/>
              </a:rPr>
              <a:t>for</a:t>
            </a:r>
            <a:r>
              <a:rPr lang="en-US" sz="2400" dirty="0">
                <a:latin typeface="Times New Roman" panose="02020603050405020304" pitchFamily="18" charset="0"/>
                <a:cs typeface="Times New Roman" panose="02020603050405020304" pitchFamily="18" charset="0"/>
              </a:rPr>
              <a:t> loops have the </a:t>
            </a:r>
            <a:r>
              <a:rPr lang="en-US" sz="2400" dirty="0" err="1">
                <a:latin typeface="Times New Roman" panose="02020603050405020304" pitchFamily="18" charset="0"/>
                <a:cs typeface="Times New Roman" panose="02020603050405020304" pitchFamily="18" charset="0"/>
              </a:rPr>
              <a:t>foll</a:t>
            </a:r>
            <a:r>
              <a:rPr lang="pl-PL" sz="2400" dirty="0" err="1">
                <a:latin typeface="Times New Roman" panose="02020603050405020304" pitchFamily="18" charset="0"/>
                <a:cs typeface="Times New Roman" panose="02020603050405020304" pitchFamily="18" charset="0"/>
              </a:rPr>
              <a:t>ow</a:t>
            </a:r>
            <a:r>
              <a:rPr lang="en-US" sz="2400" dirty="0" err="1">
                <a:latin typeface="Times New Roman" panose="02020603050405020304" pitchFamily="18" charset="0"/>
                <a:cs typeface="Times New Roman" panose="02020603050405020304" pitchFamily="18" charset="0"/>
              </a:rPr>
              <a:t>ing</a:t>
            </a:r>
            <a:r>
              <a:rPr lang="en-US" sz="2400" dirty="0">
                <a:latin typeface="Times New Roman" panose="02020603050405020304" pitchFamily="18" charset="0"/>
                <a:cs typeface="Times New Roman" panose="02020603050405020304" pitchFamily="18" charset="0"/>
              </a:rPr>
              <a:t> syntax:</a:t>
            </a:r>
          </a:p>
          <a:p>
            <a:pPr lvl="1"/>
            <a:r>
              <a:rPr lang="en-US" i="1" dirty="0">
                <a:latin typeface="Times New Roman" panose="02020603050405020304" pitchFamily="18" charset="0"/>
                <a:cs typeface="Times New Roman" panose="02020603050405020304" pitchFamily="18" charset="0"/>
              </a:rPr>
              <a:t>for (</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 &lt;- 1 to 5</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println</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p>
          <a:p>
            <a:pPr lvl="1"/>
            <a:r>
              <a:rPr lang="en-US" i="1" dirty="0" err="1">
                <a:latin typeface="Times New Roman" panose="02020603050405020304" pitchFamily="18" charset="0"/>
                <a:cs typeface="Times New Roman" panose="02020603050405020304" pitchFamily="18" charset="0"/>
              </a:rPr>
              <a:t>val</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str</a:t>
            </a:r>
            <a:r>
              <a:rPr lang="en-US" i="1" dirty="0">
                <a:latin typeface="Times New Roman" panose="02020603050405020304" pitchFamily="18" charset="0"/>
                <a:cs typeface="Times New Roman" panose="02020603050405020304" pitchFamily="18" charset="0"/>
              </a:rPr>
              <a:t> = “Hello”; for (</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 &lt;- 0 to </a:t>
            </a:r>
            <a:r>
              <a:rPr lang="en-US" i="1" dirty="0" err="1">
                <a:solidFill>
                  <a:srgbClr val="FF0000"/>
                </a:solidFill>
                <a:latin typeface="Times New Roman" panose="02020603050405020304" pitchFamily="18" charset="0"/>
                <a:cs typeface="Times New Roman" panose="02020603050405020304" pitchFamily="18" charset="0"/>
              </a:rPr>
              <a:t>str.length</a:t>
            </a:r>
            <a:r>
              <a:rPr lang="en-US" i="1" dirty="0">
                <a:solidFill>
                  <a:srgbClr val="FF0000"/>
                </a:solidFill>
                <a:latin typeface="Times New Roman" panose="02020603050405020304" pitchFamily="18" charset="0"/>
                <a:cs typeface="Times New Roman" panose="02020603050405020304" pitchFamily="18" charset="0"/>
              </a:rPr>
              <a:t> - 1) { print(</a:t>
            </a:r>
            <a:r>
              <a:rPr lang="en-US" i="1" dirty="0" err="1">
                <a:solidFill>
                  <a:srgbClr val="FF0000"/>
                </a:solidFill>
                <a:latin typeface="Times New Roman" panose="02020603050405020304" pitchFamily="18" charset="0"/>
                <a:cs typeface="Times New Roman" panose="02020603050405020304" pitchFamily="18" charset="0"/>
              </a:rPr>
              <a:t>str</a:t>
            </a:r>
            <a:r>
              <a:rPr lang="en-US" i="1" dirty="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p>
          <a:p>
            <a:pPr lvl="1"/>
            <a:r>
              <a:rPr lang="en-US" i="1" dirty="0" err="1">
                <a:latin typeface="Times New Roman" panose="02020603050405020304" pitchFamily="18" charset="0"/>
                <a:cs typeface="Times New Roman" panose="02020603050405020304" pitchFamily="18" charset="0"/>
              </a:rPr>
              <a:t>val</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str</a:t>
            </a:r>
            <a:r>
              <a:rPr lang="en-US" i="1" dirty="0">
                <a:latin typeface="Times New Roman" panose="02020603050405020304" pitchFamily="18" charset="0"/>
                <a:cs typeface="Times New Roman" panose="02020603050405020304" pitchFamily="18" charset="0"/>
              </a:rPr>
              <a:t> = “Hello”; for (</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 &lt;- </a:t>
            </a:r>
            <a:r>
              <a:rPr lang="en-US" i="1" dirty="0" err="1">
                <a:solidFill>
                  <a:srgbClr val="FF0000"/>
                </a:solidFill>
                <a:latin typeface="Times New Roman" panose="02020603050405020304" pitchFamily="18" charset="0"/>
                <a:cs typeface="Times New Roman" panose="02020603050405020304" pitchFamily="18" charset="0"/>
              </a:rPr>
              <a:t>str</a:t>
            </a:r>
            <a:r>
              <a:rPr lang="en-US" i="1" dirty="0">
                <a:solidFill>
                  <a:srgbClr val="FF0000"/>
                </a:solidFill>
                <a:latin typeface="Times New Roman" panose="02020603050405020304" pitchFamily="18" charset="0"/>
                <a:cs typeface="Times New Roman" panose="02020603050405020304" pitchFamily="18" charset="0"/>
              </a:rPr>
              <a:t>) { </a:t>
            </a:r>
            <a:r>
              <a:rPr lang="en-US" i="1" dirty="0" err="1">
                <a:solidFill>
                  <a:srgbClr val="FF0000"/>
                </a:solidFill>
                <a:latin typeface="Times New Roman" panose="02020603050405020304" pitchFamily="18" charset="0"/>
                <a:cs typeface="Times New Roman" panose="02020603050405020304" pitchFamily="18" charset="0"/>
              </a:rPr>
              <a:t>println</a:t>
            </a:r>
            <a:r>
              <a:rPr lang="en-US" i="1" dirty="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 the above example, </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&lt;- 1 to 5”</a:t>
            </a:r>
            <a:r>
              <a:rPr lang="en-US" sz="2400" dirty="0">
                <a:latin typeface="Times New Roman" panose="02020603050405020304" pitchFamily="18" charset="0"/>
                <a:cs typeface="Times New Roman" panose="02020603050405020304" pitchFamily="18" charset="0"/>
              </a:rPr>
              <a:t> is a </a:t>
            </a:r>
            <a:r>
              <a:rPr lang="en-US" sz="2400" b="1" i="1" dirty="0">
                <a:solidFill>
                  <a:srgbClr val="FF0000"/>
                </a:solidFill>
                <a:latin typeface="Times New Roman" panose="02020603050405020304" pitchFamily="18" charset="0"/>
                <a:cs typeface="Times New Roman" panose="02020603050405020304" pitchFamily="18" charset="0"/>
              </a:rPr>
              <a:t>generator</a:t>
            </a:r>
            <a:r>
              <a:rPr lang="en-US" sz="2400" dirty="0">
                <a:latin typeface="Times New Roman" panose="02020603050405020304" pitchFamily="18" charset="0"/>
                <a:cs typeface="Times New Roman" panose="02020603050405020304" pitchFamily="18" charset="0"/>
              </a:rPr>
              <a:t>; so is </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&lt;- 0 to </a:t>
            </a:r>
            <a:r>
              <a:rPr lang="en-US" sz="2400" i="1" dirty="0" err="1">
                <a:latin typeface="Times New Roman" panose="02020603050405020304" pitchFamily="18" charset="0"/>
                <a:cs typeface="Times New Roman" panose="02020603050405020304" pitchFamily="18" charset="0"/>
              </a:rPr>
              <a:t>str.length</a:t>
            </a:r>
            <a:r>
              <a:rPr lang="en-US" sz="2400" i="1" dirty="0">
                <a:latin typeface="Times New Roman" panose="02020603050405020304" pitchFamily="18" charset="0"/>
                <a:cs typeface="Times New Roman" panose="02020603050405020304" pitchFamily="18" charset="0"/>
              </a:rPr>
              <a:t> - 1”</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&lt;- </a:t>
            </a:r>
            <a:r>
              <a:rPr lang="en-US" sz="2400" i="1" dirty="0" err="1">
                <a:latin typeface="Times New Roman" panose="02020603050405020304" pitchFamily="18" charset="0"/>
                <a:cs typeface="Times New Roman" panose="02020603050405020304" pitchFamily="18" charset="0"/>
              </a:rPr>
              <a:t>str</a:t>
            </a:r>
            <a:r>
              <a:rPr lang="en-US" sz="2400" i="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Each generator generates a </a:t>
            </a:r>
            <a:r>
              <a:rPr lang="en-US" sz="2400" b="1" i="1" dirty="0">
                <a:latin typeface="Times New Roman" panose="02020603050405020304" pitchFamily="18" charset="0"/>
                <a:cs typeface="Times New Roman" panose="02020603050405020304" pitchFamily="18" charset="0"/>
              </a:rPr>
              <a:t>Range</a:t>
            </a:r>
            <a:r>
              <a:rPr lang="en-US" sz="2400" b="1" dirty="0">
                <a:latin typeface="Times New Roman" panose="02020603050405020304" pitchFamily="18" charset="0"/>
                <a:cs typeface="Times New Roman" panose="02020603050405020304" pitchFamily="18" charset="0"/>
              </a:rPr>
              <a:t> or a </a:t>
            </a:r>
            <a:r>
              <a:rPr lang="en-US" sz="2400" b="1" i="1" dirty="0">
                <a:latin typeface="Times New Roman" panose="02020603050405020304" pitchFamily="18" charset="0"/>
                <a:cs typeface="Times New Roman" panose="02020603050405020304" pitchFamily="18" charset="0"/>
              </a:rPr>
              <a:t>Sequence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 which the loop iterates</a:t>
            </a:r>
          </a:p>
        </p:txBody>
      </p:sp>
    </p:spTree>
    <p:extLst>
      <p:ext uri="{BB962C8B-B14F-4D97-AF65-F5344CB8AC3E}">
        <p14:creationId xmlns:p14="http://schemas.microsoft.com/office/powerpoint/2010/main" val="2927186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724CE4-FF76-4E5E-A2D4-E5F3647A9F06}"/>
              </a:ext>
            </a:extLst>
          </p:cNvPr>
          <p:cNvPicPr>
            <a:picLocks noChangeAspect="1"/>
          </p:cNvPicPr>
          <p:nvPr/>
        </p:nvPicPr>
        <p:blipFill rotWithShape="1">
          <a:blip r:embed="rId3"/>
          <a:srcRect b="36375"/>
          <a:stretch/>
        </p:blipFill>
        <p:spPr>
          <a:xfrm>
            <a:off x="4198066" y="1578609"/>
            <a:ext cx="3152775" cy="2557456"/>
          </a:xfrm>
          <a:prstGeom prst="rect">
            <a:avLst/>
          </a:prstGeom>
        </p:spPr>
      </p:pic>
      <p:sp>
        <p:nvSpPr>
          <p:cNvPr id="3" name="Rectangle 2">
            <a:extLst>
              <a:ext uri="{FF2B5EF4-FFF2-40B4-BE49-F238E27FC236}">
                <a16:creationId xmlns:a16="http://schemas.microsoft.com/office/drawing/2014/main" id="{440087F3-A4AE-4A03-AD8C-3AA2F43BAEAC}"/>
              </a:ext>
            </a:extLst>
          </p:cNvPr>
          <p:cNvSpPr/>
          <p:nvPr/>
        </p:nvSpPr>
        <p:spPr>
          <a:xfrm>
            <a:off x="273959" y="219780"/>
            <a:ext cx="934871" cy="461665"/>
          </a:xfrm>
          <a:prstGeom prst="rect">
            <a:avLst/>
          </a:prstGeom>
        </p:spPr>
        <p:txBody>
          <a:bodyPr wrap="none">
            <a:spAutoFit/>
          </a:bodyPr>
          <a:lstStyle/>
          <a:p>
            <a:r>
              <a:rPr lang="en-CA" sz="2400" dirty="0">
                <a:solidFill>
                  <a:srgbClr val="FF0000"/>
                </a:solidFill>
                <a:latin typeface="Times New Roman" panose="02020603050405020304" pitchFamily="18" charset="0"/>
                <a:cs typeface="Times New Roman" panose="02020603050405020304" pitchFamily="18" charset="0"/>
              </a:rPr>
              <a:t>While</a:t>
            </a:r>
          </a:p>
        </p:txBody>
      </p:sp>
    </p:spTree>
    <p:extLst>
      <p:ext uri="{BB962C8B-B14F-4D97-AF65-F5344CB8AC3E}">
        <p14:creationId xmlns:p14="http://schemas.microsoft.com/office/powerpoint/2010/main" val="1224106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49CAB3-EBD6-4E5D-A1A3-78EDBA6F2200}"/>
              </a:ext>
            </a:extLst>
          </p:cNvPr>
          <p:cNvPicPr>
            <a:picLocks noChangeAspect="1"/>
          </p:cNvPicPr>
          <p:nvPr/>
        </p:nvPicPr>
        <p:blipFill>
          <a:blip r:embed="rId3"/>
          <a:stretch>
            <a:fillRect/>
          </a:stretch>
        </p:blipFill>
        <p:spPr>
          <a:xfrm>
            <a:off x="1004887" y="1910094"/>
            <a:ext cx="10182225" cy="2038350"/>
          </a:xfrm>
          <a:prstGeom prst="rect">
            <a:avLst/>
          </a:prstGeom>
        </p:spPr>
      </p:pic>
      <p:sp>
        <p:nvSpPr>
          <p:cNvPr id="3" name="Rectangle 2">
            <a:extLst>
              <a:ext uri="{FF2B5EF4-FFF2-40B4-BE49-F238E27FC236}">
                <a16:creationId xmlns:a16="http://schemas.microsoft.com/office/drawing/2014/main" id="{B7A1F7C3-4F61-47C6-814E-2A0F8406C13A}"/>
              </a:ext>
            </a:extLst>
          </p:cNvPr>
          <p:cNvSpPr/>
          <p:nvPr/>
        </p:nvSpPr>
        <p:spPr>
          <a:xfrm>
            <a:off x="0" y="6488668"/>
            <a:ext cx="9904071" cy="369332"/>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Since function can be written as this 1 to 10 so the result will be same</a:t>
            </a:r>
          </a:p>
        </p:txBody>
      </p:sp>
    </p:spTree>
    <p:extLst>
      <p:ext uri="{BB962C8B-B14F-4D97-AF65-F5344CB8AC3E}">
        <p14:creationId xmlns:p14="http://schemas.microsoft.com/office/powerpoint/2010/main" val="2212854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3356F9-F29F-4B0C-B65B-C00413A3207B}"/>
              </a:ext>
            </a:extLst>
          </p:cNvPr>
          <p:cNvPicPr>
            <a:picLocks noChangeAspect="1"/>
          </p:cNvPicPr>
          <p:nvPr/>
        </p:nvPicPr>
        <p:blipFill rotWithShape="1">
          <a:blip r:embed="rId3"/>
          <a:srcRect b="1526"/>
          <a:stretch/>
        </p:blipFill>
        <p:spPr>
          <a:xfrm>
            <a:off x="415889" y="123290"/>
            <a:ext cx="5524500" cy="4971224"/>
          </a:xfrm>
          <a:prstGeom prst="rect">
            <a:avLst/>
          </a:prstGeom>
        </p:spPr>
      </p:pic>
      <p:pic>
        <p:nvPicPr>
          <p:cNvPr id="4" name="Picture 3">
            <a:extLst>
              <a:ext uri="{FF2B5EF4-FFF2-40B4-BE49-F238E27FC236}">
                <a16:creationId xmlns:a16="http://schemas.microsoft.com/office/drawing/2014/main" id="{3E81A8C2-ED52-4C1D-9A77-5791E5532D21}"/>
              </a:ext>
            </a:extLst>
          </p:cNvPr>
          <p:cNvPicPr>
            <a:picLocks noChangeAspect="1"/>
          </p:cNvPicPr>
          <p:nvPr/>
        </p:nvPicPr>
        <p:blipFill>
          <a:blip r:embed="rId4"/>
          <a:stretch>
            <a:fillRect/>
          </a:stretch>
        </p:blipFill>
        <p:spPr>
          <a:xfrm>
            <a:off x="6939980" y="4976331"/>
            <a:ext cx="4991100" cy="1609725"/>
          </a:xfrm>
          <a:prstGeom prst="rect">
            <a:avLst/>
          </a:prstGeom>
        </p:spPr>
      </p:pic>
    </p:spTree>
    <p:extLst>
      <p:ext uri="{BB962C8B-B14F-4D97-AF65-F5344CB8AC3E}">
        <p14:creationId xmlns:p14="http://schemas.microsoft.com/office/powerpoint/2010/main" val="2240160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BF03F1-361A-4C88-A87A-FCC37423AF22}"/>
              </a:ext>
            </a:extLst>
          </p:cNvPr>
          <p:cNvPicPr>
            <a:picLocks noChangeAspect="1"/>
          </p:cNvPicPr>
          <p:nvPr/>
        </p:nvPicPr>
        <p:blipFill>
          <a:blip r:embed="rId3"/>
          <a:stretch>
            <a:fillRect/>
          </a:stretch>
        </p:blipFill>
        <p:spPr>
          <a:xfrm>
            <a:off x="511299" y="1123843"/>
            <a:ext cx="9648825" cy="3562350"/>
          </a:xfrm>
          <a:prstGeom prst="rect">
            <a:avLst/>
          </a:prstGeom>
        </p:spPr>
      </p:pic>
    </p:spTree>
    <p:extLst>
      <p:ext uri="{BB962C8B-B14F-4D97-AF65-F5344CB8AC3E}">
        <p14:creationId xmlns:p14="http://schemas.microsoft.com/office/powerpoint/2010/main" val="259782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B70389-E7FC-4F3A-88B3-49CDCED88595}"/>
              </a:ext>
            </a:extLst>
          </p:cNvPr>
          <p:cNvPicPr>
            <a:picLocks noChangeAspect="1"/>
          </p:cNvPicPr>
          <p:nvPr/>
        </p:nvPicPr>
        <p:blipFill>
          <a:blip r:embed="rId3"/>
          <a:stretch>
            <a:fillRect/>
          </a:stretch>
        </p:blipFill>
        <p:spPr>
          <a:xfrm>
            <a:off x="2561957" y="1590675"/>
            <a:ext cx="5362575" cy="3676650"/>
          </a:xfrm>
          <a:prstGeom prst="rect">
            <a:avLst/>
          </a:prstGeom>
        </p:spPr>
      </p:pic>
      <p:sp>
        <p:nvSpPr>
          <p:cNvPr id="4" name="Rectangle 3">
            <a:extLst>
              <a:ext uri="{FF2B5EF4-FFF2-40B4-BE49-F238E27FC236}">
                <a16:creationId xmlns:a16="http://schemas.microsoft.com/office/drawing/2014/main" id="{03ED87DF-6AD4-48CD-984D-66E77DB81EC6}"/>
              </a:ext>
            </a:extLst>
          </p:cNvPr>
          <p:cNvSpPr/>
          <p:nvPr/>
        </p:nvSpPr>
        <p:spPr>
          <a:xfrm>
            <a:off x="6176144" y="3562833"/>
            <a:ext cx="3271280"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Scala has another way of doing it</a:t>
            </a:r>
          </a:p>
        </p:txBody>
      </p:sp>
      <p:sp>
        <p:nvSpPr>
          <p:cNvPr id="2" name="Rectangle 1">
            <a:extLst>
              <a:ext uri="{FF2B5EF4-FFF2-40B4-BE49-F238E27FC236}">
                <a16:creationId xmlns:a16="http://schemas.microsoft.com/office/drawing/2014/main" id="{5E52B9F4-4A92-4E21-8CCC-DB073E9D51A6}"/>
              </a:ext>
            </a:extLst>
          </p:cNvPr>
          <p:cNvSpPr/>
          <p:nvPr/>
        </p:nvSpPr>
        <p:spPr>
          <a:xfrm>
            <a:off x="4763784" y="4805660"/>
            <a:ext cx="6096000" cy="369332"/>
          </a:xfrm>
          <a:prstGeom prst="rect">
            <a:avLst/>
          </a:prstGeom>
        </p:spPr>
        <p:txBody>
          <a:bodyPr>
            <a:spAutoFit/>
          </a:bodyPr>
          <a:lstStyle/>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17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Why Scala was preferred for Spark ?</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Scala programming retains a perfect balance between productivity and performance</a:t>
            </a:r>
          </a:p>
          <a:p>
            <a:r>
              <a:rPr lang="en-CA" sz="2000" dirty="0">
                <a:latin typeface="Times New Roman" panose="02020603050405020304" pitchFamily="18" charset="0"/>
                <a:cs typeface="Times New Roman" panose="02020603050405020304" pitchFamily="18" charset="0"/>
              </a:rPr>
              <a:t>Scala has excellent built-in concurrency support and libraries which make it easy for developers to build a truly scalable application</a:t>
            </a:r>
          </a:p>
          <a:p>
            <a:r>
              <a:rPr lang="en-CA" sz="2000" dirty="0">
                <a:latin typeface="Times New Roman" panose="02020603050405020304" pitchFamily="18" charset="0"/>
                <a:cs typeface="Times New Roman" panose="02020603050405020304" pitchFamily="18" charset="0"/>
              </a:rPr>
              <a:t>A single complex line of codes in Scala can replace up to  20 to 25 lines of complex java code.</a:t>
            </a:r>
          </a:p>
          <a:p>
            <a:r>
              <a:rPr lang="en-CA" sz="2000" dirty="0">
                <a:latin typeface="Times New Roman" panose="02020603050405020304" pitchFamily="18" charset="0"/>
                <a:cs typeface="Times New Roman" panose="02020603050405020304" pitchFamily="18" charset="0"/>
              </a:rPr>
              <a:t>Scala is fast and efficient ,making it an idea choice .</a:t>
            </a:r>
          </a:p>
        </p:txBody>
      </p:sp>
    </p:spTree>
    <p:extLst>
      <p:ext uri="{BB962C8B-B14F-4D97-AF65-F5344CB8AC3E}">
        <p14:creationId xmlns:p14="http://schemas.microsoft.com/office/powerpoint/2010/main" val="2194416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13" y="0"/>
            <a:ext cx="10515600" cy="929419"/>
          </a:xfrm>
        </p:spPr>
        <p:txBody>
          <a:bodyPr/>
          <a:lstStyle/>
          <a:p>
            <a:r>
              <a:rPr lang="en-US" dirty="0">
                <a:solidFill>
                  <a:srgbClr val="FF0000"/>
                </a:solidFill>
                <a:latin typeface="Times New Roman" panose="02020603050405020304" pitchFamily="18" charset="0"/>
                <a:cs typeface="Times New Roman" panose="02020603050405020304" pitchFamily="18" charset="0"/>
              </a:rPr>
              <a:t>Advanced for Loops</a:t>
            </a:r>
          </a:p>
        </p:txBody>
      </p:sp>
      <p:sp>
        <p:nvSpPr>
          <p:cNvPr id="3" name="Content Placeholder 2"/>
          <p:cNvSpPr>
            <a:spLocks noGrp="1"/>
          </p:cNvSpPr>
          <p:nvPr>
            <p:ph idx="1"/>
          </p:nvPr>
        </p:nvSpPr>
        <p:spPr>
          <a:xfrm>
            <a:off x="267128" y="1068512"/>
            <a:ext cx="11086672" cy="5108451"/>
          </a:xfrm>
        </p:spPr>
        <p:txBody>
          <a:bodyPr>
            <a:normAutofit/>
          </a:bodyPr>
          <a:lstStyle/>
          <a:p>
            <a:r>
              <a:rPr lang="en-US" sz="2400" dirty="0">
                <a:latin typeface="Times New Roman" panose="02020603050405020304" pitchFamily="18" charset="0"/>
                <a:cs typeface="Times New Roman" panose="02020603050405020304" pitchFamily="18" charset="0"/>
              </a:rPr>
              <a:t>Nesting can be done in the same loop statement:</a:t>
            </a:r>
          </a:p>
          <a:p>
            <a:pPr marL="411480" lvl="1"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&lt;- 1 to 5; </a:t>
            </a:r>
            <a:r>
              <a:rPr lang="en-US" dirty="0">
                <a:solidFill>
                  <a:srgbClr val="FF0000"/>
                </a:solidFill>
                <a:latin typeface="Times New Roman" panose="02020603050405020304" pitchFamily="18" charset="0"/>
                <a:cs typeface="Times New Roman" panose="02020603050405020304" pitchFamily="18" charset="0"/>
              </a:rPr>
              <a:t>j &lt;- </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 to 5</a:t>
            </a:r>
            <a:r>
              <a:rPr lang="en-US" dirty="0">
                <a:latin typeface="Times New Roman" panose="02020603050405020304" pitchFamily="18" charset="0"/>
                <a:cs typeface="Times New Roman" panose="02020603050405020304" pitchFamily="18" charset="0"/>
              </a:rPr>
              <a:t>)</a:t>
            </a:r>
          </a:p>
          <a:p>
            <a:pPr marL="411480" lvl="1" indent="0">
              <a:buNone/>
            </a:pPr>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j)</a:t>
            </a:r>
          </a:p>
          <a:p>
            <a:r>
              <a:rPr lang="en-US" sz="2400" dirty="0">
                <a:latin typeface="Times New Roman" panose="02020603050405020304" pitchFamily="18" charset="0"/>
                <a:cs typeface="Times New Roman" panose="02020603050405020304" pitchFamily="18" charset="0"/>
              </a:rPr>
              <a:t>Any number of definitions can be contained inside the for statement:</a:t>
            </a:r>
          </a:p>
          <a:p>
            <a:pPr marL="411480" lvl="1"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1 to 5; j &lt;- 1 to 2; </a:t>
            </a:r>
            <a:r>
              <a:rPr lang="en-US" dirty="0">
                <a:solidFill>
                  <a:srgbClr val="FF0000"/>
                </a:solidFill>
                <a:latin typeface="Times New Roman" panose="02020603050405020304" pitchFamily="18" charset="0"/>
                <a:cs typeface="Times New Roman" panose="02020603050405020304" pitchFamily="18" charset="0"/>
              </a:rPr>
              <a:t>product = </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 * j</a:t>
            </a:r>
            <a:r>
              <a:rPr lang="en-US" dirty="0">
                <a:latin typeface="Times New Roman" panose="02020603050405020304" pitchFamily="18" charset="0"/>
                <a:cs typeface="Times New Roman" panose="02020603050405020304" pitchFamily="18" charset="0"/>
              </a:rPr>
              <a:t>)</a:t>
            </a:r>
          </a:p>
          <a:p>
            <a:pPr marL="411480" lvl="1" indent="0">
              <a:buNone/>
            </a:pPr>
            <a:r>
              <a:rPr lang="en-US" dirty="0">
                <a:latin typeface="Times New Roman" panose="02020603050405020304" pitchFamily="18" charset="0"/>
                <a:cs typeface="Times New Roman" panose="02020603050405020304" pitchFamily="18" charset="0"/>
              </a:rPr>
              <a:t>	print(“Percentage: “ + (product / 100))</a:t>
            </a:r>
          </a:p>
          <a:p>
            <a:r>
              <a:rPr lang="en-US" sz="2400" dirty="0">
                <a:latin typeface="Times New Roman" panose="02020603050405020304" pitchFamily="18" charset="0"/>
                <a:cs typeface="Times New Roman" panose="02020603050405020304" pitchFamily="18" charset="0"/>
              </a:rPr>
              <a:t>Each generator can have a </a:t>
            </a:r>
            <a:r>
              <a:rPr lang="en-US" sz="2400" dirty="0">
                <a:solidFill>
                  <a:srgbClr val="FF0000"/>
                </a:solidFill>
                <a:latin typeface="Times New Roman" panose="02020603050405020304" pitchFamily="18" charset="0"/>
                <a:cs typeface="Times New Roman" panose="02020603050405020304" pitchFamily="18" charset="0"/>
              </a:rPr>
              <a:t>“guard”:</a:t>
            </a:r>
          </a:p>
          <a:p>
            <a:pPr marL="411480" lvl="1"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&lt;- 1 to 10; j &lt; 1 to 2 </a:t>
            </a:r>
            <a:r>
              <a:rPr lang="en-US" i="1" dirty="0">
                <a:latin typeface="Times New Roman" panose="02020603050405020304" pitchFamily="18" charset="0"/>
                <a:cs typeface="Times New Roman" panose="02020603050405020304" pitchFamily="18" charset="0"/>
              </a:rPr>
              <a:t>if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 j</a:t>
            </a:r>
            <a:r>
              <a:rPr lang="en-US" dirty="0">
                <a:latin typeface="Times New Roman" panose="02020603050405020304" pitchFamily="18" charset="0"/>
                <a:cs typeface="Times New Roman" panose="02020603050405020304" pitchFamily="18" charset="0"/>
              </a:rPr>
              <a:t>)</a:t>
            </a:r>
          </a:p>
          <a:p>
            <a:pPr marL="411480" lvl="1" indent="0">
              <a:buNone/>
            </a:pPr>
            <a:r>
              <a:rPr lang="en-US" dirty="0">
                <a:latin typeface="Times New Roman" panose="02020603050405020304" pitchFamily="18" charset="0"/>
                <a:cs typeface="Times New Roman" panose="02020603050405020304" pitchFamily="18" charset="0"/>
              </a:rPr>
              <a:t>	print(…)</a:t>
            </a:r>
          </a:p>
        </p:txBody>
      </p:sp>
    </p:spTree>
    <p:extLst>
      <p:ext uri="{BB962C8B-B14F-4D97-AF65-F5344CB8AC3E}">
        <p14:creationId xmlns:p14="http://schemas.microsoft.com/office/powerpoint/2010/main" val="105768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49A988-CCC4-4E5F-BA1D-9A748E9F859A}"/>
              </a:ext>
            </a:extLst>
          </p:cNvPr>
          <p:cNvPicPr>
            <a:picLocks noChangeAspect="1"/>
          </p:cNvPicPr>
          <p:nvPr/>
        </p:nvPicPr>
        <p:blipFill>
          <a:blip r:embed="rId3"/>
          <a:stretch>
            <a:fillRect/>
          </a:stretch>
        </p:blipFill>
        <p:spPr>
          <a:xfrm>
            <a:off x="2898435" y="361950"/>
            <a:ext cx="3990975" cy="3067050"/>
          </a:xfrm>
          <a:prstGeom prst="rect">
            <a:avLst/>
          </a:prstGeom>
        </p:spPr>
      </p:pic>
      <p:pic>
        <p:nvPicPr>
          <p:cNvPr id="7" name="Picture 6">
            <a:extLst>
              <a:ext uri="{FF2B5EF4-FFF2-40B4-BE49-F238E27FC236}">
                <a16:creationId xmlns:a16="http://schemas.microsoft.com/office/drawing/2014/main" id="{2CD53E94-56D5-4B5F-B194-6CC8B3D45940}"/>
              </a:ext>
            </a:extLst>
          </p:cNvPr>
          <p:cNvPicPr>
            <a:picLocks noChangeAspect="1"/>
          </p:cNvPicPr>
          <p:nvPr/>
        </p:nvPicPr>
        <p:blipFill>
          <a:blip r:embed="rId4"/>
          <a:stretch>
            <a:fillRect/>
          </a:stretch>
        </p:blipFill>
        <p:spPr>
          <a:xfrm>
            <a:off x="2803774" y="3516598"/>
            <a:ext cx="7200900" cy="2619375"/>
          </a:xfrm>
          <a:prstGeom prst="rect">
            <a:avLst/>
          </a:prstGeom>
        </p:spPr>
      </p:pic>
      <p:sp>
        <p:nvSpPr>
          <p:cNvPr id="8" name="Rectangle 7">
            <a:extLst>
              <a:ext uri="{FF2B5EF4-FFF2-40B4-BE49-F238E27FC236}">
                <a16:creationId xmlns:a16="http://schemas.microsoft.com/office/drawing/2014/main" id="{B1B5E0D3-3CDA-422E-A27B-6EBE455F2946}"/>
              </a:ext>
            </a:extLst>
          </p:cNvPr>
          <p:cNvSpPr/>
          <p:nvPr/>
        </p:nvSpPr>
        <p:spPr>
          <a:xfrm>
            <a:off x="8920720" y="3429000"/>
            <a:ext cx="3095719"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Scala has better way of doing it</a:t>
            </a:r>
          </a:p>
        </p:txBody>
      </p:sp>
      <p:sp>
        <p:nvSpPr>
          <p:cNvPr id="2" name="Rectangle 1">
            <a:extLst>
              <a:ext uri="{FF2B5EF4-FFF2-40B4-BE49-F238E27FC236}">
                <a16:creationId xmlns:a16="http://schemas.microsoft.com/office/drawing/2014/main" id="{5A69EEDC-6D59-45D8-A4C1-842B31735BAB}"/>
              </a:ext>
            </a:extLst>
          </p:cNvPr>
          <p:cNvSpPr/>
          <p:nvPr/>
        </p:nvSpPr>
        <p:spPr>
          <a:xfrm>
            <a:off x="6299248" y="274352"/>
            <a:ext cx="1202445"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Traditional</a:t>
            </a:r>
          </a:p>
        </p:txBody>
      </p:sp>
    </p:spTree>
    <p:extLst>
      <p:ext uri="{BB962C8B-B14F-4D97-AF65-F5344CB8AC3E}">
        <p14:creationId xmlns:p14="http://schemas.microsoft.com/office/powerpoint/2010/main" val="1487720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C99DFF-620B-4910-B106-9756C1B2474A}"/>
              </a:ext>
            </a:extLst>
          </p:cNvPr>
          <p:cNvPicPr>
            <a:picLocks noChangeAspect="1"/>
          </p:cNvPicPr>
          <p:nvPr/>
        </p:nvPicPr>
        <p:blipFill>
          <a:blip r:embed="rId3"/>
          <a:stretch>
            <a:fillRect/>
          </a:stretch>
        </p:blipFill>
        <p:spPr>
          <a:xfrm>
            <a:off x="194940" y="135063"/>
            <a:ext cx="10487025" cy="5067300"/>
          </a:xfrm>
          <a:prstGeom prst="rect">
            <a:avLst/>
          </a:prstGeom>
        </p:spPr>
      </p:pic>
      <p:pic>
        <p:nvPicPr>
          <p:cNvPr id="3" name="Picture 2">
            <a:extLst>
              <a:ext uri="{FF2B5EF4-FFF2-40B4-BE49-F238E27FC236}">
                <a16:creationId xmlns:a16="http://schemas.microsoft.com/office/drawing/2014/main" id="{14EBF4B0-15FD-48D2-AC46-C0A4B094317F}"/>
              </a:ext>
            </a:extLst>
          </p:cNvPr>
          <p:cNvPicPr>
            <a:picLocks noChangeAspect="1"/>
          </p:cNvPicPr>
          <p:nvPr/>
        </p:nvPicPr>
        <p:blipFill>
          <a:blip r:embed="rId4"/>
          <a:stretch>
            <a:fillRect/>
          </a:stretch>
        </p:blipFill>
        <p:spPr>
          <a:xfrm>
            <a:off x="194941" y="4758808"/>
            <a:ext cx="7609358" cy="2059992"/>
          </a:xfrm>
          <a:prstGeom prst="rect">
            <a:avLst/>
          </a:prstGeom>
        </p:spPr>
      </p:pic>
      <p:sp>
        <p:nvSpPr>
          <p:cNvPr id="4" name="Rectangle 3">
            <a:extLst>
              <a:ext uri="{FF2B5EF4-FFF2-40B4-BE49-F238E27FC236}">
                <a16:creationId xmlns:a16="http://schemas.microsoft.com/office/drawing/2014/main" id="{7B8BDE05-E2D2-4132-A759-FA8C7ADDB69B}"/>
              </a:ext>
            </a:extLst>
          </p:cNvPr>
          <p:cNvSpPr/>
          <p:nvPr/>
        </p:nvSpPr>
        <p:spPr>
          <a:xfrm>
            <a:off x="7804299" y="3059668"/>
            <a:ext cx="1274708"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concatenate</a:t>
            </a:r>
          </a:p>
        </p:txBody>
      </p:sp>
    </p:spTree>
    <p:extLst>
      <p:ext uri="{BB962C8B-B14F-4D97-AF65-F5344CB8AC3E}">
        <p14:creationId xmlns:p14="http://schemas.microsoft.com/office/powerpoint/2010/main" val="64468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7D61BA-1937-4F10-A5B0-4762D2EF2ED8}"/>
              </a:ext>
            </a:extLst>
          </p:cNvPr>
          <p:cNvPicPr>
            <a:picLocks noChangeAspect="1"/>
          </p:cNvPicPr>
          <p:nvPr/>
        </p:nvPicPr>
        <p:blipFill>
          <a:blip r:embed="rId3"/>
          <a:stretch>
            <a:fillRect/>
          </a:stretch>
        </p:blipFill>
        <p:spPr>
          <a:xfrm>
            <a:off x="591245" y="1241140"/>
            <a:ext cx="9591675" cy="3409950"/>
          </a:xfrm>
          <a:prstGeom prst="rect">
            <a:avLst/>
          </a:prstGeom>
        </p:spPr>
      </p:pic>
      <p:sp>
        <p:nvSpPr>
          <p:cNvPr id="5" name="Rectangle 4">
            <a:extLst>
              <a:ext uri="{FF2B5EF4-FFF2-40B4-BE49-F238E27FC236}">
                <a16:creationId xmlns:a16="http://schemas.microsoft.com/office/drawing/2014/main" id="{2CE3FF0E-45C4-4A14-BC4D-CA09F939D978}"/>
              </a:ext>
            </a:extLst>
          </p:cNvPr>
          <p:cNvSpPr/>
          <p:nvPr/>
        </p:nvSpPr>
        <p:spPr>
          <a:xfrm>
            <a:off x="506096" y="223732"/>
            <a:ext cx="954107" cy="461665"/>
          </a:xfrm>
          <a:prstGeom prst="rect">
            <a:avLst/>
          </a:prstGeom>
        </p:spPr>
        <p:txBody>
          <a:bodyPr wrap="none">
            <a:spAutoFit/>
          </a:bodyPr>
          <a:lstStyle/>
          <a:p>
            <a:r>
              <a:rPr lang="en-CA" sz="2400" dirty="0">
                <a:solidFill>
                  <a:srgbClr val="FF0000"/>
                </a:solidFill>
                <a:latin typeface="Times New Roman" panose="02020603050405020304" pitchFamily="18" charset="0"/>
                <a:cs typeface="Times New Roman" panose="02020603050405020304" pitchFamily="18" charset="0"/>
              </a:rPr>
              <a:t>Guard</a:t>
            </a:r>
          </a:p>
        </p:txBody>
      </p:sp>
      <p:sp>
        <p:nvSpPr>
          <p:cNvPr id="2" name="Rectangle 1">
            <a:extLst>
              <a:ext uri="{FF2B5EF4-FFF2-40B4-BE49-F238E27FC236}">
                <a16:creationId xmlns:a16="http://schemas.microsoft.com/office/drawing/2014/main" id="{431A1DDD-8BFB-49D5-B1AA-5E760940B3C6}"/>
              </a:ext>
            </a:extLst>
          </p:cNvPr>
          <p:cNvSpPr/>
          <p:nvPr/>
        </p:nvSpPr>
        <p:spPr>
          <a:xfrm>
            <a:off x="6639269" y="4466424"/>
            <a:ext cx="4961486"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Guard is condition which you apply in for condition</a:t>
            </a:r>
          </a:p>
        </p:txBody>
      </p:sp>
    </p:spTree>
    <p:extLst>
      <p:ext uri="{BB962C8B-B14F-4D97-AF65-F5344CB8AC3E}">
        <p14:creationId xmlns:p14="http://schemas.microsoft.com/office/powerpoint/2010/main" val="3895243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03387"/>
          </a:xfrm>
        </p:spPr>
        <p:txBody>
          <a:bodyPr/>
          <a:lstStyle/>
          <a:p>
            <a:r>
              <a:rPr lang="en-US" dirty="0">
                <a:solidFill>
                  <a:srgbClr val="FF0000"/>
                </a:solidFill>
                <a:latin typeface="Times New Roman" panose="02020603050405020304" pitchFamily="18" charset="0"/>
                <a:cs typeface="Times New Roman" panose="02020603050405020304" pitchFamily="18" charset="0"/>
              </a:rPr>
              <a:t>for Comprehension</a:t>
            </a:r>
          </a:p>
        </p:txBody>
      </p:sp>
      <p:sp>
        <p:nvSpPr>
          <p:cNvPr id="3" name="Content Placeholder 2"/>
          <p:cNvSpPr>
            <a:spLocks noGrp="1"/>
          </p:cNvSpPr>
          <p:nvPr>
            <p:ph idx="1"/>
          </p:nvPr>
        </p:nvSpPr>
        <p:spPr>
          <a:xfrm>
            <a:off x="154112" y="1212351"/>
            <a:ext cx="11199688" cy="4964612"/>
          </a:xfrm>
        </p:spPr>
        <p:txBody>
          <a:bodyPr>
            <a:normAutofit/>
          </a:bodyPr>
          <a:lstStyle/>
          <a:p>
            <a:r>
              <a:rPr lang="en-US" sz="2400" dirty="0">
                <a:latin typeface="Times New Roman" panose="02020603050405020304" pitchFamily="18" charset="0"/>
                <a:cs typeface="Times New Roman" panose="02020603050405020304" pitchFamily="18" charset="0"/>
              </a:rPr>
              <a:t>Uses the yield keyword:</a:t>
            </a:r>
          </a:p>
          <a:p>
            <a:pPr marL="411480" lvl="1"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&lt;- 1 to 10)</a:t>
            </a:r>
          </a:p>
          <a:p>
            <a:pPr marL="411480" lvl="1" indent="0">
              <a:buNone/>
            </a:pPr>
            <a:r>
              <a:rPr lang="en-US" dirty="0">
                <a:latin typeface="Times New Roman" panose="02020603050405020304" pitchFamily="18" charset="0"/>
                <a:cs typeface="Times New Roman" panose="02020603050405020304" pitchFamily="18" charset="0"/>
              </a:rPr>
              <a:t>	yield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2</a:t>
            </a:r>
          </a:p>
          <a:p>
            <a:pPr marL="411480" lvl="1" indent="0">
              <a:buNone/>
            </a:pPr>
            <a:r>
              <a:rPr lang="en-US" dirty="0">
                <a:latin typeface="Times New Roman" panose="02020603050405020304" pitchFamily="18" charset="0"/>
                <a:cs typeface="Times New Roman" panose="02020603050405020304" pitchFamily="18" charset="0"/>
              </a:rPr>
              <a:t>Output: </a:t>
            </a:r>
            <a:r>
              <a:rPr lang="en-US" dirty="0">
                <a:solidFill>
                  <a:srgbClr val="FF0000"/>
                </a:solidFill>
                <a:latin typeface="Times New Roman" panose="02020603050405020304" pitchFamily="18" charset="0"/>
                <a:cs typeface="Times New Roman" panose="02020603050405020304" pitchFamily="18" charset="0"/>
              </a:rPr>
              <a:t>The above yields a </a:t>
            </a:r>
            <a:r>
              <a:rPr lang="en-US" b="1" dirty="0">
                <a:solidFill>
                  <a:srgbClr val="FF0000"/>
                </a:solidFill>
                <a:latin typeface="Times New Roman" panose="02020603050405020304" pitchFamily="18" charset="0"/>
                <a:cs typeface="Times New Roman" panose="02020603050405020304" pitchFamily="18" charset="0"/>
              </a:rPr>
              <a:t>Vector</a:t>
            </a:r>
            <a:r>
              <a:rPr lang="en-US" dirty="0">
                <a:solidFill>
                  <a:srgbClr val="FF0000"/>
                </a:solidFill>
                <a:latin typeface="Times New Roman" panose="02020603050405020304" pitchFamily="18" charset="0"/>
                <a:cs typeface="Times New Roman" panose="02020603050405020304" pitchFamily="18" charset="0"/>
              </a:rPr>
              <a:t> of type </a:t>
            </a:r>
            <a:r>
              <a:rPr lang="en-US" dirty="0" err="1">
                <a:solidFill>
                  <a:srgbClr val="FF0000"/>
                </a:solidFill>
                <a:latin typeface="Times New Roman" panose="02020603050405020304" pitchFamily="18" charset="0"/>
                <a:cs typeface="Times New Roman" panose="02020603050405020304" pitchFamily="18" charset="0"/>
              </a:rPr>
              <a:t>Int</a:t>
            </a:r>
            <a:endParaRPr lang="en-US"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output type of the yield is compatible with the first generator in case of multiple generators:</a:t>
            </a:r>
          </a:p>
          <a:p>
            <a:pPr marL="411480" lvl="1" indent="0">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ch</a:t>
            </a:r>
            <a:r>
              <a:rPr lang="en-US" dirty="0">
                <a:latin typeface="Times New Roman" panose="02020603050405020304" pitchFamily="18" charset="0"/>
                <a:cs typeface="Times New Roman" panose="02020603050405020304" pitchFamily="18" charset="0"/>
              </a:rPr>
              <a:t> &lt;- “Welcome”;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&lt;- 0 to 6)</a:t>
            </a:r>
          </a:p>
          <a:p>
            <a:pPr marL="411480" lvl="1" indent="0">
              <a:buNone/>
            </a:pPr>
            <a:r>
              <a:rPr lang="en-US" dirty="0">
                <a:latin typeface="Times New Roman" panose="02020603050405020304" pitchFamily="18" charset="0"/>
                <a:cs typeface="Times New Roman" panose="02020603050405020304" pitchFamily="18" charset="0"/>
              </a:rPr>
              <a:t>	yield </a:t>
            </a:r>
            <a:r>
              <a:rPr lang="en-US" dirty="0" err="1">
                <a:latin typeface="Times New Roman" panose="02020603050405020304" pitchFamily="18" charset="0"/>
                <a:cs typeface="Times New Roman" panose="02020603050405020304" pitchFamily="18" charset="0"/>
              </a:rPr>
              <a:t>ch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E038548-160F-4F46-AE50-6E22EF2BE39E}"/>
              </a:ext>
            </a:extLst>
          </p:cNvPr>
          <p:cNvSpPr/>
          <p:nvPr/>
        </p:nvSpPr>
        <p:spPr>
          <a:xfrm>
            <a:off x="255940" y="6488668"/>
            <a:ext cx="5840060" cy="369332"/>
          </a:xfrm>
          <a:prstGeom prst="rect">
            <a:avLst/>
          </a:prstGeom>
        </p:spPr>
        <p:txBody>
          <a:bodyPr wrap="none">
            <a:spAutoFit/>
          </a:bodyPr>
          <a:lstStyle/>
          <a:p>
            <a:pPr lvl="0">
              <a:defRPr/>
            </a:pPr>
            <a:r>
              <a:rPr lang="en-CA" dirty="0">
                <a:solidFill>
                  <a:srgbClr val="FF0000"/>
                </a:solidFill>
                <a:latin typeface="Times New Roman" panose="02020603050405020304" pitchFamily="18" charset="0"/>
                <a:cs typeface="Times New Roman" panose="02020603050405020304" pitchFamily="18" charset="0"/>
              </a:rPr>
              <a:t>If I want all the individual values are combined the use yield </a:t>
            </a:r>
          </a:p>
        </p:txBody>
      </p:sp>
    </p:spTree>
    <p:extLst>
      <p:ext uri="{BB962C8B-B14F-4D97-AF65-F5344CB8AC3E}">
        <p14:creationId xmlns:p14="http://schemas.microsoft.com/office/powerpoint/2010/main" val="2480930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D3FAB0-70A6-45D8-AE8C-479852ED6C72}"/>
              </a:ext>
            </a:extLst>
          </p:cNvPr>
          <p:cNvPicPr>
            <a:picLocks noChangeAspect="1"/>
          </p:cNvPicPr>
          <p:nvPr/>
        </p:nvPicPr>
        <p:blipFill>
          <a:blip r:embed="rId3"/>
          <a:stretch>
            <a:fillRect/>
          </a:stretch>
        </p:blipFill>
        <p:spPr>
          <a:xfrm>
            <a:off x="165511" y="222660"/>
            <a:ext cx="9882004" cy="4029075"/>
          </a:xfrm>
          <a:prstGeom prst="rect">
            <a:avLst/>
          </a:prstGeom>
        </p:spPr>
      </p:pic>
      <p:pic>
        <p:nvPicPr>
          <p:cNvPr id="3" name="Picture 2">
            <a:extLst>
              <a:ext uri="{FF2B5EF4-FFF2-40B4-BE49-F238E27FC236}">
                <a16:creationId xmlns:a16="http://schemas.microsoft.com/office/drawing/2014/main" id="{CB3F069C-B76F-4842-9F5B-F58459B11C56}"/>
              </a:ext>
            </a:extLst>
          </p:cNvPr>
          <p:cNvPicPr>
            <a:picLocks noChangeAspect="1"/>
          </p:cNvPicPr>
          <p:nvPr/>
        </p:nvPicPr>
        <p:blipFill>
          <a:blip r:embed="rId4"/>
          <a:stretch>
            <a:fillRect/>
          </a:stretch>
        </p:blipFill>
        <p:spPr>
          <a:xfrm>
            <a:off x="165510" y="4339815"/>
            <a:ext cx="8572500" cy="2295525"/>
          </a:xfrm>
          <a:prstGeom prst="rect">
            <a:avLst/>
          </a:prstGeom>
        </p:spPr>
      </p:pic>
      <p:sp>
        <p:nvSpPr>
          <p:cNvPr id="4" name="Rectangle 3">
            <a:extLst>
              <a:ext uri="{FF2B5EF4-FFF2-40B4-BE49-F238E27FC236}">
                <a16:creationId xmlns:a16="http://schemas.microsoft.com/office/drawing/2014/main" id="{C1E01023-A6BA-4CDA-84BD-8CC1E280A2E1}"/>
              </a:ext>
            </a:extLst>
          </p:cNvPr>
          <p:cNvSpPr/>
          <p:nvPr/>
        </p:nvSpPr>
        <p:spPr>
          <a:xfrm>
            <a:off x="3705450" y="6077089"/>
            <a:ext cx="8486550" cy="646331"/>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If you want to do something on individual value by for loop I use the normal thing . </a:t>
            </a:r>
          </a:p>
          <a:p>
            <a:pPr lvl="0">
              <a:defRPr/>
            </a:pPr>
            <a:r>
              <a:rPr lang="en-CA" dirty="0">
                <a:solidFill>
                  <a:srgbClr val="FF0000"/>
                </a:solidFill>
                <a:latin typeface="Times New Roman" panose="02020603050405020304" pitchFamily="18" charset="0"/>
                <a:cs typeface="Times New Roman" panose="02020603050405020304" pitchFamily="18" charset="0"/>
              </a:rPr>
              <a:t>If I want all the individual values are combined the use yield </a:t>
            </a:r>
          </a:p>
        </p:txBody>
      </p:sp>
    </p:spTree>
    <p:extLst>
      <p:ext uri="{BB962C8B-B14F-4D97-AF65-F5344CB8AC3E}">
        <p14:creationId xmlns:p14="http://schemas.microsoft.com/office/powerpoint/2010/main" val="1140333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D00CEE-2E79-41D2-9E6F-1608FEAFB5FC}"/>
              </a:ext>
            </a:extLst>
          </p:cNvPr>
          <p:cNvPicPr>
            <a:picLocks noChangeAspect="1"/>
          </p:cNvPicPr>
          <p:nvPr/>
        </p:nvPicPr>
        <p:blipFill rotWithShape="1">
          <a:blip r:embed="rId3"/>
          <a:srcRect t="29207"/>
          <a:stretch/>
        </p:blipFill>
        <p:spPr>
          <a:xfrm>
            <a:off x="1097533" y="2002970"/>
            <a:ext cx="5414660" cy="4855029"/>
          </a:xfrm>
          <a:prstGeom prst="rect">
            <a:avLst/>
          </a:prstGeom>
        </p:spPr>
      </p:pic>
      <p:sp>
        <p:nvSpPr>
          <p:cNvPr id="3" name="Rectangle 2">
            <a:extLst>
              <a:ext uri="{FF2B5EF4-FFF2-40B4-BE49-F238E27FC236}">
                <a16:creationId xmlns:a16="http://schemas.microsoft.com/office/drawing/2014/main" id="{C93EB921-D504-4AC2-A499-E5FE53DC58B9}"/>
              </a:ext>
            </a:extLst>
          </p:cNvPr>
          <p:cNvSpPr/>
          <p:nvPr/>
        </p:nvSpPr>
        <p:spPr>
          <a:xfrm>
            <a:off x="0" y="98363"/>
            <a:ext cx="1192955" cy="307777"/>
          </a:xfrm>
          <a:prstGeom prst="rect">
            <a:avLst/>
          </a:prstGeom>
        </p:spPr>
        <p:txBody>
          <a:bodyPr wrap="none">
            <a:spAutoFit/>
          </a:bodyPr>
          <a:lstStyle/>
          <a:p>
            <a:r>
              <a:rPr lang="en-CA" sz="1400" dirty="0">
                <a:solidFill>
                  <a:srgbClr val="FF0000"/>
                </a:solidFill>
                <a:latin typeface="Times New Roman" panose="02020603050405020304" pitchFamily="18" charset="0"/>
                <a:cs typeface="Times New Roman" panose="02020603050405020304" pitchFamily="18" charset="0"/>
              </a:rPr>
              <a:t>ASCCI value </a:t>
            </a:r>
          </a:p>
        </p:txBody>
      </p:sp>
      <p:pic>
        <p:nvPicPr>
          <p:cNvPr id="4" name="Picture 3">
            <a:extLst>
              <a:ext uri="{FF2B5EF4-FFF2-40B4-BE49-F238E27FC236}">
                <a16:creationId xmlns:a16="http://schemas.microsoft.com/office/drawing/2014/main" id="{CE66CF16-6E5B-4325-A4FC-E82D4ED5515D}"/>
              </a:ext>
            </a:extLst>
          </p:cNvPr>
          <p:cNvPicPr>
            <a:picLocks noChangeAspect="1"/>
          </p:cNvPicPr>
          <p:nvPr/>
        </p:nvPicPr>
        <p:blipFill rotWithShape="1">
          <a:blip r:embed="rId3"/>
          <a:srcRect b="83492"/>
          <a:stretch/>
        </p:blipFill>
        <p:spPr>
          <a:xfrm>
            <a:off x="1097533" y="638498"/>
            <a:ext cx="5414660" cy="1132114"/>
          </a:xfrm>
          <a:prstGeom prst="rect">
            <a:avLst/>
          </a:prstGeom>
        </p:spPr>
      </p:pic>
    </p:spTree>
    <p:extLst>
      <p:ext uri="{BB962C8B-B14F-4D97-AF65-F5344CB8AC3E}">
        <p14:creationId xmlns:p14="http://schemas.microsoft.com/office/powerpoint/2010/main" val="1513630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900E34-E17B-4365-BD45-C21842811BAA}"/>
              </a:ext>
            </a:extLst>
          </p:cNvPr>
          <p:cNvPicPr>
            <a:picLocks noChangeAspect="1"/>
          </p:cNvPicPr>
          <p:nvPr/>
        </p:nvPicPr>
        <p:blipFill>
          <a:blip r:embed="rId3"/>
          <a:stretch>
            <a:fillRect/>
          </a:stretch>
        </p:blipFill>
        <p:spPr>
          <a:xfrm>
            <a:off x="0" y="2312962"/>
            <a:ext cx="12192000" cy="875885"/>
          </a:xfrm>
          <a:prstGeom prst="rect">
            <a:avLst/>
          </a:prstGeom>
        </p:spPr>
      </p:pic>
      <p:sp>
        <p:nvSpPr>
          <p:cNvPr id="3" name="Rectangle 2">
            <a:extLst>
              <a:ext uri="{FF2B5EF4-FFF2-40B4-BE49-F238E27FC236}">
                <a16:creationId xmlns:a16="http://schemas.microsoft.com/office/drawing/2014/main" id="{E8892B08-035E-44A2-BB8F-549A8E9C696B}"/>
              </a:ext>
            </a:extLst>
          </p:cNvPr>
          <p:cNvSpPr/>
          <p:nvPr/>
        </p:nvSpPr>
        <p:spPr>
          <a:xfrm>
            <a:off x="-1" y="5286327"/>
            <a:ext cx="11224009" cy="369332"/>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If the expression of yield has two different data type then the output will have the output of the first generator</a:t>
            </a:r>
          </a:p>
        </p:txBody>
      </p:sp>
    </p:spTree>
    <p:extLst>
      <p:ext uri="{BB962C8B-B14F-4D97-AF65-F5344CB8AC3E}">
        <p14:creationId xmlns:p14="http://schemas.microsoft.com/office/powerpoint/2010/main" val="2941616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Functions</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Scala has both functions and methods</a:t>
            </a:r>
          </a:p>
          <a:p>
            <a:r>
              <a:rPr lang="en-CA" sz="2000" dirty="0">
                <a:latin typeface="Times New Roman" panose="02020603050405020304" pitchFamily="18" charset="0"/>
                <a:cs typeface="Times New Roman" panose="02020603050405020304" pitchFamily="18" charset="0"/>
              </a:rPr>
              <a:t>A function in Scala is a complete object which can be assigned to a variable</a:t>
            </a:r>
          </a:p>
          <a:p>
            <a:r>
              <a:rPr lang="en-CA" sz="2000" dirty="0">
                <a:latin typeface="Times New Roman" panose="02020603050405020304" pitchFamily="18" charset="0"/>
                <a:cs typeface="Times New Roman" panose="02020603050405020304" pitchFamily="18" charset="0"/>
              </a:rPr>
              <a:t>Scala function’s name can have characters like +,++ ,~,&amp;,-,--,\,/,:,</a:t>
            </a:r>
            <a:r>
              <a:rPr lang="en-CA" sz="2000" dirty="0" err="1">
                <a:latin typeface="Times New Roman" panose="02020603050405020304" pitchFamily="18" charset="0"/>
                <a:cs typeface="Times New Roman" panose="02020603050405020304" pitchFamily="18" charset="0"/>
              </a:rPr>
              <a:t>etc</a:t>
            </a:r>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C76694-6DF2-45EA-A13E-9601FDF71E0D}"/>
              </a:ext>
            </a:extLst>
          </p:cNvPr>
          <p:cNvPicPr>
            <a:picLocks noChangeAspect="1"/>
          </p:cNvPicPr>
          <p:nvPr/>
        </p:nvPicPr>
        <p:blipFill>
          <a:blip r:embed="rId3"/>
          <a:stretch>
            <a:fillRect/>
          </a:stretch>
        </p:blipFill>
        <p:spPr>
          <a:xfrm>
            <a:off x="3404686" y="4247525"/>
            <a:ext cx="6833675" cy="2413334"/>
          </a:xfrm>
          <a:prstGeom prst="rect">
            <a:avLst/>
          </a:prstGeom>
        </p:spPr>
      </p:pic>
    </p:spTree>
    <p:extLst>
      <p:ext uri="{BB962C8B-B14F-4D97-AF65-F5344CB8AC3E}">
        <p14:creationId xmlns:p14="http://schemas.microsoft.com/office/powerpoint/2010/main" val="2368003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Function Declaration</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pPr marL="0" indent="0">
              <a:buNone/>
            </a:pPr>
            <a:r>
              <a:rPr lang="en-CA" sz="2000" b="1" dirty="0">
                <a:solidFill>
                  <a:srgbClr val="FF0000"/>
                </a:solidFill>
                <a:latin typeface="Times New Roman" panose="02020603050405020304" pitchFamily="18" charset="0"/>
                <a:cs typeface="Times New Roman" panose="02020603050405020304" pitchFamily="18" charset="0"/>
              </a:rPr>
              <a:t>	Without Parameters 	               With Parameters</a:t>
            </a:r>
          </a:p>
        </p:txBody>
      </p:sp>
      <p:pic>
        <p:nvPicPr>
          <p:cNvPr id="9" name="Picture 8">
            <a:extLst>
              <a:ext uri="{FF2B5EF4-FFF2-40B4-BE49-F238E27FC236}">
                <a16:creationId xmlns:a16="http://schemas.microsoft.com/office/drawing/2014/main" id="{0C73A683-B419-47A1-805A-4965C1D52DF5}"/>
              </a:ext>
            </a:extLst>
          </p:cNvPr>
          <p:cNvPicPr>
            <a:picLocks noChangeAspect="1"/>
          </p:cNvPicPr>
          <p:nvPr/>
        </p:nvPicPr>
        <p:blipFill>
          <a:blip r:embed="rId2"/>
          <a:stretch>
            <a:fillRect/>
          </a:stretch>
        </p:blipFill>
        <p:spPr>
          <a:xfrm>
            <a:off x="480715" y="2370232"/>
            <a:ext cx="8886569" cy="3886175"/>
          </a:xfrm>
          <a:prstGeom prst="rect">
            <a:avLst/>
          </a:prstGeom>
        </p:spPr>
      </p:pic>
    </p:spTree>
    <p:extLst>
      <p:ext uri="{BB962C8B-B14F-4D97-AF65-F5344CB8AC3E}">
        <p14:creationId xmlns:p14="http://schemas.microsoft.com/office/powerpoint/2010/main" val="333572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Scala – James Gosling</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1202386"/>
          </a:xfrm>
        </p:spPr>
        <p:txBody>
          <a:bodyPr>
            <a:normAutofit/>
          </a:bodyPr>
          <a:lstStyle/>
          <a:p>
            <a:r>
              <a:rPr lang="en-CA" sz="2000" dirty="0">
                <a:latin typeface="Times New Roman" panose="02020603050405020304" pitchFamily="18" charset="0"/>
                <a:cs typeface="Times New Roman" panose="02020603050405020304" pitchFamily="18" charset="0"/>
              </a:rPr>
              <a:t>“If I were to pick a language to use today other than Java ,It would be Scala.</a:t>
            </a:r>
          </a:p>
        </p:txBody>
      </p:sp>
      <p:pic>
        <p:nvPicPr>
          <p:cNvPr id="5" name="Picture 4">
            <a:extLst>
              <a:ext uri="{FF2B5EF4-FFF2-40B4-BE49-F238E27FC236}">
                <a16:creationId xmlns:a16="http://schemas.microsoft.com/office/drawing/2014/main" id="{68FC26DD-116F-4516-959A-C2B0E1B9C0C2}"/>
              </a:ext>
            </a:extLst>
          </p:cNvPr>
          <p:cNvPicPr>
            <a:picLocks noChangeAspect="1"/>
          </p:cNvPicPr>
          <p:nvPr/>
        </p:nvPicPr>
        <p:blipFill>
          <a:blip r:embed="rId2"/>
          <a:stretch>
            <a:fillRect/>
          </a:stretch>
        </p:blipFill>
        <p:spPr>
          <a:xfrm>
            <a:off x="9019924" y="1873417"/>
            <a:ext cx="2333625" cy="3448050"/>
          </a:xfrm>
          <a:prstGeom prst="rect">
            <a:avLst/>
          </a:prstGeom>
        </p:spPr>
      </p:pic>
    </p:spTree>
    <p:extLst>
      <p:ext uri="{BB962C8B-B14F-4D97-AF65-F5344CB8AC3E}">
        <p14:creationId xmlns:p14="http://schemas.microsoft.com/office/powerpoint/2010/main" val="3745801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Function :Recursion</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Recursion means a function can call itself repeatedly</a:t>
            </a:r>
          </a:p>
          <a:p>
            <a:r>
              <a:rPr lang="en-CA" sz="2000" dirty="0">
                <a:latin typeface="Times New Roman" panose="02020603050405020304" pitchFamily="18" charset="0"/>
                <a:cs typeface="Times New Roman" panose="02020603050405020304" pitchFamily="18" charset="0"/>
              </a:rPr>
              <a:t>Scala supports recursion functions</a:t>
            </a:r>
          </a:p>
          <a:p>
            <a:r>
              <a:rPr lang="en-CA" sz="2000" dirty="0">
                <a:latin typeface="Times New Roman" panose="02020603050405020304" pitchFamily="18" charset="0"/>
                <a:cs typeface="Times New Roman" panose="02020603050405020304" pitchFamily="18" charset="0"/>
              </a:rPr>
              <a:t>We need to specify the datatype for a recursive function</a:t>
            </a:r>
          </a:p>
          <a:p>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816536-8A87-4F65-B708-1F0F5B15E6DA}"/>
              </a:ext>
            </a:extLst>
          </p:cNvPr>
          <p:cNvPicPr>
            <a:picLocks noChangeAspect="1"/>
          </p:cNvPicPr>
          <p:nvPr/>
        </p:nvPicPr>
        <p:blipFill>
          <a:blip r:embed="rId3"/>
          <a:stretch>
            <a:fillRect/>
          </a:stretch>
        </p:blipFill>
        <p:spPr>
          <a:xfrm>
            <a:off x="748851" y="2417345"/>
            <a:ext cx="6352252" cy="1011655"/>
          </a:xfrm>
          <a:prstGeom prst="rect">
            <a:avLst/>
          </a:prstGeom>
        </p:spPr>
      </p:pic>
      <p:sp>
        <p:nvSpPr>
          <p:cNvPr id="4" name="Rectangle 3">
            <a:extLst>
              <a:ext uri="{FF2B5EF4-FFF2-40B4-BE49-F238E27FC236}">
                <a16:creationId xmlns:a16="http://schemas.microsoft.com/office/drawing/2014/main" id="{03D92737-3BC5-4826-8FD6-76ABF8A02590}"/>
              </a:ext>
            </a:extLst>
          </p:cNvPr>
          <p:cNvSpPr/>
          <p:nvPr/>
        </p:nvSpPr>
        <p:spPr>
          <a:xfrm>
            <a:off x="7142661" y="3129463"/>
            <a:ext cx="1231427" cy="369332"/>
          </a:xfrm>
          <a:prstGeom prst="rect">
            <a:avLst/>
          </a:prstGeom>
        </p:spPr>
        <p:txBody>
          <a:bodyPr wrap="none">
            <a:spAutoFit/>
          </a:bodyPr>
          <a:lstStyle/>
          <a:p>
            <a:r>
              <a:rPr lang="en-CA" dirty="0">
                <a:solidFill>
                  <a:srgbClr val="FF0000"/>
                </a:solidFill>
              </a:rPr>
              <a:t>5*4*3*2*1</a:t>
            </a:r>
          </a:p>
        </p:txBody>
      </p:sp>
    </p:spTree>
    <p:extLst>
      <p:ext uri="{BB962C8B-B14F-4D97-AF65-F5344CB8AC3E}">
        <p14:creationId xmlns:p14="http://schemas.microsoft.com/office/powerpoint/2010/main" val="1424732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Argument to Function</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r>
              <a:rPr lang="en-CA" sz="2000" dirty="0">
                <a:latin typeface="Times New Roman" panose="02020603050405020304" pitchFamily="18" charset="0"/>
                <a:cs typeface="Times New Roman" panose="02020603050405020304" pitchFamily="18" charset="0"/>
              </a:rPr>
              <a:t>Scala uses default values of function parameters when you forget to pass value during function call</a:t>
            </a:r>
          </a:p>
          <a:p>
            <a:r>
              <a:rPr lang="en-CA" sz="2000" dirty="0">
                <a:latin typeface="Times New Roman" panose="02020603050405020304" pitchFamily="18" charset="0"/>
                <a:cs typeface="Times New Roman" panose="02020603050405020304" pitchFamily="18" charset="0"/>
              </a:rPr>
              <a:t>While passing arguments to a function in a different order ,we can pass them with names:</a:t>
            </a:r>
          </a:p>
          <a:p>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68B568-8048-45BA-9A79-53D2F4662AFF}"/>
              </a:ext>
            </a:extLst>
          </p:cNvPr>
          <p:cNvPicPr>
            <a:picLocks noChangeAspect="1"/>
          </p:cNvPicPr>
          <p:nvPr/>
        </p:nvPicPr>
        <p:blipFill>
          <a:blip r:embed="rId2"/>
          <a:stretch>
            <a:fillRect/>
          </a:stretch>
        </p:blipFill>
        <p:spPr>
          <a:xfrm>
            <a:off x="1013911" y="2795336"/>
            <a:ext cx="3940861" cy="2399971"/>
          </a:xfrm>
          <a:prstGeom prst="rect">
            <a:avLst/>
          </a:prstGeom>
        </p:spPr>
      </p:pic>
    </p:spTree>
    <p:extLst>
      <p:ext uri="{BB962C8B-B14F-4D97-AF65-F5344CB8AC3E}">
        <p14:creationId xmlns:p14="http://schemas.microsoft.com/office/powerpoint/2010/main" val="2566238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34210"/>
          </a:xfrm>
        </p:spPr>
        <p:txBody>
          <a:bodyPr/>
          <a:lstStyle/>
          <a:p>
            <a:r>
              <a:rPr lang="en-US" dirty="0">
                <a:solidFill>
                  <a:srgbClr val="FF0000"/>
                </a:solidFill>
                <a:latin typeface="Times New Roman" panose="02020603050405020304" pitchFamily="18" charset="0"/>
                <a:cs typeface="Times New Roman" panose="02020603050405020304" pitchFamily="18" charset="0"/>
              </a:rPr>
              <a:t>Functions</a:t>
            </a:r>
          </a:p>
        </p:txBody>
      </p:sp>
      <p:sp>
        <p:nvSpPr>
          <p:cNvPr id="3" name="Content Placeholder 2"/>
          <p:cNvSpPr>
            <a:spLocks noGrp="1"/>
          </p:cNvSpPr>
          <p:nvPr>
            <p:ph idx="1"/>
          </p:nvPr>
        </p:nvSpPr>
        <p:spPr>
          <a:xfrm>
            <a:off x="211476" y="1109609"/>
            <a:ext cx="10515600" cy="5149547"/>
          </a:xfrm>
        </p:spPr>
        <p:txBody>
          <a:bodyPr/>
          <a:lstStyle/>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sum(x: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y: </a:t>
            </a:r>
            <a:r>
              <a:rPr lang="en-US" dirty="0" err="1">
                <a:solidFill>
                  <a:srgbClr val="FF0000"/>
                </a:solidFill>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nt</a:t>
            </a:r>
            <a:r>
              <a:rPr lang="en-US" dirty="0">
                <a:latin typeface="Times New Roman" panose="02020603050405020304" pitchFamily="18" charset="0"/>
                <a:cs typeface="Times New Roman" panose="02020603050405020304" pitchFamily="18" charset="0"/>
              </a:rPr>
              <a:t>) = x + y</a:t>
            </a:r>
          </a:p>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palindrome(</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tring) = {</a:t>
            </a:r>
          </a:p>
          <a:p>
            <a:pPr marL="411480" lvl="1"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str.reverse.equals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pPr marL="114300" indent="0">
              <a:buNone/>
            </a:pP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791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1D4D55-A87D-498A-AEAD-60F746355DB6}"/>
              </a:ext>
            </a:extLst>
          </p:cNvPr>
          <p:cNvPicPr>
            <a:picLocks noChangeAspect="1"/>
          </p:cNvPicPr>
          <p:nvPr/>
        </p:nvPicPr>
        <p:blipFill>
          <a:blip r:embed="rId3"/>
          <a:stretch>
            <a:fillRect/>
          </a:stretch>
        </p:blipFill>
        <p:spPr>
          <a:xfrm>
            <a:off x="3557587" y="1385887"/>
            <a:ext cx="5076825" cy="4086225"/>
          </a:xfrm>
          <a:prstGeom prst="rect">
            <a:avLst/>
          </a:prstGeom>
        </p:spPr>
      </p:pic>
    </p:spTree>
    <p:extLst>
      <p:ext uri="{BB962C8B-B14F-4D97-AF65-F5344CB8AC3E}">
        <p14:creationId xmlns:p14="http://schemas.microsoft.com/office/powerpoint/2010/main" val="329017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1AD5C0-2249-44F8-9323-E3F77263EDEF}"/>
              </a:ext>
            </a:extLst>
          </p:cNvPr>
          <p:cNvPicPr>
            <a:picLocks noChangeAspect="1"/>
          </p:cNvPicPr>
          <p:nvPr/>
        </p:nvPicPr>
        <p:blipFill rotWithShape="1">
          <a:blip r:embed="rId3"/>
          <a:srcRect l="935"/>
          <a:stretch/>
        </p:blipFill>
        <p:spPr>
          <a:xfrm>
            <a:off x="1900718" y="981877"/>
            <a:ext cx="4425433" cy="2695575"/>
          </a:xfrm>
          <a:prstGeom prst="rect">
            <a:avLst/>
          </a:prstGeom>
        </p:spPr>
      </p:pic>
      <p:sp>
        <p:nvSpPr>
          <p:cNvPr id="7" name="Rectangle 6">
            <a:extLst>
              <a:ext uri="{FF2B5EF4-FFF2-40B4-BE49-F238E27FC236}">
                <a16:creationId xmlns:a16="http://schemas.microsoft.com/office/drawing/2014/main" id="{9C64B458-1C39-4E22-970F-87F089B09067}"/>
              </a:ext>
            </a:extLst>
          </p:cNvPr>
          <p:cNvSpPr/>
          <p:nvPr/>
        </p:nvSpPr>
        <p:spPr>
          <a:xfrm>
            <a:off x="6698058" y="4251202"/>
            <a:ext cx="2063065"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My own return type</a:t>
            </a:r>
          </a:p>
        </p:txBody>
      </p:sp>
      <p:pic>
        <p:nvPicPr>
          <p:cNvPr id="8" name="Picture 7">
            <a:extLst>
              <a:ext uri="{FF2B5EF4-FFF2-40B4-BE49-F238E27FC236}">
                <a16:creationId xmlns:a16="http://schemas.microsoft.com/office/drawing/2014/main" id="{7B724A97-06C7-4901-93AC-F7B4CE664E05}"/>
              </a:ext>
            </a:extLst>
          </p:cNvPr>
          <p:cNvPicPr>
            <a:picLocks noChangeAspect="1"/>
          </p:cNvPicPr>
          <p:nvPr/>
        </p:nvPicPr>
        <p:blipFill>
          <a:blip r:embed="rId4"/>
          <a:stretch>
            <a:fillRect/>
          </a:stretch>
        </p:blipFill>
        <p:spPr>
          <a:xfrm>
            <a:off x="2497533" y="4251202"/>
            <a:ext cx="4200525" cy="1333500"/>
          </a:xfrm>
          <a:prstGeom prst="rect">
            <a:avLst/>
          </a:prstGeom>
        </p:spPr>
      </p:pic>
      <p:sp>
        <p:nvSpPr>
          <p:cNvPr id="2" name="Rectangle 1">
            <a:extLst>
              <a:ext uri="{FF2B5EF4-FFF2-40B4-BE49-F238E27FC236}">
                <a16:creationId xmlns:a16="http://schemas.microsoft.com/office/drawing/2014/main" id="{310739A1-6412-4A2D-A2DF-B86B20D10E24}"/>
              </a:ext>
            </a:extLst>
          </p:cNvPr>
          <p:cNvSpPr/>
          <p:nvPr/>
        </p:nvSpPr>
        <p:spPr>
          <a:xfrm>
            <a:off x="4328160" y="2782669"/>
            <a:ext cx="6096000" cy="646331"/>
          </a:xfrm>
          <a:prstGeom prst="rect">
            <a:avLst/>
          </a:prstGeom>
        </p:spPr>
        <p:txBody>
          <a:bodyPr>
            <a:spAutoFit/>
          </a:bodyPr>
          <a:lstStyle/>
          <a:p>
            <a:r>
              <a:rPr lang="en-CA" dirty="0">
                <a:solidFill>
                  <a:srgbClr val="FF0000"/>
                </a:solidFill>
                <a:latin typeface="Times New Roman" panose="02020603050405020304" pitchFamily="18" charset="0"/>
                <a:cs typeface="Times New Roman" panose="02020603050405020304" pitchFamily="18" charset="0"/>
              </a:rPr>
              <a:t>You can assign the result to a variable too (x)</a:t>
            </a:r>
          </a:p>
          <a:p>
            <a:endParaRPr lang="en-CA" dirty="0"/>
          </a:p>
        </p:txBody>
      </p:sp>
      <p:sp>
        <p:nvSpPr>
          <p:cNvPr id="3" name="Rectangle 2">
            <a:extLst>
              <a:ext uri="{FF2B5EF4-FFF2-40B4-BE49-F238E27FC236}">
                <a16:creationId xmlns:a16="http://schemas.microsoft.com/office/drawing/2014/main" id="{958F32DD-EA6F-41E7-B91E-5355D1E84704}"/>
              </a:ext>
            </a:extLst>
          </p:cNvPr>
          <p:cNvSpPr/>
          <p:nvPr/>
        </p:nvSpPr>
        <p:spPr>
          <a:xfrm>
            <a:off x="4882548" y="1328275"/>
            <a:ext cx="4064318"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You can have multiple line in the function</a:t>
            </a:r>
          </a:p>
        </p:txBody>
      </p:sp>
    </p:spTree>
    <p:extLst>
      <p:ext uri="{BB962C8B-B14F-4D97-AF65-F5344CB8AC3E}">
        <p14:creationId xmlns:p14="http://schemas.microsoft.com/office/powerpoint/2010/main" val="1664850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50" y="77449"/>
            <a:ext cx="10515600" cy="765032"/>
          </a:xfrm>
        </p:spPr>
        <p:txBody>
          <a:bodyPr/>
          <a:lstStyle/>
          <a:p>
            <a:r>
              <a:rPr lang="en-US" dirty="0">
                <a:solidFill>
                  <a:srgbClr val="FF0000"/>
                </a:solidFill>
                <a:latin typeface="Times New Roman" panose="02020603050405020304" pitchFamily="18" charset="0"/>
                <a:cs typeface="Times New Roman" panose="02020603050405020304" pitchFamily="18" charset="0"/>
              </a:rPr>
              <a:t>Procedures</a:t>
            </a:r>
          </a:p>
        </p:txBody>
      </p:sp>
      <p:sp>
        <p:nvSpPr>
          <p:cNvPr id="3" name="Content Placeholder 2"/>
          <p:cNvSpPr>
            <a:spLocks noGrp="1"/>
          </p:cNvSpPr>
          <p:nvPr>
            <p:ph idx="1"/>
          </p:nvPr>
        </p:nvSpPr>
        <p:spPr>
          <a:xfrm>
            <a:off x="400594" y="1158240"/>
            <a:ext cx="10953206" cy="5018723"/>
          </a:xfrm>
        </p:spPr>
        <p:txBody>
          <a:bodyPr>
            <a:normAutofit/>
          </a:bodyPr>
          <a:lstStyle/>
          <a:p>
            <a:r>
              <a:rPr lang="en-US" sz="1800" dirty="0">
                <a:latin typeface="Times New Roman" panose="02020603050405020304" pitchFamily="18" charset="0"/>
                <a:cs typeface="Times New Roman" panose="02020603050405020304" pitchFamily="18" charset="0"/>
              </a:rPr>
              <a:t>A procedure is a function that does not return a value</a:t>
            </a:r>
          </a:p>
          <a:p>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showReverse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String) {</a:t>
            </a:r>
          </a:p>
          <a:p>
            <a:pPr marL="411480" lvl="1" indent="0">
              <a:buNone/>
            </a:pPr>
            <a:r>
              <a:rPr lang="en-US" sz="1800" dirty="0">
                <a:latin typeface="Times New Roman" panose="02020603050405020304" pitchFamily="18" charset="0"/>
                <a:cs typeface="Times New Roman" panose="02020603050405020304" pitchFamily="18" charset="0"/>
              </a:rPr>
              <a:t>	print(</a:t>
            </a:r>
            <a:r>
              <a:rPr lang="en-US" sz="1800" dirty="0" err="1">
                <a:latin typeface="Times New Roman" panose="02020603050405020304" pitchFamily="18" charset="0"/>
                <a:cs typeface="Times New Roman" panose="02020603050405020304" pitchFamily="18" charset="0"/>
              </a:rPr>
              <a:t>str.reverse</a:t>
            </a:r>
            <a:r>
              <a:rPr lang="en-US" sz="1800" dirty="0">
                <a:latin typeface="Times New Roman" panose="02020603050405020304" pitchFamily="18" charset="0"/>
                <a:cs typeface="Times New Roman" panose="02020603050405020304" pitchFamily="18" charset="0"/>
              </a:rPr>
              <a:t>)</a:t>
            </a:r>
          </a:p>
          <a:p>
            <a:pPr marL="114300" indent="0">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23815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5F3A5F-FACF-4CD1-96A2-95F39227F56D}"/>
              </a:ext>
            </a:extLst>
          </p:cNvPr>
          <p:cNvPicPr>
            <a:picLocks noChangeAspect="1"/>
          </p:cNvPicPr>
          <p:nvPr/>
        </p:nvPicPr>
        <p:blipFill>
          <a:blip r:embed="rId3"/>
          <a:stretch>
            <a:fillRect/>
          </a:stretch>
        </p:blipFill>
        <p:spPr>
          <a:xfrm>
            <a:off x="2434387" y="1792350"/>
            <a:ext cx="5514975" cy="1543050"/>
          </a:xfrm>
          <a:prstGeom prst="rect">
            <a:avLst/>
          </a:prstGeom>
        </p:spPr>
      </p:pic>
      <p:sp>
        <p:nvSpPr>
          <p:cNvPr id="3" name="Rectangle 2">
            <a:extLst>
              <a:ext uri="{FF2B5EF4-FFF2-40B4-BE49-F238E27FC236}">
                <a16:creationId xmlns:a16="http://schemas.microsoft.com/office/drawing/2014/main" id="{03A7CB38-611C-47E9-89AE-5307CAACE173}"/>
              </a:ext>
            </a:extLst>
          </p:cNvPr>
          <p:cNvSpPr/>
          <p:nvPr/>
        </p:nvSpPr>
        <p:spPr>
          <a:xfrm>
            <a:off x="7720577" y="2379209"/>
            <a:ext cx="1970604"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there is no “=“ sign</a:t>
            </a:r>
          </a:p>
        </p:txBody>
      </p:sp>
    </p:spTree>
    <p:extLst>
      <p:ext uri="{BB962C8B-B14F-4D97-AF65-F5344CB8AC3E}">
        <p14:creationId xmlns:p14="http://schemas.microsoft.com/office/powerpoint/2010/main" val="8419613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49967"/>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Named &amp; Default Arguments</a:t>
            </a:r>
          </a:p>
        </p:txBody>
      </p:sp>
      <p:sp>
        <p:nvSpPr>
          <p:cNvPr id="3" name="Content Placeholder 2"/>
          <p:cNvSpPr>
            <a:spLocks noGrp="1"/>
          </p:cNvSpPr>
          <p:nvPr>
            <p:ph idx="1"/>
          </p:nvPr>
        </p:nvSpPr>
        <p:spPr>
          <a:xfrm>
            <a:off x="297951" y="1356189"/>
            <a:ext cx="11663677" cy="4820774"/>
          </a:xfrm>
        </p:spPr>
        <p:txBody>
          <a:bodyPr>
            <a:normAutofit/>
          </a:bodyPr>
          <a:lstStyle/>
          <a:p>
            <a:r>
              <a:rPr lang="en-US" sz="1800" b="1" dirty="0">
                <a:latin typeface="Times New Roman" panose="02020603050405020304" pitchFamily="18" charset="0"/>
                <a:cs typeface="Times New Roman" panose="02020603050405020304" pitchFamily="18" charset="0"/>
              </a:rPr>
              <a:t>Function definition:</a:t>
            </a:r>
          </a:p>
          <a:p>
            <a:pPr marL="411480" lvl="1"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sayHello</a:t>
            </a:r>
            <a:r>
              <a:rPr lang="en-US" sz="1800" dirty="0">
                <a:latin typeface="Times New Roman" panose="02020603050405020304" pitchFamily="18" charset="0"/>
                <a:cs typeface="Times New Roman" panose="02020603050405020304" pitchFamily="18" charset="0"/>
              </a:rPr>
              <a:t>(name: String; prefix: String = “Hello “; postfix: String = “!”) = {</a:t>
            </a:r>
          </a:p>
          <a:p>
            <a:pPr marL="411480" lvl="1" indent="0">
              <a:buNone/>
            </a:pPr>
            <a:r>
              <a:rPr lang="en-US" sz="1800" dirty="0">
                <a:latin typeface="Times New Roman" panose="02020603050405020304" pitchFamily="18" charset="0"/>
                <a:cs typeface="Times New Roman" panose="02020603050405020304" pitchFamily="18" charset="0"/>
              </a:rPr>
              <a:t>	prefix + name + postfix</a:t>
            </a:r>
          </a:p>
          <a:p>
            <a:pPr marL="411480" lvl="1" indent="0">
              <a:buNone/>
            </a:pP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Invocation: </a:t>
            </a:r>
            <a:r>
              <a:rPr lang="en-US" sz="1800" i="1" dirty="0" err="1">
                <a:latin typeface="Times New Roman" panose="02020603050405020304" pitchFamily="18" charset="0"/>
                <a:cs typeface="Times New Roman" panose="02020603050405020304" pitchFamily="18" charset="0"/>
              </a:rPr>
              <a:t>sayHello</a:t>
            </a:r>
            <a:r>
              <a:rPr lang="en-US" sz="1800" i="1" dirty="0">
                <a:latin typeface="Times New Roman" panose="02020603050405020304" pitchFamily="18" charset="0"/>
                <a:cs typeface="Times New Roman" panose="02020603050405020304" pitchFamily="18" charset="0"/>
              </a:rPr>
              <a:t>(“Rahul”)</a:t>
            </a:r>
            <a:r>
              <a:rPr lang="en-US" sz="1800" dirty="0">
                <a:latin typeface="Times New Roman" panose="02020603050405020304" pitchFamily="18" charset="0"/>
                <a:cs typeface="Times New Roman" panose="02020603050405020304" pitchFamily="18" charset="0"/>
              </a:rPr>
              <a:t> Output: </a:t>
            </a:r>
            <a:r>
              <a:rPr lang="en-US" sz="1800" i="1" dirty="0">
                <a:latin typeface="Times New Roman" panose="02020603050405020304" pitchFamily="18" charset="0"/>
                <a:cs typeface="Times New Roman" panose="02020603050405020304" pitchFamily="18" charset="0"/>
              </a:rPr>
              <a:t>“Hello Rahul!”</a:t>
            </a:r>
          </a:p>
          <a:p>
            <a:r>
              <a:rPr lang="en-US" sz="1800" dirty="0">
                <a:latin typeface="Times New Roman" panose="02020603050405020304" pitchFamily="18" charset="0"/>
                <a:cs typeface="Times New Roman" panose="02020603050405020304" pitchFamily="18" charset="0"/>
              </a:rPr>
              <a:t>Invocation: </a:t>
            </a:r>
            <a:r>
              <a:rPr lang="en-US" sz="1800" i="1" dirty="0" err="1">
                <a:latin typeface="Times New Roman" panose="02020603050405020304" pitchFamily="18" charset="0"/>
                <a:cs typeface="Times New Roman" panose="02020603050405020304" pitchFamily="18" charset="0"/>
              </a:rPr>
              <a:t>sayHello</a:t>
            </a:r>
            <a:r>
              <a:rPr lang="en-US" sz="1800" i="1" dirty="0">
                <a:latin typeface="Times New Roman" panose="02020603050405020304" pitchFamily="18" charset="0"/>
                <a:cs typeface="Times New Roman" panose="02020603050405020304" pitchFamily="18" charset="0"/>
              </a:rPr>
              <a:t>(“Rahul”, “Welcome “, “.”)</a:t>
            </a:r>
            <a:r>
              <a:rPr lang="en-US" sz="1800" dirty="0">
                <a:latin typeface="Times New Roman" panose="02020603050405020304" pitchFamily="18" charset="0"/>
                <a:cs typeface="Times New Roman" panose="02020603050405020304" pitchFamily="18" charset="0"/>
              </a:rPr>
              <a:t> Output: </a:t>
            </a:r>
            <a:r>
              <a:rPr lang="en-US" sz="1800" i="1" dirty="0">
                <a:latin typeface="Times New Roman" panose="02020603050405020304" pitchFamily="18" charset="0"/>
                <a:cs typeface="Times New Roman" panose="02020603050405020304" pitchFamily="18" charset="0"/>
              </a:rPr>
              <a:t>“Welcome Rahul.”</a:t>
            </a:r>
          </a:p>
          <a:p>
            <a:r>
              <a:rPr lang="en-US" sz="1800" dirty="0">
                <a:latin typeface="Times New Roman" panose="02020603050405020304" pitchFamily="18" charset="0"/>
                <a:cs typeface="Times New Roman" panose="02020603050405020304" pitchFamily="18" charset="0"/>
              </a:rPr>
              <a:t>Invocation: </a:t>
            </a:r>
            <a:r>
              <a:rPr lang="en-US" sz="1800" i="1" dirty="0" err="1">
                <a:latin typeface="Times New Roman" panose="02020603050405020304" pitchFamily="18" charset="0"/>
                <a:cs typeface="Times New Roman" panose="02020603050405020304" pitchFamily="18" charset="0"/>
              </a:rPr>
              <a:t>sayHello</a:t>
            </a:r>
            <a:r>
              <a:rPr lang="en-US" sz="1800" i="1" dirty="0">
                <a:latin typeface="Times New Roman" panose="02020603050405020304" pitchFamily="18" charset="0"/>
                <a:cs typeface="Times New Roman" panose="02020603050405020304" pitchFamily="18" charset="0"/>
              </a:rPr>
              <a:t>(“Rahul”, “Welcome “)</a:t>
            </a:r>
            <a:r>
              <a:rPr lang="en-US" sz="1800" dirty="0">
                <a:latin typeface="Times New Roman" panose="02020603050405020304" pitchFamily="18" charset="0"/>
                <a:cs typeface="Times New Roman" panose="02020603050405020304" pitchFamily="18" charset="0"/>
              </a:rPr>
              <a:t> Output: </a:t>
            </a:r>
            <a:r>
              <a:rPr lang="en-US" sz="1800" i="1" dirty="0">
                <a:latin typeface="Times New Roman" panose="02020603050405020304" pitchFamily="18" charset="0"/>
                <a:cs typeface="Times New Roman" panose="02020603050405020304" pitchFamily="18" charset="0"/>
              </a:rPr>
              <a:t>“Welcome Rahul!”</a:t>
            </a:r>
          </a:p>
        </p:txBody>
      </p:sp>
    </p:spTree>
    <p:extLst>
      <p:ext uri="{BB962C8B-B14F-4D97-AF65-F5344CB8AC3E}">
        <p14:creationId xmlns:p14="http://schemas.microsoft.com/office/powerpoint/2010/main" val="3738958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E9483F-BB41-49C0-9214-0DEF6936686A}"/>
              </a:ext>
            </a:extLst>
          </p:cNvPr>
          <p:cNvPicPr>
            <a:picLocks noChangeAspect="1"/>
          </p:cNvPicPr>
          <p:nvPr/>
        </p:nvPicPr>
        <p:blipFill>
          <a:blip r:embed="rId3"/>
          <a:stretch>
            <a:fillRect/>
          </a:stretch>
        </p:blipFill>
        <p:spPr>
          <a:xfrm>
            <a:off x="878601" y="1527425"/>
            <a:ext cx="10106025" cy="2590800"/>
          </a:xfrm>
          <a:prstGeom prst="rect">
            <a:avLst/>
          </a:prstGeom>
        </p:spPr>
      </p:pic>
    </p:spTree>
    <p:extLst>
      <p:ext uri="{BB962C8B-B14F-4D97-AF65-F5344CB8AC3E}">
        <p14:creationId xmlns:p14="http://schemas.microsoft.com/office/powerpoint/2010/main" val="3382729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A151A3-9286-489B-88AC-818C61AB709E}"/>
              </a:ext>
            </a:extLst>
          </p:cNvPr>
          <p:cNvPicPr>
            <a:picLocks noChangeAspect="1"/>
          </p:cNvPicPr>
          <p:nvPr/>
        </p:nvPicPr>
        <p:blipFill>
          <a:blip r:embed="rId3"/>
          <a:stretch>
            <a:fillRect/>
          </a:stretch>
        </p:blipFill>
        <p:spPr>
          <a:xfrm>
            <a:off x="944954" y="819951"/>
            <a:ext cx="8658225" cy="1190625"/>
          </a:xfrm>
          <a:prstGeom prst="rect">
            <a:avLst/>
          </a:prstGeom>
        </p:spPr>
      </p:pic>
      <p:pic>
        <p:nvPicPr>
          <p:cNvPr id="5" name="Picture 4">
            <a:extLst>
              <a:ext uri="{FF2B5EF4-FFF2-40B4-BE49-F238E27FC236}">
                <a16:creationId xmlns:a16="http://schemas.microsoft.com/office/drawing/2014/main" id="{7AA13391-5988-4B7E-B8DD-FDA0C08C8294}"/>
              </a:ext>
            </a:extLst>
          </p:cNvPr>
          <p:cNvPicPr>
            <a:picLocks noChangeAspect="1"/>
          </p:cNvPicPr>
          <p:nvPr/>
        </p:nvPicPr>
        <p:blipFill>
          <a:blip r:embed="rId4"/>
          <a:stretch>
            <a:fillRect/>
          </a:stretch>
        </p:blipFill>
        <p:spPr>
          <a:xfrm>
            <a:off x="944954" y="2986355"/>
            <a:ext cx="10106025" cy="2590800"/>
          </a:xfrm>
          <a:prstGeom prst="rect">
            <a:avLst/>
          </a:prstGeom>
        </p:spPr>
      </p:pic>
      <p:sp>
        <p:nvSpPr>
          <p:cNvPr id="2" name="Rectangle 1">
            <a:extLst>
              <a:ext uri="{FF2B5EF4-FFF2-40B4-BE49-F238E27FC236}">
                <a16:creationId xmlns:a16="http://schemas.microsoft.com/office/drawing/2014/main" id="{1F024B6F-4BA8-4E71-A95B-2E265D566F53}"/>
              </a:ext>
            </a:extLst>
          </p:cNvPr>
          <p:cNvSpPr/>
          <p:nvPr/>
        </p:nvSpPr>
        <p:spPr>
          <a:xfrm>
            <a:off x="1037505" y="5853383"/>
            <a:ext cx="9920921" cy="369332"/>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Argument are matched and sequences are also matched.</a:t>
            </a:r>
          </a:p>
        </p:txBody>
      </p:sp>
      <p:sp>
        <p:nvSpPr>
          <p:cNvPr id="3" name="Rectangle 2">
            <a:extLst>
              <a:ext uri="{FF2B5EF4-FFF2-40B4-BE49-F238E27FC236}">
                <a16:creationId xmlns:a16="http://schemas.microsoft.com/office/drawing/2014/main" id="{DF77449E-41C0-4F01-8313-853B3BA67E67}"/>
              </a:ext>
            </a:extLst>
          </p:cNvPr>
          <p:cNvSpPr/>
          <p:nvPr/>
        </p:nvSpPr>
        <p:spPr>
          <a:xfrm>
            <a:off x="3211277" y="1415263"/>
            <a:ext cx="4493538"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Order is very important when I do not name it </a:t>
            </a:r>
          </a:p>
        </p:txBody>
      </p:sp>
    </p:spTree>
    <p:extLst>
      <p:ext uri="{BB962C8B-B14F-4D97-AF65-F5344CB8AC3E}">
        <p14:creationId xmlns:p14="http://schemas.microsoft.com/office/powerpoint/2010/main" val="30298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Basic Operations of Scala</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9" y="1023457"/>
            <a:ext cx="11770454" cy="5637402"/>
          </a:xfrm>
        </p:spPr>
        <p:txBody>
          <a:bodyPr>
            <a:normAutofit/>
          </a:bodyPr>
          <a:lstStyle/>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Works on REPL Shell : </a:t>
            </a:r>
            <a:r>
              <a:rPr lang="en-CA" sz="2000" dirty="0">
                <a:solidFill>
                  <a:srgbClr val="FF0000"/>
                </a:solidFill>
                <a:latin typeface="Times New Roman" panose="02020603050405020304" pitchFamily="18" charset="0"/>
                <a:cs typeface="Times New Roman" panose="02020603050405020304" pitchFamily="18" charset="0"/>
              </a:rPr>
              <a:t>Read – Evaluate – Print - Loop </a:t>
            </a:r>
          </a:p>
          <a:p>
            <a:r>
              <a:rPr lang="en-CA" sz="2000" dirty="0">
                <a:latin typeface="Times New Roman" panose="02020603050405020304" pitchFamily="18" charset="0"/>
                <a:cs typeface="Times New Roman" panose="02020603050405020304" pitchFamily="18" charset="0"/>
              </a:rPr>
              <a:t>Easiest way to get started with Scala ,acts as an interactive shell interpreter.</a:t>
            </a: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144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4B6E35-F972-4B50-802F-441A13BE44B1}"/>
              </a:ext>
            </a:extLst>
          </p:cNvPr>
          <p:cNvPicPr>
            <a:picLocks noChangeAspect="1"/>
          </p:cNvPicPr>
          <p:nvPr/>
        </p:nvPicPr>
        <p:blipFill>
          <a:blip r:embed="rId3"/>
          <a:stretch>
            <a:fillRect/>
          </a:stretch>
        </p:blipFill>
        <p:spPr>
          <a:xfrm>
            <a:off x="1700212" y="3057525"/>
            <a:ext cx="8791575" cy="742950"/>
          </a:xfrm>
          <a:prstGeom prst="rect">
            <a:avLst/>
          </a:prstGeom>
        </p:spPr>
      </p:pic>
      <p:sp>
        <p:nvSpPr>
          <p:cNvPr id="2" name="Rectangle 1">
            <a:extLst>
              <a:ext uri="{FF2B5EF4-FFF2-40B4-BE49-F238E27FC236}">
                <a16:creationId xmlns:a16="http://schemas.microsoft.com/office/drawing/2014/main" id="{8A636D0D-E652-4361-BD67-232C648BB2A3}"/>
              </a:ext>
            </a:extLst>
          </p:cNvPr>
          <p:cNvSpPr/>
          <p:nvPr/>
        </p:nvSpPr>
        <p:spPr>
          <a:xfrm>
            <a:off x="4239850" y="2329934"/>
            <a:ext cx="1856149"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Named Argument</a:t>
            </a:r>
          </a:p>
        </p:txBody>
      </p:sp>
      <p:sp>
        <p:nvSpPr>
          <p:cNvPr id="3" name="Rectangle 2">
            <a:extLst>
              <a:ext uri="{FF2B5EF4-FFF2-40B4-BE49-F238E27FC236}">
                <a16:creationId xmlns:a16="http://schemas.microsoft.com/office/drawing/2014/main" id="{2EF3F052-522F-4EF9-A191-04558F0F3714}"/>
              </a:ext>
            </a:extLst>
          </p:cNvPr>
          <p:cNvSpPr/>
          <p:nvPr/>
        </p:nvSpPr>
        <p:spPr>
          <a:xfrm>
            <a:off x="347830" y="5581443"/>
            <a:ext cx="10807849" cy="646331"/>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I am invoking my procedure by naming the argument. Which value belongs to which argument. In this case the order is not important</a:t>
            </a:r>
          </a:p>
        </p:txBody>
      </p:sp>
    </p:spTree>
    <p:extLst>
      <p:ext uri="{BB962C8B-B14F-4D97-AF65-F5344CB8AC3E}">
        <p14:creationId xmlns:p14="http://schemas.microsoft.com/office/powerpoint/2010/main" val="1095570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58" y="29020"/>
            <a:ext cx="10515600" cy="652017"/>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Variable Arguments</a:t>
            </a:r>
          </a:p>
        </p:txBody>
      </p:sp>
      <p:sp>
        <p:nvSpPr>
          <p:cNvPr id="3" name="Content Placeholder 2"/>
          <p:cNvSpPr>
            <a:spLocks noGrp="1"/>
          </p:cNvSpPr>
          <p:nvPr>
            <p:ph idx="1"/>
          </p:nvPr>
        </p:nvSpPr>
        <p:spPr>
          <a:xfrm>
            <a:off x="297951" y="1273996"/>
            <a:ext cx="11055849" cy="4902967"/>
          </a:xfrm>
        </p:spPr>
        <p:txBody>
          <a:bodyPr>
            <a:normAutofit/>
          </a:bodyPr>
          <a:lstStyle/>
          <a:p>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avg</a:t>
            </a:r>
            <a:r>
              <a:rPr lang="en-US" sz="1800" dirty="0">
                <a:latin typeface="Times New Roman" panose="02020603050405020304" pitchFamily="18" charset="0"/>
                <a:cs typeface="Times New Roman" panose="02020603050405020304" pitchFamily="18" charset="0"/>
              </a:rPr>
              <a:t>(</a:t>
            </a:r>
            <a:r>
              <a:rPr lang="en-US" sz="1800" b="1" dirty="0" err="1">
                <a:solidFill>
                  <a:srgbClr val="FF0000"/>
                </a:solidFill>
                <a:latin typeface="Times New Roman" panose="02020603050405020304" pitchFamily="18" charset="0"/>
                <a:cs typeface="Times New Roman" panose="02020603050405020304" pitchFamily="18" charset="0"/>
              </a:rPr>
              <a:t>args</a:t>
            </a:r>
            <a:r>
              <a:rPr lang="en-US" sz="1800" b="1" dirty="0">
                <a:solidFill>
                  <a:srgbClr val="FF0000"/>
                </a:solidFill>
                <a:latin typeface="Times New Roman" panose="02020603050405020304" pitchFamily="18" charset="0"/>
                <a:cs typeface="Times New Roman" panose="02020603050405020304" pitchFamily="18" charset="0"/>
              </a:rPr>
              <a:t>: </a:t>
            </a:r>
            <a:r>
              <a:rPr lang="en-US" sz="1800" b="1" dirty="0" err="1">
                <a:solidFill>
                  <a:srgbClr val="FF0000"/>
                </a:solidFill>
                <a:latin typeface="Times New Roman" panose="02020603050405020304" pitchFamily="18" charset="0"/>
                <a:cs typeface="Times New Roman" panose="02020603050405020304" pitchFamily="18" charset="0"/>
              </a:rPr>
              <a:t>Int</a:t>
            </a:r>
            <a:r>
              <a:rPr lang="en-US" sz="1800" b="1"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p>
          <a:p>
            <a:pPr marL="41148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sum = 0</a:t>
            </a:r>
          </a:p>
          <a:p>
            <a:pPr marL="114300" indent="0">
              <a:buNone/>
            </a:pPr>
            <a:r>
              <a:rPr lang="en-US" sz="1800" dirty="0">
                <a:latin typeface="Times New Roman" panose="02020603050405020304" pitchFamily="18" charset="0"/>
                <a:cs typeface="Times New Roman" panose="02020603050405020304" pitchFamily="18" charset="0"/>
              </a:rPr>
              <a:t>        for (</a:t>
            </a:r>
            <a:r>
              <a:rPr lang="en-US" sz="1800" dirty="0" err="1">
                <a:latin typeface="Times New Roman" panose="02020603050405020304" pitchFamily="18" charset="0"/>
                <a:cs typeface="Times New Roman" panose="02020603050405020304" pitchFamily="18" charset="0"/>
              </a:rPr>
              <a:t>arg</a:t>
            </a:r>
            <a:r>
              <a:rPr lang="en-US" sz="1800" dirty="0">
                <a:latin typeface="Times New Roman" panose="02020603050405020304" pitchFamily="18" charset="0"/>
                <a:cs typeface="Times New Roman" panose="02020603050405020304" pitchFamily="18" charset="0"/>
              </a:rPr>
              <a:t> &lt;- </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a:t>
            </a:r>
          </a:p>
          <a:p>
            <a:pPr marL="114300" indent="0">
              <a:buNone/>
            </a:pPr>
            <a:r>
              <a:rPr lang="en-US" sz="1800" dirty="0">
                <a:latin typeface="Times New Roman" panose="02020603050405020304" pitchFamily="18" charset="0"/>
                <a:cs typeface="Times New Roman" panose="02020603050405020304" pitchFamily="18" charset="0"/>
              </a:rPr>
              <a:t>	sum += </a:t>
            </a:r>
            <a:r>
              <a:rPr lang="en-US" sz="1800" dirty="0" err="1">
                <a:latin typeface="Times New Roman" panose="02020603050405020304" pitchFamily="18" charset="0"/>
                <a:cs typeface="Times New Roman" panose="02020603050405020304" pitchFamily="18" charset="0"/>
              </a:rPr>
              <a:t>arg</a:t>
            </a:r>
            <a:endParaRPr lang="en-US" sz="1800" dirty="0">
              <a:latin typeface="Times New Roman" panose="02020603050405020304" pitchFamily="18" charset="0"/>
              <a:cs typeface="Times New Roman" panose="02020603050405020304" pitchFamily="18" charset="0"/>
            </a:endParaRPr>
          </a:p>
          <a:p>
            <a:pPr marL="114300" indent="0">
              <a:buNone/>
            </a:pPr>
            <a:r>
              <a:rPr lang="en-US" sz="1800" dirty="0">
                <a:latin typeface="Times New Roman" panose="02020603050405020304" pitchFamily="18" charset="0"/>
                <a:cs typeface="Times New Roman" panose="02020603050405020304" pitchFamily="18" charset="0"/>
              </a:rPr>
              <a:t>         sum / </a:t>
            </a:r>
            <a:r>
              <a:rPr lang="en-US" sz="1800" dirty="0" err="1">
                <a:latin typeface="Times New Roman" panose="02020603050405020304" pitchFamily="18" charset="0"/>
                <a:cs typeface="Times New Roman" panose="02020603050405020304" pitchFamily="18" charset="0"/>
              </a:rPr>
              <a:t>args.length</a:t>
            </a:r>
            <a:endParaRPr lang="en-US" sz="1800" dirty="0">
              <a:latin typeface="Times New Roman" panose="02020603050405020304" pitchFamily="18" charset="0"/>
              <a:cs typeface="Times New Roman" panose="02020603050405020304" pitchFamily="18" charset="0"/>
            </a:endParaRPr>
          </a:p>
          <a:p>
            <a:pPr marL="114300" indent="0">
              <a:buNone/>
            </a:pP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function </a:t>
            </a:r>
            <a:r>
              <a:rPr lang="en-US" sz="1800" dirty="0">
                <a:solidFill>
                  <a:srgbClr val="FF0000"/>
                </a:solidFill>
                <a:latin typeface="Times New Roman" panose="02020603050405020304" pitchFamily="18" charset="0"/>
                <a:cs typeface="Times New Roman" panose="02020603050405020304" pitchFamily="18" charset="0"/>
              </a:rPr>
              <a:t>actually expects a Sequence</a:t>
            </a:r>
          </a:p>
        </p:txBody>
      </p:sp>
    </p:spTree>
    <p:extLst>
      <p:ext uri="{BB962C8B-B14F-4D97-AF65-F5344CB8AC3E}">
        <p14:creationId xmlns:p14="http://schemas.microsoft.com/office/powerpoint/2010/main" val="1846246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FE621C-64E2-4754-B939-356EF79FECF4}"/>
              </a:ext>
            </a:extLst>
          </p:cNvPr>
          <p:cNvPicPr>
            <a:picLocks noChangeAspect="1"/>
          </p:cNvPicPr>
          <p:nvPr/>
        </p:nvPicPr>
        <p:blipFill>
          <a:blip r:embed="rId3"/>
          <a:stretch>
            <a:fillRect/>
          </a:stretch>
        </p:blipFill>
        <p:spPr>
          <a:xfrm>
            <a:off x="2860657" y="1271587"/>
            <a:ext cx="5381625" cy="4314825"/>
          </a:xfrm>
          <a:prstGeom prst="rect">
            <a:avLst/>
          </a:prstGeom>
        </p:spPr>
      </p:pic>
    </p:spTree>
    <p:extLst>
      <p:ext uri="{BB962C8B-B14F-4D97-AF65-F5344CB8AC3E}">
        <p14:creationId xmlns:p14="http://schemas.microsoft.com/office/powerpoint/2010/main" val="3973909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107"/>
            <a:ext cx="8229600" cy="713731"/>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Arrays</a:t>
            </a:r>
          </a:p>
        </p:txBody>
      </p:sp>
      <p:sp>
        <p:nvSpPr>
          <p:cNvPr id="3" name="Content Placeholder 2"/>
          <p:cNvSpPr>
            <a:spLocks noGrp="1"/>
          </p:cNvSpPr>
          <p:nvPr>
            <p:ph idx="1"/>
          </p:nvPr>
        </p:nvSpPr>
        <p:spPr>
          <a:xfrm>
            <a:off x="1981200" y="1167898"/>
            <a:ext cx="8229600" cy="4958267"/>
          </a:xfrm>
        </p:spPr>
        <p:txBody>
          <a:bodyPr>
            <a:normAutofit/>
          </a:bodyPr>
          <a:lstStyle/>
          <a:p>
            <a:r>
              <a:rPr lang="en-US" sz="2000" dirty="0">
                <a:latin typeface="Times New Roman" panose="02020603050405020304" pitchFamily="18" charset="0"/>
                <a:cs typeface="Times New Roman" panose="02020603050405020304" pitchFamily="18" charset="0"/>
              </a:rPr>
              <a:t>Using the </a:t>
            </a:r>
            <a:r>
              <a:rPr lang="en-US" sz="2000" dirty="0">
                <a:solidFill>
                  <a:srgbClr val="FF0000"/>
                </a:solidFill>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operator:</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 </a:t>
            </a:r>
            <a:r>
              <a:rPr lang="en-US" sz="2000" dirty="0">
                <a:solidFill>
                  <a:srgbClr val="FF0000"/>
                </a:solidFill>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Array[</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](5)</a:t>
            </a:r>
          </a:p>
          <a:p>
            <a:pPr lvl="2"/>
            <a:r>
              <a:rPr lang="en-US" dirty="0">
                <a:latin typeface="Times New Roman" panose="02020603050405020304" pitchFamily="18" charset="0"/>
                <a:cs typeface="Times New Roman" panose="02020603050405020304" pitchFamily="18" charset="0"/>
              </a:rPr>
              <a:t>Initialized with zeros</a:t>
            </a:r>
          </a:p>
          <a:p>
            <a:pPr lvl="1"/>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 new Array[String](5)</a:t>
            </a:r>
          </a:p>
          <a:p>
            <a:pPr lvl="2"/>
            <a:r>
              <a:rPr lang="en-US" dirty="0">
                <a:latin typeface="Times New Roman" panose="02020603050405020304" pitchFamily="18" charset="0"/>
                <a:cs typeface="Times New Roman" panose="02020603050405020304" pitchFamily="18" charset="0"/>
              </a:rPr>
              <a:t>Initialized with nulls</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 new Array[Double](5)</a:t>
            </a:r>
          </a:p>
          <a:p>
            <a:pPr lvl="2"/>
            <a:r>
              <a:rPr lang="en-US" dirty="0">
                <a:latin typeface="Times New Roman" panose="02020603050405020304" pitchFamily="18" charset="0"/>
                <a:cs typeface="Times New Roman" panose="02020603050405020304" pitchFamily="18" charset="0"/>
              </a:rPr>
              <a:t>Initialized with 0.0</a:t>
            </a:r>
          </a:p>
          <a:p>
            <a:r>
              <a:rPr lang="en-US" sz="2000" dirty="0">
                <a:latin typeface="Times New Roman" panose="02020603050405020304" pitchFamily="18" charset="0"/>
                <a:cs typeface="Times New Roman" panose="02020603050405020304" pitchFamily="18" charset="0"/>
              </a:rPr>
              <a:t>Using Array initializer:</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 Array(1, 5, 8, 5, 8)</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 Array(“Hello”, “Hi”)</a:t>
            </a:r>
          </a:p>
          <a:p>
            <a:r>
              <a:rPr lang="en-US" sz="2000" dirty="0">
                <a:latin typeface="Times New Roman" panose="02020603050405020304" pitchFamily="18" charset="0"/>
                <a:cs typeface="Times New Roman" panose="02020603050405020304" pitchFamily="18" charset="0"/>
              </a:rPr>
              <a:t>Access elements:</a:t>
            </a:r>
          </a:p>
          <a:p>
            <a:pPr lvl="1"/>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(n)</a:t>
            </a:r>
          </a:p>
        </p:txBody>
      </p:sp>
      <p:sp>
        <p:nvSpPr>
          <p:cNvPr id="4" name="Rectangle 3">
            <a:extLst>
              <a:ext uri="{FF2B5EF4-FFF2-40B4-BE49-F238E27FC236}">
                <a16:creationId xmlns:a16="http://schemas.microsoft.com/office/drawing/2014/main" id="{AD1F6BFA-CDE0-4EA3-BDBD-A845883ADD22}"/>
              </a:ext>
            </a:extLst>
          </p:cNvPr>
          <p:cNvSpPr/>
          <p:nvPr/>
        </p:nvSpPr>
        <p:spPr>
          <a:xfrm>
            <a:off x="444626" y="6192893"/>
            <a:ext cx="1601721"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Array is a class</a:t>
            </a:r>
          </a:p>
        </p:txBody>
      </p:sp>
    </p:spTree>
    <p:extLst>
      <p:ext uri="{BB962C8B-B14F-4D97-AF65-F5344CB8AC3E}">
        <p14:creationId xmlns:p14="http://schemas.microsoft.com/office/powerpoint/2010/main" val="960214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B28387-98BF-441A-BBE8-548A43DCD2F3}"/>
              </a:ext>
            </a:extLst>
          </p:cNvPr>
          <p:cNvPicPr>
            <a:picLocks noChangeAspect="1"/>
          </p:cNvPicPr>
          <p:nvPr/>
        </p:nvPicPr>
        <p:blipFill>
          <a:blip r:embed="rId3"/>
          <a:stretch>
            <a:fillRect/>
          </a:stretch>
        </p:blipFill>
        <p:spPr>
          <a:xfrm>
            <a:off x="1524000" y="2477278"/>
            <a:ext cx="9144000" cy="1903445"/>
          </a:xfrm>
          <a:prstGeom prst="rect">
            <a:avLst/>
          </a:prstGeom>
        </p:spPr>
      </p:pic>
      <p:sp>
        <p:nvSpPr>
          <p:cNvPr id="3" name="Rectangle 2">
            <a:extLst>
              <a:ext uri="{FF2B5EF4-FFF2-40B4-BE49-F238E27FC236}">
                <a16:creationId xmlns:a16="http://schemas.microsoft.com/office/drawing/2014/main" id="{6B5F10B3-42E1-4ADF-90CD-51162A809815}"/>
              </a:ext>
            </a:extLst>
          </p:cNvPr>
          <p:cNvSpPr/>
          <p:nvPr/>
        </p:nvSpPr>
        <p:spPr>
          <a:xfrm>
            <a:off x="100272" y="6402204"/>
            <a:ext cx="6000361" cy="369332"/>
          </a:xfrm>
          <a:prstGeom prst="rect">
            <a:avLst/>
          </a:prstGeom>
        </p:spPr>
        <p:txBody>
          <a:bodyPr wrap="none">
            <a:spAutoFit/>
          </a:bodyPr>
          <a:lstStyle/>
          <a:p>
            <a:r>
              <a:rPr lang="en-CA" dirty="0">
                <a:solidFill>
                  <a:srgbClr val="FF0000"/>
                </a:solidFill>
                <a:latin typeface="Times New Roman" panose="02020603050405020304" pitchFamily="18" charset="0"/>
                <a:cs typeface="Times New Roman" panose="02020603050405020304" pitchFamily="18" charset="0"/>
              </a:rPr>
              <a:t>Default data type for Int is 0 for Double is 0.0 for String is null</a:t>
            </a:r>
          </a:p>
        </p:txBody>
      </p:sp>
    </p:spTree>
    <p:extLst>
      <p:ext uri="{BB962C8B-B14F-4D97-AF65-F5344CB8AC3E}">
        <p14:creationId xmlns:p14="http://schemas.microsoft.com/office/powerpoint/2010/main" val="4537101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6392A5-2023-4A00-B9BE-D280547B7A64}"/>
              </a:ext>
            </a:extLst>
          </p:cNvPr>
          <p:cNvPicPr>
            <a:picLocks noChangeAspect="1"/>
          </p:cNvPicPr>
          <p:nvPr/>
        </p:nvPicPr>
        <p:blipFill rotWithShape="1">
          <a:blip r:embed="rId3"/>
          <a:srcRect t="68818"/>
          <a:stretch/>
        </p:blipFill>
        <p:spPr>
          <a:xfrm>
            <a:off x="1445364" y="3327989"/>
            <a:ext cx="4438650" cy="1294957"/>
          </a:xfrm>
          <a:prstGeom prst="rect">
            <a:avLst/>
          </a:prstGeom>
        </p:spPr>
      </p:pic>
      <p:pic>
        <p:nvPicPr>
          <p:cNvPr id="3" name="Picture 2">
            <a:extLst>
              <a:ext uri="{FF2B5EF4-FFF2-40B4-BE49-F238E27FC236}">
                <a16:creationId xmlns:a16="http://schemas.microsoft.com/office/drawing/2014/main" id="{D5437E1E-4478-4D61-92E9-E62FD08FE6AE}"/>
              </a:ext>
            </a:extLst>
          </p:cNvPr>
          <p:cNvPicPr>
            <a:picLocks noChangeAspect="1"/>
          </p:cNvPicPr>
          <p:nvPr/>
        </p:nvPicPr>
        <p:blipFill rotWithShape="1">
          <a:blip r:embed="rId3"/>
          <a:srcRect b="52518"/>
          <a:stretch/>
        </p:blipFill>
        <p:spPr>
          <a:xfrm>
            <a:off x="1445364" y="1260401"/>
            <a:ext cx="4438650" cy="1971897"/>
          </a:xfrm>
          <a:prstGeom prst="rect">
            <a:avLst/>
          </a:prstGeom>
        </p:spPr>
      </p:pic>
    </p:spTree>
    <p:extLst>
      <p:ext uri="{BB962C8B-B14F-4D97-AF65-F5344CB8AC3E}">
        <p14:creationId xmlns:p14="http://schemas.microsoft.com/office/powerpoint/2010/main" val="34913230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268" y="151976"/>
            <a:ext cx="8976732" cy="717821"/>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Variable Length Arrays – Array Buffers</a:t>
            </a:r>
          </a:p>
        </p:txBody>
      </p:sp>
      <p:sp>
        <p:nvSpPr>
          <p:cNvPr id="3" name="Content Placeholder 2"/>
          <p:cNvSpPr>
            <a:spLocks noGrp="1"/>
          </p:cNvSpPr>
          <p:nvPr>
            <p:ph idx="1"/>
          </p:nvPr>
        </p:nvSpPr>
        <p:spPr>
          <a:xfrm>
            <a:off x="1981200" y="1237786"/>
            <a:ext cx="8240751" cy="5383993"/>
          </a:xfrm>
        </p:spPr>
        <p:txBody>
          <a:bodyPr>
            <a:normAutofit/>
          </a:bodyPr>
          <a:lstStyle/>
          <a:p>
            <a:r>
              <a:rPr lang="en-US" sz="2000" dirty="0">
                <a:latin typeface="Times New Roman" panose="02020603050405020304" pitchFamily="18" charset="0"/>
                <a:cs typeface="Times New Roman" panose="02020603050405020304" pitchFamily="18" charset="0"/>
              </a:rPr>
              <a:t>Using the new operator:</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arrBuffer</a:t>
            </a:r>
            <a:r>
              <a:rPr lang="en-US" sz="2000" dirty="0">
                <a:latin typeface="Times New Roman" panose="02020603050405020304" pitchFamily="18" charset="0"/>
                <a:cs typeface="Times New Roman" panose="02020603050405020304" pitchFamily="18" charset="0"/>
              </a:rPr>
              <a:t> = new </a:t>
            </a:r>
            <a:r>
              <a:rPr lang="en-US" sz="2000" i="1" dirty="0" err="1">
                <a:solidFill>
                  <a:srgbClr val="FF0000"/>
                </a:solidFill>
                <a:latin typeface="Times New Roman" panose="02020603050405020304" pitchFamily="18" charset="0"/>
                <a:cs typeface="Times New Roman" panose="02020603050405020304" pitchFamily="18" charset="0"/>
              </a:rPr>
              <a:t>ArrayBuffer</a:t>
            </a:r>
            <a:r>
              <a:rPr lang="en-US" sz="2000" dirty="0">
                <a:solidFill>
                  <a:srgbClr val="FF0000"/>
                </a:solidFill>
                <a:latin typeface="Times New Roman" panose="02020603050405020304" pitchFamily="18" charset="0"/>
                <a:cs typeface="Times New Roman" panose="02020603050405020304" pitchFamily="18" charset="0"/>
              </a:rPr>
              <a:t>[Int]()</a:t>
            </a:r>
          </a:p>
          <a:p>
            <a:pPr lvl="2"/>
            <a:r>
              <a:rPr lang="en-US" dirty="0">
                <a:latin typeface="Times New Roman" panose="02020603050405020304" pitchFamily="18" charset="0"/>
                <a:cs typeface="Times New Roman" panose="02020603050405020304" pitchFamily="18" charset="0"/>
              </a:rPr>
              <a:t>Creates an empty </a:t>
            </a:r>
            <a:r>
              <a:rPr lang="en-US" dirty="0" err="1">
                <a:latin typeface="Times New Roman" panose="02020603050405020304" pitchFamily="18" charset="0"/>
                <a:cs typeface="Times New Roman" panose="02020603050405020304" pitchFamily="18" charset="0"/>
              </a:rPr>
              <a:t>ArrayBuffer</a:t>
            </a:r>
            <a:r>
              <a:rPr lang="en-US" dirty="0">
                <a:latin typeface="Times New Roman" panose="02020603050405020304" pitchFamily="18" charset="0"/>
                <a:cs typeface="Times New Roman" panose="02020603050405020304" pitchFamily="18" charset="0"/>
              </a:rPr>
              <a:t> object</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arrBuffer</a:t>
            </a:r>
            <a:r>
              <a:rPr lang="en-US" sz="2000" dirty="0">
                <a:latin typeface="Times New Roman" panose="02020603050405020304" pitchFamily="18" charset="0"/>
                <a:cs typeface="Times New Roman" panose="02020603050405020304" pitchFamily="18" charset="0"/>
              </a:rPr>
              <a:t> = new </a:t>
            </a:r>
            <a:r>
              <a:rPr lang="en-US" sz="2000" dirty="0" err="1">
                <a:solidFill>
                  <a:srgbClr val="FF0000"/>
                </a:solidFill>
                <a:latin typeface="Times New Roman" panose="02020603050405020304" pitchFamily="18" charset="0"/>
                <a:cs typeface="Times New Roman" panose="02020603050405020304" pitchFamily="18" charset="0"/>
              </a:rPr>
              <a:t>ArrayBuffer</a:t>
            </a:r>
            <a:r>
              <a:rPr lang="en-US" sz="2000" dirty="0">
                <a:solidFill>
                  <a:srgbClr val="FF0000"/>
                </a:solidFill>
                <a:latin typeface="Times New Roman" panose="02020603050405020304" pitchFamily="18" charset="0"/>
                <a:cs typeface="Times New Roman" panose="02020603050405020304" pitchFamily="18" charset="0"/>
              </a:rPr>
              <a:t>[Int]</a:t>
            </a:r>
          </a:p>
          <a:p>
            <a:pPr lvl="2"/>
            <a:r>
              <a:rPr lang="en-US" dirty="0">
                <a:latin typeface="Times New Roman" panose="02020603050405020304" pitchFamily="18" charset="0"/>
                <a:cs typeface="Times New Roman" panose="02020603050405020304" pitchFamily="18" charset="0"/>
              </a:rPr>
              <a:t>Creates an empty </a:t>
            </a:r>
            <a:r>
              <a:rPr lang="en-US" dirty="0" err="1">
                <a:latin typeface="Times New Roman" panose="02020603050405020304" pitchFamily="18" charset="0"/>
                <a:cs typeface="Times New Roman" panose="02020603050405020304" pitchFamily="18" charset="0"/>
              </a:rPr>
              <a:t>ArrayBuffer</a:t>
            </a:r>
            <a:r>
              <a:rPr lang="en-US" dirty="0">
                <a:latin typeface="Times New Roman" panose="02020603050405020304" pitchFamily="18" charset="0"/>
                <a:cs typeface="Times New Roman" panose="02020603050405020304" pitchFamily="18" charset="0"/>
              </a:rPr>
              <a:t> object</a:t>
            </a:r>
          </a:p>
          <a:p>
            <a:r>
              <a:rPr lang="en-US" sz="2000" dirty="0">
                <a:latin typeface="Times New Roman" panose="02020603050405020304" pitchFamily="18" charset="0"/>
                <a:cs typeface="Times New Roman" panose="02020603050405020304" pitchFamily="18" charset="0"/>
              </a:rPr>
              <a:t>Add single/multiple elements to the </a:t>
            </a:r>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a:t>
            </a:r>
          </a:p>
          <a:p>
            <a:pPr lvl="1"/>
            <a:r>
              <a:rPr lang="en-US" sz="2000" dirty="0" err="1">
                <a:latin typeface="Times New Roman" panose="02020603050405020304" pitchFamily="18" charset="0"/>
                <a:cs typeface="Times New Roman" panose="02020603050405020304" pitchFamily="18" charset="0"/>
              </a:rPr>
              <a:t>arrBuffer</a:t>
            </a:r>
            <a:r>
              <a:rPr lang="en-US" sz="2000" dirty="0">
                <a:latin typeface="Times New Roman" panose="02020603050405020304" pitchFamily="18" charset="0"/>
                <a:cs typeface="Times New Roman" panose="02020603050405020304" pitchFamily="18" charset="0"/>
              </a:rPr>
              <a:t> += 4</a:t>
            </a:r>
          </a:p>
          <a:p>
            <a:pPr lvl="1"/>
            <a:r>
              <a:rPr lang="en-US" sz="2000" dirty="0" err="1">
                <a:latin typeface="Times New Roman" panose="02020603050405020304" pitchFamily="18" charset="0"/>
                <a:cs typeface="Times New Roman" panose="02020603050405020304" pitchFamily="18" charset="0"/>
              </a:rPr>
              <a:t>arrBuffer</a:t>
            </a:r>
            <a:r>
              <a:rPr lang="en-US" sz="2000" dirty="0">
                <a:latin typeface="Times New Roman" panose="02020603050405020304" pitchFamily="18" charset="0"/>
                <a:cs typeface="Times New Roman" panose="02020603050405020304" pitchFamily="18" charset="0"/>
              </a:rPr>
              <a:t> += (8, 5, 2, 8)</a:t>
            </a:r>
          </a:p>
          <a:p>
            <a:r>
              <a:rPr lang="en-US" sz="2000" dirty="0">
                <a:latin typeface="Times New Roman" panose="02020603050405020304" pitchFamily="18" charset="0"/>
                <a:cs typeface="Times New Roman" panose="02020603050405020304" pitchFamily="18" charset="0"/>
              </a:rPr>
              <a:t>Add an entire Array/</a:t>
            </a:r>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 to the </a:t>
            </a:r>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a:t>
            </a:r>
          </a:p>
          <a:p>
            <a:pPr lvl="1"/>
            <a:r>
              <a:rPr lang="en-US" sz="2000" dirty="0" err="1">
                <a:latin typeface="Times New Roman" panose="02020603050405020304" pitchFamily="18" charset="0"/>
                <a:cs typeface="Times New Roman" panose="02020603050405020304" pitchFamily="18" charset="0"/>
              </a:rPr>
              <a:t>arrBuffer</a:t>
            </a:r>
            <a:r>
              <a:rPr lang="en-US" sz="2000" dirty="0">
                <a:latin typeface="Times New Roman" panose="02020603050405020304" pitchFamily="18" charset="0"/>
                <a:cs typeface="Times New Roman" panose="02020603050405020304" pitchFamily="18" charset="0"/>
              </a:rPr>
              <a:t> ++= Array(1, 2, 5, 8)</a:t>
            </a:r>
          </a:p>
          <a:p>
            <a:r>
              <a:rPr lang="en-US" sz="2000" dirty="0">
                <a:latin typeface="Times New Roman" panose="02020603050405020304" pitchFamily="18" charset="0"/>
                <a:cs typeface="Times New Roman" panose="02020603050405020304" pitchFamily="18" charset="0"/>
              </a:rPr>
              <a:t>Remove single/multiple elements from an </a:t>
            </a:r>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a:t>
            </a:r>
          </a:p>
          <a:p>
            <a:pPr lvl="1"/>
            <a:r>
              <a:rPr lang="en-US" sz="2000" dirty="0" err="1">
                <a:latin typeface="Times New Roman" panose="02020603050405020304" pitchFamily="18" charset="0"/>
                <a:cs typeface="Times New Roman" panose="02020603050405020304" pitchFamily="18" charset="0"/>
              </a:rPr>
              <a:t>arrBuffer</a:t>
            </a:r>
            <a:r>
              <a:rPr lang="en-US" sz="2000" dirty="0">
                <a:latin typeface="Times New Roman" panose="02020603050405020304" pitchFamily="18" charset="0"/>
                <a:cs typeface="Times New Roman" panose="02020603050405020304" pitchFamily="18" charset="0"/>
              </a:rPr>
              <a:t> -= 1</a:t>
            </a:r>
          </a:p>
          <a:p>
            <a:pPr lvl="1"/>
            <a:r>
              <a:rPr lang="en-US" sz="2000" dirty="0" err="1">
                <a:latin typeface="Times New Roman" panose="02020603050405020304" pitchFamily="18" charset="0"/>
                <a:cs typeface="Times New Roman" panose="02020603050405020304" pitchFamily="18" charset="0"/>
              </a:rPr>
              <a:t>arrBuffer</a:t>
            </a:r>
            <a:r>
              <a:rPr lang="en-US" sz="2000" dirty="0">
                <a:latin typeface="Times New Roman" panose="02020603050405020304" pitchFamily="18" charset="0"/>
                <a:cs typeface="Times New Roman" panose="02020603050405020304" pitchFamily="18" charset="0"/>
              </a:rPr>
              <a:t> -= (1, 2, 5, 8)</a:t>
            </a:r>
          </a:p>
          <a:p>
            <a:r>
              <a:rPr lang="en-US" sz="2000" dirty="0">
                <a:latin typeface="Times New Roman" panose="02020603050405020304" pitchFamily="18" charset="0"/>
                <a:cs typeface="Times New Roman" panose="02020603050405020304" pitchFamily="18" charset="0"/>
              </a:rPr>
              <a:t>Remove an entire Array/</a:t>
            </a:r>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 from the </a:t>
            </a:r>
            <a:r>
              <a:rPr lang="en-US" sz="2000" dirty="0" err="1">
                <a:latin typeface="Times New Roman" panose="02020603050405020304" pitchFamily="18" charset="0"/>
                <a:cs typeface="Times New Roman" panose="02020603050405020304" pitchFamily="18" charset="0"/>
              </a:rPr>
              <a:t>ArrayBuffer</a:t>
            </a:r>
            <a:endParaRPr lang="en-US" sz="2000" dirty="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arrBuffer</a:t>
            </a:r>
            <a:r>
              <a:rPr lang="en-US" sz="2000" dirty="0">
                <a:latin typeface="Times New Roman" panose="02020603050405020304" pitchFamily="18" charset="0"/>
                <a:cs typeface="Times New Roman" panose="02020603050405020304" pitchFamily="18" charset="0"/>
              </a:rPr>
              <a:t> --= Array(1, 2, 5, 3)</a:t>
            </a:r>
          </a:p>
        </p:txBody>
      </p:sp>
    </p:spTree>
    <p:extLst>
      <p:ext uri="{BB962C8B-B14F-4D97-AF65-F5344CB8AC3E}">
        <p14:creationId xmlns:p14="http://schemas.microsoft.com/office/powerpoint/2010/main" val="30244220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EF4D05-6222-4BB2-9E15-33BC54E2D6D9}"/>
              </a:ext>
            </a:extLst>
          </p:cNvPr>
          <p:cNvPicPr>
            <a:picLocks noChangeAspect="1"/>
          </p:cNvPicPr>
          <p:nvPr/>
        </p:nvPicPr>
        <p:blipFill>
          <a:blip r:embed="rId2"/>
          <a:stretch>
            <a:fillRect/>
          </a:stretch>
        </p:blipFill>
        <p:spPr>
          <a:xfrm>
            <a:off x="3088958" y="529590"/>
            <a:ext cx="5305425" cy="2324100"/>
          </a:xfrm>
          <a:prstGeom prst="rect">
            <a:avLst/>
          </a:prstGeom>
        </p:spPr>
      </p:pic>
      <p:pic>
        <p:nvPicPr>
          <p:cNvPr id="3" name="Picture 2">
            <a:extLst>
              <a:ext uri="{FF2B5EF4-FFF2-40B4-BE49-F238E27FC236}">
                <a16:creationId xmlns:a16="http://schemas.microsoft.com/office/drawing/2014/main" id="{497ACF90-0216-4B40-9BFA-51B097556140}"/>
              </a:ext>
            </a:extLst>
          </p:cNvPr>
          <p:cNvPicPr>
            <a:picLocks noChangeAspect="1"/>
          </p:cNvPicPr>
          <p:nvPr/>
        </p:nvPicPr>
        <p:blipFill>
          <a:blip r:embed="rId3"/>
          <a:stretch>
            <a:fillRect/>
          </a:stretch>
        </p:blipFill>
        <p:spPr>
          <a:xfrm>
            <a:off x="2424113" y="3630930"/>
            <a:ext cx="7800975" cy="1219200"/>
          </a:xfrm>
          <a:prstGeom prst="rect">
            <a:avLst/>
          </a:prstGeom>
        </p:spPr>
      </p:pic>
    </p:spTree>
    <p:extLst>
      <p:ext uri="{BB962C8B-B14F-4D97-AF65-F5344CB8AC3E}">
        <p14:creationId xmlns:p14="http://schemas.microsoft.com/office/powerpoint/2010/main" val="3551873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18CBF4-D472-4E5E-AA5B-268C364877C7}"/>
              </a:ext>
            </a:extLst>
          </p:cNvPr>
          <p:cNvPicPr>
            <a:picLocks noChangeAspect="1"/>
          </p:cNvPicPr>
          <p:nvPr/>
        </p:nvPicPr>
        <p:blipFill rotWithShape="1">
          <a:blip r:embed="rId2"/>
          <a:srcRect b="84863"/>
          <a:stretch/>
        </p:blipFill>
        <p:spPr>
          <a:xfrm>
            <a:off x="619347" y="380335"/>
            <a:ext cx="6629400" cy="948735"/>
          </a:xfrm>
          <a:prstGeom prst="rect">
            <a:avLst/>
          </a:prstGeom>
        </p:spPr>
      </p:pic>
      <p:pic>
        <p:nvPicPr>
          <p:cNvPr id="3" name="Picture 2">
            <a:extLst>
              <a:ext uri="{FF2B5EF4-FFF2-40B4-BE49-F238E27FC236}">
                <a16:creationId xmlns:a16="http://schemas.microsoft.com/office/drawing/2014/main" id="{3DEAB288-180B-4B5B-8F70-42FB50C77AC9}"/>
              </a:ext>
            </a:extLst>
          </p:cNvPr>
          <p:cNvPicPr>
            <a:picLocks noChangeAspect="1"/>
          </p:cNvPicPr>
          <p:nvPr/>
        </p:nvPicPr>
        <p:blipFill rotWithShape="1">
          <a:blip r:embed="rId2"/>
          <a:srcRect t="29427"/>
          <a:stretch/>
        </p:blipFill>
        <p:spPr>
          <a:xfrm>
            <a:off x="619347" y="1329070"/>
            <a:ext cx="6629400" cy="4423144"/>
          </a:xfrm>
          <a:prstGeom prst="rect">
            <a:avLst/>
          </a:prstGeom>
        </p:spPr>
      </p:pic>
    </p:spTree>
    <p:extLst>
      <p:ext uri="{BB962C8B-B14F-4D97-AF65-F5344CB8AC3E}">
        <p14:creationId xmlns:p14="http://schemas.microsoft.com/office/powerpoint/2010/main" val="35520524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2FEC2-33EC-4EBD-BFBF-5436618C86F6}"/>
              </a:ext>
            </a:extLst>
          </p:cNvPr>
          <p:cNvPicPr>
            <a:picLocks noChangeAspect="1"/>
          </p:cNvPicPr>
          <p:nvPr/>
        </p:nvPicPr>
        <p:blipFill>
          <a:blip r:embed="rId2"/>
          <a:stretch>
            <a:fillRect/>
          </a:stretch>
        </p:blipFill>
        <p:spPr>
          <a:xfrm>
            <a:off x="2147888" y="2276475"/>
            <a:ext cx="7896225" cy="2305050"/>
          </a:xfrm>
          <a:prstGeom prst="rect">
            <a:avLst/>
          </a:prstGeom>
        </p:spPr>
      </p:pic>
      <p:pic>
        <p:nvPicPr>
          <p:cNvPr id="3" name="Picture 2">
            <a:extLst>
              <a:ext uri="{FF2B5EF4-FFF2-40B4-BE49-F238E27FC236}">
                <a16:creationId xmlns:a16="http://schemas.microsoft.com/office/drawing/2014/main" id="{A4CE6251-6BAA-4E30-8E2F-866A0C9E716E}"/>
              </a:ext>
            </a:extLst>
          </p:cNvPr>
          <p:cNvPicPr>
            <a:picLocks noChangeAspect="1"/>
          </p:cNvPicPr>
          <p:nvPr/>
        </p:nvPicPr>
        <p:blipFill>
          <a:blip r:embed="rId3"/>
          <a:stretch>
            <a:fillRect/>
          </a:stretch>
        </p:blipFill>
        <p:spPr>
          <a:xfrm>
            <a:off x="2147888" y="5148927"/>
            <a:ext cx="6962775" cy="847725"/>
          </a:xfrm>
          <a:prstGeom prst="rect">
            <a:avLst/>
          </a:prstGeom>
        </p:spPr>
      </p:pic>
    </p:spTree>
    <p:extLst>
      <p:ext uri="{BB962C8B-B14F-4D97-AF65-F5344CB8AC3E}">
        <p14:creationId xmlns:p14="http://schemas.microsoft.com/office/powerpoint/2010/main" val="271098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52AAB-2390-48CF-95F4-E16AC06031C1}"/>
              </a:ext>
            </a:extLst>
          </p:cNvPr>
          <p:cNvPicPr>
            <a:picLocks noChangeAspect="1"/>
          </p:cNvPicPr>
          <p:nvPr/>
        </p:nvPicPr>
        <p:blipFill>
          <a:blip r:embed="rId3"/>
          <a:stretch>
            <a:fillRect/>
          </a:stretch>
        </p:blipFill>
        <p:spPr>
          <a:xfrm>
            <a:off x="935957" y="1141997"/>
            <a:ext cx="8972550" cy="3467100"/>
          </a:xfrm>
          <a:prstGeom prst="rect">
            <a:avLst/>
          </a:prstGeom>
        </p:spPr>
      </p:pic>
    </p:spTree>
    <p:extLst>
      <p:ext uri="{BB962C8B-B14F-4D97-AF65-F5344CB8AC3E}">
        <p14:creationId xmlns:p14="http://schemas.microsoft.com/office/powerpoint/2010/main" val="41771046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152"/>
            <a:ext cx="8229600" cy="818182"/>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Variable Length Arrays - </a:t>
            </a:r>
            <a:r>
              <a:rPr lang="en-US" sz="4000" b="1" dirty="0" err="1">
                <a:solidFill>
                  <a:srgbClr val="FF0000"/>
                </a:solidFill>
                <a:latin typeface="Times New Roman" panose="02020603050405020304" pitchFamily="18" charset="0"/>
                <a:cs typeface="Times New Roman" panose="02020603050405020304" pitchFamily="18" charset="0"/>
              </a:rPr>
              <a:t>ArrayBuffers</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137425"/>
            <a:ext cx="8229600" cy="4988739"/>
          </a:xfrm>
        </p:spPr>
        <p:txBody>
          <a:bodyPr>
            <a:normAutofit/>
          </a:bodyPr>
          <a:lstStyle/>
          <a:p>
            <a:r>
              <a:rPr lang="en-US" sz="2000" dirty="0">
                <a:latin typeface="Times New Roman" panose="02020603050405020304" pitchFamily="18" charset="0"/>
                <a:cs typeface="Times New Roman" panose="02020603050405020304" pitchFamily="18" charset="0"/>
              </a:rPr>
              <a:t>Adding single/multiple elements at random location:</a:t>
            </a:r>
          </a:p>
          <a:p>
            <a:pPr lvl="1"/>
            <a:r>
              <a:rPr lang="en-US" sz="2000" dirty="0" err="1">
                <a:latin typeface="Times New Roman" panose="02020603050405020304" pitchFamily="18" charset="0"/>
                <a:cs typeface="Times New Roman" panose="02020603050405020304" pitchFamily="18" charset="0"/>
              </a:rPr>
              <a:t>arrBuffer.insert</a:t>
            </a:r>
            <a:r>
              <a:rPr lang="en-US" sz="2000" dirty="0">
                <a:latin typeface="Times New Roman" panose="02020603050405020304" pitchFamily="18" charset="0"/>
                <a:cs typeface="Times New Roman" panose="02020603050405020304" pitchFamily="18" charset="0"/>
              </a:rPr>
              <a:t>(1, 8)</a:t>
            </a:r>
          </a:p>
          <a:p>
            <a:pPr lvl="2"/>
            <a:r>
              <a:rPr lang="en-US" dirty="0">
                <a:latin typeface="Times New Roman" panose="02020603050405020304" pitchFamily="18" charset="0"/>
                <a:cs typeface="Times New Roman" panose="02020603050405020304" pitchFamily="18" charset="0"/>
              </a:rPr>
              <a:t>Adds the element 8 at index 1. All current elements starting at index 1 are shifted to the right.</a:t>
            </a:r>
          </a:p>
          <a:p>
            <a:pPr lvl="1"/>
            <a:r>
              <a:rPr lang="en-US" sz="2000" dirty="0" err="1">
                <a:latin typeface="Times New Roman" panose="02020603050405020304" pitchFamily="18" charset="0"/>
                <a:cs typeface="Times New Roman" panose="02020603050405020304" pitchFamily="18" charset="0"/>
              </a:rPr>
              <a:t>arrBuffer.insert</a:t>
            </a:r>
            <a:r>
              <a:rPr lang="en-US" sz="2000" dirty="0">
                <a:latin typeface="Times New Roman" panose="02020603050405020304" pitchFamily="18" charset="0"/>
                <a:cs typeface="Times New Roman" panose="02020603050405020304" pitchFamily="18" charset="0"/>
              </a:rPr>
              <a:t>(1, 2, 8, 9)</a:t>
            </a:r>
          </a:p>
          <a:p>
            <a:pPr lvl="2"/>
            <a:r>
              <a:rPr lang="en-US" dirty="0">
                <a:latin typeface="Times New Roman" panose="02020603050405020304" pitchFamily="18" charset="0"/>
                <a:cs typeface="Times New Roman" panose="02020603050405020304" pitchFamily="18" charset="0"/>
              </a:rPr>
              <a:t>Adds the elements (2, 8, 9) at index 1. All current elements starting at index 1 are shifted to the right.</a:t>
            </a:r>
          </a:p>
          <a:p>
            <a:r>
              <a:rPr lang="en-US" sz="2000" dirty="0">
                <a:latin typeface="Times New Roman" panose="02020603050405020304" pitchFamily="18" charset="0"/>
                <a:cs typeface="Times New Roman" panose="02020603050405020304" pitchFamily="18" charset="0"/>
              </a:rPr>
              <a:t>Removing single/multiple elements starting at random location:</a:t>
            </a:r>
          </a:p>
          <a:p>
            <a:pPr lvl="1"/>
            <a:r>
              <a:rPr lang="en-US" sz="2000" dirty="0" err="1">
                <a:latin typeface="Times New Roman" panose="02020603050405020304" pitchFamily="18" charset="0"/>
                <a:cs typeface="Times New Roman" panose="02020603050405020304" pitchFamily="18" charset="0"/>
              </a:rPr>
              <a:t>arrBuffer.remove</a:t>
            </a:r>
            <a:r>
              <a:rPr lang="en-US" sz="2000" dirty="0">
                <a:latin typeface="Times New Roman" panose="02020603050405020304" pitchFamily="18" charset="0"/>
                <a:cs typeface="Times New Roman" panose="02020603050405020304" pitchFamily="18" charset="0"/>
              </a:rPr>
              <a:t>(2)</a:t>
            </a:r>
          </a:p>
          <a:p>
            <a:pPr lvl="2"/>
            <a:r>
              <a:rPr lang="en-US" dirty="0">
                <a:latin typeface="Times New Roman" panose="02020603050405020304" pitchFamily="18" charset="0"/>
                <a:cs typeface="Times New Roman" panose="02020603050405020304" pitchFamily="18" charset="0"/>
              </a:rPr>
              <a:t>Removes the element at index 2</a:t>
            </a:r>
          </a:p>
          <a:p>
            <a:pPr lvl="1"/>
            <a:r>
              <a:rPr lang="en-US" sz="2000" dirty="0" err="1">
                <a:latin typeface="Times New Roman" panose="02020603050405020304" pitchFamily="18" charset="0"/>
                <a:cs typeface="Times New Roman" panose="02020603050405020304" pitchFamily="18" charset="0"/>
              </a:rPr>
              <a:t>arrBuffer.remove</a:t>
            </a:r>
            <a:r>
              <a:rPr lang="en-US" sz="2000" dirty="0">
                <a:latin typeface="Times New Roman" panose="02020603050405020304" pitchFamily="18" charset="0"/>
                <a:cs typeface="Times New Roman" panose="02020603050405020304" pitchFamily="18" charset="0"/>
              </a:rPr>
              <a:t>(2, 4)</a:t>
            </a:r>
          </a:p>
          <a:p>
            <a:pPr lvl="2"/>
            <a:r>
              <a:rPr lang="en-US" dirty="0">
                <a:latin typeface="Times New Roman" panose="02020603050405020304" pitchFamily="18" charset="0"/>
                <a:cs typeface="Times New Roman" panose="02020603050405020304" pitchFamily="18" charset="0"/>
              </a:rPr>
              <a:t>Removes 4 elements starting at index 2</a:t>
            </a:r>
          </a:p>
        </p:txBody>
      </p:sp>
    </p:spTree>
    <p:extLst>
      <p:ext uri="{BB962C8B-B14F-4D97-AF65-F5344CB8AC3E}">
        <p14:creationId xmlns:p14="http://schemas.microsoft.com/office/powerpoint/2010/main" val="42161922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56A581-475E-443F-87AB-8B54CEAA5D37}"/>
              </a:ext>
            </a:extLst>
          </p:cNvPr>
          <p:cNvPicPr>
            <a:picLocks noChangeAspect="1"/>
          </p:cNvPicPr>
          <p:nvPr/>
        </p:nvPicPr>
        <p:blipFill>
          <a:blip r:embed="rId2"/>
          <a:stretch>
            <a:fillRect/>
          </a:stretch>
        </p:blipFill>
        <p:spPr>
          <a:xfrm>
            <a:off x="2118528" y="0"/>
            <a:ext cx="7954945" cy="6858000"/>
          </a:xfrm>
          <a:prstGeom prst="rect">
            <a:avLst/>
          </a:prstGeom>
        </p:spPr>
      </p:pic>
    </p:spTree>
    <p:extLst>
      <p:ext uri="{BB962C8B-B14F-4D97-AF65-F5344CB8AC3E}">
        <p14:creationId xmlns:p14="http://schemas.microsoft.com/office/powerpoint/2010/main" val="4458184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176" y="151974"/>
            <a:ext cx="8229600" cy="728972"/>
          </a:xfrm>
        </p:spPr>
        <p:txBody>
          <a:bodyPr/>
          <a:lstStyle/>
          <a:p>
            <a:r>
              <a:rPr lang="en-US" sz="3600" b="1" dirty="0">
                <a:solidFill>
                  <a:srgbClr val="FF0000"/>
                </a:solidFill>
                <a:latin typeface="Times New Roman" panose="02020603050405020304" pitchFamily="18" charset="0"/>
                <a:cs typeface="Times New Roman" panose="02020603050405020304" pitchFamily="18" charset="0"/>
              </a:rPr>
              <a:t>Traverse an Array/</a:t>
            </a:r>
            <a:r>
              <a:rPr lang="en-US" sz="3600" b="1" dirty="0" err="1">
                <a:solidFill>
                  <a:srgbClr val="FF0000"/>
                </a:solidFill>
                <a:latin typeface="Times New Roman" panose="02020603050405020304" pitchFamily="18" charset="0"/>
                <a:cs typeface="Times New Roman" panose="02020603050405020304" pitchFamily="18" charset="0"/>
              </a:rPr>
              <a:t>ArrayBuffer</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Traverse </a:t>
            </a:r>
            <a:r>
              <a:rPr lang="en-US" sz="2000" b="1" dirty="0">
                <a:latin typeface="Times New Roman" panose="02020603050405020304" pitchFamily="18" charset="0"/>
                <a:cs typeface="Times New Roman" panose="02020603050405020304" pitchFamily="18" charset="0"/>
              </a:rPr>
              <a:t>individual elements</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elem</a:t>
            </a:r>
            <a:r>
              <a:rPr lang="en-US" sz="2000" dirty="0">
                <a:latin typeface="Times New Roman" panose="02020603050405020304" pitchFamily="18" charset="0"/>
                <a:cs typeface="Times New Roman" panose="02020603050405020304" pitchFamily="18" charset="0"/>
              </a:rPr>
              <a:t> &lt;-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elem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Traverse using an </a:t>
            </a:r>
            <a:r>
              <a:rPr lang="en-US" sz="2000" b="1" dirty="0">
                <a:latin typeface="Times New Roman" panose="02020603050405020304" pitchFamily="18" charset="0"/>
                <a:cs typeface="Times New Roman" panose="02020603050405020304" pitchFamily="18" charset="0"/>
              </a:rPr>
              <a:t>index</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&lt;- 0 until </a:t>
            </a:r>
            <a:r>
              <a:rPr lang="en-US" sz="2000" dirty="0" err="1">
                <a:latin typeface="Times New Roman" panose="02020603050405020304" pitchFamily="18" charset="0"/>
                <a:cs typeface="Times New Roman" panose="02020603050405020304" pitchFamily="18" charset="0"/>
              </a:rPr>
              <a:t>arr.length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Traverse </a:t>
            </a:r>
            <a:r>
              <a:rPr lang="en-US" sz="2000" b="1" dirty="0">
                <a:latin typeface="Times New Roman" panose="02020603050405020304" pitchFamily="18" charset="0"/>
                <a:cs typeface="Times New Roman" panose="02020603050405020304" pitchFamily="18" charset="0"/>
              </a:rPr>
              <a:t>alternate elements</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&lt;- 0 until </a:t>
            </a:r>
            <a:r>
              <a:rPr lang="en-US" sz="2000" dirty="0" err="1">
                <a:latin typeface="Times New Roman" panose="02020603050405020304" pitchFamily="18" charset="0"/>
                <a:cs typeface="Times New Roman" panose="02020603050405020304" pitchFamily="18" charset="0"/>
              </a:rPr>
              <a:t>arr.length</a:t>
            </a:r>
            <a:r>
              <a:rPr lang="en-US" sz="2000" dirty="0">
                <a:latin typeface="Times New Roman" panose="02020603050405020304" pitchFamily="18" charset="0"/>
                <a:cs typeface="Times New Roman" panose="02020603050405020304" pitchFamily="18" charset="0"/>
              </a:rPr>
              <a:t> by 2) </a:t>
            </a:r>
            <a:r>
              <a:rPr lang="en-US" sz="2000" dirty="0" err="1">
                <a:latin typeface="Times New Roman" panose="02020603050405020304" pitchFamily="18" charset="0"/>
                <a:cs typeface="Times New Roman" panose="02020603050405020304" pitchFamily="18" charset="0"/>
              </a:rPr>
              <a: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This prints all elements at locations 0, 2, 4</a:t>
            </a:r>
            <a:r>
              <a:rPr lang="en-US" dirty="0"/>
              <a:t>…</a:t>
            </a:r>
          </a:p>
        </p:txBody>
      </p:sp>
      <p:sp>
        <p:nvSpPr>
          <p:cNvPr id="4" name="Rectangle 3">
            <a:extLst>
              <a:ext uri="{FF2B5EF4-FFF2-40B4-BE49-F238E27FC236}">
                <a16:creationId xmlns:a16="http://schemas.microsoft.com/office/drawing/2014/main" id="{4183A9B4-50D2-412A-9B32-D2C3BCC4F228}"/>
              </a:ext>
            </a:extLst>
          </p:cNvPr>
          <p:cNvSpPr/>
          <p:nvPr/>
        </p:nvSpPr>
        <p:spPr>
          <a:xfrm>
            <a:off x="123930" y="6336694"/>
            <a:ext cx="8507604" cy="369332"/>
          </a:xfrm>
          <a:prstGeom prst="rect">
            <a:avLst/>
          </a:prstGeom>
        </p:spPr>
        <p:txBody>
          <a:bodyPr wrap="square">
            <a:spAutoFit/>
          </a:bodyPr>
          <a:lstStyle/>
          <a:p>
            <a:r>
              <a:rPr lang="en-CA" dirty="0">
                <a:solidFill>
                  <a:srgbClr val="FF0000"/>
                </a:solidFill>
                <a:latin typeface="Times New Roman" panose="02020603050405020304" pitchFamily="18" charset="0"/>
                <a:cs typeface="Times New Roman" panose="02020603050405020304" pitchFamily="18" charset="0"/>
              </a:rPr>
              <a:t>To "</a:t>
            </a:r>
            <a:r>
              <a:rPr lang="en-CA" b="1" dirty="0">
                <a:solidFill>
                  <a:srgbClr val="FF0000"/>
                </a:solidFill>
                <a:latin typeface="Times New Roman" panose="02020603050405020304" pitchFamily="18" charset="0"/>
                <a:cs typeface="Times New Roman" panose="02020603050405020304" pitchFamily="18" charset="0"/>
              </a:rPr>
              <a:t>traverse</a:t>
            </a:r>
            <a:r>
              <a:rPr lang="en-CA" dirty="0">
                <a:solidFill>
                  <a:srgbClr val="FF0000"/>
                </a:solidFill>
                <a:latin typeface="Times New Roman" panose="02020603050405020304" pitchFamily="18" charset="0"/>
                <a:cs typeface="Times New Roman" panose="02020603050405020304" pitchFamily="18" charset="0"/>
              </a:rPr>
              <a:t> the </a:t>
            </a:r>
            <a:r>
              <a:rPr lang="en-CA" b="1" dirty="0">
                <a:solidFill>
                  <a:srgbClr val="FF0000"/>
                </a:solidFill>
                <a:latin typeface="Times New Roman" panose="02020603050405020304" pitchFamily="18" charset="0"/>
                <a:cs typeface="Times New Roman" panose="02020603050405020304" pitchFamily="18" charset="0"/>
              </a:rPr>
              <a:t>array</a:t>
            </a:r>
            <a:r>
              <a:rPr lang="en-CA" dirty="0">
                <a:solidFill>
                  <a:srgbClr val="FF0000"/>
                </a:solidFill>
                <a:latin typeface="Times New Roman" panose="02020603050405020304" pitchFamily="18" charset="0"/>
                <a:cs typeface="Times New Roman" panose="02020603050405020304" pitchFamily="18" charset="0"/>
              </a:rPr>
              <a:t>" is simply to go through each element in turn. </a:t>
            </a:r>
          </a:p>
        </p:txBody>
      </p:sp>
      <p:pic>
        <p:nvPicPr>
          <p:cNvPr id="5" name="Picture 4">
            <a:extLst>
              <a:ext uri="{FF2B5EF4-FFF2-40B4-BE49-F238E27FC236}">
                <a16:creationId xmlns:a16="http://schemas.microsoft.com/office/drawing/2014/main" id="{9CAE3D39-DBF2-49A6-B65D-FF8EB619FB1C}"/>
              </a:ext>
            </a:extLst>
          </p:cNvPr>
          <p:cNvPicPr>
            <a:picLocks noChangeAspect="1"/>
          </p:cNvPicPr>
          <p:nvPr/>
        </p:nvPicPr>
        <p:blipFill>
          <a:blip r:embed="rId3"/>
          <a:stretch>
            <a:fillRect/>
          </a:stretch>
        </p:blipFill>
        <p:spPr>
          <a:xfrm>
            <a:off x="7165668" y="1825625"/>
            <a:ext cx="3257550" cy="2647950"/>
          </a:xfrm>
          <a:prstGeom prst="rect">
            <a:avLst/>
          </a:prstGeom>
        </p:spPr>
      </p:pic>
      <p:pic>
        <p:nvPicPr>
          <p:cNvPr id="6" name="Picture 5">
            <a:extLst>
              <a:ext uri="{FF2B5EF4-FFF2-40B4-BE49-F238E27FC236}">
                <a16:creationId xmlns:a16="http://schemas.microsoft.com/office/drawing/2014/main" id="{1715A2A6-E993-4100-8FA7-C3B666A381FC}"/>
              </a:ext>
            </a:extLst>
          </p:cNvPr>
          <p:cNvPicPr>
            <a:picLocks noChangeAspect="1"/>
          </p:cNvPicPr>
          <p:nvPr/>
        </p:nvPicPr>
        <p:blipFill rotWithShape="1">
          <a:blip r:embed="rId4"/>
          <a:srcRect t="22178" r="31017" b="58688"/>
          <a:stretch/>
        </p:blipFill>
        <p:spPr>
          <a:xfrm>
            <a:off x="5447985" y="4663674"/>
            <a:ext cx="5447010" cy="441063"/>
          </a:xfrm>
          <a:prstGeom prst="rect">
            <a:avLst/>
          </a:prstGeom>
        </p:spPr>
      </p:pic>
    </p:spTree>
    <p:extLst>
      <p:ext uri="{BB962C8B-B14F-4D97-AF65-F5344CB8AC3E}">
        <p14:creationId xmlns:p14="http://schemas.microsoft.com/office/powerpoint/2010/main" val="37957439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8908"/>
            <a:ext cx="8229600" cy="936942"/>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Common Functions</a:t>
            </a:r>
          </a:p>
        </p:txBody>
      </p:sp>
      <p:sp>
        <p:nvSpPr>
          <p:cNvPr id="3" name="Content Placeholder 2"/>
          <p:cNvSpPr>
            <a:spLocks noGrp="1"/>
          </p:cNvSpPr>
          <p:nvPr>
            <p:ph idx="1"/>
          </p:nvPr>
        </p:nvSpPr>
        <p:spPr/>
        <p:txBody>
          <a:bodyPr/>
          <a:lstStyle/>
          <a:p>
            <a:r>
              <a:rPr lang="en-US" sz="2000" dirty="0" err="1">
                <a:latin typeface="Times New Roman" panose="02020603050405020304" pitchFamily="18" charset="0"/>
                <a:cs typeface="Times New Roman" panose="02020603050405020304" pitchFamily="18" charset="0"/>
              </a:rPr>
              <a:t>arr.sum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arr.contains</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arr.count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arr.sorted</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arr.sortWith</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arr.mkString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6898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14702B-DA97-42A1-A92C-70CE3E9820B2}"/>
              </a:ext>
            </a:extLst>
          </p:cNvPr>
          <p:cNvPicPr>
            <a:picLocks noChangeAspect="1"/>
          </p:cNvPicPr>
          <p:nvPr/>
        </p:nvPicPr>
        <p:blipFill>
          <a:blip r:embed="rId3"/>
          <a:stretch>
            <a:fillRect/>
          </a:stretch>
        </p:blipFill>
        <p:spPr>
          <a:xfrm>
            <a:off x="467622" y="2171700"/>
            <a:ext cx="7448550" cy="4343400"/>
          </a:xfrm>
          <a:prstGeom prst="rect">
            <a:avLst/>
          </a:prstGeom>
        </p:spPr>
      </p:pic>
      <p:pic>
        <p:nvPicPr>
          <p:cNvPr id="3" name="Picture 2">
            <a:extLst>
              <a:ext uri="{FF2B5EF4-FFF2-40B4-BE49-F238E27FC236}">
                <a16:creationId xmlns:a16="http://schemas.microsoft.com/office/drawing/2014/main" id="{057D7219-C6F4-465F-9C80-26B6D4110737}"/>
              </a:ext>
            </a:extLst>
          </p:cNvPr>
          <p:cNvPicPr>
            <a:picLocks noChangeAspect="1"/>
          </p:cNvPicPr>
          <p:nvPr/>
        </p:nvPicPr>
        <p:blipFill rotWithShape="1">
          <a:blip r:embed="rId4"/>
          <a:srcRect t="90196"/>
          <a:stretch/>
        </p:blipFill>
        <p:spPr>
          <a:xfrm>
            <a:off x="289728" y="763791"/>
            <a:ext cx="7954945" cy="672353"/>
          </a:xfrm>
          <a:prstGeom prst="rect">
            <a:avLst/>
          </a:prstGeom>
        </p:spPr>
      </p:pic>
    </p:spTree>
    <p:extLst>
      <p:ext uri="{BB962C8B-B14F-4D97-AF65-F5344CB8AC3E}">
        <p14:creationId xmlns:p14="http://schemas.microsoft.com/office/powerpoint/2010/main" val="1508936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740" y="34290"/>
            <a:ext cx="8229600" cy="845502"/>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Variable Length Arrays - </a:t>
            </a:r>
            <a:r>
              <a:rPr lang="en-US" sz="3600" b="1" dirty="0" err="1">
                <a:solidFill>
                  <a:srgbClr val="FF0000"/>
                </a:solidFill>
                <a:latin typeface="Times New Roman" panose="02020603050405020304" pitchFamily="18" charset="0"/>
                <a:cs typeface="Times New Roman" panose="02020603050405020304" pitchFamily="18" charset="0"/>
              </a:rPr>
              <a:t>ArrayBuffers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Converting an </a:t>
            </a:r>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 to an Array:</a:t>
            </a:r>
          </a:p>
          <a:p>
            <a:pPr lvl="1"/>
            <a:r>
              <a:rPr lang="en-US" sz="2000" dirty="0" err="1">
                <a:latin typeface="Times New Roman" panose="02020603050405020304" pitchFamily="18" charset="0"/>
                <a:cs typeface="Times New Roman" panose="02020603050405020304" pitchFamily="18" charset="0"/>
              </a:rPr>
              <a:t>arrBuffer.toArray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Converting an Array to an </a:t>
            </a:r>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a:t>
            </a:r>
          </a:p>
          <a:p>
            <a:pPr lvl="1"/>
            <a:r>
              <a:rPr lang="en-US" sz="2000" dirty="0" err="1">
                <a:latin typeface="Times New Roman" panose="02020603050405020304" pitchFamily="18" charset="0"/>
                <a:cs typeface="Times New Roman" panose="02020603050405020304" pitchFamily="18" charset="0"/>
              </a:rPr>
              <a:t>arr.toBuffer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6354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CA8A5D-077F-4125-B34D-4293E5172DB6}"/>
              </a:ext>
            </a:extLst>
          </p:cNvPr>
          <p:cNvPicPr>
            <a:picLocks noChangeAspect="1"/>
          </p:cNvPicPr>
          <p:nvPr/>
        </p:nvPicPr>
        <p:blipFill>
          <a:blip r:embed="rId2"/>
          <a:stretch>
            <a:fillRect/>
          </a:stretch>
        </p:blipFill>
        <p:spPr>
          <a:xfrm>
            <a:off x="1524000" y="105457"/>
            <a:ext cx="9144000" cy="3424915"/>
          </a:xfrm>
          <a:prstGeom prst="rect">
            <a:avLst/>
          </a:prstGeom>
        </p:spPr>
      </p:pic>
      <p:pic>
        <p:nvPicPr>
          <p:cNvPr id="3" name="Picture 2">
            <a:extLst>
              <a:ext uri="{FF2B5EF4-FFF2-40B4-BE49-F238E27FC236}">
                <a16:creationId xmlns:a16="http://schemas.microsoft.com/office/drawing/2014/main" id="{224220C5-A27A-45CC-BD9D-EB35C4A878C7}"/>
              </a:ext>
            </a:extLst>
          </p:cNvPr>
          <p:cNvPicPr>
            <a:picLocks noChangeAspect="1"/>
          </p:cNvPicPr>
          <p:nvPr/>
        </p:nvPicPr>
        <p:blipFill>
          <a:blip r:embed="rId3"/>
          <a:stretch>
            <a:fillRect/>
          </a:stretch>
        </p:blipFill>
        <p:spPr>
          <a:xfrm>
            <a:off x="1552576" y="3429001"/>
            <a:ext cx="8163065" cy="3428999"/>
          </a:xfrm>
          <a:prstGeom prst="rect">
            <a:avLst/>
          </a:prstGeom>
        </p:spPr>
      </p:pic>
    </p:spTree>
    <p:extLst>
      <p:ext uri="{BB962C8B-B14F-4D97-AF65-F5344CB8AC3E}">
        <p14:creationId xmlns:p14="http://schemas.microsoft.com/office/powerpoint/2010/main" val="13454853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030" y="11430"/>
            <a:ext cx="8229600" cy="811212"/>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Multidimensional Arrays</a:t>
            </a:r>
          </a:p>
        </p:txBody>
      </p:sp>
      <p:sp>
        <p:nvSpPr>
          <p:cNvPr id="3" name="Content Placeholder 2"/>
          <p:cNvSpPr>
            <a:spLocks noGrp="1"/>
          </p:cNvSpPr>
          <p:nvPr>
            <p:ph idx="1"/>
          </p:nvPr>
        </p:nvSpPr>
        <p:spPr>
          <a:xfrm>
            <a:off x="1981200" y="1188721"/>
            <a:ext cx="8229600" cy="4937443"/>
          </a:xfrm>
        </p:spPr>
        <p:txBody>
          <a:bodyPr>
            <a:normAutofit/>
          </a:bodyPr>
          <a:lstStyle/>
          <a:p>
            <a:r>
              <a:rPr lang="en-US" sz="2000" dirty="0">
                <a:latin typeface="Times New Roman" panose="02020603050405020304" pitchFamily="18" charset="0"/>
                <a:cs typeface="Times New Roman" panose="02020603050405020304" pitchFamily="18" charset="0"/>
              </a:rPr>
              <a:t>Create a multi-dimensional array:</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multiDimArr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Array.ofDim</a:t>
            </a:r>
            <a:r>
              <a:rPr lang="en-US" sz="2000" dirty="0">
                <a:latin typeface="Times New Roman" panose="02020603050405020304" pitchFamily="18" charset="0"/>
                <a:cs typeface="Times New Roman" panose="02020603050405020304" pitchFamily="18" charset="0"/>
              </a:rPr>
              <a:t>[Int](4, 3)</a:t>
            </a:r>
          </a:p>
          <a:p>
            <a:r>
              <a:rPr lang="en-US" sz="2000" dirty="0">
                <a:latin typeface="Times New Roman" panose="02020603050405020304" pitchFamily="18" charset="0"/>
                <a:cs typeface="Times New Roman" panose="02020603050405020304" pitchFamily="18" charset="0"/>
              </a:rPr>
              <a:t>Access an element at a specific location:</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multiDimArr</a:t>
            </a:r>
            <a:r>
              <a:rPr lang="en-US" sz="2000" dirty="0">
                <a:latin typeface="Times New Roman" panose="02020603050405020304" pitchFamily="18" charset="0"/>
                <a:cs typeface="Times New Roman" panose="02020603050405020304" pitchFamily="18" charset="0"/>
              </a:rPr>
              <a:t>(1)(0)</a:t>
            </a:r>
          </a:p>
          <a:p>
            <a:r>
              <a:rPr lang="en-US" sz="2000" dirty="0">
                <a:latin typeface="Times New Roman" panose="02020603050405020304" pitchFamily="18" charset="0"/>
                <a:cs typeface="Times New Roman" panose="02020603050405020304" pitchFamily="18" charset="0"/>
              </a:rPr>
              <a:t>Set the element at the specific location:</a:t>
            </a:r>
          </a:p>
          <a:p>
            <a:pPr lvl="1"/>
            <a:r>
              <a:rPr lang="en-US" sz="2000" dirty="0" err="1">
                <a:latin typeface="Times New Roman" panose="02020603050405020304" pitchFamily="18" charset="0"/>
                <a:cs typeface="Times New Roman" panose="02020603050405020304" pitchFamily="18" charset="0"/>
              </a:rPr>
              <a:t>multiDimArr</a:t>
            </a:r>
            <a:r>
              <a:rPr lang="en-US" sz="2000" dirty="0">
                <a:latin typeface="Times New Roman" panose="02020603050405020304" pitchFamily="18" charset="0"/>
                <a:cs typeface="Times New Roman" panose="02020603050405020304" pitchFamily="18" charset="0"/>
              </a:rPr>
              <a:t>(1)(0) = 8</a:t>
            </a:r>
          </a:p>
          <a:p>
            <a:r>
              <a:rPr lang="en-US" sz="2000" dirty="0">
                <a:latin typeface="Times New Roman" panose="02020603050405020304" pitchFamily="18" charset="0"/>
                <a:cs typeface="Times New Roman" panose="02020603050405020304" pitchFamily="18" charset="0"/>
              </a:rPr>
              <a:t>Create a variable length array:</a:t>
            </a:r>
          </a:p>
          <a:p>
            <a:pPr lvl="1"/>
            <a:r>
              <a:rPr lang="en-US" sz="2000" b="1" dirty="0" err="1">
                <a:latin typeface="Times New Roman" panose="02020603050405020304" pitchFamily="18" charset="0"/>
                <a:cs typeface="Times New Roman" panose="02020603050405020304" pitchFamily="18" charset="0"/>
              </a:rPr>
              <a:t>val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varLengthArr</a:t>
            </a:r>
            <a:r>
              <a:rPr lang="en-US" sz="2000" b="1" dirty="0">
                <a:latin typeface="Times New Roman" panose="02020603050405020304" pitchFamily="18" charset="0"/>
                <a:cs typeface="Times New Roman" panose="02020603050405020304" pitchFamily="18" charset="0"/>
              </a:rPr>
              <a:t> = new Array[Array[Int]](10)</a:t>
            </a:r>
          </a:p>
          <a:p>
            <a:pPr lvl="2"/>
            <a:r>
              <a:rPr lang="en-US" dirty="0">
                <a:latin typeface="Times New Roman" panose="02020603050405020304" pitchFamily="18" charset="0"/>
                <a:cs typeface="Times New Roman" panose="02020603050405020304" pitchFamily="18" charset="0"/>
              </a:rPr>
              <a:t>This creates a multi-dimensional array i.e. an array of 10 arrays </a:t>
            </a:r>
            <a:r>
              <a:rPr lang="en-US" dirty="0">
                <a:solidFill>
                  <a:srgbClr val="FF0000"/>
                </a:solidFill>
                <a:latin typeface="Times New Roman" panose="02020603050405020304" pitchFamily="18" charset="0"/>
                <a:cs typeface="Times New Roman" panose="02020603050405020304" pitchFamily="18" charset="0"/>
              </a:rPr>
              <a:t>where the length of each inner array is yet to be decided</a:t>
            </a:r>
          </a:p>
        </p:txBody>
      </p:sp>
    </p:spTree>
    <p:extLst>
      <p:ext uri="{BB962C8B-B14F-4D97-AF65-F5344CB8AC3E}">
        <p14:creationId xmlns:p14="http://schemas.microsoft.com/office/powerpoint/2010/main" val="9773568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5BD679-F181-4283-BB14-530D5268EC14}"/>
              </a:ext>
            </a:extLst>
          </p:cNvPr>
          <p:cNvPicPr>
            <a:picLocks noChangeAspect="1"/>
          </p:cNvPicPr>
          <p:nvPr/>
        </p:nvPicPr>
        <p:blipFill rotWithShape="1">
          <a:blip r:embed="rId2"/>
          <a:srcRect b="1551"/>
          <a:stretch/>
        </p:blipFill>
        <p:spPr>
          <a:xfrm>
            <a:off x="1524000" y="699101"/>
            <a:ext cx="9144000" cy="5375129"/>
          </a:xfrm>
          <a:prstGeom prst="rect">
            <a:avLst/>
          </a:prstGeom>
        </p:spPr>
      </p:pic>
      <p:sp>
        <p:nvSpPr>
          <p:cNvPr id="3" name="Rectangle 2">
            <a:extLst>
              <a:ext uri="{FF2B5EF4-FFF2-40B4-BE49-F238E27FC236}">
                <a16:creationId xmlns:a16="http://schemas.microsoft.com/office/drawing/2014/main" id="{6C6562F0-E661-4CBE-8F6C-023AC1C63969}"/>
              </a:ext>
            </a:extLst>
          </p:cNvPr>
          <p:cNvSpPr/>
          <p:nvPr/>
        </p:nvSpPr>
        <p:spPr>
          <a:xfrm>
            <a:off x="1938252" y="2853622"/>
            <a:ext cx="2916183"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Create a variable length array</a:t>
            </a:r>
            <a:endParaRPr lang="en-CA" dirty="0">
              <a:solidFill>
                <a:srgbClr val="FF0000"/>
              </a:solidFill>
            </a:endParaRPr>
          </a:p>
        </p:txBody>
      </p:sp>
      <p:sp>
        <p:nvSpPr>
          <p:cNvPr id="4" name="Rectangle 3">
            <a:extLst>
              <a:ext uri="{FF2B5EF4-FFF2-40B4-BE49-F238E27FC236}">
                <a16:creationId xmlns:a16="http://schemas.microsoft.com/office/drawing/2014/main" id="{89BC1E9F-D237-4B0D-841F-3885E1BF0C9D}"/>
              </a:ext>
            </a:extLst>
          </p:cNvPr>
          <p:cNvSpPr/>
          <p:nvPr/>
        </p:nvSpPr>
        <p:spPr>
          <a:xfrm>
            <a:off x="2057994" y="514434"/>
            <a:ext cx="2698175"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Create a Fixed length array</a:t>
            </a:r>
            <a:endParaRPr lang="en-CA" dirty="0">
              <a:solidFill>
                <a:srgbClr val="FF0000"/>
              </a:solidFill>
            </a:endParaRPr>
          </a:p>
        </p:txBody>
      </p:sp>
    </p:spTree>
    <p:extLst>
      <p:ext uri="{BB962C8B-B14F-4D97-AF65-F5344CB8AC3E}">
        <p14:creationId xmlns:p14="http://schemas.microsoft.com/office/powerpoint/2010/main" val="13815766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514" y="1"/>
            <a:ext cx="8229600" cy="683305"/>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Maps</a:t>
            </a:r>
          </a:p>
        </p:txBody>
      </p:sp>
      <p:sp>
        <p:nvSpPr>
          <p:cNvPr id="3" name="Content Placeholder 2"/>
          <p:cNvSpPr>
            <a:spLocks noGrp="1"/>
          </p:cNvSpPr>
          <p:nvPr>
            <p:ph idx="1"/>
          </p:nvPr>
        </p:nvSpPr>
        <p:spPr>
          <a:xfrm>
            <a:off x="255181" y="1023258"/>
            <a:ext cx="11834038" cy="5495015"/>
          </a:xfrm>
        </p:spPr>
        <p:txBody>
          <a:bodyPr>
            <a:normAutofit/>
          </a:bodyPr>
          <a:lstStyle/>
          <a:p>
            <a:r>
              <a:rPr lang="en-US" sz="2000" dirty="0">
                <a:latin typeface="Times New Roman" panose="02020603050405020304" pitchFamily="18" charset="0"/>
                <a:cs typeface="Times New Roman" panose="02020603050405020304" pitchFamily="18" charset="0"/>
              </a:rPr>
              <a:t>Immutable maps:</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departments = Map(1 -&gt; “admin”, 2 -&gt; “HR”, 3 -&gt; “finance”)</a:t>
            </a:r>
          </a:p>
          <a:p>
            <a:r>
              <a:rPr lang="en-US" sz="2000" dirty="0">
                <a:latin typeface="Times New Roman" panose="02020603050405020304" pitchFamily="18" charset="0"/>
                <a:cs typeface="Times New Roman" panose="02020603050405020304" pitchFamily="18" charset="0"/>
              </a:rPr>
              <a:t>Mutable maps</a:t>
            </a:r>
          </a:p>
          <a:p>
            <a:pPr lvl="1"/>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scala.collection.mutable.Map</a:t>
            </a:r>
            <a:endParaRPr lang="en-US" sz="2000" dirty="0">
              <a:latin typeface="Times New Roman" panose="02020603050405020304" pitchFamily="18" charset="0"/>
              <a:cs typeface="Times New Roman" panose="02020603050405020304" pitchFamily="18" charset="0"/>
            </a:endParaRPr>
          </a:p>
          <a:p>
            <a:pPr lvl="1"/>
            <a:r>
              <a:rPr lang="en-US" sz="2000">
                <a:latin typeface="Times New Roman" panose="02020603050405020304" pitchFamily="18" charset="0"/>
                <a:cs typeface="Times New Roman" panose="02020603050405020304" pitchFamily="18" charset="0"/>
              </a:rPr>
              <a:t>var </a:t>
            </a:r>
            <a:r>
              <a:rPr lang="en-US" sz="2000" dirty="0">
                <a:latin typeface="Times New Roman" panose="02020603050405020304" pitchFamily="18" charset="0"/>
                <a:cs typeface="Times New Roman" panose="02020603050405020304" pitchFamily="18" charset="0"/>
              </a:rPr>
              <a:t>departments = Map(1 -&gt; “admin”, 2 -&gt; “HR”, 3 -&gt; “finance”)</a:t>
            </a:r>
          </a:p>
          <a:p>
            <a:r>
              <a:rPr lang="en-US" sz="2000" dirty="0">
                <a:latin typeface="Times New Roman" panose="02020603050405020304" pitchFamily="18" charset="0"/>
                <a:cs typeface="Times New Roman" panose="02020603050405020304" pitchFamily="18" charset="0"/>
              </a:rPr>
              <a:t>Accessing an element of a Map:</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departmentName</a:t>
            </a:r>
            <a:r>
              <a:rPr lang="en-US" sz="2000" dirty="0">
                <a:latin typeface="Times New Roman" panose="02020603050405020304" pitchFamily="18" charset="0"/>
                <a:cs typeface="Times New Roman" panose="02020603050405020304" pitchFamily="18" charset="0"/>
              </a:rPr>
              <a:t> = departments(1)</a:t>
            </a:r>
          </a:p>
          <a:p>
            <a:pPr lvl="2"/>
            <a:r>
              <a:rPr lang="en-US" dirty="0">
                <a:latin typeface="Times New Roman" panose="02020603050405020304" pitchFamily="18" charset="0"/>
                <a:cs typeface="Times New Roman" panose="02020603050405020304" pitchFamily="18" charset="0"/>
              </a:rPr>
              <a:t>This will return “admin”</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departments = </a:t>
            </a:r>
            <a:r>
              <a:rPr lang="en-US" sz="2000" dirty="0" err="1">
                <a:latin typeface="Times New Roman" panose="02020603050405020304" pitchFamily="18" charset="0"/>
                <a:cs typeface="Times New Roman" panose="02020603050405020304" pitchFamily="18" charset="0"/>
              </a:rPr>
              <a:t>getOrElse</a:t>
            </a:r>
            <a:r>
              <a:rPr lang="en-US" sz="2000" dirty="0">
                <a:latin typeface="Times New Roman" panose="02020603050405020304" pitchFamily="18" charset="0"/>
                <a:cs typeface="Times New Roman" panose="02020603050405020304" pitchFamily="18" charset="0"/>
              </a:rPr>
              <a:t>(4, “learning &amp; development”)</a:t>
            </a:r>
          </a:p>
          <a:p>
            <a:pPr lvl="2"/>
            <a:r>
              <a:rPr lang="en-US" dirty="0">
                <a:solidFill>
                  <a:srgbClr val="FF0000"/>
                </a:solidFill>
                <a:latin typeface="Times New Roman" panose="02020603050405020304" pitchFamily="18" charset="0"/>
                <a:cs typeface="Times New Roman" panose="02020603050405020304" pitchFamily="18" charset="0"/>
              </a:rPr>
              <a:t>This will return a default value “learning &amp; development” in case the given key is not present in the Map</a:t>
            </a:r>
          </a:p>
          <a:p>
            <a:r>
              <a:rPr lang="en-US" sz="2000" dirty="0">
                <a:latin typeface="Times New Roman" panose="02020603050405020304" pitchFamily="18" charset="0"/>
                <a:cs typeface="Times New Roman" panose="02020603050405020304" pitchFamily="18" charset="0"/>
              </a:rPr>
              <a:t>Setting values in a mutable Map:</a:t>
            </a:r>
          </a:p>
          <a:p>
            <a:pPr lvl="1"/>
            <a:r>
              <a:rPr lang="en-US" sz="2000" dirty="0">
                <a:latin typeface="Times New Roman" panose="02020603050405020304" pitchFamily="18" charset="0"/>
                <a:cs typeface="Times New Roman" panose="02020603050405020304" pitchFamily="18" charset="0"/>
              </a:rPr>
              <a:t>departments(1) = “operations”</a:t>
            </a:r>
          </a:p>
          <a:p>
            <a:r>
              <a:rPr lang="en-US" sz="2000" b="1" dirty="0">
                <a:latin typeface="Times New Roman" panose="02020603050405020304" pitchFamily="18" charset="0"/>
                <a:cs typeface="Times New Roman" panose="02020603050405020304" pitchFamily="18" charset="0"/>
              </a:rPr>
              <a:t>Demonstrating Maps as a group of tuples</a:t>
            </a:r>
            <a:r>
              <a:rPr lang="en-US" sz="2000" dirty="0">
                <a:latin typeface="Times New Roman" panose="02020603050405020304" pitchFamily="18" charset="0"/>
                <a:cs typeface="Times New Roman" panose="02020603050405020304" pitchFamily="18" charset="0"/>
              </a:rPr>
              <a:t>:</a:t>
            </a: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departments = Map((1, “admin”), (2, “HR”), (3, “finance”))</a:t>
            </a:r>
          </a:p>
        </p:txBody>
      </p:sp>
    </p:spTree>
    <p:extLst>
      <p:ext uri="{BB962C8B-B14F-4D97-AF65-F5344CB8AC3E}">
        <p14:creationId xmlns:p14="http://schemas.microsoft.com/office/powerpoint/2010/main" val="291360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D0BD-7BB1-4CF6-BF65-D23778ECE090}"/>
              </a:ext>
            </a:extLst>
          </p:cNvPr>
          <p:cNvSpPr>
            <a:spLocks noGrp="1"/>
          </p:cNvSpPr>
          <p:nvPr>
            <p:ph type="title"/>
          </p:nvPr>
        </p:nvSpPr>
        <p:spPr>
          <a:xfrm>
            <a:off x="91579" y="131762"/>
            <a:ext cx="11770453" cy="76586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Scala :REPL Shell</a:t>
            </a:r>
          </a:p>
        </p:txBody>
      </p:sp>
      <p:sp>
        <p:nvSpPr>
          <p:cNvPr id="3" name="Content Placeholder 2">
            <a:extLst>
              <a:ext uri="{FF2B5EF4-FFF2-40B4-BE49-F238E27FC236}">
                <a16:creationId xmlns:a16="http://schemas.microsoft.com/office/drawing/2014/main" id="{47E90161-D57A-40AD-8BBD-63EA4A6B80AC}"/>
              </a:ext>
            </a:extLst>
          </p:cNvPr>
          <p:cNvSpPr>
            <a:spLocks noGrp="1"/>
          </p:cNvSpPr>
          <p:nvPr>
            <p:ph idx="1"/>
          </p:nvPr>
        </p:nvSpPr>
        <p:spPr>
          <a:xfrm>
            <a:off x="91578" y="987362"/>
            <a:ext cx="11903905" cy="5637402"/>
          </a:xfrm>
        </p:spPr>
        <p:txBody>
          <a:bodyPr>
            <a:normAutofit/>
          </a:bodyPr>
          <a:lstStyle/>
          <a:p>
            <a:r>
              <a:rPr lang="en-CA" sz="2000" dirty="0">
                <a:latin typeface="Times New Roman" panose="02020603050405020304" pitchFamily="18" charset="0"/>
                <a:cs typeface="Times New Roman" panose="02020603050405020304" pitchFamily="18" charset="0"/>
              </a:rPr>
              <a:t>After you type an expression ,such as 10 +2 ,and hit enter :</a:t>
            </a:r>
          </a:p>
          <a:p>
            <a:r>
              <a:rPr lang="en-CA" sz="2000" dirty="0">
                <a:latin typeface="Times New Roman" panose="02020603050405020304" pitchFamily="18" charset="0"/>
                <a:cs typeface="Times New Roman" panose="02020603050405020304" pitchFamily="18" charset="0"/>
              </a:rPr>
              <a:t>Scala&gt; 10 + 2</a:t>
            </a:r>
          </a:p>
          <a:p>
            <a:r>
              <a:rPr lang="en-CA" sz="2000" dirty="0">
                <a:latin typeface="Times New Roman" panose="02020603050405020304" pitchFamily="18" charset="0"/>
                <a:cs typeface="Times New Roman" panose="02020603050405020304" pitchFamily="18" charset="0"/>
              </a:rPr>
              <a:t>The interpreter will print :</a:t>
            </a:r>
          </a:p>
          <a:p>
            <a:r>
              <a:rPr lang="en-CA" sz="2000" dirty="0">
                <a:latin typeface="Times New Roman" panose="02020603050405020304" pitchFamily="18" charset="0"/>
                <a:cs typeface="Times New Roman" panose="02020603050405020304" pitchFamily="18" charset="0"/>
              </a:rPr>
              <a:t>Res0: Int = 12</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This line includes :</a:t>
            </a:r>
          </a:p>
          <a:p>
            <a:r>
              <a:rPr lang="en-CA" sz="2000" dirty="0">
                <a:latin typeface="Times New Roman" panose="02020603050405020304" pitchFamily="18" charset="0"/>
                <a:cs typeface="Times New Roman" panose="02020603050405020304" pitchFamily="18" charset="0"/>
              </a:rPr>
              <a:t>An automatically generated or User-defined name to refer to the computed value (res0,which means result 0) ,</a:t>
            </a:r>
          </a:p>
          <a:p>
            <a:r>
              <a:rPr lang="en-CA" sz="2000" dirty="0">
                <a:latin typeface="Times New Roman" panose="02020603050405020304" pitchFamily="18" charset="0"/>
                <a:cs typeface="Times New Roman" panose="02020603050405020304" pitchFamily="18" charset="0"/>
              </a:rPr>
              <a:t>A colon (:) , followed by the type of the expression (Int)</a:t>
            </a:r>
          </a:p>
          <a:p>
            <a:r>
              <a:rPr lang="en-CA" sz="2000" dirty="0">
                <a:latin typeface="Times New Roman" panose="02020603050405020304" pitchFamily="18" charset="0"/>
                <a:cs typeface="Times New Roman" panose="02020603050405020304" pitchFamily="18" charset="0"/>
              </a:rPr>
              <a:t>An Equals sign (=) ,The values resulting from evaluating the expression (12)</a:t>
            </a:r>
          </a:p>
        </p:txBody>
      </p:sp>
      <p:pic>
        <p:nvPicPr>
          <p:cNvPr id="5" name="Picture 4">
            <a:extLst>
              <a:ext uri="{FF2B5EF4-FFF2-40B4-BE49-F238E27FC236}">
                <a16:creationId xmlns:a16="http://schemas.microsoft.com/office/drawing/2014/main" id="{9EA38DA1-0F7D-4A6E-9CEC-D17465D0FECD}"/>
              </a:ext>
            </a:extLst>
          </p:cNvPr>
          <p:cNvPicPr>
            <a:picLocks noChangeAspect="1"/>
          </p:cNvPicPr>
          <p:nvPr/>
        </p:nvPicPr>
        <p:blipFill>
          <a:blip r:embed="rId3"/>
          <a:stretch>
            <a:fillRect/>
          </a:stretch>
        </p:blipFill>
        <p:spPr>
          <a:xfrm>
            <a:off x="7087021" y="1697856"/>
            <a:ext cx="2336678" cy="1116902"/>
          </a:xfrm>
          <a:prstGeom prst="rect">
            <a:avLst/>
          </a:prstGeom>
        </p:spPr>
      </p:pic>
    </p:spTree>
    <p:extLst>
      <p:ext uri="{BB962C8B-B14F-4D97-AF65-F5344CB8AC3E}">
        <p14:creationId xmlns:p14="http://schemas.microsoft.com/office/powerpoint/2010/main" val="35617644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3E2DF8-986A-454E-865A-1DE03A6E347B}"/>
              </a:ext>
            </a:extLst>
          </p:cNvPr>
          <p:cNvPicPr>
            <a:picLocks noChangeAspect="1"/>
          </p:cNvPicPr>
          <p:nvPr/>
        </p:nvPicPr>
        <p:blipFill>
          <a:blip r:embed="rId2"/>
          <a:stretch>
            <a:fillRect/>
          </a:stretch>
        </p:blipFill>
        <p:spPr>
          <a:xfrm>
            <a:off x="1524000" y="1086716"/>
            <a:ext cx="9144000" cy="4684568"/>
          </a:xfrm>
          <a:prstGeom prst="rect">
            <a:avLst/>
          </a:prstGeom>
        </p:spPr>
      </p:pic>
    </p:spTree>
    <p:extLst>
      <p:ext uri="{BB962C8B-B14F-4D97-AF65-F5344CB8AC3E}">
        <p14:creationId xmlns:p14="http://schemas.microsoft.com/office/powerpoint/2010/main" val="5836356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A7A8E1-F18B-4C5B-BA6C-1C0DEB6ECE31}"/>
              </a:ext>
            </a:extLst>
          </p:cNvPr>
          <p:cNvPicPr>
            <a:picLocks noChangeAspect="1"/>
          </p:cNvPicPr>
          <p:nvPr/>
        </p:nvPicPr>
        <p:blipFill rotWithShape="1">
          <a:blip r:embed="rId3"/>
          <a:srcRect r="2976"/>
          <a:stretch/>
        </p:blipFill>
        <p:spPr>
          <a:xfrm>
            <a:off x="1524001" y="463184"/>
            <a:ext cx="9013371" cy="3770138"/>
          </a:xfrm>
          <a:prstGeom prst="rect">
            <a:avLst/>
          </a:prstGeom>
        </p:spPr>
      </p:pic>
      <p:sp>
        <p:nvSpPr>
          <p:cNvPr id="3" name="Rectangle 2">
            <a:extLst>
              <a:ext uri="{FF2B5EF4-FFF2-40B4-BE49-F238E27FC236}">
                <a16:creationId xmlns:a16="http://schemas.microsoft.com/office/drawing/2014/main" id="{2053465B-324E-430D-B788-9D5468BF9FB3}"/>
              </a:ext>
            </a:extLst>
          </p:cNvPr>
          <p:cNvSpPr/>
          <p:nvPr/>
        </p:nvSpPr>
        <p:spPr>
          <a:xfrm>
            <a:off x="467368" y="6210150"/>
            <a:ext cx="5563318" cy="369332"/>
          </a:xfrm>
          <a:prstGeom prst="rect">
            <a:avLst/>
          </a:prstGeom>
        </p:spPr>
        <p:txBody>
          <a:bodyPr wrap="none">
            <a:spAutoFit/>
          </a:bodyPr>
          <a:lstStyle/>
          <a:p>
            <a:r>
              <a:rPr lang="en-CA" dirty="0" err="1">
                <a:solidFill>
                  <a:srgbClr val="FF0000"/>
                </a:solidFill>
                <a:latin typeface="Times New Roman" panose="02020603050405020304" pitchFamily="18" charset="0"/>
                <a:cs typeface="Times New Roman" panose="02020603050405020304" pitchFamily="18" charset="0"/>
              </a:rPr>
              <a:t>scala</a:t>
            </a:r>
            <a:r>
              <a:rPr lang="en-CA" dirty="0">
                <a:solidFill>
                  <a:srgbClr val="FF0000"/>
                </a:solidFill>
                <a:latin typeface="Times New Roman" panose="02020603050405020304" pitchFamily="18" charset="0"/>
                <a:cs typeface="Times New Roman" panose="02020603050405020304" pitchFamily="18" charset="0"/>
              </a:rPr>
              <a:t> </a:t>
            </a:r>
            <a:r>
              <a:rPr lang="en-CA" dirty="0" err="1">
                <a:solidFill>
                  <a:srgbClr val="FF0000"/>
                </a:solidFill>
                <a:latin typeface="Times New Roman" panose="02020603050405020304" pitchFamily="18" charset="0"/>
                <a:cs typeface="Times New Roman" panose="02020603050405020304" pitchFamily="18" charset="0"/>
              </a:rPr>
              <a:t>Map.getOrElse</a:t>
            </a:r>
            <a:r>
              <a:rPr lang="en-CA" dirty="0">
                <a:solidFill>
                  <a:srgbClr val="FF0000"/>
                </a:solidFill>
                <a:latin typeface="Times New Roman" panose="02020603050405020304" pitchFamily="18" charset="0"/>
                <a:cs typeface="Times New Roman" panose="02020603050405020304" pitchFamily="18" charset="0"/>
              </a:rPr>
              <a:t> - how to provide function for default</a:t>
            </a:r>
          </a:p>
        </p:txBody>
      </p:sp>
    </p:spTree>
    <p:extLst>
      <p:ext uri="{BB962C8B-B14F-4D97-AF65-F5344CB8AC3E}">
        <p14:creationId xmlns:p14="http://schemas.microsoft.com/office/powerpoint/2010/main" val="22222058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991915-6553-457D-9743-9E8FBB8B6229}"/>
              </a:ext>
            </a:extLst>
          </p:cNvPr>
          <p:cNvPicPr>
            <a:picLocks noChangeAspect="1"/>
          </p:cNvPicPr>
          <p:nvPr/>
        </p:nvPicPr>
        <p:blipFill>
          <a:blip r:embed="rId2"/>
          <a:stretch>
            <a:fillRect/>
          </a:stretch>
        </p:blipFill>
        <p:spPr>
          <a:xfrm>
            <a:off x="2895600" y="1528763"/>
            <a:ext cx="6400800" cy="3800475"/>
          </a:xfrm>
          <a:prstGeom prst="rect">
            <a:avLst/>
          </a:prstGeom>
        </p:spPr>
      </p:pic>
    </p:spTree>
    <p:extLst>
      <p:ext uri="{BB962C8B-B14F-4D97-AF65-F5344CB8AC3E}">
        <p14:creationId xmlns:p14="http://schemas.microsoft.com/office/powerpoint/2010/main" val="38150544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96" y="0"/>
            <a:ext cx="8229600" cy="868362"/>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Maps</a:t>
            </a:r>
          </a:p>
        </p:txBody>
      </p:sp>
      <p:sp>
        <p:nvSpPr>
          <p:cNvPr id="3" name="Content Placeholder 2"/>
          <p:cNvSpPr>
            <a:spLocks noGrp="1"/>
          </p:cNvSpPr>
          <p:nvPr>
            <p:ph idx="1"/>
          </p:nvPr>
        </p:nvSpPr>
        <p:spPr>
          <a:xfrm>
            <a:off x="233916" y="1417638"/>
            <a:ext cx="10107513" cy="5100634"/>
          </a:xfrm>
        </p:spPr>
        <p:txBody>
          <a:bodyPr>
            <a:normAutofit/>
          </a:bodyPr>
          <a:lstStyle/>
          <a:p>
            <a:r>
              <a:rPr lang="en-US" sz="2000" dirty="0">
                <a:latin typeface="Times New Roman" panose="02020603050405020304" pitchFamily="18" charset="0"/>
                <a:cs typeface="Times New Roman" panose="02020603050405020304" pitchFamily="18" charset="0"/>
              </a:rPr>
              <a:t>Add entries to a Map:</a:t>
            </a:r>
          </a:p>
          <a:p>
            <a:pPr lvl="1"/>
            <a:r>
              <a:rPr lang="en-US" sz="2000" dirty="0">
                <a:latin typeface="Times New Roman" panose="02020603050405020304" pitchFamily="18" charset="0"/>
                <a:cs typeface="Times New Roman" panose="02020603050405020304" pitchFamily="18" charset="0"/>
              </a:rPr>
              <a:t>departments += (4 -&gt; “operations”, 5 -&gt; “</a:t>
            </a:r>
            <a:r>
              <a:rPr lang="en-US" sz="2000" dirty="0" err="1">
                <a:latin typeface="Times New Roman" panose="02020603050405020304" pitchFamily="18" charset="0"/>
                <a:cs typeface="Times New Roman" panose="02020603050405020304" pitchFamily="18" charset="0"/>
              </a:rPr>
              <a:t>procrurement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Remove an entry from a Map:</a:t>
            </a:r>
          </a:p>
          <a:p>
            <a:pPr lvl="1"/>
            <a:r>
              <a:rPr lang="en-US" sz="2000" dirty="0">
                <a:latin typeface="Times New Roman" panose="02020603050405020304" pitchFamily="18" charset="0"/>
                <a:cs typeface="Times New Roman" panose="02020603050405020304" pitchFamily="18" charset="0"/>
              </a:rPr>
              <a:t>departments -= 3</a:t>
            </a:r>
          </a:p>
          <a:p>
            <a:pPr lvl="2"/>
            <a:r>
              <a:rPr lang="en-US" dirty="0">
                <a:latin typeface="Times New Roman" panose="02020603050405020304" pitchFamily="18" charset="0"/>
                <a:cs typeface="Times New Roman" panose="02020603050405020304" pitchFamily="18" charset="0"/>
              </a:rPr>
              <a:t>This will remove the entry with the key equal to 3</a:t>
            </a:r>
          </a:p>
          <a:p>
            <a:r>
              <a:rPr lang="en-US" sz="2000" dirty="0">
                <a:latin typeface="Times New Roman" panose="02020603050405020304" pitchFamily="18" charset="0"/>
                <a:cs typeface="Times New Roman" panose="02020603050405020304" pitchFamily="18" charset="0"/>
              </a:rPr>
              <a:t>Iterating through Maps:</a:t>
            </a:r>
          </a:p>
          <a:p>
            <a:pPr lvl="1"/>
            <a:r>
              <a:rPr lang="en-US" sz="2000" dirty="0">
                <a:latin typeface="Times New Roman" panose="02020603050405020304" pitchFamily="18" charset="0"/>
                <a:cs typeface="Times New Roman" panose="02020603050405020304" pitchFamily="18" charset="0"/>
              </a:rPr>
              <a:t>for ((k, v) -&gt; departments) </a:t>
            </a:r>
            <a:r>
              <a:rPr lang="en-US" sz="2000" dirty="0" err="1">
                <a:latin typeface="Times New Roman" panose="02020603050405020304" pitchFamily="18" charset="0"/>
                <a:cs typeface="Times New Roman" panose="02020603050405020304" pitchFamily="18" charset="0"/>
              </a:rPr>
              <a:t>println</a:t>
            </a:r>
            <a:r>
              <a:rPr lang="en-US" sz="2000" dirty="0">
                <a:latin typeface="Times New Roman" panose="02020603050405020304" pitchFamily="18" charset="0"/>
                <a:cs typeface="Times New Roman" panose="02020603050405020304" pitchFamily="18" charset="0"/>
              </a:rPr>
              <a:t>(“Key: “ + k + “, Value: “ + v)</a:t>
            </a:r>
          </a:p>
        </p:txBody>
      </p:sp>
    </p:spTree>
    <p:extLst>
      <p:ext uri="{BB962C8B-B14F-4D97-AF65-F5344CB8AC3E}">
        <p14:creationId xmlns:p14="http://schemas.microsoft.com/office/powerpoint/2010/main" val="1286798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C26C0-612E-47A6-9968-F0329079E8A8}"/>
              </a:ext>
            </a:extLst>
          </p:cNvPr>
          <p:cNvPicPr>
            <a:picLocks noChangeAspect="1"/>
          </p:cNvPicPr>
          <p:nvPr/>
        </p:nvPicPr>
        <p:blipFill>
          <a:blip r:embed="rId2"/>
          <a:stretch>
            <a:fillRect/>
          </a:stretch>
        </p:blipFill>
        <p:spPr>
          <a:xfrm>
            <a:off x="1524000" y="1342048"/>
            <a:ext cx="9144000" cy="3040399"/>
          </a:xfrm>
          <a:prstGeom prst="rect">
            <a:avLst/>
          </a:prstGeom>
        </p:spPr>
      </p:pic>
    </p:spTree>
    <p:extLst>
      <p:ext uri="{BB962C8B-B14F-4D97-AF65-F5344CB8AC3E}">
        <p14:creationId xmlns:p14="http://schemas.microsoft.com/office/powerpoint/2010/main" val="34330436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1E9282-C452-4FEC-ABB0-6C7A508E748A}"/>
              </a:ext>
            </a:extLst>
          </p:cNvPr>
          <p:cNvPicPr>
            <a:picLocks noChangeAspect="1"/>
          </p:cNvPicPr>
          <p:nvPr/>
        </p:nvPicPr>
        <p:blipFill>
          <a:blip r:embed="rId3"/>
          <a:stretch>
            <a:fillRect/>
          </a:stretch>
        </p:blipFill>
        <p:spPr>
          <a:xfrm>
            <a:off x="1524001" y="681718"/>
            <a:ext cx="9058275" cy="1924050"/>
          </a:xfrm>
          <a:prstGeom prst="rect">
            <a:avLst/>
          </a:prstGeom>
        </p:spPr>
      </p:pic>
      <p:pic>
        <p:nvPicPr>
          <p:cNvPr id="3" name="Picture 2">
            <a:extLst>
              <a:ext uri="{FF2B5EF4-FFF2-40B4-BE49-F238E27FC236}">
                <a16:creationId xmlns:a16="http://schemas.microsoft.com/office/drawing/2014/main" id="{C7BB6A90-4EB4-42BA-AA5A-A6C8BBB37A6F}"/>
              </a:ext>
            </a:extLst>
          </p:cNvPr>
          <p:cNvPicPr>
            <a:picLocks noChangeAspect="1"/>
          </p:cNvPicPr>
          <p:nvPr/>
        </p:nvPicPr>
        <p:blipFill>
          <a:blip r:embed="rId4"/>
          <a:stretch>
            <a:fillRect/>
          </a:stretch>
        </p:blipFill>
        <p:spPr>
          <a:xfrm>
            <a:off x="1610406" y="3955597"/>
            <a:ext cx="6010275" cy="1895475"/>
          </a:xfrm>
          <a:prstGeom prst="rect">
            <a:avLst/>
          </a:prstGeom>
        </p:spPr>
      </p:pic>
      <p:sp>
        <p:nvSpPr>
          <p:cNvPr id="4" name="Rectangle 3">
            <a:extLst>
              <a:ext uri="{FF2B5EF4-FFF2-40B4-BE49-F238E27FC236}">
                <a16:creationId xmlns:a16="http://schemas.microsoft.com/office/drawing/2014/main" id="{65351DA6-1F67-405F-9183-B32104B6D9F2}"/>
              </a:ext>
            </a:extLst>
          </p:cNvPr>
          <p:cNvSpPr/>
          <p:nvPr/>
        </p:nvSpPr>
        <p:spPr>
          <a:xfrm>
            <a:off x="6423" y="6370030"/>
            <a:ext cx="10880651" cy="369332"/>
          </a:xfrm>
          <a:prstGeom prst="rect">
            <a:avLst/>
          </a:prstGeom>
        </p:spPr>
        <p:txBody>
          <a:bodyPr wrap="square">
            <a:spAutoFit/>
          </a:bodyPr>
          <a:lstStyle/>
          <a:p>
            <a:pPr lvl="0">
              <a:defRPr/>
            </a:pPr>
            <a:r>
              <a:rPr lang="en-CA" dirty="0">
                <a:solidFill>
                  <a:srgbClr val="FF0000"/>
                </a:solidFill>
                <a:latin typeface="Times New Roman" panose="02020603050405020304" pitchFamily="18" charset="0"/>
                <a:cs typeface="Times New Roman" panose="02020603050405020304" pitchFamily="18" charset="0"/>
              </a:rPr>
              <a:t>Give me a tuple for each key value in the map .In the map all entries are tuples</a:t>
            </a:r>
          </a:p>
        </p:txBody>
      </p:sp>
    </p:spTree>
    <p:extLst>
      <p:ext uri="{BB962C8B-B14F-4D97-AF65-F5344CB8AC3E}">
        <p14:creationId xmlns:p14="http://schemas.microsoft.com/office/powerpoint/2010/main" val="19926023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1353"/>
            <a:ext cx="8229600" cy="835705"/>
          </a:xfrm>
        </p:spPr>
        <p:txBody>
          <a:bodyPr/>
          <a:lstStyle/>
          <a:p>
            <a:r>
              <a:rPr lang="en-US" sz="3600" b="1" dirty="0">
                <a:solidFill>
                  <a:srgbClr val="FF0000"/>
                </a:solidFill>
                <a:latin typeface="Times New Roman" panose="02020603050405020304" pitchFamily="18" charset="0"/>
                <a:cs typeface="Times New Roman" panose="02020603050405020304" pitchFamily="18" charset="0"/>
              </a:rPr>
              <a:t>Sorted Map &amp; </a:t>
            </a:r>
            <a:r>
              <a:rPr lang="en-US" sz="3600" b="1" dirty="0" err="1">
                <a:solidFill>
                  <a:srgbClr val="FF0000"/>
                </a:solidFill>
                <a:latin typeface="Times New Roman" panose="02020603050405020304" pitchFamily="18" charset="0"/>
                <a:cs typeface="Times New Roman" panose="02020603050405020304" pitchFamily="18" charset="0"/>
              </a:rPr>
              <a:t>LinkedHashMap</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306287"/>
            <a:ext cx="8458200" cy="4819877"/>
          </a:xfrm>
        </p:spPr>
        <p:txBody>
          <a:bodyPr>
            <a:normAutofit/>
          </a:bodyPr>
          <a:lstStyle/>
          <a:p>
            <a:r>
              <a:rPr lang="en-US" sz="2000" b="1" dirty="0" err="1">
                <a:latin typeface="Times New Roman" panose="02020603050405020304" pitchFamily="18" charset="0"/>
                <a:cs typeface="Times New Roman" panose="02020603050405020304" pitchFamily="18" charset="0"/>
              </a:rPr>
              <a:t>SortedMap</a:t>
            </a:r>
            <a:r>
              <a:rPr lang="en-US" sz="2000" b="1"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scala.collection.mutable.SortedMap</a:t>
            </a:r>
            <a:endParaRPr lang="en-US" sz="2000" dirty="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sortedMap</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SortedMap</a:t>
            </a:r>
            <a:r>
              <a:rPr lang="en-US" sz="2000" dirty="0">
                <a:latin typeface="Times New Roman" panose="02020603050405020304" pitchFamily="18" charset="0"/>
                <a:cs typeface="Times New Roman" panose="02020603050405020304" pitchFamily="18" charset="0"/>
              </a:rPr>
              <a:t>(10 -&gt; “admin”, 8 -&gt; “operations”, 15 -&gt; “HR”, 6 -&gt; “</a:t>
            </a:r>
            <a:r>
              <a:rPr lang="en-US" sz="2000" dirty="0" err="1">
                <a:latin typeface="Times New Roman" panose="02020603050405020304" pitchFamily="18" charset="0"/>
                <a:cs typeface="Times New Roman" panose="02020603050405020304" pitchFamily="18" charset="0"/>
              </a:rPr>
              <a:t>procrurement</a:t>
            </a:r>
            <a:r>
              <a:rPr lang="en-US" sz="2000"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The Map entries would be </a:t>
            </a:r>
            <a:r>
              <a:rPr lang="en-US" dirty="0">
                <a:solidFill>
                  <a:srgbClr val="FF0000"/>
                </a:solidFill>
                <a:latin typeface="Times New Roman" panose="02020603050405020304" pitchFamily="18" charset="0"/>
                <a:cs typeface="Times New Roman" panose="02020603050405020304" pitchFamily="18" charset="0"/>
              </a:rPr>
              <a:t>sorted based on the keys</a:t>
            </a:r>
          </a:p>
          <a:p>
            <a:r>
              <a:rPr lang="en-US" sz="2000" b="1" dirty="0" err="1">
                <a:latin typeface="Times New Roman" panose="02020603050405020304" pitchFamily="18" charset="0"/>
                <a:cs typeface="Times New Roman" panose="02020603050405020304" pitchFamily="18" charset="0"/>
              </a:rPr>
              <a:t>LinkedHashMap</a:t>
            </a:r>
            <a:r>
              <a:rPr lang="en-US" sz="2000" b="1"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scala.collection.mutable.LinkedHashMap</a:t>
            </a:r>
            <a:endParaRPr lang="en-US" sz="2000" dirty="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val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linkedHashMap</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LinkedHashMap</a:t>
            </a:r>
            <a:r>
              <a:rPr lang="en-US" sz="2000" dirty="0">
                <a:latin typeface="Times New Roman" panose="02020603050405020304" pitchFamily="18" charset="0"/>
                <a:cs typeface="Times New Roman" panose="02020603050405020304" pitchFamily="18" charset="0"/>
              </a:rPr>
              <a:t>(1 -&gt; “Sunday”, 2 -&gt; “Monday”, 3 -&gt; “Tuesday”, 4 -&gt; “Wednesday”, 5 -&gt; “Thursday”, 6 -&gt; “Friday”, 7 -&gt; “Saturday”)</a:t>
            </a:r>
          </a:p>
          <a:p>
            <a:pPr lvl="2"/>
            <a:r>
              <a:rPr lang="en-US" dirty="0">
                <a:latin typeface="Times New Roman" panose="02020603050405020304" pitchFamily="18" charset="0"/>
                <a:cs typeface="Times New Roman" panose="02020603050405020304" pitchFamily="18" charset="0"/>
              </a:rPr>
              <a:t>This would create a Map that </a:t>
            </a:r>
            <a:r>
              <a:rPr lang="en-US" dirty="0">
                <a:solidFill>
                  <a:srgbClr val="FF0000"/>
                </a:solidFill>
                <a:latin typeface="Times New Roman" panose="02020603050405020304" pitchFamily="18" charset="0"/>
                <a:cs typeface="Times New Roman" panose="02020603050405020304" pitchFamily="18" charset="0"/>
              </a:rPr>
              <a:t>retains the insertion order of elements</a:t>
            </a:r>
          </a:p>
        </p:txBody>
      </p:sp>
    </p:spTree>
    <p:extLst>
      <p:ext uri="{BB962C8B-B14F-4D97-AF65-F5344CB8AC3E}">
        <p14:creationId xmlns:p14="http://schemas.microsoft.com/office/powerpoint/2010/main" val="686185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1317A1-9901-4816-8BA7-DAA014A6D65B}"/>
              </a:ext>
            </a:extLst>
          </p:cNvPr>
          <p:cNvPicPr>
            <a:picLocks noChangeAspect="1"/>
          </p:cNvPicPr>
          <p:nvPr/>
        </p:nvPicPr>
        <p:blipFill>
          <a:blip r:embed="rId3"/>
          <a:stretch>
            <a:fillRect/>
          </a:stretch>
        </p:blipFill>
        <p:spPr>
          <a:xfrm>
            <a:off x="2826884" y="272142"/>
            <a:ext cx="4448175" cy="457200"/>
          </a:xfrm>
          <a:prstGeom prst="rect">
            <a:avLst/>
          </a:prstGeom>
        </p:spPr>
      </p:pic>
      <p:pic>
        <p:nvPicPr>
          <p:cNvPr id="3" name="Picture 2">
            <a:extLst>
              <a:ext uri="{FF2B5EF4-FFF2-40B4-BE49-F238E27FC236}">
                <a16:creationId xmlns:a16="http://schemas.microsoft.com/office/drawing/2014/main" id="{C38C6A65-5841-4EDE-8E87-0B756EDDF7D6}"/>
              </a:ext>
            </a:extLst>
          </p:cNvPr>
          <p:cNvPicPr>
            <a:picLocks noChangeAspect="1"/>
          </p:cNvPicPr>
          <p:nvPr/>
        </p:nvPicPr>
        <p:blipFill>
          <a:blip r:embed="rId4"/>
          <a:stretch>
            <a:fillRect/>
          </a:stretch>
        </p:blipFill>
        <p:spPr>
          <a:xfrm>
            <a:off x="1524000" y="942350"/>
            <a:ext cx="9144000" cy="1228615"/>
          </a:xfrm>
          <a:prstGeom prst="rect">
            <a:avLst/>
          </a:prstGeom>
        </p:spPr>
      </p:pic>
      <p:pic>
        <p:nvPicPr>
          <p:cNvPr id="4" name="Picture 3">
            <a:extLst>
              <a:ext uri="{FF2B5EF4-FFF2-40B4-BE49-F238E27FC236}">
                <a16:creationId xmlns:a16="http://schemas.microsoft.com/office/drawing/2014/main" id="{7EE6BC05-6644-42F3-81B1-51D503AEDC5B}"/>
              </a:ext>
            </a:extLst>
          </p:cNvPr>
          <p:cNvPicPr>
            <a:picLocks noChangeAspect="1"/>
          </p:cNvPicPr>
          <p:nvPr/>
        </p:nvPicPr>
        <p:blipFill>
          <a:blip r:embed="rId5"/>
          <a:stretch>
            <a:fillRect/>
          </a:stretch>
        </p:blipFill>
        <p:spPr>
          <a:xfrm>
            <a:off x="1621971" y="3169117"/>
            <a:ext cx="5381625" cy="390525"/>
          </a:xfrm>
          <a:prstGeom prst="rect">
            <a:avLst/>
          </a:prstGeom>
        </p:spPr>
      </p:pic>
      <p:pic>
        <p:nvPicPr>
          <p:cNvPr id="5" name="Picture 4">
            <a:extLst>
              <a:ext uri="{FF2B5EF4-FFF2-40B4-BE49-F238E27FC236}">
                <a16:creationId xmlns:a16="http://schemas.microsoft.com/office/drawing/2014/main" id="{0CFA8BEA-1B65-4F0D-9EB4-57676E41405D}"/>
              </a:ext>
            </a:extLst>
          </p:cNvPr>
          <p:cNvPicPr>
            <a:picLocks noChangeAspect="1"/>
          </p:cNvPicPr>
          <p:nvPr/>
        </p:nvPicPr>
        <p:blipFill>
          <a:blip r:embed="rId6"/>
          <a:stretch>
            <a:fillRect/>
          </a:stretch>
        </p:blipFill>
        <p:spPr>
          <a:xfrm>
            <a:off x="125287" y="3625528"/>
            <a:ext cx="12066714" cy="650545"/>
          </a:xfrm>
          <a:prstGeom prst="rect">
            <a:avLst/>
          </a:prstGeom>
        </p:spPr>
      </p:pic>
      <p:pic>
        <p:nvPicPr>
          <p:cNvPr id="6" name="Picture 5">
            <a:extLst>
              <a:ext uri="{FF2B5EF4-FFF2-40B4-BE49-F238E27FC236}">
                <a16:creationId xmlns:a16="http://schemas.microsoft.com/office/drawing/2014/main" id="{D724E5E6-780A-4722-B9DE-225B3445454E}"/>
              </a:ext>
            </a:extLst>
          </p:cNvPr>
          <p:cNvPicPr>
            <a:picLocks noChangeAspect="1"/>
          </p:cNvPicPr>
          <p:nvPr/>
        </p:nvPicPr>
        <p:blipFill>
          <a:blip r:embed="rId7"/>
          <a:stretch>
            <a:fillRect/>
          </a:stretch>
        </p:blipFill>
        <p:spPr>
          <a:xfrm>
            <a:off x="62644" y="5107679"/>
            <a:ext cx="12192000" cy="650545"/>
          </a:xfrm>
          <a:prstGeom prst="rect">
            <a:avLst/>
          </a:prstGeom>
        </p:spPr>
      </p:pic>
      <p:sp>
        <p:nvSpPr>
          <p:cNvPr id="7" name="Rectangle 6">
            <a:extLst>
              <a:ext uri="{FF2B5EF4-FFF2-40B4-BE49-F238E27FC236}">
                <a16:creationId xmlns:a16="http://schemas.microsoft.com/office/drawing/2014/main" id="{BC8CD86B-EBA2-4709-BA80-02139044CFD9}"/>
              </a:ext>
            </a:extLst>
          </p:cNvPr>
          <p:cNvSpPr/>
          <p:nvPr/>
        </p:nvSpPr>
        <p:spPr>
          <a:xfrm>
            <a:off x="2296770" y="2083354"/>
            <a:ext cx="7598460" cy="369332"/>
          </a:xfrm>
          <a:prstGeom prst="rect">
            <a:avLst/>
          </a:prstGeom>
        </p:spPr>
        <p:txBody>
          <a:bodyPr wrap="square">
            <a:spAutoFit/>
          </a:bodyPr>
          <a:lstStyle/>
          <a:p>
            <a:pPr lvl="2"/>
            <a:r>
              <a:rPr lang="en-US" dirty="0">
                <a:solidFill>
                  <a:srgbClr val="FF0000"/>
                </a:solidFill>
                <a:latin typeface="Times New Roman" panose="02020603050405020304" pitchFamily="18" charset="0"/>
                <a:cs typeface="Times New Roman" panose="02020603050405020304" pitchFamily="18" charset="0"/>
              </a:rPr>
              <a:t>The Map entries would be sorted based on the keys</a:t>
            </a:r>
          </a:p>
        </p:txBody>
      </p:sp>
      <p:sp>
        <p:nvSpPr>
          <p:cNvPr id="8" name="Rectangle 7">
            <a:extLst>
              <a:ext uri="{FF2B5EF4-FFF2-40B4-BE49-F238E27FC236}">
                <a16:creationId xmlns:a16="http://schemas.microsoft.com/office/drawing/2014/main" id="{9136FDF7-47C9-4181-A961-E6D5677A19C0}"/>
              </a:ext>
            </a:extLst>
          </p:cNvPr>
          <p:cNvSpPr/>
          <p:nvPr/>
        </p:nvSpPr>
        <p:spPr>
          <a:xfrm>
            <a:off x="1146011" y="5770250"/>
            <a:ext cx="9619961" cy="400110"/>
          </a:xfrm>
          <a:prstGeom prst="rect">
            <a:avLst/>
          </a:prstGeom>
        </p:spPr>
        <p:txBody>
          <a:bodyPr wrap="square">
            <a:spAutoFit/>
          </a:bodyPr>
          <a:lstStyle/>
          <a:p>
            <a:pPr lvl="2"/>
            <a:r>
              <a:rPr lang="en-US" sz="2000" dirty="0">
                <a:solidFill>
                  <a:srgbClr val="FF0000"/>
                </a:solidFill>
                <a:latin typeface="Times New Roman" panose="02020603050405020304" pitchFamily="18" charset="0"/>
                <a:cs typeface="Times New Roman" panose="02020603050405020304" pitchFamily="18" charset="0"/>
              </a:rPr>
              <a:t>This would create a Map that retains the insertion order of elements</a:t>
            </a:r>
          </a:p>
        </p:txBody>
      </p:sp>
    </p:spTree>
    <p:extLst>
      <p:ext uri="{BB962C8B-B14F-4D97-AF65-F5344CB8AC3E}">
        <p14:creationId xmlns:p14="http://schemas.microsoft.com/office/powerpoint/2010/main" val="37858991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62" y="35834"/>
            <a:ext cx="8229600" cy="694191"/>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Tuples</a:t>
            </a:r>
          </a:p>
        </p:txBody>
      </p:sp>
      <p:sp>
        <p:nvSpPr>
          <p:cNvPr id="3" name="Content Placeholder 2"/>
          <p:cNvSpPr>
            <a:spLocks noGrp="1"/>
          </p:cNvSpPr>
          <p:nvPr>
            <p:ph idx="1"/>
          </p:nvPr>
        </p:nvSpPr>
        <p:spPr>
          <a:xfrm>
            <a:off x="93160" y="730025"/>
            <a:ext cx="9758624" cy="4961392"/>
          </a:xfrm>
        </p:spPr>
        <p:txBody>
          <a:bodyPr>
            <a:normAutofit/>
          </a:bodyPr>
          <a:lstStyle/>
          <a:p>
            <a:pPr marL="0" indent="0">
              <a:buNone/>
            </a:pPr>
            <a:r>
              <a:rPr lang="en-US" sz="1800" dirty="0">
                <a:solidFill>
                  <a:srgbClr val="FF0000"/>
                </a:solidFill>
                <a:latin typeface="Times New Roman" panose="02020603050405020304" pitchFamily="18" charset="0"/>
                <a:cs typeface="Times New Roman" panose="02020603050405020304" pitchFamily="18" charset="0"/>
              </a:rPr>
              <a:t>Tuples are groups of values that can be of disparate types</a:t>
            </a:r>
          </a:p>
          <a:p>
            <a:r>
              <a:rPr lang="en-US" sz="1800" dirty="0">
                <a:latin typeface="Times New Roman" panose="02020603050405020304" pitchFamily="18" charset="0"/>
                <a:cs typeface="Times New Roman" panose="02020603050405020304" pitchFamily="18" charset="0"/>
              </a:rPr>
              <a:t>2-tuple:</a:t>
            </a:r>
          </a:p>
          <a:p>
            <a:pPr marL="342900" lvl="1" indent="-342900">
              <a:buFont typeface="Arial"/>
              <a:buChar char="•"/>
            </a:pPr>
            <a:r>
              <a:rPr lang="en-US" sz="1800" dirty="0" err="1">
                <a:latin typeface="Times New Roman" panose="02020603050405020304" pitchFamily="18" charset="0"/>
                <a:cs typeface="Times New Roman" panose="02020603050405020304" pitchFamily="18" charset="0"/>
              </a:rPr>
              <a:t>val</a:t>
            </a:r>
            <a:r>
              <a:rPr lang="en-US" sz="1800" dirty="0">
                <a:latin typeface="Times New Roman" panose="02020603050405020304" pitchFamily="18" charset="0"/>
                <a:cs typeface="Times New Roman" panose="02020603050405020304" pitchFamily="18" charset="0"/>
              </a:rPr>
              <a:t> t = (1, “Welcome”)</a:t>
            </a:r>
          </a:p>
          <a:p>
            <a:r>
              <a:rPr lang="en-US" sz="1800" dirty="0">
                <a:latin typeface="Times New Roman" panose="02020603050405020304" pitchFamily="18" charset="0"/>
                <a:cs typeface="Times New Roman" panose="02020603050405020304" pitchFamily="18" charset="0"/>
              </a:rPr>
              <a:t>3-tuple:</a:t>
            </a:r>
          </a:p>
          <a:p>
            <a:pPr marL="342900" lvl="1" indent="-342900">
              <a:buFont typeface="Arial"/>
              <a:buChar char="•"/>
            </a:pPr>
            <a:r>
              <a:rPr lang="en-US" sz="1800" dirty="0" err="1">
                <a:latin typeface="Times New Roman" panose="02020603050405020304" pitchFamily="18" charset="0"/>
                <a:cs typeface="Times New Roman" panose="02020603050405020304" pitchFamily="18" charset="0"/>
              </a:rPr>
              <a:t>val</a:t>
            </a:r>
            <a:r>
              <a:rPr lang="en-US" sz="1800" dirty="0">
                <a:latin typeface="Times New Roman" panose="02020603050405020304" pitchFamily="18" charset="0"/>
                <a:cs typeface="Times New Roman" panose="02020603050405020304" pitchFamily="18" charset="0"/>
              </a:rPr>
              <a:t> t = (1, 5.47, “Hi”)</a:t>
            </a:r>
          </a:p>
          <a:p>
            <a:r>
              <a:rPr lang="en-US" sz="1800" dirty="0">
                <a:latin typeface="Times New Roman" panose="02020603050405020304" pitchFamily="18" charset="0"/>
                <a:cs typeface="Times New Roman" panose="02020603050405020304" pitchFamily="18" charset="0"/>
              </a:rPr>
              <a:t>n-tuple:</a:t>
            </a:r>
          </a:p>
          <a:p>
            <a:pPr marL="342900" lvl="1" indent="-342900">
              <a:buFont typeface="Arial"/>
              <a:buChar char="•"/>
            </a:pPr>
            <a:r>
              <a:rPr lang="en-US" sz="1800" dirty="0" err="1">
                <a:latin typeface="Times New Roman" panose="02020603050405020304" pitchFamily="18" charset="0"/>
                <a:cs typeface="Times New Roman" panose="02020603050405020304" pitchFamily="18" charset="0"/>
              </a:rPr>
              <a:t>val</a:t>
            </a:r>
            <a:r>
              <a:rPr lang="en-US" sz="1800" dirty="0">
                <a:latin typeface="Times New Roman" panose="02020603050405020304" pitchFamily="18" charset="0"/>
                <a:cs typeface="Times New Roman" panose="02020603050405020304" pitchFamily="18" charset="0"/>
              </a:rPr>
              <a:t> t = (1, 5.47, “Hi”, 3.42, 8.78, 4, ‘c’, “Welcome”, …</a:t>
            </a:r>
            <a:r>
              <a:rPr lang="en-US" sz="1800" dirty="0" err="1">
                <a:latin typeface="Times New Roman" panose="02020603050405020304" pitchFamily="18" charset="0"/>
                <a:cs typeface="Times New Roman" panose="02020603050405020304" pitchFamily="18" charset="0"/>
              </a:rPr>
              <a:t>upto</a:t>
            </a:r>
            <a:r>
              <a:rPr lang="en-US" sz="1800" dirty="0">
                <a:latin typeface="Times New Roman" panose="02020603050405020304" pitchFamily="18" charset="0"/>
                <a:cs typeface="Times New Roman" panose="02020603050405020304" pitchFamily="18" charset="0"/>
              </a:rPr>
              <a:t> n)</a:t>
            </a:r>
          </a:p>
          <a:p>
            <a:r>
              <a:rPr lang="en-US" sz="1800" dirty="0">
                <a:latin typeface="Times New Roman" panose="02020603050405020304" pitchFamily="18" charset="0"/>
                <a:cs typeface="Times New Roman" panose="02020603050405020304" pitchFamily="18" charset="0"/>
              </a:rPr>
              <a:t>Access a specific value in a tuple:</a:t>
            </a:r>
          </a:p>
          <a:p>
            <a:pPr marL="342900" lvl="1" indent="-342900">
              <a:buFont typeface="Arial"/>
              <a:buChar char="•"/>
            </a:pPr>
            <a:r>
              <a:rPr lang="en-US" sz="1800" dirty="0" err="1">
                <a:latin typeface="Times New Roman" panose="02020603050405020304" pitchFamily="18" charset="0"/>
                <a:cs typeface="Times New Roman" panose="02020603050405020304" pitchFamily="18" charset="0"/>
              </a:rPr>
              <a:t>val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firstElement</a:t>
            </a:r>
            <a:r>
              <a:rPr lang="en-US" sz="1800" dirty="0">
                <a:latin typeface="Times New Roman" panose="02020603050405020304" pitchFamily="18" charset="0"/>
                <a:cs typeface="Times New Roman" panose="02020603050405020304" pitchFamily="18" charset="0"/>
              </a:rPr>
              <a:t> = t._1 or t _1</a:t>
            </a:r>
          </a:p>
          <a:p>
            <a:pPr marL="342900" lvl="1" indent="-342900">
              <a:buFont typeface="Arial"/>
              <a:buChar char="•"/>
            </a:pPr>
            <a:r>
              <a:rPr lang="en-US" sz="1800" dirty="0" err="1">
                <a:latin typeface="Times New Roman" panose="02020603050405020304" pitchFamily="18" charset="0"/>
                <a:cs typeface="Times New Roman" panose="02020603050405020304" pitchFamily="18" charset="0"/>
              </a:rPr>
              <a:t>val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secondElement</a:t>
            </a:r>
            <a:r>
              <a:rPr lang="en-US" sz="1800" dirty="0">
                <a:latin typeface="Times New Roman" panose="02020603050405020304" pitchFamily="18" charset="0"/>
                <a:cs typeface="Times New Roman" panose="02020603050405020304" pitchFamily="18" charset="0"/>
              </a:rPr>
              <a:t> = t._2 or t _2</a:t>
            </a:r>
          </a:p>
          <a:p>
            <a:pPr lvl="1"/>
            <a:endParaRPr lang="en-US" dirty="0"/>
          </a:p>
        </p:txBody>
      </p:sp>
      <p:pic>
        <p:nvPicPr>
          <p:cNvPr id="4" name="Picture 3">
            <a:extLst>
              <a:ext uri="{FF2B5EF4-FFF2-40B4-BE49-F238E27FC236}">
                <a16:creationId xmlns:a16="http://schemas.microsoft.com/office/drawing/2014/main" id="{241F3EC4-783C-4260-B109-20594C1BB4E3}"/>
              </a:ext>
            </a:extLst>
          </p:cNvPr>
          <p:cNvPicPr>
            <a:picLocks noChangeAspect="1"/>
          </p:cNvPicPr>
          <p:nvPr/>
        </p:nvPicPr>
        <p:blipFill rotWithShape="1">
          <a:blip r:embed="rId2"/>
          <a:srcRect t="73443"/>
          <a:stretch/>
        </p:blipFill>
        <p:spPr>
          <a:xfrm>
            <a:off x="93162" y="5837275"/>
            <a:ext cx="9534047" cy="1029672"/>
          </a:xfrm>
          <a:prstGeom prst="rect">
            <a:avLst/>
          </a:prstGeom>
        </p:spPr>
      </p:pic>
      <p:pic>
        <p:nvPicPr>
          <p:cNvPr id="5" name="Picture 4">
            <a:extLst>
              <a:ext uri="{FF2B5EF4-FFF2-40B4-BE49-F238E27FC236}">
                <a16:creationId xmlns:a16="http://schemas.microsoft.com/office/drawing/2014/main" id="{0D72AA6C-7F7F-41AB-80BE-6998401F10C5}"/>
              </a:ext>
            </a:extLst>
          </p:cNvPr>
          <p:cNvPicPr>
            <a:picLocks noChangeAspect="1"/>
          </p:cNvPicPr>
          <p:nvPr/>
        </p:nvPicPr>
        <p:blipFill rotWithShape="1">
          <a:blip r:embed="rId2"/>
          <a:srcRect b="47655"/>
          <a:stretch/>
        </p:blipFill>
        <p:spPr>
          <a:xfrm>
            <a:off x="93160" y="4258487"/>
            <a:ext cx="8030113" cy="1709375"/>
          </a:xfrm>
          <a:prstGeom prst="rect">
            <a:avLst/>
          </a:prstGeom>
        </p:spPr>
      </p:pic>
    </p:spTree>
    <p:extLst>
      <p:ext uri="{BB962C8B-B14F-4D97-AF65-F5344CB8AC3E}">
        <p14:creationId xmlns:p14="http://schemas.microsoft.com/office/powerpoint/2010/main" val="213489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6ECD99-0F7B-4D23-8F1E-4BD2FD61DEFA}"/>
              </a:ext>
            </a:extLst>
          </p:cNvPr>
          <p:cNvPicPr>
            <a:picLocks noChangeAspect="1"/>
          </p:cNvPicPr>
          <p:nvPr/>
        </p:nvPicPr>
        <p:blipFill rotWithShape="1">
          <a:blip r:embed="rId3"/>
          <a:srcRect l="1564"/>
          <a:stretch/>
        </p:blipFill>
        <p:spPr>
          <a:xfrm>
            <a:off x="3681663" y="1060534"/>
            <a:ext cx="3928561" cy="3990975"/>
          </a:xfrm>
          <a:prstGeom prst="rect">
            <a:avLst/>
          </a:prstGeom>
        </p:spPr>
      </p:pic>
      <p:sp>
        <p:nvSpPr>
          <p:cNvPr id="3" name="Rectangle 2">
            <a:extLst>
              <a:ext uri="{FF2B5EF4-FFF2-40B4-BE49-F238E27FC236}">
                <a16:creationId xmlns:a16="http://schemas.microsoft.com/office/drawing/2014/main" id="{C964BF33-2A2F-4FD6-B9A5-96192861E0E1}"/>
              </a:ext>
            </a:extLst>
          </p:cNvPr>
          <p:cNvSpPr/>
          <p:nvPr/>
        </p:nvSpPr>
        <p:spPr>
          <a:xfrm>
            <a:off x="241005" y="5797466"/>
            <a:ext cx="6096000" cy="646331"/>
          </a:xfrm>
          <a:prstGeom prst="rect">
            <a:avLst/>
          </a:prstGeom>
        </p:spPr>
        <p:txBody>
          <a:bodyPr>
            <a:spAutoFit/>
          </a:bodyPr>
          <a:lstStyle/>
          <a:p>
            <a:r>
              <a:rPr lang="en-CA" dirty="0">
                <a:latin typeface="Times New Roman" panose="02020603050405020304" pitchFamily="18" charset="0"/>
                <a:ea typeface="Tahoma" panose="020B0604030504040204" pitchFamily="34" charset="0"/>
                <a:cs typeface="Times New Roman" panose="02020603050405020304" pitchFamily="18" charset="0"/>
              </a:rPr>
              <a:t>Int / int = int</a:t>
            </a:r>
          </a:p>
          <a:p>
            <a:r>
              <a:rPr lang="en-CA" dirty="0">
                <a:latin typeface="Times New Roman" panose="02020603050405020304" pitchFamily="18" charset="0"/>
                <a:ea typeface="Tahoma" panose="020B0604030504040204" pitchFamily="34" charset="0"/>
                <a:cs typeface="Times New Roman" panose="02020603050405020304" pitchFamily="18" charset="0"/>
              </a:rPr>
              <a:t>Int / float = double</a:t>
            </a:r>
          </a:p>
        </p:txBody>
      </p:sp>
    </p:spTree>
    <p:extLst>
      <p:ext uri="{BB962C8B-B14F-4D97-AF65-F5344CB8AC3E}">
        <p14:creationId xmlns:p14="http://schemas.microsoft.com/office/powerpoint/2010/main" val="3959225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3108</TotalTime>
  <Words>3290</Words>
  <Application>Microsoft Office PowerPoint</Application>
  <PresentationFormat>Widescreen</PresentationFormat>
  <Paragraphs>432</Paragraphs>
  <Slides>88</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Times New Roman</vt:lpstr>
      <vt:lpstr>Office Theme</vt:lpstr>
      <vt:lpstr>PowerPoint Presentation</vt:lpstr>
      <vt:lpstr>What is Scala</vt:lpstr>
      <vt:lpstr>Why Scala</vt:lpstr>
      <vt:lpstr>Why Scala was preferred for Spark ?</vt:lpstr>
      <vt:lpstr>Scala – James Gosling</vt:lpstr>
      <vt:lpstr>Basic Operations of Scala</vt:lpstr>
      <vt:lpstr>PowerPoint Presentation</vt:lpstr>
      <vt:lpstr>Scala :REPL Shell</vt:lpstr>
      <vt:lpstr>PowerPoint Presentation</vt:lpstr>
      <vt:lpstr>Data Types Available in Scala</vt:lpstr>
      <vt:lpstr>PowerPoint Presentation</vt:lpstr>
      <vt:lpstr>What is Variable ?</vt:lpstr>
      <vt:lpstr>Variable Types ;Immutable</vt:lpstr>
      <vt:lpstr>PowerPoint Presentation</vt:lpstr>
      <vt:lpstr>Variable Types :Mutable</vt:lpstr>
      <vt:lpstr>PowerPoint Presentation</vt:lpstr>
      <vt:lpstr>Type Inference</vt:lpstr>
      <vt:lpstr>Assigning Block Expression</vt:lpstr>
      <vt:lpstr>PowerPoint Presentation</vt:lpstr>
      <vt:lpstr>Lazy Value</vt:lpstr>
      <vt:lpstr>PowerPoint Presentation</vt:lpstr>
      <vt:lpstr>Example</vt:lpstr>
      <vt:lpstr>Operators</vt:lpstr>
      <vt:lpstr>Wrapper Classes</vt:lpstr>
      <vt:lpstr>Wrapper Classes -utility methods </vt:lpstr>
      <vt:lpstr>Operators</vt:lpstr>
      <vt:lpstr>PowerPoint Presentation</vt:lpstr>
      <vt:lpstr>PowerPoint Presentation</vt:lpstr>
      <vt:lpstr>PowerPoint Presentation</vt:lpstr>
      <vt:lpstr>PowerPoint Presentation</vt:lpstr>
      <vt:lpstr>How Control Structures Work In Scala ? If Statement</vt:lpstr>
      <vt:lpstr>If-else statement</vt:lpstr>
      <vt:lpstr>PowerPoint Presentation</vt:lpstr>
      <vt:lpstr>Loops</vt:lpstr>
      <vt:lpstr>PowerPoint Presentation</vt:lpstr>
      <vt:lpstr>PowerPoint Presentation</vt:lpstr>
      <vt:lpstr>PowerPoint Presentation</vt:lpstr>
      <vt:lpstr>PowerPoint Presentation</vt:lpstr>
      <vt:lpstr>PowerPoint Presentation</vt:lpstr>
      <vt:lpstr>Advanced for Loops</vt:lpstr>
      <vt:lpstr>PowerPoint Presentation</vt:lpstr>
      <vt:lpstr>PowerPoint Presentation</vt:lpstr>
      <vt:lpstr>PowerPoint Presentation</vt:lpstr>
      <vt:lpstr>for Comprehension</vt:lpstr>
      <vt:lpstr>PowerPoint Presentation</vt:lpstr>
      <vt:lpstr>PowerPoint Presentation</vt:lpstr>
      <vt:lpstr>PowerPoint Presentation</vt:lpstr>
      <vt:lpstr>Functions</vt:lpstr>
      <vt:lpstr>Function Declaration</vt:lpstr>
      <vt:lpstr>Function :Recursion</vt:lpstr>
      <vt:lpstr>Argument to Function</vt:lpstr>
      <vt:lpstr>Functions</vt:lpstr>
      <vt:lpstr>PowerPoint Presentation</vt:lpstr>
      <vt:lpstr>PowerPoint Presentation</vt:lpstr>
      <vt:lpstr>Procedures</vt:lpstr>
      <vt:lpstr>PowerPoint Presentation</vt:lpstr>
      <vt:lpstr>Named &amp; Default Arguments</vt:lpstr>
      <vt:lpstr>PowerPoint Presentation</vt:lpstr>
      <vt:lpstr>PowerPoint Presentation</vt:lpstr>
      <vt:lpstr>PowerPoint Presentation</vt:lpstr>
      <vt:lpstr>Variable Arguments</vt:lpstr>
      <vt:lpstr>PowerPoint Presentation</vt:lpstr>
      <vt:lpstr>Arrays</vt:lpstr>
      <vt:lpstr>PowerPoint Presentation</vt:lpstr>
      <vt:lpstr>PowerPoint Presentation</vt:lpstr>
      <vt:lpstr>Variable Length Arrays – Array Buffers</vt:lpstr>
      <vt:lpstr>PowerPoint Presentation</vt:lpstr>
      <vt:lpstr>PowerPoint Presentation</vt:lpstr>
      <vt:lpstr>PowerPoint Presentation</vt:lpstr>
      <vt:lpstr>Variable Length Arrays - ArrayBuffers</vt:lpstr>
      <vt:lpstr>PowerPoint Presentation</vt:lpstr>
      <vt:lpstr>Traverse an Array/ArrayBuffer</vt:lpstr>
      <vt:lpstr>Common Functions</vt:lpstr>
      <vt:lpstr>PowerPoint Presentation</vt:lpstr>
      <vt:lpstr>Variable Length Arrays - ArrayBuffers</vt:lpstr>
      <vt:lpstr>PowerPoint Presentation</vt:lpstr>
      <vt:lpstr>Multidimensional Arrays</vt:lpstr>
      <vt:lpstr>PowerPoint Presentation</vt:lpstr>
      <vt:lpstr>Maps</vt:lpstr>
      <vt:lpstr>PowerPoint Presentation</vt:lpstr>
      <vt:lpstr>PowerPoint Presentation</vt:lpstr>
      <vt:lpstr>PowerPoint Presentation</vt:lpstr>
      <vt:lpstr>Maps</vt:lpstr>
      <vt:lpstr>PowerPoint Presentation</vt:lpstr>
      <vt:lpstr>PowerPoint Presentation</vt:lpstr>
      <vt:lpstr>Sorted Map &amp; LinkedHashMap</vt:lpstr>
      <vt:lpstr>PowerPoint Presentation</vt:lpstr>
      <vt:lpstr>Tuples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pedram h</cp:lastModifiedBy>
  <cp:revision>165</cp:revision>
  <dcterms:created xsi:type="dcterms:W3CDTF">2019-02-21T10:51:57Z</dcterms:created>
  <dcterms:modified xsi:type="dcterms:W3CDTF">2020-03-14T13:51:57Z</dcterms:modified>
</cp:coreProperties>
</file>