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4"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38A109-38FB-43E4-8CD7-7336969B14FA}"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257378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8A109-38FB-43E4-8CD7-7336969B14FA}"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322524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8A109-38FB-43E4-8CD7-7336969B14FA}"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CFE3C-41D9-41F1-8915-07FAF2A5A3A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659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8A109-38FB-43E4-8CD7-7336969B14FA}"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524143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8A109-38FB-43E4-8CD7-7336969B14FA}"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CFE3C-41D9-41F1-8915-07FAF2A5A3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3135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8A109-38FB-43E4-8CD7-7336969B14FA}"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2302849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8A109-38FB-43E4-8CD7-7336969B14FA}"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3385582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8A109-38FB-43E4-8CD7-7336969B14FA}"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179706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8A109-38FB-43E4-8CD7-7336969B14FA}"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10813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8A109-38FB-43E4-8CD7-7336969B14FA}" type="datetimeFigureOut">
              <a:rPr lang="en-IN" smtClean="0"/>
              <a:t>18-10-2021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384847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38A109-38FB-43E4-8CD7-7336969B14FA}"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52627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38A109-38FB-43E4-8CD7-7336969B14FA}" type="datetimeFigureOut">
              <a:rPr lang="en-IN" smtClean="0"/>
              <a:t>18-10-2021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2977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8A109-38FB-43E4-8CD7-7336969B14FA}" type="datetimeFigureOut">
              <a:rPr lang="en-IN" smtClean="0"/>
              <a:t>18-10-2021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320386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8A109-38FB-43E4-8CD7-7336969B14FA}" type="datetimeFigureOut">
              <a:rPr lang="en-IN" smtClean="0"/>
              <a:t>18-10-2021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250460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8A109-38FB-43E4-8CD7-7336969B14FA}"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237647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38A109-38FB-43E4-8CD7-7336969B14FA}" type="datetimeFigureOut">
              <a:rPr lang="en-IN" smtClean="0"/>
              <a:t>18-10-2021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FCFE3C-41D9-41F1-8915-07FAF2A5A3A6}" type="slidenum">
              <a:rPr lang="en-IN" smtClean="0"/>
              <a:t>‹#›</a:t>
            </a:fld>
            <a:endParaRPr lang="en-IN"/>
          </a:p>
        </p:txBody>
      </p:sp>
    </p:spTree>
    <p:extLst>
      <p:ext uri="{BB962C8B-B14F-4D97-AF65-F5344CB8AC3E}">
        <p14:creationId xmlns:p14="http://schemas.microsoft.com/office/powerpoint/2010/main" val="417501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38A109-38FB-43E4-8CD7-7336969B14FA}" type="datetimeFigureOut">
              <a:rPr lang="en-IN" smtClean="0"/>
              <a:t>18-10-2021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FCFE3C-41D9-41F1-8915-07FAF2A5A3A6}" type="slidenum">
              <a:rPr lang="en-IN" smtClean="0"/>
              <a:t>‹#›</a:t>
            </a:fld>
            <a:endParaRPr lang="en-IN"/>
          </a:p>
        </p:txBody>
      </p:sp>
    </p:spTree>
    <p:extLst>
      <p:ext uri="{BB962C8B-B14F-4D97-AF65-F5344CB8AC3E}">
        <p14:creationId xmlns:p14="http://schemas.microsoft.com/office/powerpoint/2010/main" val="994690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0A0252-F6C4-4271-ABB9-700C144D9811}"/>
              </a:ext>
            </a:extLst>
          </p:cNvPr>
          <p:cNvSpPr>
            <a:spLocks noGrp="1"/>
          </p:cNvSpPr>
          <p:nvPr>
            <p:ph type="title"/>
          </p:nvPr>
        </p:nvSpPr>
        <p:spPr>
          <a:xfrm>
            <a:off x="437636" y="135385"/>
            <a:ext cx="8937183" cy="580008"/>
          </a:xfrm>
        </p:spPr>
        <p:txBody>
          <a:bodyPr>
            <a:normAutofit fontScale="90000"/>
          </a:bodyPr>
          <a:lstStyle/>
          <a:p>
            <a:pPr algn="ctr"/>
            <a:r>
              <a:rPr lang="en-US" sz="2000" dirty="0">
                <a:latin typeface="Times New Roman" panose="02020603050405020304" pitchFamily="18" charset="0"/>
                <a:cs typeface="Times New Roman" panose="02020603050405020304" pitchFamily="18" charset="0"/>
              </a:rPr>
              <a:t>Assignment 2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on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3100" u="sng" dirty="0">
                <a:latin typeface="Times New Roman" panose="02020603050405020304" pitchFamily="18" charset="0"/>
                <a:cs typeface="Times New Roman" panose="02020603050405020304" pitchFamily="18" charset="0"/>
              </a:rPr>
              <a:t>Big Data Privacy</a:t>
            </a:r>
            <a:endParaRPr lang="en-IN" sz="3100" u="sng"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75721E09-A975-42B9-BBB8-89A8275FCBC3}"/>
              </a:ext>
            </a:extLst>
          </p:cNvPr>
          <p:cNvSpPr>
            <a:spLocks noChangeArrowheads="1"/>
          </p:cNvSpPr>
          <p:nvPr/>
        </p:nvSpPr>
        <p:spPr bwMode="auto">
          <a:xfrm>
            <a:off x="-305481" y="4859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image3.jpeg">
            <a:extLst>
              <a:ext uri="{FF2B5EF4-FFF2-40B4-BE49-F238E27FC236}">
                <a16:creationId xmlns:a16="http://schemas.microsoft.com/office/drawing/2014/main" id="{343E378E-FFF6-4B53-91AD-0B9E255A2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964" y="1439183"/>
            <a:ext cx="4650324" cy="2610144"/>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a:extLst>
              <a:ext uri="{FF2B5EF4-FFF2-40B4-BE49-F238E27FC236}">
                <a16:creationId xmlns:a16="http://schemas.microsoft.com/office/drawing/2014/main" id="{6B45209C-EC04-4EF1-AEE2-0AC10B35F1B4}"/>
              </a:ext>
            </a:extLst>
          </p:cNvPr>
          <p:cNvSpPr txBox="1">
            <a:spLocks/>
          </p:cNvSpPr>
          <p:nvPr/>
        </p:nvSpPr>
        <p:spPr>
          <a:xfrm>
            <a:off x="319597" y="4385569"/>
            <a:ext cx="2095130" cy="233704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92D050"/>
                </a:solidFill>
              </a:rPr>
              <a:t>Group members :</a:t>
            </a:r>
          </a:p>
          <a:p>
            <a:pPr marL="0" indent="0">
              <a:buNone/>
            </a:pPr>
            <a:br>
              <a:rPr lang="en-US" dirty="0">
                <a:solidFill>
                  <a:srgbClr val="92D050"/>
                </a:solidFill>
              </a:rPr>
            </a:br>
            <a:r>
              <a:rPr lang="en-US" dirty="0">
                <a:solidFill>
                  <a:srgbClr val="92D050"/>
                </a:solidFill>
              </a:rPr>
              <a:t>Aadarsha </a:t>
            </a:r>
            <a:r>
              <a:rPr lang="en-US" dirty="0" err="1">
                <a:solidFill>
                  <a:srgbClr val="92D050"/>
                </a:solidFill>
              </a:rPr>
              <a:t>Chapagain</a:t>
            </a:r>
            <a:endParaRPr lang="en-US" dirty="0">
              <a:solidFill>
                <a:srgbClr val="92D050"/>
              </a:solidFill>
            </a:endParaRPr>
          </a:p>
          <a:p>
            <a:pPr marL="0" indent="0">
              <a:buNone/>
            </a:pPr>
            <a:r>
              <a:rPr lang="en-US" dirty="0">
                <a:solidFill>
                  <a:srgbClr val="92D050"/>
                </a:solidFill>
              </a:rPr>
              <a:t>Jyoti Shukla</a:t>
            </a:r>
          </a:p>
          <a:p>
            <a:pPr marL="0" indent="0">
              <a:buNone/>
            </a:pPr>
            <a:r>
              <a:rPr lang="en-US" dirty="0">
                <a:solidFill>
                  <a:srgbClr val="92D050"/>
                </a:solidFill>
              </a:rPr>
              <a:t>Priti Bhale</a:t>
            </a:r>
          </a:p>
          <a:p>
            <a:pPr marL="0" indent="0">
              <a:buNone/>
            </a:pPr>
            <a:r>
              <a:rPr lang="en-US" dirty="0">
                <a:solidFill>
                  <a:srgbClr val="92D050"/>
                </a:solidFill>
              </a:rPr>
              <a:t>Rishi </a:t>
            </a:r>
            <a:r>
              <a:rPr lang="en-US" dirty="0" err="1">
                <a:solidFill>
                  <a:srgbClr val="92D050"/>
                </a:solidFill>
              </a:rPr>
              <a:t>Phaneendra</a:t>
            </a:r>
            <a:r>
              <a:rPr lang="en-US" dirty="0">
                <a:solidFill>
                  <a:srgbClr val="92D050"/>
                </a:solidFill>
              </a:rPr>
              <a:t> Varma</a:t>
            </a:r>
          </a:p>
          <a:p>
            <a:pPr marL="0" indent="0">
              <a:buNone/>
            </a:pPr>
            <a:r>
              <a:rPr lang="en-US" dirty="0" err="1">
                <a:solidFill>
                  <a:srgbClr val="92D050"/>
                </a:solidFill>
              </a:rPr>
              <a:t>Sreya</a:t>
            </a:r>
            <a:r>
              <a:rPr lang="en-US" dirty="0">
                <a:solidFill>
                  <a:srgbClr val="92D050"/>
                </a:solidFill>
              </a:rPr>
              <a:t> </a:t>
            </a:r>
            <a:r>
              <a:rPr lang="en-US" dirty="0" err="1">
                <a:solidFill>
                  <a:srgbClr val="92D050"/>
                </a:solidFill>
              </a:rPr>
              <a:t>Treesa</a:t>
            </a:r>
            <a:r>
              <a:rPr lang="en-US" dirty="0">
                <a:solidFill>
                  <a:srgbClr val="92D050"/>
                </a:solidFill>
              </a:rPr>
              <a:t> </a:t>
            </a:r>
            <a:r>
              <a:rPr lang="en-US" dirty="0" err="1">
                <a:solidFill>
                  <a:srgbClr val="92D050"/>
                </a:solidFill>
              </a:rPr>
              <a:t>Johny</a:t>
            </a:r>
            <a:endParaRPr lang="en-US" dirty="0">
              <a:solidFill>
                <a:srgbClr val="92D050"/>
              </a:solidFill>
            </a:endParaRPr>
          </a:p>
          <a:p>
            <a:pPr marL="0" indent="0">
              <a:buNone/>
            </a:pPr>
            <a:r>
              <a:rPr lang="en-US" dirty="0">
                <a:solidFill>
                  <a:srgbClr val="92D050"/>
                </a:solidFill>
              </a:rPr>
              <a:t>Piyush Bhatia</a:t>
            </a:r>
          </a:p>
          <a:p>
            <a:pPr marL="0" indent="0">
              <a:buNone/>
            </a:pPr>
            <a:endParaRPr lang="en-IN" dirty="0"/>
          </a:p>
        </p:txBody>
      </p:sp>
      <p:sp>
        <p:nvSpPr>
          <p:cNvPr id="14" name="Subtitle 2">
            <a:extLst>
              <a:ext uri="{FF2B5EF4-FFF2-40B4-BE49-F238E27FC236}">
                <a16:creationId xmlns:a16="http://schemas.microsoft.com/office/drawing/2014/main" id="{3B1F4C45-92C9-420D-ABD1-BA4E693CEAEC}"/>
              </a:ext>
            </a:extLst>
          </p:cNvPr>
          <p:cNvSpPr txBox="1">
            <a:spLocks/>
          </p:cNvSpPr>
          <p:nvPr/>
        </p:nvSpPr>
        <p:spPr>
          <a:xfrm>
            <a:off x="6846164" y="4385569"/>
            <a:ext cx="4020104" cy="2374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rgbClr val="92D050"/>
                </a:solidFill>
              </a:rPr>
              <a:t>Submitted to : Jagmohan Dutta</a:t>
            </a:r>
          </a:p>
          <a:p>
            <a:pPr marL="0" indent="0">
              <a:buNone/>
            </a:pPr>
            <a:r>
              <a:rPr lang="en-US" dirty="0">
                <a:solidFill>
                  <a:srgbClr val="92D050"/>
                </a:solidFill>
              </a:rPr>
              <a:t>Submitted on : 18-Oct-21</a:t>
            </a:r>
            <a:endParaRPr lang="en-IN" dirty="0">
              <a:solidFill>
                <a:srgbClr val="92D050"/>
              </a:solidFill>
            </a:endParaRPr>
          </a:p>
        </p:txBody>
      </p:sp>
    </p:spTree>
    <p:extLst>
      <p:ext uri="{BB962C8B-B14F-4D97-AF65-F5344CB8AC3E}">
        <p14:creationId xmlns:p14="http://schemas.microsoft.com/office/powerpoint/2010/main" val="20604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5D2930-9F96-452E-BBF6-24391B46C28A}"/>
              </a:ext>
            </a:extLst>
          </p:cNvPr>
          <p:cNvSpPr>
            <a:spLocks noGrp="1"/>
          </p:cNvSpPr>
          <p:nvPr>
            <p:ph type="title"/>
          </p:nvPr>
        </p:nvSpPr>
        <p:spPr>
          <a:xfrm>
            <a:off x="597433" y="370642"/>
            <a:ext cx="9798318" cy="6340876"/>
          </a:xfrm>
        </p:spPr>
        <p:txBody>
          <a:bodyPr>
            <a:noAutofit/>
          </a:bodyPr>
          <a:lstStyle/>
          <a:p>
            <a:r>
              <a:rPr lang="en-US" sz="2000" dirty="0">
                <a:latin typeface="Times New Roman" panose="02020603050405020304" pitchFamily="18" charset="0"/>
                <a:cs typeface="Times New Roman" panose="02020603050405020304" pitchFamily="18" charset="0"/>
              </a:rPr>
              <a:t>Topics: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1600" dirty="0">
                <a:solidFill>
                  <a:srgbClr val="92D050"/>
                </a:solidFill>
                <a:latin typeface="Times New Roman" panose="02020603050405020304" pitchFamily="18" charset="0"/>
                <a:cs typeface="Times New Roman" panose="02020603050405020304" pitchFamily="18" charset="0"/>
              </a:rPr>
              <a:t>1) What is Big Data Privacy </a:t>
            </a:r>
            <a:br>
              <a:rPr lang="en-US" sz="1600" dirty="0">
                <a:solidFill>
                  <a:srgbClr val="92D050"/>
                </a:solidFill>
                <a:latin typeface="Times New Roman" panose="02020603050405020304" pitchFamily="18" charset="0"/>
                <a:cs typeface="Times New Roman" panose="02020603050405020304" pitchFamily="18" charset="0"/>
              </a:rPr>
            </a:br>
            <a:r>
              <a:rPr lang="en-US" sz="1600" dirty="0">
                <a:solidFill>
                  <a:srgbClr val="92D050"/>
                </a:solidFill>
                <a:latin typeface="Times New Roman" panose="02020603050405020304" pitchFamily="18" charset="0"/>
                <a:cs typeface="Times New Roman" panose="02020603050405020304" pitchFamily="18" charset="0"/>
              </a:rPr>
              <a:t>2) Big Data Privacy risks</a:t>
            </a:r>
            <a:br>
              <a:rPr lang="en-US" sz="1600" dirty="0">
                <a:solidFill>
                  <a:srgbClr val="92D050"/>
                </a:solidFill>
                <a:latin typeface="Times New Roman" panose="02020603050405020304" pitchFamily="18" charset="0"/>
                <a:cs typeface="Times New Roman" panose="02020603050405020304" pitchFamily="18" charset="0"/>
              </a:rPr>
            </a:br>
            <a:r>
              <a:rPr lang="en-US" sz="1600" dirty="0">
                <a:solidFill>
                  <a:srgbClr val="92D050"/>
                </a:solidFill>
                <a:latin typeface="Times New Roman" panose="02020603050405020304" pitchFamily="18" charset="0"/>
                <a:cs typeface="Times New Roman" panose="02020603050405020304" pitchFamily="18" charset="0"/>
              </a:rPr>
              <a:t>3) Data privacy best practices</a:t>
            </a:r>
            <a:br>
              <a:rPr lang="en-US" sz="1600" dirty="0">
                <a:solidFill>
                  <a:srgbClr val="92D050"/>
                </a:solidFill>
                <a:latin typeface="Times New Roman" panose="02020603050405020304" pitchFamily="18" charset="0"/>
                <a:cs typeface="Times New Roman" panose="02020603050405020304" pitchFamily="18" charset="0"/>
              </a:rPr>
            </a:br>
            <a:r>
              <a:rPr lang="en-US" sz="1600" dirty="0">
                <a:solidFill>
                  <a:srgbClr val="92D050"/>
                </a:solidFill>
                <a:latin typeface="Times New Roman" panose="02020603050405020304" pitchFamily="18" charset="0"/>
                <a:cs typeface="Times New Roman" panose="02020603050405020304" pitchFamily="18" charset="0"/>
              </a:rPr>
              <a:t>4) </a:t>
            </a:r>
            <a:r>
              <a:rPr lang="en-US" sz="1600" kern="0" dirty="0">
                <a:solidFill>
                  <a:srgbClr val="92D050"/>
                </a:solidFill>
                <a:effectLst/>
                <a:latin typeface="Times New Roman" panose="02020603050405020304" pitchFamily="18" charset="0"/>
                <a:ea typeface="Times New Roman" panose="02020603050405020304" pitchFamily="18" charset="0"/>
              </a:rPr>
              <a:t>Methods for Protecting Public Release Data</a:t>
            </a:r>
            <a:br>
              <a:rPr lang="en-IN" sz="1600" kern="0" dirty="0">
                <a:solidFill>
                  <a:srgbClr val="92D050"/>
                </a:solidFill>
                <a:effectLst/>
                <a:latin typeface="Times New Roman" panose="02020603050405020304" pitchFamily="18" charset="0"/>
                <a:ea typeface="Times New Roman" panose="02020603050405020304" pitchFamily="18" charset="0"/>
              </a:rPr>
            </a:br>
            <a:r>
              <a:rPr lang="en-US" sz="1600" dirty="0">
                <a:solidFill>
                  <a:srgbClr val="92D050"/>
                </a:solidFill>
                <a:latin typeface="Times New Roman" panose="02020603050405020304" pitchFamily="18" charset="0"/>
                <a:cs typeface="Times New Roman" panose="02020603050405020304" pitchFamily="18" charset="0"/>
              </a:rPr>
              <a:t>5) Provide a case study where privacy is an issue when it comes to Big Data Analytics</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45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1B9C-1AE9-4E5A-952E-8249B18D7F80}"/>
              </a:ext>
            </a:extLst>
          </p:cNvPr>
          <p:cNvSpPr>
            <a:spLocks noGrp="1"/>
          </p:cNvSpPr>
          <p:nvPr>
            <p:ph type="ctrTitle"/>
          </p:nvPr>
        </p:nvSpPr>
        <p:spPr>
          <a:xfrm>
            <a:off x="1240737" y="620122"/>
            <a:ext cx="7766936" cy="1359598"/>
          </a:xfrm>
        </p:spPr>
        <p:txBody>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Big Data Privacy</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9EEB4C-E080-4763-951F-ABD7FD044B9D}"/>
              </a:ext>
            </a:extLst>
          </p:cNvPr>
          <p:cNvSpPr>
            <a:spLocks noGrp="1"/>
          </p:cNvSpPr>
          <p:nvPr>
            <p:ph type="subTitle" idx="1"/>
          </p:nvPr>
        </p:nvSpPr>
        <p:spPr>
          <a:xfrm>
            <a:off x="479394" y="1660124"/>
            <a:ext cx="9792070" cy="3409026"/>
          </a:xfrm>
        </p:spPr>
        <p:txBody>
          <a:bodyPr>
            <a:normAutofit fontScale="40000" lnSpcReduction="20000"/>
          </a:bodyPr>
          <a:lstStyle/>
          <a:p>
            <a:pPr lvl="0" algn="l">
              <a:lnSpc>
                <a:spcPct val="107000"/>
              </a:lnSpc>
            </a:pPr>
            <a:r>
              <a:rPr lang="en-IN" sz="4500" dirty="0">
                <a:effectLst/>
                <a:latin typeface="Times New Roman" panose="02020603050405020304" pitchFamily="18" charset="0"/>
                <a:ea typeface="Calibri" panose="020F0502020204030204" pitchFamily="34" charset="0"/>
                <a:cs typeface="Times New Roman" panose="02020603050405020304" pitchFamily="18" charset="0"/>
              </a:rPr>
              <a:t>Big data privacy is the most significant practice in the field of big data analytics which involves appropriate handling of data in order to mitigate the threats faced due to weak management of data.</a:t>
            </a:r>
          </a:p>
          <a:p>
            <a:pPr marL="342900" lvl="0" indent="-342900" algn="l">
              <a:lnSpc>
                <a:spcPct val="107000"/>
              </a:lnSpc>
              <a:buFont typeface="Symbol" panose="05050102010706020507" pitchFamily="18" charset="2"/>
              <a:buChar char=""/>
            </a:pPr>
            <a:r>
              <a:rPr lang="en-IN" sz="4500" dirty="0">
                <a:effectLst/>
                <a:latin typeface="Times New Roman" panose="02020603050405020304" pitchFamily="18" charset="0"/>
                <a:ea typeface="Calibri" panose="020F0502020204030204" pitchFamily="34" charset="0"/>
                <a:cs typeface="Times New Roman" panose="02020603050405020304" pitchFamily="18" charset="0"/>
              </a:rPr>
              <a:t>Managing data properly is a high necessity these days and if not done properly it may lead to security breach and the organizations would not be able to understand their customer needs and hence would fail in taking data driven decisions.</a:t>
            </a:r>
          </a:p>
          <a:p>
            <a:pPr marL="342900" lvl="0" indent="-342900" algn="l">
              <a:lnSpc>
                <a:spcPct val="107000"/>
              </a:lnSpc>
              <a:buFont typeface="Symbol" panose="05050102010706020507" pitchFamily="18" charset="2"/>
              <a:buChar char=""/>
            </a:pPr>
            <a:r>
              <a:rPr lang="en-IN" sz="4500" dirty="0">
                <a:effectLst/>
                <a:latin typeface="Times New Roman" panose="02020603050405020304" pitchFamily="18" charset="0"/>
                <a:ea typeface="Calibri" panose="020F0502020204030204" pitchFamily="34" charset="0"/>
                <a:cs typeface="Times New Roman" panose="02020603050405020304" pitchFamily="18" charset="0"/>
              </a:rPr>
              <a:t>To protect information and to maintain privacy, a framework should be created which can manage the various Vs (volume, velocity, variety and volume) of big data.</a:t>
            </a:r>
          </a:p>
          <a:p>
            <a:pPr marL="342900" lvl="0" indent="-342900" algn="l">
              <a:lnSpc>
                <a:spcPct val="107000"/>
              </a:lnSpc>
              <a:spcAft>
                <a:spcPts val="800"/>
              </a:spcAft>
              <a:buFont typeface="Symbol" panose="05050102010706020507" pitchFamily="18" charset="2"/>
              <a:buChar char=""/>
            </a:pPr>
            <a:r>
              <a:rPr lang="en-IN" sz="4500" dirty="0">
                <a:effectLst/>
                <a:latin typeface="Times New Roman" panose="02020603050405020304" pitchFamily="18" charset="0"/>
                <a:ea typeface="Calibri" panose="020F0502020204030204" pitchFamily="34" charset="0"/>
                <a:cs typeface="Times New Roman" panose="02020603050405020304" pitchFamily="18" charset="0"/>
              </a:rPr>
              <a:t>Spread of sensitive information and personally identifiable data lead to high data privacy issues and therefore should be regulated and managed properly by data owners.</a:t>
            </a:r>
          </a:p>
          <a:p>
            <a:endParaRPr lang="en-IN" dirty="0"/>
          </a:p>
        </p:txBody>
      </p:sp>
    </p:spTree>
    <p:extLst>
      <p:ext uri="{BB962C8B-B14F-4D97-AF65-F5344CB8AC3E}">
        <p14:creationId xmlns:p14="http://schemas.microsoft.com/office/powerpoint/2010/main" val="59772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1B9C-1AE9-4E5A-952E-8249B18D7F80}"/>
              </a:ext>
            </a:extLst>
          </p:cNvPr>
          <p:cNvSpPr>
            <a:spLocks noGrp="1"/>
          </p:cNvSpPr>
          <p:nvPr>
            <p:ph type="ctrTitle"/>
          </p:nvPr>
        </p:nvSpPr>
        <p:spPr>
          <a:xfrm>
            <a:off x="1240737" y="620122"/>
            <a:ext cx="7766936" cy="1359598"/>
          </a:xfrm>
        </p:spPr>
        <p:txBody>
          <a:bodyPr/>
          <a:lstStyle/>
          <a:p>
            <a:pPr algn="ct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Big Data Privacy Risks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39EEB4C-E080-4763-951F-ABD7FD044B9D}"/>
              </a:ext>
            </a:extLst>
          </p:cNvPr>
          <p:cNvSpPr>
            <a:spLocks noGrp="1"/>
          </p:cNvSpPr>
          <p:nvPr>
            <p:ph type="subTitle" idx="1"/>
          </p:nvPr>
        </p:nvSpPr>
        <p:spPr>
          <a:xfrm>
            <a:off x="479394" y="1660124"/>
            <a:ext cx="8794609" cy="4048217"/>
          </a:xfrm>
        </p:spPr>
        <p:txBody>
          <a:bodyPr>
            <a:normAutofit fontScale="77500" lnSpcReduction="20000"/>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a huge volume of data, Big Data brings a whole lot of privacy issues with it. Therefore, it is important to keep track of data movement since the data is hosted on cloud platforms rather than on physical machines.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 of the major Big Data privacy risks which can be experienced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Privacy Data Breach</a:t>
            </a:r>
            <a:r>
              <a:rPr lang="en-US" sz="1800" dirty="0">
                <a:effectLst/>
                <a:latin typeface="Calibri" panose="020F0502020204030204" pitchFamily="34" charset="0"/>
                <a:ea typeface="Calibri" panose="020F0502020204030204" pitchFamily="34" charset="0"/>
                <a:cs typeface="Times New Roman" panose="02020603050405020304" pitchFamily="18" charset="0"/>
              </a:rPr>
              <a:t>: Unauthorized access to customer data without their knowledge is called Data Breach. Breaches are targeted mostly at large, trusted organizations that are responsible for the data security of their customers. Reasons for data breaches are weak passwords, out of date software.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Data Brokerage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Circulation of False and incorrect data is called data brokerage. False information leads to flawed algorithms which then lead to wrong insights. Therefore, it is important to consider the data authenticity before accepting the data from different organizations and working on 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Data Discrimination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Big Data containing ethnicity and demographic data are prone to unintentional discrimination. Many large organizations and official bodies depend on this Big Data which unknowingly works on algorithms to penalize some specific group of people.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Data Masking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method of hiding sensitive or important data from other less important characters is called Data Masking. It is also called “Data Obfuscation”. Usually, it is implemented by organizations to protect the confidential data of users. But, if not implemented properly, can result in compromising the security and subsequently privacy of the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84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1B9C-1AE9-4E5A-952E-8249B18D7F80}"/>
              </a:ext>
            </a:extLst>
          </p:cNvPr>
          <p:cNvSpPr>
            <a:spLocks noGrp="1"/>
          </p:cNvSpPr>
          <p:nvPr>
            <p:ph type="ctrTitle"/>
          </p:nvPr>
        </p:nvSpPr>
        <p:spPr>
          <a:xfrm>
            <a:off x="1063184" y="300525"/>
            <a:ext cx="7766936" cy="1821237"/>
          </a:xfrm>
        </p:spPr>
        <p:txBody>
          <a:bodyPr/>
          <a:lstStyle/>
          <a:p>
            <a:pPr algn="ctr"/>
            <a:r>
              <a:rPr lang="en-US" sz="1800" b="1" dirty="0">
                <a:latin typeface="Times New Roman" panose="02020603050405020304" pitchFamily="18" charset="0"/>
                <a:cs typeface="Times New Roman" panose="02020603050405020304" pitchFamily="18" charset="0"/>
              </a:rPr>
              <a:t>Data Privacy Best Practices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39EEB4C-E080-4763-951F-ABD7FD044B9D}"/>
              </a:ext>
            </a:extLst>
          </p:cNvPr>
          <p:cNvSpPr>
            <a:spLocks noGrp="1"/>
          </p:cNvSpPr>
          <p:nvPr>
            <p:ph type="subTitle" idx="1"/>
          </p:nvPr>
        </p:nvSpPr>
        <p:spPr>
          <a:xfrm>
            <a:off x="479394" y="1660124"/>
            <a:ext cx="8794609" cy="4048217"/>
          </a:xfrm>
        </p:spPr>
        <p:txBody>
          <a:bodyPr>
            <a:normAutofit fontScale="92500" lnSpcReduction="20000"/>
          </a:bodyPr>
          <a:lstStyle/>
          <a:p>
            <a:pPr marL="0" indent="0" algn="l">
              <a:spcBef>
                <a:spcPts val="0"/>
              </a:spcBef>
              <a:spcAft>
                <a:spcPts val="0"/>
              </a:spcAft>
              <a:buNone/>
            </a:pPr>
            <a:r>
              <a:rPr lang="en-US" sz="1600" u="sng" dirty="0">
                <a:effectLst/>
                <a:latin typeface="Times New Roman" panose="02020603050405020304" pitchFamily="18" charset="0"/>
                <a:cs typeface="Times New Roman" panose="02020603050405020304" pitchFamily="18" charset="0"/>
              </a:rPr>
              <a:t>1. Collect minimal data</a:t>
            </a:r>
          </a:p>
          <a:p>
            <a:pPr marL="0" indent="0" algn="l">
              <a:spcBef>
                <a:spcPts val="0"/>
              </a:spcBef>
              <a:spcAft>
                <a:spcPts val="0"/>
              </a:spcAft>
              <a:buNone/>
            </a:pPr>
            <a:r>
              <a:rPr lang="en-US" sz="1600" dirty="0">
                <a:effectLst/>
                <a:latin typeface="Times New Roman" panose="02020603050405020304" pitchFamily="18" charset="0"/>
                <a:cs typeface="Times New Roman" panose="02020603050405020304" pitchFamily="18" charset="0"/>
              </a:rPr>
              <a:t>It is always recommended to collect the data that is only needed while collecting data from end-users. The less data you collect will help you in protecting customer’s data privacy.</a:t>
            </a:r>
          </a:p>
          <a:p>
            <a:pPr marL="0" indent="0" algn="l">
              <a:spcBef>
                <a:spcPts val="0"/>
              </a:spcBef>
              <a:spcAft>
                <a:spcPts val="0"/>
              </a:spcAft>
              <a:buNone/>
            </a:pPr>
            <a:endParaRPr lang="en-US" sz="1600" dirty="0">
              <a:effectLst/>
              <a:latin typeface="Times New Roman" panose="02020603050405020304" pitchFamily="18" charset="0"/>
              <a:cs typeface="Times New Roman" panose="02020603050405020304" pitchFamily="18" charset="0"/>
            </a:endParaRPr>
          </a:p>
          <a:p>
            <a:pPr marL="0" indent="0" algn="l">
              <a:spcBef>
                <a:spcPts val="0"/>
              </a:spcBef>
              <a:spcAft>
                <a:spcPts val="0"/>
              </a:spcAft>
              <a:buNone/>
            </a:pPr>
            <a:r>
              <a:rPr lang="en-US" sz="1600" u="sng" dirty="0">
                <a:effectLst/>
                <a:latin typeface="Times New Roman" panose="02020603050405020304" pitchFamily="18" charset="0"/>
                <a:cs typeface="Times New Roman" panose="02020603050405020304" pitchFamily="18" charset="0"/>
              </a:rPr>
              <a:t>2. Avoid Internal risks by educating employees</a:t>
            </a:r>
          </a:p>
          <a:p>
            <a:pPr marL="0" indent="0" algn="l">
              <a:spcBef>
                <a:spcPts val="0"/>
              </a:spcBef>
              <a:spcAft>
                <a:spcPts val="0"/>
              </a:spcAft>
              <a:buNone/>
            </a:pPr>
            <a:r>
              <a:rPr lang="en-US" sz="1600" dirty="0">
                <a:effectLst/>
                <a:latin typeface="Times New Roman" panose="02020603050405020304" pitchFamily="18" charset="0"/>
                <a:cs typeface="Times New Roman" panose="02020603050405020304" pitchFamily="18" charset="0"/>
              </a:rPr>
              <a:t>Internal threats in an organization can be avoided by educating the employees on best practices like changing passwords frequently, etc.</a:t>
            </a:r>
          </a:p>
          <a:p>
            <a:pPr marL="0" indent="0" algn="l">
              <a:spcBef>
                <a:spcPts val="0"/>
              </a:spcBef>
              <a:spcAft>
                <a:spcPts val="0"/>
              </a:spcAft>
              <a:buNone/>
            </a:pPr>
            <a:endParaRPr lang="en-US" sz="1600" dirty="0">
              <a:effectLst/>
              <a:latin typeface="Times New Roman" panose="02020603050405020304" pitchFamily="18" charset="0"/>
              <a:cs typeface="Times New Roman" panose="02020603050405020304" pitchFamily="18" charset="0"/>
            </a:endParaRPr>
          </a:p>
          <a:p>
            <a:pPr marL="0" indent="0" algn="l">
              <a:spcBef>
                <a:spcPts val="0"/>
              </a:spcBef>
              <a:spcAft>
                <a:spcPts val="0"/>
              </a:spcAft>
              <a:buNone/>
            </a:pPr>
            <a:r>
              <a:rPr lang="en-US" sz="1600" u="sng" dirty="0">
                <a:effectLst/>
                <a:latin typeface="Times New Roman" panose="02020603050405020304" pitchFamily="18" charset="0"/>
                <a:cs typeface="Times New Roman" panose="02020603050405020304" pitchFamily="18" charset="0"/>
              </a:rPr>
              <a:t>3. Take consent of user while collecting data</a:t>
            </a:r>
          </a:p>
          <a:p>
            <a:pPr marL="0" indent="0" algn="l">
              <a:spcBef>
                <a:spcPts val="0"/>
              </a:spcBef>
              <a:spcAft>
                <a:spcPts val="0"/>
              </a:spcAft>
              <a:buNone/>
            </a:pPr>
            <a:r>
              <a:rPr lang="en-US" sz="1600" dirty="0">
                <a:effectLst/>
                <a:latin typeface="Times New Roman" panose="02020603050405020304" pitchFamily="18" charset="0"/>
                <a:cs typeface="Times New Roman" panose="02020603050405020304" pitchFamily="18" charset="0"/>
              </a:rPr>
              <a:t>While designing a UI, always remember to take consent from the user while collecting data. There should be transparency with the customers for using the information provided by them</a:t>
            </a:r>
          </a:p>
          <a:p>
            <a:pPr marL="0" indent="0" algn="l">
              <a:spcBef>
                <a:spcPts val="0"/>
              </a:spcBef>
              <a:spcAft>
                <a:spcPts val="0"/>
              </a:spcAft>
              <a:buNone/>
            </a:pPr>
            <a:endParaRPr lang="en-US" sz="1600" u="sng" dirty="0">
              <a:effectLst/>
              <a:latin typeface="Times New Roman" panose="02020603050405020304" pitchFamily="18" charset="0"/>
              <a:cs typeface="Times New Roman" panose="02020603050405020304" pitchFamily="18" charset="0"/>
            </a:endParaRPr>
          </a:p>
          <a:p>
            <a:pPr marL="0" indent="0" algn="l">
              <a:spcBef>
                <a:spcPts val="0"/>
              </a:spcBef>
              <a:spcAft>
                <a:spcPts val="0"/>
              </a:spcAft>
              <a:buNone/>
            </a:pPr>
            <a:r>
              <a:rPr lang="en-US" sz="1600" u="sng" dirty="0">
                <a:effectLst/>
                <a:latin typeface="Times New Roman" panose="02020603050405020304" pitchFamily="18" charset="0"/>
                <a:cs typeface="Times New Roman" panose="02020603050405020304" pitchFamily="18" charset="0"/>
              </a:rPr>
              <a:t>4. Implementing homomorphic encryption</a:t>
            </a:r>
          </a:p>
          <a:p>
            <a:pPr marL="0" indent="0" algn="l">
              <a:spcBef>
                <a:spcPts val="0"/>
              </a:spcBef>
              <a:spcAft>
                <a:spcPts val="0"/>
              </a:spcAft>
              <a:buNone/>
            </a:pPr>
            <a:r>
              <a:rPr lang="en-US" sz="1600" dirty="0">
                <a:effectLst/>
                <a:latin typeface="Times New Roman" panose="02020603050405020304" pitchFamily="18" charset="0"/>
                <a:cs typeface="Times New Roman" panose="02020603050405020304" pitchFamily="18" charset="0"/>
              </a:rPr>
              <a:t>Homomorphic encryption is a type of encryption that allows users to perform computations on data without ever decrypting it. It helps in preventing companies to disclose private information to the outside organizations</a:t>
            </a:r>
          </a:p>
          <a:p>
            <a:pPr marL="0" indent="0" algn="l">
              <a:spcBef>
                <a:spcPts val="0"/>
              </a:spcBef>
              <a:spcAft>
                <a:spcPts val="0"/>
              </a:spcAft>
              <a:buNone/>
            </a:pPr>
            <a:endParaRPr lang="en-US" sz="1600" u="sng" dirty="0">
              <a:effectLst/>
              <a:latin typeface="Times New Roman" panose="02020603050405020304" pitchFamily="18" charset="0"/>
              <a:cs typeface="Times New Roman" panose="02020603050405020304" pitchFamily="18" charset="0"/>
            </a:endParaRPr>
          </a:p>
          <a:p>
            <a:pPr marL="0" indent="0" algn="l">
              <a:spcBef>
                <a:spcPts val="0"/>
              </a:spcBef>
              <a:spcAft>
                <a:spcPts val="0"/>
              </a:spcAft>
              <a:buNone/>
            </a:pPr>
            <a:r>
              <a:rPr lang="en-US" sz="1600" u="sng" dirty="0">
                <a:effectLst/>
                <a:latin typeface="Times New Roman" panose="02020603050405020304" pitchFamily="18" charset="0"/>
                <a:cs typeface="Times New Roman" panose="02020603050405020304" pitchFamily="18" charset="0"/>
              </a:rPr>
              <a:t>5. Real-Time Monitoring</a:t>
            </a:r>
          </a:p>
          <a:p>
            <a:pPr marL="0" indent="0" algn="l">
              <a:spcBef>
                <a:spcPts val="0"/>
              </a:spcBef>
              <a:spcAft>
                <a:spcPts val="0"/>
              </a:spcAft>
              <a:buNone/>
            </a:pPr>
            <a:r>
              <a:rPr lang="en-US" sz="1600" dirty="0">
                <a:effectLst/>
                <a:latin typeface="Times New Roman" panose="02020603050405020304" pitchFamily="18" charset="0"/>
                <a:cs typeface="Times New Roman" panose="02020603050405020304" pitchFamily="18" charset="0"/>
              </a:rPr>
              <a:t>Real-Time Monitoring refers to continuously monitor the activities of the employees by taking snapshots time-to-time which provides a clear picture of the work happening in employees' servers or PC and alerts in case of undesirable activities. It helps organizations to take action as soon as the problem happens.</a:t>
            </a:r>
          </a:p>
          <a:p>
            <a:pPr marL="0" indent="0" algn="l">
              <a:buNone/>
            </a:pPr>
            <a:endParaRPr lang="en-US" sz="1600" dirty="0">
              <a:latin typeface="Times New Roman" panose="02020603050405020304" pitchFamily="18" charset="0"/>
              <a:cs typeface="Times New Roman" panose="02020603050405020304" pitchFamily="18" charset="0"/>
            </a:endParaRPr>
          </a:p>
          <a:p>
            <a:pPr marL="0" indent="0" algn="l">
              <a:buNone/>
            </a:pPr>
            <a:endParaRPr lang="en-US" dirty="0"/>
          </a:p>
          <a:p>
            <a:pPr algn="l"/>
            <a:endParaRPr lang="en-IN" dirty="0"/>
          </a:p>
        </p:txBody>
      </p:sp>
    </p:spTree>
    <p:extLst>
      <p:ext uri="{BB962C8B-B14F-4D97-AF65-F5344CB8AC3E}">
        <p14:creationId xmlns:p14="http://schemas.microsoft.com/office/powerpoint/2010/main" val="41086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1B9C-1AE9-4E5A-952E-8249B18D7F80}"/>
              </a:ext>
            </a:extLst>
          </p:cNvPr>
          <p:cNvSpPr>
            <a:spLocks noGrp="1"/>
          </p:cNvSpPr>
          <p:nvPr>
            <p:ph type="ctrTitle"/>
          </p:nvPr>
        </p:nvSpPr>
        <p:spPr>
          <a:xfrm>
            <a:off x="726900" y="131851"/>
            <a:ext cx="8576898" cy="1918892"/>
          </a:xfrm>
        </p:spPr>
        <p:txBody>
          <a:bodyPr/>
          <a:lstStyle/>
          <a:p>
            <a:pPr algn="ctr"/>
            <a:r>
              <a:rPr lang="en-US" sz="1800" b="1" kern="0" dirty="0">
                <a:effectLst/>
                <a:latin typeface="Times New Roman" panose="02020603050405020304" pitchFamily="18" charset="0"/>
                <a:ea typeface="Times New Roman" panose="02020603050405020304" pitchFamily="18" charset="0"/>
              </a:rPr>
              <a:t>Methods for Protecting Public Release Data</a:t>
            </a:r>
            <a:br>
              <a:rPr lang="en-IN" sz="1800" b="1" kern="0" dirty="0">
                <a:effectLst/>
                <a:latin typeface="Times New Roman" panose="02020603050405020304" pitchFamily="18" charset="0"/>
                <a:ea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39EEB4C-E080-4763-951F-ABD7FD044B9D}"/>
              </a:ext>
            </a:extLst>
          </p:cNvPr>
          <p:cNvSpPr>
            <a:spLocks noGrp="1"/>
          </p:cNvSpPr>
          <p:nvPr>
            <p:ph type="subTitle" idx="1"/>
          </p:nvPr>
        </p:nvSpPr>
        <p:spPr>
          <a:xfrm>
            <a:off x="726900" y="1242875"/>
            <a:ext cx="9304867" cy="5335478"/>
          </a:xfrm>
        </p:spPr>
        <p:txBody>
          <a:bodyPr>
            <a:normAutofit fontScale="47500" lnSpcReduction="20000"/>
          </a:bodyPr>
          <a:lstStyle/>
          <a:p>
            <a:pPr algn="l">
              <a:spcAft>
                <a:spcPts val="400"/>
              </a:spcAft>
            </a:pPr>
            <a:r>
              <a:rPr lang="en-US" sz="2800" u="sng" dirty="0">
                <a:effectLst/>
                <a:latin typeface="Times New Roman" panose="02020603050405020304" pitchFamily="18" charset="0"/>
                <a:ea typeface="Segoe UI" panose="020B0502040204020203" pitchFamily="34" charset="0"/>
                <a:cs typeface="Times New Roman" panose="02020603050405020304" pitchFamily="18" charset="0"/>
              </a:rPr>
              <a:t>1) K-anonymity</a:t>
            </a:r>
            <a:endParaRPr lang="en-IN" sz="2800" u="sng" dirty="0">
              <a:latin typeface="Times New Roman" panose="02020603050405020304" pitchFamily="18" charset="0"/>
              <a:ea typeface="SimSun" panose="02010600030101010101" pitchFamily="2" charset="-122"/>
              <a:cs typeface="Times New Roman" panose="02020603050405020304" pitchFamily="18" charset="0"/>
            </a:endParaRPr>
          </a:p>
          <a:p>
            <a:pPr algn="l">
              <a:spcAft>
                <a:spcPts val="400"/>
              </a:spcAft>
            </a:pPr>
            <a:r>
              <a:rPr lang="en-US" sz="2800" dirty="0">
                <a:effectLst/>
                <a:latin typeface="Times New Roman" panose="02020603050405020304" pitchFamily="18" charset="0"/>
                <a:ea typeface="Georgia" panose="02040502050405020303" pitchFamily="18" charset="0"/>
                <a:cs typeface="Times New Roman" panose="02020603050405020304" pitchFamily="18" charset="0"/>
              </a:rPr>
              <a:t>Disclosure of information is said to have a place of anonymity if the personal information contained in the release is not visible to at least 1-person persons whose information appears on the release. For k-anonymization problems, a database is a table containing n lines and columns m, where each table line represents a record related to a particular person from people and entries in different rows do not need to be different.</a:t>
            </a:r>
          </a:p>
          <a:p>
            <a:pPr marL="457200" indent="-457200" algn="l">
              <a:spcAft>
                <a:spcPts val="400"/>
              </a:spcAft>
              <a:buFont typeface="Wingdings" panose="05000000000000000000" pitchFamily="2" charset="2"/>
              <a:buChar char="q"/>
            </a:pPr>
            <a:r>
              <a:rPr lang="en-US" sz="2800" dirty="0">
                <a:effectLst/>
                <a:latin typeface="Times New Roman" panose="02020603050405020304" pitchFamily="18" charset="0"/>
                <a:ea typeface="Georgia" panose="02040502050405020303" pitchFamily="18" charset="0"/>
                <a:cs typeface="Times New Roman" panose="02020603050405020304" pitchFamily="18" charset="0"/>
              </a:rPr>
              <a:t>Suppressing</a:t>
            </a:r>
          </a:p>
          <a:p>
            <a:pPr algn="l"/>
            <a:r>
              <a:rPr lang="en-US" sz="2800" dirty="0">
                <a:effectLst/>
                <a:latin typeface="Times New Roman" panose="02020603050405020304" pitchFamily="18" charset="0"/>
                <a:ea typeface="Georgia" panose="02040502050405020303" pitchFamily="18" charset="0"/>
                <a:cs typeface="Times New Roman" panose="02020603050405020304" pitchFamily="18" charset="0"/>
              </a:rPr>
              <a:t> In this way, a certain number of symbols are entered with the asterisk ‘*’. All or all of the column values ​​can be changed to '*'. In the unknown the name has replaced all the attributes in the attribute of the word 'Name' and each value in the attribute of 'Religion' in '*'.</a:t>
            </a:r>
          </a:p>
          <a:p>
            <a:pPr marL="457200" indent="-457200" algn="l">
              <a:buFont typeface="Wingdings" panose="05000000000000000000" pitchFamily="2" charset="2"/>
              <a:buChar char="q"/>
            </a:pPr>
            <a:r>
              <a:rPr lang="en-US" sz="2800" u="sng" dirty="0">
                <a:effectLst/>
                <a:latin typeface="Times New Roman" panose="02020603050405020304" pitchFamily="18" charset="0"/>
                <a:ea typeface="Georgia" panose="02040502050405020303" pitchFamily="18" charset="0"/>
                <a:cs typeface="Times New Roman" panose="02020603050405020304" pitchFamily="18" charset="0"/>
              </a:rPr>
              <a:t> </a:t>
            </a:r>
            <a:r>
              <a:rPr lang="en-US" sz="2800" dirty="0">
                <a:effectLst/>
                <a:latin typeface="Times New Roman" panose="02020603050405020304" pitchFamily="18" charset="0"/>
                <a:ea typeface="Georgia" panose="02040502050405020303" pitchFamily="18" charset="0"/>
                <a:cs typeface="Times New Roman" panose="02020603050405020304" pitchFamily="18" charset="0"/>
              </a:rPr>
              <a:t>Generalization </a:t>
            </a:r>
          </a:p>
          <a:p>
            <a:pPr algn="l"/>
            <a:r>
              <a:rPr lang="en-US" sz="2800" dirty="0">
                <a:effectLst/>
                <a:latin typeface="Times New Roman" panose="02020603050405020304" pitchFamily="18" charset="0"/>
                <a:ea typeface="Georgia" panose="02040502050405020303" pitchFamily="18" charset="0"/>
                <a:cs typeface="Times New Roman" panose="02020603050405020304" pitchFamily="18" charset="0"/>
              </a:rPr>
              <a:t>In this method, individual values of attributes are replaced with a broader category. For instance, the value ‘19’ of the attribute ‘Age’ may be supplanted by ‘ ≤20’, the value ‘23’ by ‘20 &lt; age ≤ 30’, etc.</a:t>
            </a:r>
          </a:p>
          <a:p>
            <a:pPr algn="l"/>
            <a:r>
              <a:rPr lang="en-US" sz="2800" u="sng" dirty="0">
                <a:latin typeface="Times New Roman" panose="02020603050405020304" pitchFamily="18" charset="0"/>
                <a:ea typeface="Georgia" panose="02040502050405020303" pitchFamily="18" charset="0"/>
                <a:cs typeface="Times New Roman" panose="02020603050405020304" pitchFamily="18" charset="0"/>
              </a:rPr>
              <a:t>2) </a:t>
            </a:r>
            <a:r>
              <a:rPr lang="en-US" sz="2800" u="sng" dirty="0">
                <a:effectLst/>
                <a:latin typeface="Times New Roman" panose="02020603050405020304" pitchFamily="18" charset="0"/>
                <a:ea typeface="Georgia" panose="02040502050405020303" pitchFamily="18" charset="0"/>
                <a:cs typeface="Times New Roman" panose="02020603050405020304" pitchFamily="18" charset="0"/>
              </a:rPr>
              <a:t> L-diversity</a:t>
            </a:r>
          </a:p>
          <a:p>
            <a:pPr algn="l"/>
            <a:r>
              <a:rPr lang="en-US" sz="2800" dirty="0">
                <a:effectLst/>
                <a:latin typeface="Times New Roman" panose="02020603050405020304" pitchFamily="18" charset="0"/>
                <a:ea typeface="Georgia" panose="02040502050405020303" pitchFamily="18" charset="0"/>
                <a:cs typeface="Times New Roman" panose="02020603050405020304" pitchFamily="18" charset="0"/>
              </a:rPr>
              <a:t>It is a group-based encryption method used to protect the privacy of data sets by minimizing data representation. This decline is a trade that leads to loss of data management functionality or mining algorithms for gaining certain privacy.</a:t>
            </a:r>
          </a:p>
          <a:p>
            <a:pPr algn="l"/>
            <a:r>
              <a:rPr lang="en-US" sz="2800" u="sng" dirty="0">
                <a:effectLst/>
                <a:latin typeface="Times New Roman" panose="02020603050405020304" pitchFamily="18" charset="0"/>
                <a:ea typeface="Georgia" panose="02040502050405020303" pitchFamily="18" charset="0"/>
                <a:cs typeface="Times New Roman" panose="02020603050405020304" pitchFamily="18" charset="0"/>
              </a:rPr>
              <a:t>3) T-closeness</a:t>
            </a:r>
          </a:p>
          <a:p>
            <a:pPr algn="l"/>
            <a:r>
              <a:rPr lang="en-US" sz="2800" dirty="0">
                <a:effectLst/>
                <a:latin typeface="Times New Roman" panose="02020603050405020304" pitchFamily="18" charset="0"/>
                <a:ea typeface="Georgia" panose="02040502050405020303" pitchFamily="18" charset="0"/>
                <a:cs typeface="Times New Roman" panose="02020603050405020304" pitchFamily="18" charset="0"/>
              </a:rPr>
              <a:t>It is a continuous development of l-diversity group based anonymization used to maintain privacy in data sets by reducing the size of the data display. This reduction is a trade that results in some loss of sufficient data management or mining algorithms in order to obtain privacy. The t-</a:t>
            </a:r>
            <a:r>
              <a:rPr lang="en-US" sz="2800" dirty="0" err="1">
                <a:effectLst/>
                <a:latin typeface="Times New Roman" panose="02020603050405020304" pitchFamily="18" charset="0"/>
                <a:ea typeface="Georgia" panose="02040502050405020303" pitchFamily="18" charset="0"/>
                <a:cs typeface="Times New Roman" panose="02020603050405020304" pitchFamily="18" charset="0"/>
              </a:rPr>
              <a:t>closement</a:t>
            </a:r>
            <a:r>
              <a:rPr lang="en-US" sz="2800" dirty="0">
                <a:effectLst/>
                <a:latin typeface="Times New Roman" panose="02020603050405020304" pitchFamily="18" charset="0"/>
                <a:ea typeface="Georgia" panose="02040502050405020303" pitchFamily="18" charset="0"/>
                <a:cs typeface="Times New Roman" panose="02020603050405020304" pitchFamily="18" charset="0"/>
              </a:rPr>
              <a:t> model (Equivalent / Hierarchical) extends the l-diversity model by controlling the values ​​of the liability by focusing on the distribution of the data values of that attribute. The main advantage of t-closeness is that it intercepts attribute disclosure.</a:t>
            </a:r>
          </a:p>
          <a:p>
            <a:pPr algn="l"/>
            <a:r>
              <a:rPr lang="en-US" sz="2800" u="sng" dirty="0">
                <a:effectLst/>
                <a:latin typeface="Times New Roman" panose="02020603050405020304" pitchFamily="18" charset="0"/>
                <a:ea typeface="Georgia" panose="02040502050405020303" pitchFamily="18" charset="0"/>
                <a:cs typeface="Times New Roman" panose="02020603050405020304" pitchFamily="18" charset="0"/>
              </a:rPr>
              <a:t>4) Privacy-preserving aggregation</a:t>
            </a:r>
          </a:p>
          <a:p>
            <a:pPr algn="l"/>
            <a:r>
              <a:rPr lang="en-US" sz="2800" dirty="0">
                <a:effectLst/>
                <a:latin typeface="Times New Roman" panose="02020603050405020304" pitchFamily="18" charset="0"/>
                <a:ea typeface="Georgia" panose="02040502050405020303" pitchFamily="18" charset="0"/>
                <a:cs typeface="Times New Roman" panose="02020603050405020304" pitchFamily="18" charset="0"/>
              </a:rPr>
              <a:t>Privacy-preserving aggregation is built on homomorphic encryption used as a popular data collecting technique for event statistics.</a:t>
            </a:r>
          </a:p>
          <a:p>
            <a:pPr algn="l"/>
            <a:endParaRPr lang="en-US" sz="2500" dirty="0">
              <a:solidFill>
                <a:srgbClr val="333333"/>
              </a:solidFill>
              <a:effectLst/>
              <a:latin typeface="Times New Roman" panose="02020603050405020304" pitchFamily="18" charset="0"/>
              <a:ea typeface="Georgia" panose="02040502050405020303" pitchFamily="18" charset="0"/>
              <a:cs typeface="Times New Roman" panose="02020603050405020304" pitchFamily="18" charset="0"/>
            </a:endParaRPr>
          </a:p>
          <a:p>
            <a:pPr marL="0" indent="0" algn="l">
              <a:buNone/>
            </a:pPr>
            <a:endParaRPr lang="en-US" sz="22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70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1B9C-1AE9-4E5A-952E-8249B18D7F80}"/>
              </a:ext>
            </a:extLst>
          </p:cNvPr>
          <p:cNvSpPr>
            <a:spLocks noGrp="1"/>
          </p:cNvSpPr>
          <p:nvPr>
            <p:ph type="ctrTitle"/>
          </p:nvPr>
        </p:nvSpPr>
        <p:spPr>
          <a:xfrm>
            <a:off x="726900" y="762164"/>
            <a:ext cx="8569088" cy="1981035"/>
          </a:xfrm>
        </p:spPr>
        <p:txBody>
          <a:bodyPr/>
          <a:lstStyle/>
          <a:p>
            <a:pPr algn="ctr"/>
            <a:r>
              <a:rPr lang="en-US" sz="1800" b="1" kern="0" dirty="0">
                <a:effectLst/>
                <a:latin typeface="Times New Roman" panose="02020603050405020304" pitchFamily="18" charset="0"/>
                <a:ea typeface="Times New Roman" panose="02020603050405020304" pitchFamily="18" charset="0"/>
              </a:rPr>
              <a:t>Methods for Protecting Public Release Data cont’d</a:t>
            </a:r>
            <a:br>
              <a:rPr lang="en-IN" sz="1800" b="1" kern="0" dirty="0">
                <a:effectLst/>
                <a:latin typeface="Times New Roman" panose="02020603050405020304" pitchFamily="18" charset="0"/>
                <a:ea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39EEB4C-E080-4763-951F-ABD7FD044B9D}"/>
              </a:ext>
            </a:extLst>
          </p:cNvPr>
          <p:cNvSpPr>
            <a:spLocks noGrp="1"/>
          </p:cNvSpPr>
          <p:nvPr>
            <p:ph type="subTitle" idx="1"/>
          </p:nvPr>
        </p:nvSpPr>
        <p:spPr>
          <a:xfrm>
            <a:off x="726900" y="1837678"/>
            <a:ext cx="9047415" cy="4722920"/>
          </a:xfrm>
        </p:spPr>
        <p:txBody>
          <a:bodyPr>
            <a:normAutofit/>
          </a:bodyPr>
          <a:lstStyle/>
          <a:p>
            <a:pPr marL="0" indent="0" algn="l">
              <a:spcBef>
                <a:spcPts val="0"/>
              </a:spcBef>
              <a:spcAft>
                <a:spcPts val="0"/>
              </a:spcAft>
              <a:buNone/>
            </a:pPr>
            <a:endParaRPr lang="en-US" sz="1400" u="sng" dirty="0">
              <a:effectLst/>
              <a:latin typeface="Times New Roman" panose="02020603050405020304" pitchFamily="18" charset="0"/>
              <a:cs typeface="Times New Roman" panose="02020603050405020304" pitchFamily="18" charset="0"/>
            </a:endParaRPr>
          </a:p>
          <a:p>
            <a:pPr marL="0" indent="0" algn="l">
              <a:spcBef>
                <a:spcPts val="0"/>
              </a:spcBef>
              <a:spcAft>
                <a:spcPts val="0"/>
              </a:spcAft>
              <a:buNone/>
            </a:pPr>
            <a:r>
              <a:rPr lang="en-US" sz="1400" u="sng" dirty="0">
                <a:effectLst/>
                <a:latin typeface="Times New Roman" panose="02020603050405020304" pitchFamily="18" charset="0"/>
                <a:cs typeface="Times New Roman" panose="02020603050405020304" pitchFamily="18" charset="0"/>
              </a:rPr>
              <a:t>5) Data Swapping</a:t>
            </a:r>
          </a:p>
          <a:p>
            <a:pPr marL="0" indent="0" algn="l">
              <a:spcBef>
                <a:spcPts val="0"/>
              </a:spcBef>
              <a:spcAft>
                <a:spcPts val="0"/>
              </a:spcAft>
              <a:buNone/>
            </a:pPr>
            <a:r>
              <a:rPr lang="en-US" sz="1400" dirty="0">
                <a:effectLst/>
                <a:latin typeface="Times New Roman" panose="02020603050405020304" pitchFamily="18" charset="0"/>
                <a:cs typeface="Times New Roman" panose="02020603050405020304" pitchFamily="18" charset="0"/>
              </a:rPr>
              <a:t>Data for selected columns or features could be swapped.</a:t>
            </a:r>
          </a:p>
          <a:p>
            <a:pPr marL="0" indent="0" algn="l">
              <a:spcBef>
                <a:spcPts val="0"/>
              </a:spcBef>
              <a:spcAft>
                <a:spcPts val="0"/>
              </a:spcAft>
              <a:buNone/>
            </a:pPr>
            <a:endParaRPr lang="en-US" sz="1400" dirty="0">
              <a:effectLst/>
              <a:latin typeface="Times New Roman" panose="02020603050405020304" pitchFamily="18" charset="0"/>
              <a:cs typeface="Times New Roman" panose="02020603050405020304" pitchFamily="18" charset="0"/>
            </a:endParaRPr>
          </a:p>
          <a:p>
            <a:pPr marL="0" indent="0" algn="l">
              <a:spcBef>
                <a:spcPts val="0"/>
              </a:spcBef>
              <a:spcAft>
                <a:spcPts val="0"/>
              </a:spcAft>
              <a:buNone/>
            </a:pPr>
            <a:r>
              <a:rPr lang="en-US" sz="1400" dirty="0">
                <a:effectLst/>
                <a:latin typeface="Times New Roman" panose="02020603050405020304" pitchFamily="18" charset="0"/>
                <a:cs typeface="Times New Roman" panose="02020603050405020304" pitchFamily="18" charset="0"/>
              </a:rPr>
              <a:t>Example : </a:t>
            </a:r>
          </a:p>
          <a:p>
            <a:pPr marL="0" indent="0" algn="l">
              <a:spcBef>
                <a:spcPts val="0"/>
              </a:spcBef>
              <a:spcAft>
                <a:spcPts val="0"/>
              </a:spcAft>
              <a:buNone/>
            </a:pPr>
            <a:r>
              <a:rPr lang="en-US" sz="1400" dirty="0">
                <a:effectLst/>
                <a:latin typeface="Times New Roman" panose="02020603050405020304" pitchFamily="18" charset="0"/>
                <a:cs typeface="Times New Roman" panose="02020603050405020304" pitchFamily="18" charset="0"/>
              </a:rPr>
              <a:t>Swap the features such as gender, ethnicity, age for records at risk with other records to demotivate users </a:t>
            </a:r>
            <a:r>
              <a:rPr lang="en-US" sz="1400" dirty="0" err="1">
                <a:effectLst/>
                <a:latin typeface="Times New Roman" panose="02020603050405020304" pitchFamily="18" charset="0"/>
                <a:cs typeface="Times New Roman" panose="02020603050405020304" pitchFamily="18" charset="0"/>
              </a:rPr>
              <a:t>frommatching</a:t>
            </a:r>
            <a:r>
              <a:rPr lang="en-US" sz="1400" dirty="0">
                <a:effectLst/>
                <a:latin typeface="Times New Roman" panose="02020603050405020304" pitchFamily="18" charset="0"/>
                <a:cs typeface="Times New Roman" panose="02020603050405020304" pitchFamily="18" charset="0"/>
              </a:rPr>
              <a:t>, since they will be matching on wrong data.</a:t>
            </a:r>
          </a:p>
          <a:p>
            <a:pPr marL="0" indent="0" algn="l">
              <a:spcBef>
                <a:spcPts val="0"/>
              </a:spcBef>
              <a:spcAft>
                <a:spcPts val="0"/>
              </a:spcAft>
              <a:buNone/>
            </a:pPr>
            <a:r>
              <a:rPr lang="en-US" sz="1400" dirty="0">
                <a:effectLst/>
                <a:latin typeface="Times New Roman" panose="02020603050405020304" pitchFamily="18" charset="0"/>
                <a:cs typeface="Times New Roman" panose="02020603050405020304" pitchFamily="18" charset="0"/>
              </a:rPr>
              <a:t> </a:t>
            </a:r>
            <a:endParaRPr lang="en-US" sz="1400" u="sng" dirty="0">
              <a:effectLst/>
              <a:latin typeface="Times New Roman" panose="02020603050405020304" pitchFamily="18" charset="0"/>
              <a:cs typeface="Times New Roman" panose="02020603050405020304" pitchFamily="18" charset="0"/>
            </a:endParaRPr>
          </a:p>
          <a:p>
            <a:pPr marL="0" indent="0" algn="l">
              <a:spcBef>
                <a:spcPts val="0"/>
              </a:spcBef>
              <a:spcAft>
                <a:spcPts val="0"/>
              </a:spcAft>
              <a:buNone/>
            </a:pPr>
            <a:r>
              <a:rPr lang="en-US" sz="1400" u="sng" dirty="0">
                <a:effectLst/>
                <a:latin typeface="Times New Roman" panose="02020603050405020304" pitchFamily="18" charset="0"/>
                <a:cs typeface="Times New Roman" panose="02020603050405020304" pitchFamily="18" charset="0"/>
              </a:rPr>
              <a:t>6) Adding random noise</a:t>
            </a:r>
          </a:p>
          <a:p>
            <a:pPr marL="0" indent="0" algn="l">
              <a:spcBef>
                <a:spcPts val="0"/>
              </a:spcBef>
              <a:spcAft>
                <a:spcPts val="0"/>
              </a:spcAft>
              <a:buNone/>
            </a:pPr>
            <a:r>
              <a:rPr lang="en-US" sz="1400" dirty="0">
                <a:effectLst/>
                <a:latin typeface="Times New Roman" panose="02020603050405020304" pitchFamily="18" charset="0"/>
                <a:cs typeface="Times New Roman" panose="02020603050405020304" pitchFamily="18" charset="0"/>
              </a:rPr>
              <a:t>Data can be obscured by adding randomly selected value. Adding random values to data can discourage the matching and manipulate the values of sensitive variables.</a:t>
            </a:r>
          </a:p>
          <a:p>
            <a:pPr marL="0" indent="0" algn="l">
              <a:spcBef>
                <a:spcPts val="0"/>
              </a:spcBef>
              <a:spcAft>
                <a:spcPts val="0"/>
              </a:spcAft>
              <a:buNone/>
            </a:pPr>
            <a:endParaRPr lang="en-US" sz="1400" u="sng" dirty="0">
              <a:effectLst/>
              <a:latin typeface="Times New Roman" panose="02020603050405020304" pitchFamily="18" charset="0"/>
              <a:cs typeface="Times New Roman" panose="02020603050405020304" pitchFamily="18" charset="0"/>
            </a:endParaRPr>
          </a:p>
          <a:p>
            <a:pPr marL="0" indent="0" algn="l">
              <a:spcBef>
                <a:spcPts val="0"/>
              </a:spcBef>
              <a:spcAft>
                <a:spcPts val="0"/>
              </a:spcAft>
              <a:buNone/>
            </a:pPr>
            <a:r>
              <a:rPr lang="en-US" sz="1400" u="sng" dirty="0">
                <a:effectLst/>
                <a:latin typeface="Times New Roman" panose="02020603050405020304" pitchFamily="18" charset="0"/>
                <a:cs typeface="Times New Roman" panose="02020603050405020304" pitchFamily="18" charset="0"/>
              </a:rPr>
              <a:t>7) Synthetic data</a:t>
            </a:r>
          </a:p>
          <a:p>
            <a:pPr marL="0" indent="0" algn="l">
              <a:spcBef>
                <a:spcPts val="0"/>
              </a:spcBef>
              <a:spcAft>
                <a:spcPts val="0"/>
              </a:spcAft>
              <a:buNone/>
            </a:pPr>
            <a:r>
              <a:rPr lang="en-US" sz="1400" dirty="0">
                <a:effectLst/>
                <a:latin typeface="Times New Roman" panose="02020603050405020304" pitchFamily="18" charset="0"/>
                <a:cs typeface="Times New Roman" panose="02020603050405020304" pitchFamily="18" charset="0"/>
              </a:rPr>
              <a:t>The main concept	of synthetic data is replacing the original data with the data generated using same probability distributions. There are two kinds of synthetic data, partially Synthetic data and Fully synthetic data.</a:t>
            </a:r>
          </a:p>
          <a:p>
            <a:pPr marL="0" indent="0" algn="l">
              <a:buNone/>
            </a:pPr>
            <a:endParaRPr lang="en-US" sz="1400" dirty="0">
              <a:latin typeface="Times New Roman" panose="02020603050405020304" pitchFamily="18" charset="0"/>
              <a:cs typeface="Times New Roman" panose="02020603050405020304" pitchFamily="18" charset="0"/>
            </a:endParaRPr>
          </a:p>
          <a:p>
            <a:pPr marL="0" indent="0" algn="l">
              <a:buNone/>
            </a:pPr>
            <a:endParaRPr lang="en-US"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18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06AB-C1B6-4FFE-BB25-89FBA0851FD4}"/>
              </a:ext>
            </a:extLst>
          </p:cNvPr>
          <p:cNvSpPr>
            <a:spLocks noGrp="1"/>
          </p:cNvSpPr>
          <p:nvPr>
            <p:ph type="title"/>
          </p:nvPr>
        </p:nvSpPr>
        <p:spPr>
          <a:xfrm>
            <a:off x="588557" y="183472"/>
            <a:ext cx="8848406" cy="704295"/>
          </a:xfrm>
        </p:spPr>
        <p:txBody>
          <a:bodyPr>
            <a:normAutofit/>
          </a:bodyPr>
          <a:lstStyle/>
          <a:p>
            <a:pPr algn="ctr"/>
            <a:r>
              <a:rPr lang="en-US" sz="2000" b="1" dirty="0">
                <a:latin typeface="Times New Roman" panose="02020603050405020304" pitchFamily="18" charset="0"/>
                <a:cs typeface="Times New Roman" panose="02020603050405020304" pitchFamily="18" charset="0"/>
              </a:rPr>
              <a:t>Case Study: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IBM SECURITY GUARDIUM SOLUTIONS</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E006A5-023F-4F85-8067-B0E3C45EB8DE}"/>
              </a:ext>
            </a:extLst>
          </p:cNvPr>
          <p:cNvSpPr>
            <a:spLocks noGrp="1"/>
          </p:cNvSpPr>
          <p:nvPr>
            <p:ph idx="1"/>
          </p:nvPr>
        </p:nvSpPr>
        <p:spPr>
          <a:xfrm>
            <a:off x="411003" y="1349406"/>
            <a:ext cx="9700663" cy="5508593"/>
          </a:xfrm>
        </p:spPr>
        <p:txBody>
          <a:bodyPr>
            <a:normAutofit fontScale="32500" lnSpcReduction="20000"/>
          </a:bodyPr>
          <a:lstStyle/>
          <a:p>
            <a:pPr marL="0" indent="0">
              <a:buNone/>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The primary focus of IBM Security Guardium Solution is to protect sensitive and regulated data across environments and platforms by implementing zero-trust approach to data management lifecycle.</a:t>
            </a:r>
          </a:p>
          <a:p>
            <a:r>
              <a:rPr lang="en-US" sz="4000" u="sng" dirty="0">
                <a:solidFill>
                  <a:schemeClr val="tx1">
                    <a:lumMod val="50000"/>
                    <a:lumOff val="50000"/>
                  </a:schemeClr>
                </a:solidFill>
                <a:latin typeface="Times New Roman" panose="02020603050405020304" pitchFamily="18" charset="0"/>
                <a:cs typeface="Times New Roman" panose="02020603050405020304" pitchFamily="18" charset="0"/>
              </a:rPr>
              <a:t>Challenges</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Ability to manage compliance requirements</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Identify the sensitive data</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Data encryption</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Reducing data risks by responding to threats</a:t>
            </a:r>
          </a:p>
          <a:p>
            <a:pPr>
              <a:buFont typeface="Courier New" panose="02070309020205020404" pitchFamily="49" charset="0"/>
              <a:buChar char="o"/>
            </a:pPr>
            <a:endParaRPr lang="en-US" sz="4000" dirty="0">
              <a:solidFill>
                <a:schemeClr val="tx1">
                  <a:lumMod val="50000"/>
                  <a:lumOff val="50000"/>
                </a:schemeClr>
              </a:solidFill>
              <a:latin typeface="Times New Roman" panose="02020603050405020304" pitchFamily="18" charset="0"/>
              <a:cs typeface="Times New Roman" panose="02020603050405020304" pitchFamily="18" charset="0"/>
            </a:endParaRPr>
          </a:p>
          <a:p>
            <a:r>
              <a:rPr lang="en-US" sz="4000" u="sng" dirty="0">
                <a:solidFill>
                  <a:schemeClr val="tx1">
                    <a:lumMod val="50000"/>
                    <a:lumOff val="50000"/>
                  </a:schemeClr>
                </a:solidFill>
                <a:latin typeface="Times New Roman" panose="02020603050405020304" pitchFamily="18" charset="0"/>
                <a:cs typeface="Times New Roman" panose="02020603050405020304" pitchFamily="18" charset="0"/>
              </a:rPr>
              <a:t>Actions</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IBM Security Guardium insights – Used for consolidating data security operations across multiple cloud environments to uncover threats. </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IBM Security Guardium Data Protection – Implement security and privacy regulatory compliance with policies and conduct real time auditing and reporting.</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IBM Security Guardium Data Encryption – Protects the data using data encryption techniques, centralized encryption key management and policy management through web interface. </a:t>
            </a:r>
          </a:p>
          <a:p>
            <a:pPr>
              <a:buFont typeface="Courier New" panose="02070309020205020404" pitchFamily="49" charset="0"/>
              <a:buChar char="o"/>
            </a:pPr>
            <a:endParaRPr lang="en-US" sz="4000" dirty="0">
              <a:solidFill>
                <a:schemeClr val="tx1">
                  <a:lumMod val="50000"/>
                  <a:lumOff val="50000"/>
                </a:schemeClr>
              </a:solidFill>
              <a:latin typeface="Times New Roman" panose="02020603050405020304" pitchFamily="18" charset="0"/>
              <a:cs typeface="Times New Roman" panose="02020603050405020304" pitchFamily="18" charset="0"/>
            </a:endParaRPr>
          </a:p>
          <a:p>
            <a:r>
              <a:rPr lang="en-US" sz="4000" u="sng" dirty="0">
                <a:solidFill>
                  <a:schemeClr val="tx1">
                    <a:lumMod val="50000"/>
                    <a:lumOff val="50000"/>
                  </a:schemeClr>
                </a:solidFill>
                <a:latin typeface="Times New Roman" panose="02020603050405020304" pitchFamily="18" charset="0"/>
                <a:cs typeface="Times New Roman" panose="02020603050405020304" pitchFamily="18" charset="0"/>
              </a:rPr>
              <a:t>Results</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IBM Guardium stores years of sensitive and compliance data and automates compliance auditing and reporting.</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It Identifies data sources in the environment and classifies structured and unstructured data.</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Data is encrypted across on premise, cloud and in containers. Encryption keys are managed for cloud-based data.</a:t>
            </a:r>
          </a:p>
          <a:p>
            <a:pPr>
              <a:buFont typeface="Courier New" panose="02070309020205020404" pitchFamily="49" charset="0"/>
              <a:buChar char="o"/>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Data risks are identified and </a:t>
            </a:r>
            <a:r>
              <a:rPr lang="en-US" sz="4000" dirty="0" err="1">
                <a:solidFill>
                  <a:schemeClr val="tx1">
                    <a:lumMod val="50000"/>
                    <a:lumOff val="50000"/>
                  </a:schemeClr>
                </a:solidFill>
                <a:latin typeface="Times New Roman" panose="02020603050405020304" pitchFamily="18" charset="0"/>
                <a:cs typeface="Times New Roman" panose="02020603050405020304" pitchFamily="18" charset="0"/>
              </a:rPr>
              <a:t>analysed</a:t>
            </a: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 by accessing the environment. It helps uncover suspicious user activities and respond to real-time threats.</a:t>
            </a:r>
          </a:p>
          <a:p>
            <a:pPr marL="0" indent="0">
              <a:buNone/>
            </a:pPr>
            <a:endParaRPr lang="en-IN" dirty="0"/>
          </a:p>
        </p:txBody>
      </p:sp>
    </p:spTree>
    <p:extLst>
      <p:ext uri="{BB962C8B-B14F-4D97-AF65-F5344CB8AC3E}">
        <p14:creationId xmlns:p14="http://schemas.microsoft.com/office/powerpoint/2010/main" val="356099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9632-B82C-42E1-BF42-289559E0B536}"/>
              </a:ext>
            </a:extLst>
          </p:cNvPr>
          <p:cNvSpPr>
            <a:spLocks noGrp="1"/>
          </p:cNvSpPr>
          <p:nvPr>
            <p:ph type="title"/>
          </p:nvPr>
        </p:nvSpPr>
        <p:spPr>
          <a:xfrm>
            <a:off x="721721" y="3104225"/>
            <a:ext cx="8596668" cy="1320800"/>
          </a:xfrm>
        </p:spPr>
        <p:txBody>
          <a:bodyPr/>
          <a:lstStyle/>
          <a:p>
            <a:pPr algn="ctr"/>
            <a:r>
              <a:rPr lang="en-US" dirty="0"/>
              <a:t>The End </a:t>
            </a:r>
            <a:endParaRPr lang="en-IN" dirty="0"/>
          </a:p>
        </p:txBody>
      </p:sp>
    </p:spTree>
    <p:extLst>
      <p:ext uri="{BB962C8B-B14F-4D97-AF65-F5344CB8AC3E}">
        <p14:creationId xmlns:p14="http://schemas.microsoft.com/office/powerpoint/2010/main" val="37758005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277</TotalTime>
  <Words>1394</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Courier New</vt:lpstr>
      <vt:lpstr>Symbol</vt:lpstr>
      <vt:lpstr>Times New Roman</vt:lpstr>
      <vt:lpstr>Trebuchet MS</vt:lpstr>
      <vt:lpstr>Wingdings</vt:lpstr>
      <vt:lpstr>Wingdings 3</vt:lpstr>
      <vt:lpstr>Facet</vt:lpstr>
      <vt:lpstr>Assignment 2  on   Big Data Privacy</vt:lpstr>
      <vt:lpstr>Topics:  1) What is Big Data Privacy  2) Big Data Privacy risks 3) Data privacy best practices 4) Methods for Protecting Public Release Data 5) Provide a case study where privacy is an issue when it comes to Big Data Analytics </vt:lpstr>
      <vt:lpstr>Big Data Privacy </vt:lpstr>
      <vt:lpstr>Big Data Privacy Risks  </vt:lpstr>
      <vt:lpstr>Data Privacy Best Practices  </vt:lpstr>
      <vt:lpstr>Methods for Protecting Public Release Data   </vt:lpstr>
      <vt:lpstr>Methods for Protecting Public Release Data cont’d   </vt:lpstr>
      <vt:lpstr>Case Study: IBM SECURITY GUARDIUM SOLUTIONS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on : Big data Privacy</dc:title>
  <dc:creator>Priti Bhale</dc:creator>
  <cp:lastModifiedBy>Aadarsha Chapagain</cp:lastModifiedBy>
  <cp:revision>4</cp:revision>
  <dcterms:created xsi:type="dcterms:W3CDTF">2021-10-18T08:17:16Z</dcterms:created>
  <dcterms:modified xsi:type="dcterms:W3CDTF">2021-10-18T22:07:51Z</dcterms:modified>
</cp:coreProperties>
</file>