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78" r:id="rId6"/>
    <p:sldId id="262" r:id="rId7"/>
    <p:sldId id="279" r:id="rId8"/>
    <p:sldId id="266" r:id="rId9"/>
    <p:sldId id="268" r:id="rId10"/>
    <p:sldId id="269" r:id="rId11"/>
    <p:sldId id="272" r:id="rId12"/>
    <p:sldId id="280" r:id="rId13"/>
    <p:sldId id="281" r:id="rId14"/>
    <p:sldId id="277" r:id="rId15"/>
    <p:sldId id="285" r:id="rId16"/>
    <p:sldId id="284" r:id="rId17"/>
    <p:sldId id="282" r:id="rId18"/>
    <p:sldId id="28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3E89B-F0AB-4154-94D8-C77A639FAA47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B71B9-EDA2-4788-ACC4-85107614A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272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0C27-C238-495D-924B-3D5A1E19AB03}" type="datetime1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  Embedded Security Showcase  |Electrical and Information Technology| University of Applied Sciences Darmstadt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D3A8-772D-4E42-834B-44EBB1E12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19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68AC-4F1E-46B1-8CEE-5E121D0B4DC9}" type="datetime1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Embedded Security Showcase  |Electrical and Information Technology| University of Applied Sciences Darmstadt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D3A8-772D-4E42-834B-44EBB1E12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91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5EF3-9A47-43E0-AEE9-B4062CE64E4C}" type="datetime1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Embedded Security Showcase  |Electrical and Information Technology| University of Applied Sciences Darmstadt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D3A8-772D-4E42-834B-44EBB1E12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172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17FF-A7F4-4E9E-B906-0F931A04A7ED}" type="datetime1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Embedded Security Showcase  |Electrical and Information Technology| University of Applied Sciences Darmstadt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D3A8-772D-4E42-834B-44EBB1E12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948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1059-5B9D-4EA6-A2E4-19F2E68545F0}" type="datetime1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Embedded Security Showcase  |Electrical and Information Technology| University of Applied Sciences Darmstadt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D3A8-772D-4E42-834B-44EBB1E12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038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04F5-AA9A-4808-A2C6-082B4BF32E2B}" type="datetime1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Embedded Security Showcase  |Electrical and Information Technology| University of Applied Sciences Darmstadt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D3A8-772D-4E42-834B-44EBB1E12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077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5841-A89A-4B00-9629-DF8087DC28E0}" type="datetime1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Embedded Security Showcase  |Electrical and Information Technology| University of Applied Sciences Darmstadt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D3A8-772D-4E42-834B-44EBB1E12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886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4EA2-D75F-4404-9129-5FBFC58D8984}" type="datetime1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Embedded Security Showcase  |Electrical and Information Technology| University of Applied Sciences Darmstadt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D3A8-772D-4E42-834B-44EBB1E12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692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D44B-FC10-400F-B27A-A765199FCEAC}" type="datetime1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Embedded Security Showcase  |Electrical and Information Technology| University of Applied Sciences Darmstadt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D3A8-772D-4E42-834B-44EBB1E12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41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8719-7BD9-4AB5-9083-3EFC10B0C42D}" type="datetime1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Embedded Security Showcase  |Electrical and Information Technology| University of Applied Sciences Darmstadt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C1AD3A8-772D-4E42-834B-44EBB1E12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01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C44E-E8F5-4E9D-82FA-17361BF14D8B}" type="datetime1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Embedded Security Showcase  |Electrical and Information Technology| University of Applied Sciences Darmstadt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D3A8-772D-4E42-834B-44EBB1E12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16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CEB6-75EB-4339-8EB4-4048688629F9}" type="datetime1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Embedded Security Showcase  |Electrical and Information Technology| University of Applied Sciences Darmstadt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D3A8-772D-4E42-834B-44EBB1E12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99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338F-2FE0-4F26-8D41-8E6BA0EEFCA4}" type="datetime1">
              <a:rPr lang="en-IN" smtClean="0"/>
              <a:t>18-10-2020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Embedded Security Showcase  |Electrical and Information Technology| University of Applied Sciences Darmstadt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D3A8-772D-4E42-834B-44EBB1E12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64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326A-D3C5-486F-999A-FE145E2BCD10}" type="datetime1">
              <a:rPr lang="en-IN" smtClean="0"/>
              <a:t>18-10-2020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Embedded Security Showcase  |Electrical and Information Technology| University of Applied Sciences Darmstadt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D3A8-772D-4E42-834B-44EBB1E12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18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563B-655E-4785-9A01-DD670263FA0C}" type="datetime1">
              <a:rPr lang="en-IN" smtClean="0"/>
              <a:t>18-10-2020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Embedded Security Showcase  |Electrical and Information Technology| University of Applied Sciences Darmstadt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D3A8-772D-4E42-834B-44EBB1E12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39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4A26-72D2-44F5-8829-B64A4C14814C}" type="datetime1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Embedded Security Showcase  |Electrical and Information Technology| University of Applied Sciences Darmstadt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D3A8-772D-4E42-834B-44EBB1E12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75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5017-40FC-4A5A-AC13-6B8802B8A7C6}" type="datetime1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Embedded Security Showcase  |Electrical and Information Technology| University of Applied Sciences Darmstadt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D3A8-772D-4E42-834B-44EBB1E12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2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A8037A-8091-47F5-82F5-AD20724591A9}" type="datetime1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  Embedded Security Showcase  |Electrical and Information Technology| University of Applied Sciences Darmstadt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1AD3A8-772D-4E42-834B-44EBB1E12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61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8edk7w.axshare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F753-4EAF-41D2-9C04-C09FD1665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629" y="710606"/>
            <a:ext cx="8980034" cy="2844922"/>
          </a:xfrm>
        </p:spPr>
        <p:txBody>
          <a:bodyPr>
            <a:noAutofit/>
          </a:bodyPr>
          <a:lstStyle/>
          <a:p>
            <a:pPr algn="ctr"/>
            <a:r>
              <a:rPr lang="en-IN" sz="48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Team Project – SS2020</a:t>
            </a:r>
            <a:br>
              <a:rPr lang="en-IN" sz="48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</a:br>
            <a:br>
              <a:rPr lang="en-IN" sz="48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</a:br>
            <a:r>
              <a:rPr lang="en-IN" sz="48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Embedded Security Showcase </a:t>
            </a:r>
            <a:br>
              <a:rPr lang="en-IN" sz="48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</a:br>
            <a:r>
              <a:rPr lang="en-IN" sz="48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on PSoC64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71E3A-E706-415C-A337-E08F1B6D8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1977" y="4454434"/>
            <a:ext cx="5374686" cy="1428840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- Aadarsh Kumar Singh, 766499</a:t>
            </a:r>
          </a:p>
          <a:p>
            <a:pPr algn="l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- Hari Krishna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Yelchuri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 766518</a:t>
            </a:r>
          </a:p>
          <a:p>
            <a:pPr algn="l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Vaishnavi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Sankaranarayanan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 766486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03632-CCAC-4249-9DEE-75970C84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57825" y="6159500"/>
            <a:ext cx="6608456" cy="927100"/>
          </a:xfrm>
        </p:spPr>
        <p:txBody>
          <a:bodyPr/>
          <a:lstStyle/>
          <a:p>
            <a:pPr algn="r"/>
            <a:r>
              <a:rPr lang="en-US" dirty="0"/>
              <a:t>  Embedded Security Showcase  |Electrical and Information Technology| University of Applied Sciences Darmstadt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7B1CA-1166-4B82-9F57-907B805A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D3A8-772D-4E42-834B-44EBB1E122B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341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3CFB7-C7A3-4DE3-BE4A-18A9ED6F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799" y="289482"/>
            <a:ext cx="10018714" cy="561974"/>
          </a:xfrm>
        </p:spPr>
        <p:txBody>
          <a:bodyPr>
            <a:noAutofit/>
          </a:bodyPr>
          <a:lstStyle/>
          <a:p>
            <a:pPr algn="l"/>
            <a:r>
              <a:rPr lang="en-US" sz="4400" u="sng" dirty="0">
                <a:latin typeface="Cambria" panose="02040503050406030204" pitchFamily="18" charset="0"/>
                <a:ea typeface="Cambria" panose="02040503050406030204" pitchFamily="18" charset="0"/>
              </a:rPr>
              <a:t>Security Requirements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6B896-BC31-4B3F-9D23-74BFDF2A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07823" y="6492875"/>
            <a:ext cx="7084177" cy="365125"/>
          </a:xfrm>
        </p:spPr>
        <p:txBody>
          <a:bodyPr/>
          <a:lstStyle/>
          <a:p>
            <a:pPr algn="r"/>
            <a:r>
              <a:rPr lang="en-US" dirty="0"/>
              <a:t>  Embedded Security Showcase  |Electrical and Information Technology| University of Applied Sciences Darmstadt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A1ACAC-F91A-40DC-8063-7DD3BB0C4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686251"/>
              </p:ext>
            </p:extLst>
          </p:nvPr>
        </p:nvGraphicFramePr>
        <p:xfrm>
          <a:off x="1955799" y="1058442"/>
          <a:ext cx="9271638" cy="51563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3168">
                  <a:extLst>
                    <a:ext uri="{9D8B030D-6E8A-4147-A177-3AD203B41FA5}">
                      <a16:colId xmlns:a16="http://schemas.microsoft.com/office/drawing/2014/main" val="2738320717"/>
                    </a:ext>
                  </a:extLst>
                </a:gridCol>
                <a:gridCol w="1616159">
                  <a:extLst>
                    <a:ext uri="{9D8B030D-6E8A-4147-A177-3AD203B41FA5}">
                      <a16:colId xmlns:a16="http://schemas.microsoft.com/office/drawing/2014/main" val="4078925557"/>
                    </a:ext>
                  </a:extLst>
                </a:gridCol>
                <a:gridCol w="6022311">
                  <a:extLst>
                    <a:ext uri="{9D8B030D-6E8A-4147-A177-3AD203B41FA5}">
                      <a16:colId xmlns:a16="http://schemas.microsoft.com/office/drawing/2014/main" val="1302195320"/>
                    </a:ext>
                  </a:extLst>
                </a:gridCol>
              </a:tblGrid>
              <a:tr h="7741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Security Objectives</a:t>
                      </a:r>
                      <a:endParaRPr lang="en-IN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545" marR="345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Threats</a:t>
                      </a:r>
                      <a:endParaRPr lang="en-IN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545" marR="345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Methods to avoid threats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545" marR="34545" marT="0" marB="0"/>
                </a:tc>
                <a:extLst>
                  <a:ext uri="{0D108BD9-81ED-4DB2-BD59-A6C34878D82A}">
                    <a16:rowId xmlns:a16="http://schemas.microsoft.com/office/drawing/2014/main" val="2896988934"/>
                  </a:ext>
                </a:extLst>
              </a:tr>
              <a:tr h="774104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Firmware authenticity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545" marR="3454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Firmware Abuse</a:t>
                      </a:r>
                      <a:endParaRPr lang="en-IN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545" marR="345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Digital Signature (Flashing digitally signed firmware and verifying the authenticity of the signed firmware prior to boot or upgrade) using asymmetric cryptographic algorithm.</a:t>
                      </a:r>
                      <a:endParaRPr lang="en-IN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545" marR="34545" marT="0" marB="0"/>
                </a:tc>
                <a:extLst>
                  <a:ext uri="{0D108BD9-81ED-4DB2-BD59-A6C34878D82A}">
                    <a16:rowId xmlns:a16="http://schemas.microsoft.com/office/drawing/2014/main" val="450966608"/>
                  </a:ext>
                </a:extLst>
              </a:tr>
              <a:tr h="1157486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Control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545" marR="3454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Impersonation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545" marR="3454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Digital Signature (Signing the unique credentials exclusive to the car/remote control and verifying the signed credentials of the partner before starting communication with it) using asymmetric cryptographic algorithm.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545" marR="34545" marT="0" marB="0"/>
                </a:tc>
                <a:extLst>
                  <a:ext uri="{0D108BD9-81ED-4DB2-BD59-A6C34878D82A}">
                    <a16:rowId xmlns:a16="http://schemas.microsoft.com/office/drawing/2014/main" val="678765591"/>
                  </a:ext>
                </a:extLst>
              </a:tr>
              <a:tr h="1448692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Secure key Storage and key exchange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545" marR="3454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Tamper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545" marR="3454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Once the cryptographic keys are written in key storage area, the firmware must not allow it to be over-written. This can be implemented using e-fuses present in MCU.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Cryptographic algorithms such as diffie-hellman Algorithm must be used for key exchange between car and remote control.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545" marR="34545" marT="0" marB="0"/>
                </a:tc>
                <a:extLst>
                  <a:ext uri="{0D108BD9-81ED-4DB2-BD59-A6C34878D82A}">
                    <a16:rowId xmlns:a16="http://schemas.microsoft.com/office/drawing/2014/main" val="2983112431"/>
                  </a:ext>
                </a:extLst>
              </a:tr>
              <a:tr h="965795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Communication</a:t>
                      </a:r>
                      <a:endParaRPr lang="en-IN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545" marR="3454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Man in middle</a:t>
                      </a:r>
                      <a:endParaRPr lang="en-IN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545" marR="3454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Encryption (Encoding the protocol before transmitting in such a way that only authorized person can decode it) using symmetric cryptographic algorithm.</a:t>
                      </a:r>
                      <a:endParaRPr lang="en-IN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545" marR="34545" marT="0" marB="0"/>
                </a:tc>
                <a:extLst>
                  <a:ext uri="{0D108BD9-81ED-4DB2-BD59-A6C34878D82A}">
                    <a16:rowId xmlns:a16="http://schemas.microsoft.com/office/drawing/2014/main" val="1352309627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6FF52-DFFA-40CB-82FA-1FF68A8C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D3A8-772D-4E42-834B-44EBB1E122B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10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3CFB7-C7A3-4DE3-BE4A-18A9ED6F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4" cy="561974"/>
          </a:xfrm>
        </p:spPr>
        <p:txBody>
          <a:bodyPr>
            <a:noAutofit/>
          </a:bodyPr>
          <a:lstStyle/>
          <a:p>
            <a:pPr algn="l"/>
            <a:r>
              <a:rPr lang="en-IN" sz="44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Design Decisions for Hardware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6624-BF14-4DEC-AA14-09C09549D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704974"/>
            <a:ext cx="10334625" cy="416215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17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7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7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MCU should contain all security capabilities for supporting the software to establish secure communication.</a:t>
            </a:r>
          </a:p>
          <a:p>
            <a:pPr algn="just"/>
            <a:r>
              <a:rPr lang="en-US" sz="1700" b="1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 Fuses: </a:t>
            </a:r>
          </a:p>
          <a:p>
            <a:pPr marL="457200" lvl="1" indent="0" algn="just"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17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MCU should support e-fuses for secure storage of data assets like unique identi­fication numbers exclusive to the device and that never change throughout the lifetime of the product.</a:t>
            </a:r>
          </a:p>
          <a:p>
            <a:pPr algn="just"/>
            <a:r>
              <a:rPr lang="en-US" sz="1700" b="1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Hardware Accelerator for cryptographic algorithms</a:t>
            </a:r>
            <a:r>
              <a:rPr lang="en-US" sz="1700" b="1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The cryptographic algorithms are extensive and require complex mathematical computation. MCU must 	have hardware accelerator to run these algorithms for better performance.</a:t>
            </a:r>
            <a:endParaRPr lang="en-US" sz="17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700" b="1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Isolated execution environment for trusted applications.</a:t>
            </a:r>
          </a:p>
          <a:p>
            <a:pPr marL="457200" lvl="1" indent="0" algn="just">
              <a:buNone/>
            </a:pP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MCU offers a strong hardware based isolation between unsecure and secure environment to protect the crucial data assets from being tampered. </a:t>
            </a:r>
            <a:endParaRPr lang="en-IN" sz="17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914400" algn="just">
              <a:lnSpc>
                <a:spcPct val="107000"/>
              </a:lnSpc>
              <a:spcAft>
                <a:spcPts val="800"/>
              </a:spcAft>
            </a:pPr>
            <a:endParaRPr lang="en-IN" sz="17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6B896-BC31-4B3F-9D23-74BFDF2A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07823" y="6492875"/>
            <a:ext cx="7084177" cy="365125"/>
          </a:xfrm>
        </p:spPr>
        <p:txBody>
          <a:bodyPr/>
          <a:lstStyle/>
          <a:p>
            <a:pPr algn="r"/>
            <a:r>
              <a:rPr lang="en-US"/>
              <a:t>  Embedded Security Showcase  |Electrical and Information Technology| University of Applied Sciences Darmstadt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1DAF7-FE1E-4034-8F2C-586B1A4D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D3A8-772D-4E42-834B-44EBB1E122B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491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533401"/>
            <a:ext cx="10018713" cy="711200"/>
          </a:xfrm>
        </p:spPr>
        <p:txBody>
          <a:bodyPr>
            <a:normAutofit fontScale="90000"/>
          </a:bodyPr>
          <a:lstStyle/>
          <a:p>
            <a:pPr algn="l"/>
            <a:r>
              <a:rPr lang="en-IN" sz="44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Why PSoC64 MCU ?</a:t>
            </a: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446480"/>
            <a:ext cx="10018713" cy="461935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300" b="1" i="1" dirty="0">
                <a:latin typeface="Cambria" panose="02040503050406030204" pitchFamily="18" charset="0"/>
                <a:ea typeface="Cambria" panose="02040503050406030204" pitchFamily="18" charset="0"/>
              </a:rPr>
              <a:t>Isolated execution environment.</a:t>
            </a:r>
          </a:p>
          <a:p>
            <a:pPr lvl="1"/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</a:rPr>
              <a:t>PSoC64 is a dual core controller with a dedicated core (HSM) for performing all secure /cryptographic operations and cortex-M4 for performing unsecure/high performance operations. </a:t>
            </a:r>
          </a:p>
          <a:p>
            <a:pPr lvl="1"/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</a:rPr>
              <a:t>Inter-Processor Communication (IPC) channels between the Arm Cortex-M4 and Cortex-M0+ cores are provided to support isolated API-based interaction. </a:t>
            </a:r>
          </a:p>
          <a:p>
            <a:pPr marL="0" indent="0">
              <a:buNone/>
            </a:pPr>
            <a:r>
              <a:rPr lang="en-US" sz="2300" b="1" i="1" dirty="0">
                <a:latin typeface="Cambria" panose="02040503050406030204" pitchFamily="18" charset="0"/>
                <a:ea typeface="Cambria" panose="02040503050406030204" pitchFamily="18" charset="0"/>
              </a:rPr>
              <a:t>Integrated secure element functionality.</a:t>
            </a:r>
          </a:p>
          <a:p>
            <a:pPr lvl="1"/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</a:rPr>
              <a:t>It has MPU and  PPU that allows cores to access only the permitted memory regions/peripherals.</a:t>
            </a:r>
          </a:p>
          <a:p>
            <a:pPr lvl="1"/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</a:rPr>
              <a:t>PSoC64 provides a framework to add secure services such as key storage, cryptography, etc.</a:t>
            </a:r>
          </a:p>
          <a:p>
            <a:pPr marL="0" indent="0">
              <a:buNone/>
            </a:pPr>
            <a:r>
              <a:rPr lang="en-US" sz="2300" b="1" i="1" dirty="0">
                <a:latin typeface="Cambria" panose="02040503050406030204" pitchFamily="18" charset="0"/>
                <a:ea typeface="Cambria" panose="02040503050406030204" pitchFamily="18" charset="0"/>
              </a:rPr>
              <a:t>Hardware accelerator for cryptographic algorithms </a:t>
            </a:r>
          </a:p>
          <a:p>
            <a:pPr lvl="1"/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</a:rPr>
              <a:t>The hardware accelerator are used for running cryptographic algorithms like AES, 3DES, RSA, ECC, SHA-256, SHA-512 and True Random Number Generator (TNRG) to improve the performance.</a:t>
            </a:r>
          </a:p>
          <a:p>
            <a:pPr marL="0" indent="0">
              <a:buNone/>
            </a:pPr>
            <a:r>
              <a:rPr lang="en-US" sz="2300" b="1" i="1" dirty="0">
                <a:latin typeface="Cambria" panose="02040503050406030204" pitchFamily="18" charset="0"/>
                <a:ea typeface="Cambria" panose="02040503050406030204" pitchFamily="18" charset="0"/>
              </a:rPr>
              <a:t>E-fuses</a:t>
            </a:r>
          </a:p>
          <a:p>
            <a:pPr lvl="1"/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</a:rPr>
              <a:t>It has e-fuses support for secure storage of immutable data assets.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Embedded Security Showcase  |Electrical and Information Technology| University of Applied Sciences Darmstadt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D3A8-772D-4E42-834B-44EBB1E122B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501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50900"/>
          </a:xfrm>
        </p:spPr>
        <p:txBody>
          <a:bodyPr/>
          <a:lstStyle/>
          <a:p>
            <a:pPr algn="l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Design Decisions for Software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53989"/>
            <a:ext cx="10018713" cy="4137212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Mbed OS library :</a:t>
            </a:r>
          </a:p>
          <a:p>
            <a:pPr marL="0" indent="0"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	Mbed-OS is an open-source embedded operating system, which supports PSoC64 MCU. It is modular,  	secure and connected.</a:t>
            </a: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Asymmetric cryptographic algorithm must be used for generating digital signatures (non–Repudiation)</a:t>
            </a:r>
          </a:p>
          <a:p>
            <a:pPr lvl="1"/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Digital Signatures are used for validating the authenticity of firmware prior to boot/upgrade and checks if the device is communicating with authentic ally.</a:t>
            </a:r>
          </a:p>
          <a:p>
            <a:pPr lvl="1"/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ECDSA algorithm was used.</a:t>
            </a: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Symmetric cryptographic algorithm for encryption/decryption(Credibility Check).</a:t>
            </a:r>
          </a:p>
          <a:p>
            <a:pPr lvl="1"/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AES-128 algorithm is used.</a:t>
            </a: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Secure shared secret key exchange between car and the remote control</a:t>
            </a:r>
          </a:p>
          <a:p>
            <a:pPr lvl="1"/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This application uses elliptic-curve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Diffie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–Hellman (ECDH) key exchange algorithm.</a:t>
            </a:r>
          </a:p>
          <a:p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Embedded Security Showcase  |Electrical and Information Technology| University of Applied Sciences Darmstadt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D3A8-772D-4E42-834B-44EBB1E122B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374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3CFB7-C7A3-4DE3-BE4A-18A9ED6F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91832"/>
            <a:ext cx="10018714" cy="561974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Software Architecture</a:t>
            </a:r>
            <a:endParaRPr lang="en-IN" sz="44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6624-BF14-4DEC-AA14-09C09549D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4" y="1114425"/>
            <a:ext cx="4619319" cy="238124"/>
          </a:xfrm>
        </p:spPr>
        <p:txBody>
          <a:bodyPr>
            <a:noAutofit/>
          </a:bodyPr>
          <a:lstStyle/>
          <a:p>
            <a:pPr marL="62865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indent="-342900" algn="just">
              <a:lnSpc>
                <a:spcPct val="107000"/>
              </a:lnSpc>
              <a:spcAft>
                <a:spcPts val="800"/>
              </a:spcAft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algn="just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6B896-BC31-4B3F-9D23-74BFDF2A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07823" y="6492875"/>
            <a:ext cx="7084177" cy="365125"/>
          </a:xfrm>
        </p:spPr>
        <p:txBody>
          <a:bodyPr/>
          <a:lstStyle/>
          <a:p>
            <a:pPr algn="r"/>
            <a:r>
              <a:rPr lang="en-US" dirty="0"/>
              <a:t>  Embedded Security Showcase  |Electrical and Information Technology| University of Applied Sciences Darmstadt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1DAF7-FE1E-4034-8F2C-586B1A4D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D3A8-772D-4E42-834B-44EBB1E122BD}" type="slidenum">
              <a:rPr lang="en-IN" smtClean="0"/>
              <a:t>14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89231E-8750-4356-82BB-2322DFB50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035" y="911350"/>
            <a:ext cx="7004922" cy="556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79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50900"/>
          </a:xfrm>
        </p:spPr>
        <p:txBody>
          <a:bodyPr>
            <a:normAutofit/>
          </a:bodyPr>
          <a:lstStyle/>
          <a:p>
            <a:pPr algn="l"/>
            <a:r>
              <a:rPr lang="en-IN" sz="44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Implementation</a:t>
            </a:r>
            <a:endParaRPr lang="en-US" sz="4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0" y="2247899"/>
            <a:ext cx="5973765" cy="2362201"/>
          </a:xfrm>
        </p:spPr>
        <p:txBody>
          <a:bodyPr>
            <a:normAutofit/>
          </a:bodyPr>
          <a:lstStyle/>
          <a:p>
            <a:pPr lvl="1"/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State machine of car and remote application</a:t>
            </a:r>
          </a:p>
          <a:p>
            <a:pPr marL="457200" lvl="1" indent="0">
              <a:buNone/>
            </a:pPr>
            <a:endParaRPr lang="en-US" i="1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i="1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Activity diagram of security services 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Embedded Security Showcase  |Electrical and Information Technology| University of Applied Sciences Darmstadt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D3A8-772D-4E42-834B-44EBB1E122BD}" type="slidenum">
              <a:rPr lang="en-IN" smtClean="0"/>
              <a:t>15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2EECAF-ED8A-4D8D-B4DF-7A1ABCAF9C4A}"/>
              </a:ext>
            </a:extLst>
          </p:cNvPr>
          <p:cNvSpPr txBox="1"/>
          <p:nvPr/>
        </p:nvSpPr>
        <p:spPr>
          <a:xfrm>
            <a:off x="7810500" y="3206234"/>
            <a:ext cx="292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2"/>
              </a:rPr>
              <a:t>https://8edk7w.axshare.com 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8E8872-4BF4-4397-A380-A884258A598E}"/>
              </a:ext>
            </a:extLst>
          </p:cNvPr>
          <p:cNvCxnSpPr>
            <a:cxnSpLocks/>
          </p:cNvCxnSpPr>
          <p:nvPr/>
        </p:nvCxnSpPr>
        <p:spPr>
          <a:xfrm>
            <a:off x="6838950" y="2809876"/>
            <a:ext cx="971550" cy="39635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FCF834-BC59-4D4F-A2B8-0351675C2A84}"/>
              </a:ext>
            </a:extLst>
          </p:cNvPr>
          <p:cNvCxnSpPr>
            <a:cxnSpLocks/>
          </p:cNvCxnSpPr>
          <p:nvPr/>
        </p:nvCxnSpPr>
        <p:spPr>
          <a:xfrm flipV="1">
            <a:off x="6548437" y="3602592"/>
            <a:ext cx="1262063" cy="426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365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509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Verification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9085" y="1895474"/>
            <a:ext cx="5973765" cy="2362201"/>
          </a:xfrm>
        </p:spPr>
        <p:txBody>
          <a:bodyPr>
            <a:normAutofit/>
          </a:bodyPr>
          <a:lstStyle/>
          <a:p>
            <a:pPr lvl="1"/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Embedded Security Showcase on Psoc64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Embedded Security Showcase  |Electrical and Information Technology| University of Applied Sciences Darmstadt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D3A8-772D-4E42-834B-44EBB1E122BD}" type="slidenum">
              <a:rPr lang="en-IN" smtClean="0"/>
              <a:t>16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34332-FE1E-4642-90AA-40E91A075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175" y="2605967"/>
            <a:ext cx="4181475" cy="244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57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50900"/>
          </a:xfrm>
        </p:spPr>
        <p:txBody>
          <a:bodyPr>
            <a:normAutofit/>
          </a:bodyPr>
          <a:lstStyle/>
          <a:p>
            <a:pPr algn="l"/>
            <a:r>
              <a:rPr lang="en-IN" sz="44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				Any Questions?</a:t>
            </a:r>
            <a:endParaRPr lang="en-US" sz="4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Embedded Security Showcase  |Electrical and Information Technology| University of Applied Sciences Darmstadt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D3A8-772D-4E42-834B-44EBB1E122BD}" type="slidenum">
              <a:rPr lang="en-IN" smtClean="0"/>
              <a:t>17</a:t>
            </a:fld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66C0127-EADB-4A25-BDAA-746FDB7CD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6" y="1536700"/>
            <a:ext cx="4324350" cy="434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4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922EC-A296-4E7E-9A6E-1A1AFFE6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975" y="2476500"/>
            <a:ext cx="8331199" cy="1066799"/>
          </a:xfrm>
        </p:spPr>
        <p:txBody>
          <a:bodyPr/>
          <a:lstStyle/>
          <a:p>
            <a:r>
              <a:rPr lang="en-IN" b="1" i="1" dirty="0">
                <a:latin typeface="Cambria" panose="02040503050406030204" pitchFamily="18" charset="0"/>
                <a:ea typeface="Cambria" panose="02040503050406030204" pitchFamily="18" charset="0"/>
              </a:rPr>
              <a:t>Thank You for your time 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B4D70-3950-4C20-B25B-0B1E402B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Embedded Security Showcase  |Electrical and Information Technology| University of Applied Sciences Darmstadt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180FA-9D67-48EF-A643-A92350C7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D3A8-772D-4E42-834B-44EBB1E122BD}" type="slidenum">
              <a:rPr lang="en-IN" smtClean="0"/>
              <a:t>18</a:t>
            </a:fld>
            <a:endParaRPr lang="en-IN"/>
          </a:p>
        </p:txBody>
      </p:sp>
      <p:pic>
        <p:nvPicPr>
          <p:cNvPr id="2052" name="Picture 4" descr="Smiley - Wikipedia">
            <a:extLst>
              <a:ext uri="{FF2B5EF4-FFF2-40B4-BE49-F238E27FC236}">
                <a16:creationId xmlns:a16="http://schemas.microsoft.com/office/drawing/2014/main" id="{47F286EB-3D38-4925-AB71-F25303AC0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825" y="2400300"/>
            <a:ext cx="10763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38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F93C-4D51-47AD-A64D-61D45878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560" y="561704"/>
            <a:ext cx="10018713" cy="581298"/>
          </a:xfrm>
        </p:spPr>
        <p:txBody>
          <a:bodyPr>
            <a:noAutofit/>
          </a:bodyPr>
          <a:lstStyle/>
          <a:p>
            <a:pPr algn="l"/>
            <a:r>
              <a:rPr lang="en-IN" sz="4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2FC34-ADDD-4F30-8DEB-0ABAB980D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541417"/>
            <a:ext cx="10285325" cy="46180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600" b="1" i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i="1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aim of our project is to secure the communication between the remote control and the car .</a:t>
            </a:r>
            <a:endParaRPr lang="en-US" i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i="1" u="sng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i="1" u="sng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Background</a:t>
            </a:r>
          </a:p>
          <a:p>
            <a:endParaRPr lang="en-US" sz="1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remote-controlled student car with assisted driving was developed.</a:t>
            </a:r>
          </a:p>
          <a:p>
            <a:pPr marL="0" indent="0">
              <a:buNone/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remote control used PSoC5 MCU for reading the joystick data and this data was transmitted to the student car running a PSoC5MCU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via ZigBee.</a:t>
            </a:r>
          </a:p>
          <a:p>
            <a:pPr marL="0" indent="0"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communication between the remote control and the car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was not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secure because the received data is neither encrypted nor authenticated.</a:t>
            </a:r>
            <a:endParaRPr lang="en-US" sz="1800" b="1" i="1" u="sng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A49CC-C0B9-4477-B4AD-DAA65CEC4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53100" y="6464300"/>
            <a:ext cx="6438900" cy="488950"/>
          </a:xfrm>
        </p:spPr>
        <p:txBody>
          <a:bodyPr/>
          <a:lstStyle/>
          <a:p>
            <a:pPr algn="r"/>
            <a:r>
              <a:rPr lang="en-US" dirty="0"/>
              <a:t>  Embedded Security Showcase  |Electrical and Information Technology| University of Applied Sciences Darmstadt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15A3E-9E99-4088-81E4-76D7097C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D3A8-772D-4E42-834B-44EBB1E122B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9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3CFB7-C7A3-4DE3-BE4A-18A9ED6F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13954"/>
            <a:ext cx="10018715" cy="633821"/>
          </a:xfrm>
        </p:spPr>
        <p:txBody>
          <a:bodyPr>
            <a:noAutofit/>
          </a:bodyPr>
          <a:lstStyle/>
          <a:p>
            <a:pPr algn="l"/>
            <a:r>
              <a:rPr lang="en-IN" sz="44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Development Cycle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6624-BF14-4DEC-AA14-09C09549D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08395"/>
            <a:ext cx="10155240" cy="4549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Requirement Engineering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CIA analysis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Design Decisions</a:t>
            </a:r>
          </a:p>
          <a:p>
            <a:pPr lvl="1"/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Hardware Selection</a:t>
            </a:r>
          </a:p>
          <a:p>
            <a:pPr lvl="1"/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Software Architecture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Implementation</a:t>
            </a:r>
          </a:p>
          <a:p>
            <a:pPr lvl="1"/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State machine of car and remote application</a:t>
            </a:r>
          </a:p>
          <a:p>
            <a:pPr lvl="1"/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Activity diagram of security services 	</a:t>
            </a:r>
          </a:p>
          <a:p>
            <a:pPr marL="0" indent="0">
              <a:buNone/>
            </a:pPr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Verification and Testing</a:t>
            </a:r>
          </a:p>
          <a:p>
            <a:pPr lvl="1"/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Showcase on PSoc64</a:t>
            </a:r>
            <a:endParaRPr lang="en-IN" sz="17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6B896-BC31-4B3F-9D23-74BFDF2A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07823" y="6492875"/>
            <a:ext cx="7084177" cy="365125"/>
          </a:xfrm>
        </p:spPr>
        <p:txBody>
          <a:bodyPr/>
          <a:lstStyle/>
          <a:p>
            <a:pPr algn="r"/>
            <a:r>
              <a:rPr lang="en-US" dirty="0"/>
              <a:t>  Embedded Security Showcase  |Electrical and Information Technology| University of Applied Sciences Darmstadt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748C7-9686-4960-879C-6C115AEE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D3A8-772D-4E42-834B-44EBB1E122B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02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3CFB7-C7A3-4DE3-BE4A-18A9ED6F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52451"/>
            <a:ext cx="10018714" cy="695324"/>
          </a:xfrm>
        </p:spPr>
        <p:txBody>
          <a:bodyPr>
            <a:noAutofit/>
          </a:bodyPr>
          <a:lstStyle/>
          <a:p>
            <a:pPr algn="l"/>
            <a:r>
              <a:rPr lang="en-IN" sz="44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Requirement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6624-BF14-4DEC-AA14-09C09549D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19251"/>
            <a:ext cx="10155240" cy="35432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u="sng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Threats based Analysis for Embedded Security Use Case – CIA Model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What is CIA?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The CIA Model stands for confidentiality, integrity and authenticity. 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We identify the data assets of the product which we want to secure.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We identify all sources of threats to these data assets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Each threat is assigned a data security objective (confidentiality, integrity and authenticity).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6B896-BC31-4B3F-9D23-74BFDF2A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82079" y="6229350"/>
            <a:ext cx="7084177" cy="365125"/>
          </a:xfrm>
        </p:spPr>
        <p:txBody>
          <a:bodyPr/>
          <a:lstStyle/>
          <a:p>
            <a:pPr algn="r"/>
            <a:r>
              <a:rPr lang="en-US"/>
              <a:t>  Embedded Security Showcase  |Electrical and Information Technology| University of Applied Sciences Darmstadt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7D83B-6A5A-4809-828E-15F88D87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D3A8-772D-4E42-834B-44EBB1E122B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00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09" y="385355"/>
            <a:ext cx="10018713" cy="711926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Security Threats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84309" y="1332411"/>
            <a:ext cx="10018713" cy="4284617"/>
          </a:xfrm>
        </p:spPr>
        <p:txBody>
          <a:bodyPr>
            <a:normAutofit lnSpcReduction="10000"/>
          </a:bodyPr>
          <a:lstStyle/>
          <a:p>
            <a:r>
              <a:rPr lang="en-US" sz="1800" b="1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Impersonation</a:t>
            </a:r>
          </a:p>
          <a:p>
            <a:pPr marL="0" indent="0" algn="just"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Unauthorized actors can gain access to the data assets if confidentiality of  security keys are compromised.</a:t>
            </a:r>
          </a:p>
          <a:p>
            <a:pPr marL="0" indent="0" algn="just">
              <a:buNone/>
            </a:pPr>
            <a:endParaRPr lang="en-IN" sz="16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800" b="1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Man in the Middle</a:t>
            </a:r>
          </a:p>
          <a:p>
            <a:pPr marL="0" indent="0"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Unknown sources can eavesdrop if keys used for cryptographic services are exposed via unsecure channel.</a:t>
            </a:r>
          </a:p>
          <a:p>
            <a:pPr marL="0" indent="0">
              <a:buNone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800" b="1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Firmware Abuse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Firmware flashed into MCU of the car and remote control should be genuine. </a:t>
            </a:r>
          </a:p>
          <a:p>
            <a:pPr marL="0" indent="0">
              <a:buNone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800" b="1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Tamper</a:t>
            </a:r>
          </a:p>
          <a:p>
            <a:pPr marL="457200" lvl="1" indent="0" algn="just"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Unauthorized sources should not be able to modify the data assets like unique ID, cryptographic keys, firmware, feature data.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Embedded Security Showcase  |Electrical and Information Technology| University of Applied Sciences Darmstadt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D3A8-772D-4E42-834B-44EBB1E122B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36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9F0921B-FA61-4EE2-9193-FAD61C01D8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387421"/>
              </p:ext>
            </p:extLst>
          </p:nvPr>
        </p:nvGraphicFramePr>
        <p:xfrm>
          <a:off x="3238501" y="1136963"/>
          <a:ext cx="6019799" cy="50952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0232">
                  <a:extLst>
                    <a:ext uri="{9D8B030D-6E8A-4147-A177-3AD203B41FA5}">
                      <a16:colId xmlns:a16="http://schemas.microsoft.com/office/drawing/2014/main" val="1767998322"/>
                    </a:ext>
                  </a:extLst>
                </a:gridCol>
                <a:gridCol w="2199767">
                  <a:extLst>
                    <a:ext uri="{9D8B030D-6E8A-4147-A177-3AD203B41FA5}">
                      <a16:colId xmlns:a16="http://schemas.microsoft.com/office/drawing/2014/main" val="36450753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933397758"/>
                    </a:ext>
                  </a:extLst>
                </a:gridCol>
              </a:tblGrid>
              <a:tr h="9870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Asset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25757" marR="25757" marT="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Security Properties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757" marR="25757" marT="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Threats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757" marR="25757" marT="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231916"/>
                  </a:ext>
                </a:extLst>
              </a:tr>
              <a:tr h="6241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 </a:t>
                      </a:r>
                      <a:b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</a:b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Identifier (ID)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757" marR="25757" marT="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2950" lvl="1" indent="-2857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Integrity 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757" marR="25757" marT="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2950" lvl="1" indent="-2857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Tamper 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757" marR="25757" marT="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373483"/>
                  </a:ext>
                </a:extLst>
              </a:tr>
              <a:tr h="10283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Firmware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757" marR="25757" marT="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2950" lvl="1" indent="-2857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Con­fidentiality</a:t>
                      </a:r>
                    </a:p>
                    <a:p>
                      <a:pPr marL="742950" lvl="1" indent="-2857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Integrity</a:t>
                      </a:r>
                    </a:p>
                    <a:p>
                      <a:pPr marL="742950" lvl="1" indent="-2857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Authenticity</a:t>
                      </a:r>
                    </a:p>
                  </a:txBody>
                  <a:tcPr marL="25757" marR="25757" marT="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2950" lvl="1" indent="-2857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Firmware Abuse</a:t>
                      </a:r>
                    </a:p>
                    <a:p>
                      <a:pPr marL="742950" lvl="1" indent="-2857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Tamper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757" marR="25757" marT="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0648"/>
                  </a:ext>
                </a:extLst>
              </a:tr>
              <a:tr h="12151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    </a:t>
                      </a:r>
                      <a:b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</a:b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Cryptographic Credentials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757" marR="25757" marT="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2950" lvl="1" indent="-2857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Con­fidentiality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742950" lvl="1" indent="-2857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Integrity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757" marR="25757" marT="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2950" lvl="1" indent="-2857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Impersonation 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742950" lvl="1" indent="-2857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Man in the Middle 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742950" lvl="1" indent="-2857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Tamper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757" marR="25757" marT="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687229"/>
                  </a:ext>
                </a:extLst>
              </a:tr>
              <a:tr h="1066829">
                <a:tc>
                  <a:txBody>
                    <a:bodyPr/>
                    <a:lstStyle/>
                    <a:p>
                      <a:pPr marL="45720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45720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Feature</a:t>
                      </a:r>
                      <a:br>
                        <a:rPr lang="en-IN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</a:br>
                      <a:r>
                        <a:rPr lang="en-IN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757" marR="25757" marT="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2950" lvl="1" indent="-2857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Con­fidentiality 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Integrity 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757" marR="25757" marT="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2950" lvl="1" indent="-2857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Man in the Middle 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742950" lvl="1" indent="-2857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Tamper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757" marR="25757" marT="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039209"/>
                  </a:ext>
                </a:extLst>
              </a:tr>
            </a:tbl>
          </a:graphicData>
        </a:graphic>
      </p:graphicFrame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4B3EC35-1C4B-4ACA-8AFA-760CA9EA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07823" y="6492875"/>
            <a:ext cx="7084177" cy="365125"/>
          </a:xfrm>
        </p:spPr>
        <p:txBody>
          <a:bodyPr/>
          <a:lstStyle/>
          <a:p>
            <a:pPr algn="r"/>
            <a:r>
              <a:rPr lang="en-US" dirty="0"/>
              <a:t>  Embedded Security Showcase  |Electrical and Information Technology| University of Applied Sciences Darmstadt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70BC06-FB4A-4AB9-BDCE-31A0EF6A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D3A8-772D-4E42-834B-44EBB1E122BD}" type="slidenum">
              <a:rPr lang="en-IN" smtClean="0"/>
              <a:t>6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91915"/>
            <a:ext cx="10018713" cy="65959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Security properties and threats related with assets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2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885"/>
            <a:ext cx="10018713" cy="8255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Security Objectives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Embedded Security Showcase  |Electrical and Information Technology| University of Applied Sciences Darmstadt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D3A8-772D-4E42-834B-44EBB1E122BD}" type="slidenum">
              <a:rPr lang="en-IN" smtClean="0"/>
              <a:t>7</a:t>
            </a:fld>
            <a:endParaRPr lang="en-IN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BC4D6C2F-EAC1-4E82-9442-9E073FEB2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7800240"/>
              </p:ext>
            </p:extLst>
          </p:nvPr>
        </p:nvGraphicFramePr>
        <p:xfrm>
          <a:off x="2883955" y="1317875"/>
          <a:ext cx="7219422" cy="45427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0917">
                  <a:extLst>
                    <a:ext uri="{9D8B030D-6E8A-4147-A177-3AD203B41FA5}">
                      <a16:colId xmlns:a16="http://schemas.microsoft.com/office/drawing/2014/main" val="3477523891"/>
                    </a:ext>
                  </a:extLst>
                </a:gridCol>
                <a:gridCol w="1356806">
                  <a:extLst>
                    <a:ext uri="{9D8B030D-6E8A-4147-A177-3AD203B41FA5}">
                      <a16:colId xmlns:a16="http://schemas.microsoft.com/office/drawing/2014/main" val="1961633123"/>
                    </a:ext>
                  </a:extLst>
                </a:gridCol>
                <a:gridCol w="1398604">
                  <a:extLst>
                    <a:ext uri="{9D8B030D-6E8A-4147-A177-3AD203B41FA5}">
                      <a16:colId xmlns:a16="http://schemas.microsoft.com/office/drawing/2014/main" val="903133712"/>
                    </a:ext>
                  </a:extLst>
                </a:gridCol>
                <a:gridCol w="1414680">
                  <a:extLst>
                    <a:ext uri="{9D8B030D-6E8A-4147-A177-3AD203B41FA5}">
                      <a16:colId xmlns:a16="http://schemas.microsoft.com/office/drawing/2014/main" val="3580047001"/>
                    </a:ext>
                  </a:extLst>
                </a:gridCol>
                <a:gridCol w="1358415">
                  <a:extLst>
                    <a:ext uri="{9D8B030D-6E8A-4147-A177-3AD203B41FA5}">
                      <a16:colId xmlns:a16="http://schemas.microsoft.com/office/drawing/2014/main" val="2336398792"/>
                    </a:ext>
                  </a:extLst>
                </a:gridCol>
              </a:tblGrid>
              <a:tr h="8191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Impersonation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Man in the middle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Firmware Abuse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Tamper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349362"/>
                  </a:ext>
                </a:extLst>
              </a:tr>
              <a:tr h="6317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b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</a:b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Control</a:t>
                      </a:r>
                      <a:br>
                        <a:rPr lang="en-IN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</a:b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endParaRPr lang="en-IN" sz="14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endParaRPr lang="en-IN" sz="14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4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6766653"/>
                  </a:ext>
                </a:extLst>
              </a:tr>
              <a:tr h="6317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b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</a:b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Secure Storage</a:t>
                      </a:r>
                      <a:b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</a:br>
                      <a:endParaRPr lang="en-IN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4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endParaRPr lang="en-IN" sz="14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8290855"/>
                  </a:ext>
                </a:extLst>
              </a:tr>
              <a:tr h="9360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Firmware  Authenticity</a:t>
                      </a:r>
                      <a:br>
                        <a:rPr lang="en-IN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</a:b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endParaRPr lang="en-IN" sz="14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4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5813782"/>
                  </a:ext>
                </a:extLst>
              </a:tr>
              <a:tr h="6317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b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</a:b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Communication</a:t>
                      </a:r>
                      <a:br>
                        <a:rPr lang="en-IN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</a:b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endParaRPr lang="en-IN" sz="14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4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4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8905015"/>
                  </a:ext>
                </a:extLst>
              </a:tr>
              <a:tr h="6317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b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</a:b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Secure State</a:t>
                      </a:r>
                      <a:b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</a:br>
                      <a:endParaRPr lang="en-IN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endParaRPr lang="en-IN" sz="14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endParaRPr lang="en-IN" sz="14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779121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1458F14A-0E7C-4508-82B5-DCB7F719013F}"/>
              </a:ext>
            </a:extLst>
          </p:cNvPr>
          <p:cNvGrpSpPr/>
          <p:nvPr/>
        </p:nvGrpSpPr>
        <p:grpSpPr>
          <a:xfrm>
            <a:off x="1783398" y="980734"/>
            <a:ext cx="7873059" cy="3756366"/>
            <a:chOff x="0" y="0"/>
            <a:chExt cx="5526356" cy="2209506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7DF667C-7A07-4AEE-AAEB-50E409E70CE4}"/>
                </a:ext>
              </a:extLst>
            </p:cNvPr>
            <p:cNvCxnSpPr/>
            <p:nvPr/>
          </p:nvCxnSpPr>
          <p:spPr>
            <a:xfrm flipV="1">
              <a:off x="3714809" y="86213"/>
              <a:ext cx="1811547" cy="8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C7F18757-ED0E-4E1A-84C5-23E31E67A8C6}"/>
                </a:ext>
              </a:extLst>
            </p:cNvPr>
            <p:cNvSpPr txBox="1"/>
            <p:nvPr/>
          </p:nvSpPr>
          <p:spPr>
            <a:xfrm>
              <a:off x="0" y="405441"/>
              <a:ext cx="896740" cy="4572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Security</a:t>
              </a:r>
              <a:br>
                <a:rPr lang="en-US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US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Objectives</a:t>
              </a:r>
              <a:endPara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F94E2CD-7974-40FA-B81D-F506781134D2}"/>
                </a:ext>
              </a:extLst>
            </p:cNvPr>
            <p:cNvCxnSpPr/>
            <p:nvPr/>
          </p:nvCxnSpPr>
          <p:spPr>
            <a:xfrm flipH="1">
              <a:off x="227989" y="756903"/>
              <a:ext cx="25617" cy="14526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 Box 7">
              <a:extLst>
                <a:ext uri="{FF2B5EF4-FFF2-40B4-BE49-F238E27FC236}">
                  <a16:creationId xmlns:a16="http://schemas.microsoft.com/office/drawing/2014/main" id="{8D685A91-00B9-4953-A2C4-A45997F4F865}"/>
                </a:ext>
              </a:extLst>
            </p:cNvPr>
            <p:cNvSpPr txBox="1"/>
            <p:nvPr/>
          </p:nvSpPr>
          <p:spPr>
            <a:xfrm>
              <a:off x="2838090" y="0"/>
              <a:ext cx="678132" cy="28030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Threats</a:t>
              </a:r>
              <a:endPara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925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3CFB7-C7A3-4DE3-BE4A-18A9ED6F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10" y="399782"/>
            <a:ext cx="10018714" cy="561974"/>
          </a:xfrm>
        </p:spPr>
        <p:txBody>
          <a:bodyPr>
            <a:noAutofit/>
          </a:bodyPr>
          <a:lstStyle/>
          <a:p>
            <a:pPr algn="l"/>
            <a:br>
              <a:rPr lang="en-US" sz="4400" u="sng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Security Objectives</a:t>
            </a:r>
            <a:endParaRPr lang="en-IN" sz="44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6624-BF14-4DEC-AA14-09C09549D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510" y="1511031"/>
            <a:ext cx="10188575" cy="42039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</a:rPr>
              <a:t>Access Control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	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only authentic firmware should be allowed to be flashed into the device.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keys must be unique and must be confidentially inserted/generated in system.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efore communication is established the authentication of the actor initiating communication should be checked.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Security Storage</a:t>
            </a:r>
            <a:endParaRPr lang="en-IN" sz="2000" b="1" i="1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keys must be stored in a secure area inside memory.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MCU must not allow overwriting the unique keys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secret keys must never be exposed to non-secure environment.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6B896-BC31-4B3F-9D23-74BFDF2A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07823" y="6476731"/>
            <a:ext cx="7084177" cy="365125"/>
          </a:xfrm>
        </p:spPr>
        <p:txBody>
          <a:bodyPr/>
          <a:lstStyle/>
          <a:p>
            <a:pPr algn="r"/>
            <a:r>
              <a:rPr lang="en-US" dirty="0"/>
              <a:t>  Embedded Security Showcase  |Electrical and Information Technology| University of Applied Sciences Darmstadt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D02BF-CACD-44EB-9670-C8D00A45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D3A8-772D-4E42-834B-44EBB1E122B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25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3CFB7-C7A3-4DE3-BE4A-18A9ED6F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4" cy="561974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Security Objectives - Continued</a:t>
            </a:r>
            <a:endParaRPr lang="en-IN" sz="44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6624-BF14-4DEC-AA14-09C09549D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650192"/>
            <a:ext cx="10334625" cy="39563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u="sng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Firmware Authenticity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erifying the firmware authenticity before booting and before upgrading 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if the authentic firmware is modified/tampered 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Communication</a:t>
            </a:r>
            <a:endParaRPr lang="en-IN" sz="2000" b="1" i="1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unauthorized sources should not able to read or modify the protocol that is being transmitted.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Secure State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secure state needs to be maintained , when firmware integrity and authenticity fails during boot up / upgrading.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0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6B896-BC31-4B3F-9D23-74BFDF2A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07823" y="6492875"/>
            <a:ext cx="7084177" cy="365125"/>
          </a:xfrm>
        </p:spPr>
        <p:txBody>
          <a:bodyPr/>
          <a:lstStyle/>
          <a:p>
            <a:pPr algn="r"/>
            <a:r>
              <a:rPr lang="en-US" dirty="0"/>
              <a:t>  Embedded Security Showcase  |Electrical and Information Technology| University of Applied Sciences Darmstadt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1DAF7-FE1E-4034-8F2C-586B1A4D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D3A8-772D-4E42-834B-44EBB1E122B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053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571</TotalTime>
  <Words>1458</Words>
  <Application>Microsoft Office PowerPoint</Application>
  <PresentationFormat>Widescreen</PresentationFormat>
  <Paragraphs>248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</vt:lpstr>
      <vt:lpstr>Corbel</vt:lpstr>
      <vt:lpstr>Symbol</vt:lpstr>
      <vt:lpstr>Parallax</vt:lpstr>
      <vt:lpstr>Team Project – SS2020  Embedded Security Showcase  on PSoC64</vt:lpstr>
      <vt:lpstr>Objective</vt:lpstr>
      <vt:lpstr>Development Cycle </vt:lpstr>
      <vt:lpstr>Requirement Analysis</vt:lpstr>
      <vt:lpstr>Security Threats</vt:lpstr>
      <vt:lpstr>Security properties and threats related with assets</vt:lpstr>
      <vt:lpstr>Security Objectives Table</vt:lpstr>
      <vt:lpstr> Security Objectives</vt:lpstr>
      <vt:lpstr>Security Objectives - Continued</vt:lpstr>
      <vt:lpstr>Security Requirements</vt:lpstr>
      <vt:lpstr>Design Decisions for Hardware Selection</vt:lpstr>
      <vt:lpstr>Why PSoC64 MCU ?</vt:lpstr>
      <vt:lpstr>Design Decisions for Software</vt:lpstr>
      <vt:lpstr>Software Architecture</vt:lpstr>
      <vt:lpstr>Implementation</vt:lpstr>
      <vt:lpstr>Verification and Testing</vt:lpstr>
      <vt:lpstr>    Any Questions?</vt:lpstr>
      <vt:lpstr>Thank You for your time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Security Showcase on Psoc64</dc:title>
  <dc:creator>VAISHNAVI</dc:creator>
  <cp:lastModifiedBy>VAISHNAVI</cp:lastModifiedBy>
  <cp:revision>63</cp:revision>
  <dcterms:created xsi:type="dcterms:W3CDTF">2020-10-17T14:47:57Z</dcterms:created>
  <dcterms:modified xsi:type="dcterms:W3CDTF">2020-10-18T15:13:20Z</dcterms:modified>
</cp:coreProperties>
</file>