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75" r:id="rId8"/>
    <p:sldId id="262" r:id="rId9"/>
    <p:sldId id="263" r:id="rId10"/>
    <p:sldId id="264" r:id="rId11"/>
    <p:sldId id="265" r:id="rId12"/>
    <p:sldId id="266" r:id="rId13"/>
    <p:sldId id="267" r:id="rId14"/>
    <p:sldId id="268" r:id="rId15"/>
    <p:sldId id="269" r:id="rId16"/>
    <p:sldId id="276" r:id="rId17"/>
    <p:sldId id="270"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78" d="100"/>
          <a:sy n="78" d="100"/>
        </p:scale>
        <p:origin x="420"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FD53C5-8210-4165-90B1-9F3F237FB057}"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405450F7-FBCE-4A54-A94C-9B830B0CD1A2}">
      <dgm:prSet/>
      <dgm:spPr/>
      <dgm:t>
        <a:bodyPr/>
        <a:lstStyle/>
        <a:p>
          <a:r>
            <a:rPr lang="en-IN"/>
            <a:t>E-commerce Platforms</a:t>
          </a:r>
          <a:endParaRPr lang="en-US"/>
        </a:p>
      </dgm:t>
    </dgm:pt>
    <dgm:pt modelId="{A114BF66-6B62-499F-BA43-1BBC3D1DFF59}" type="parTrans" cxnId="{A5B7F29F-50DB-4FFE-B504-96EE199F6DA2}">
      <dgm:prSet/>
      <dgm:spPr/>
      <dgm:t>
        <a:bodyPr/>
        <a:lstStyle/>
        <a:p>
          <a:endParaRPr lang="en-US"/>
        </a:p>
      </dgm:t>
    </dgm:pt>
    <dgm:pt modelId="{6AA8B1C9-D216-48F5-8336-90AE2851C008}" type="sibTrans" cxnId="{A5B7F29F-50DB-4FFE-B504-96EE199F6DA2}">
      <dgm:prSet/>
      <dgm:spPr/>
      <dgm:t>
        <a:bodyPr/>
        <a:lstStyle/>
        <a:p>
          <a:endParaRPr lang="en-US"/>
        </a:p>
      </dgm:t>
    </dgm:pt>
    <dgm:pt modelId="{91FF5742-3F7F-4BF0-83DA-D5142C1A41F4}">
      <dgm:prSet/>
      <dgm:spPr/>
      <dgm:t>
        <a:bodyPr/>
        <a:lstStyle/>
        <a:p>
          <a:r>
            <a:rPr lang="en-IN"/>
            <a:t>Database Management</a:t>
          </a:r>
          <a:endParaRPr lang="en-US"/>
        </a:p>
      </dgm:t>
    </dgm:pt>
    <dgm:pt modelId="{A80981E3-D5CC-4184-916A-B88646496AC1}" type="parTrans" cxnId="{0487A75F-6FA1-49D7-BDC5-ADB0A1CA491E}">
      <dgm:prSet/>
      <dgm:spPr/>
      <dgm:t>
        <a:bodyPr/>
        <a:lstStyle/>
        <a:p>
          <a:endParaRPr lang="en-US"/>
        </a:p>
      </dgm:t>
    </dgm:pt>
    <dgm:pt modelId="{CC5439E4-4D47-4793-8178-F54509F7C90C}" type="sibTrans" cxnId="{0487A75F-6FA1-49D7-BDC5-ADB0A1CA491E}">
      <dgm:prSet/>
      <dgm:spPr/>
      <dgm:t>
        <a:bodyPr/>
        <a:lstStyle/>
        <a:p>
          <a:endParaRPr lang="en-US"/>
        </a:p>
      </dgm:t>
    </dgm:pt>
    <dgm:pt modelId="{C36E837F-9CA6-4836-A209-33111DEE4673}">
      <dgm:prSet/>
      <dgm:spPr/>
      <dgm:t>
        <a:bodyPr/>
        <a:lstStyle/>
        <a:p>
          <a:r>
            <a:rPr lang="en-IN"/>
            <a:t>Search Engines</a:t>
          </a:r>
          <a:endParaRPr lang="en-US"/>
        </a:p>
      </dgm:t>
    </dgm:pt>
    <dgm:pt modelId="{8F03D5C1-7F0A-427D-85F9-5AA1432B9D67}" type="parTrans" cxnId="{CE8B63BD-EC68-442F-969F-0FCBFCDB1552}">
      <dgm:prSet/>
      <dgm:spPr/>
      <dgm:t>
        <a:bodyPr/>
        <a:lstStyle/>
        <a:p>
          <a:endParaRPr lang="en-US"/>
        </a:p>
      </dgm:t>
    </dgm:pt>
    <dgm:pt modelId="{B9ED0011-3D8B-4267-BDDE-77CEDF8C67DC}" type="sibTrans" cxnId="{CE8B63BD-EC68-442F-969F-0FCBFCDB1552}">
      <dgm:prSet/>
      <dgm:spPr/>
      <dgm:t>
        <a:bodyPr/>
        <a:lstStyle/>
        <a:p>
          <a:endParaRPr lang="en-US"/>
        </a:p>
      </dgm:t>
    </dgm:pt>
    <dgm:pt modelId="{CFCDFFE5-C730-4831-806A-C74327A4795E}">
      <dgm:prSet/>
      <dgm:spPr/>
      <dgm:t>
        <a:bodyPr/>
        <a:lstStyle/>
        <a:p>
          <a:r>
            <a:rPr lang="en-IN"/>
            <a:t>Financial Applications</a:t>
          </a:r>
          <a:endParaRPr lang="en-US"/>
        </a:p>
      </dgm:t>
    </dgm:pt>
    <dgm:pt modelId="{0EBF9E43-BD01-42AB-82A7-196B099EF9A1}" type="parTrans" cxnId="{C275DF3D-2AEC-4A26-9A68-DE37590D7252}">
      <dgm:prSet/>
      <dgm:spPr/>
      <dgm:t>
        <a:bodyPr/>
        <a:lstStyle/>
        <a:p>
          <a:endParaRPr lang="en-US"/>
        </a:p>
      </dgm:t>
    </dgm:pt>
    <dgm:pt modelId="{D7EEB6E1-3B7C-48C1-BA87-6C001E90F1E9}" type="sibTrans" cxnId="{C275DF3D-2AEC-4A26-9A68-DE37590D7252}">
      <dgm:prSet/>
      <dgm:spPr/>
      <dgm:t>
        <a:bodyPr/>
        <a:lstStyle/>
        <a:p>
          <a:endParaRPr lang="en-US"/>
        </a:p>
      </dgm:t>
    </dgm:pt>
    <dgm:pt modelId="{AF445C4B-F468-4AA1-BFDA-D7041ACF46D2}">
      <dgm:prSet/>
      <dgm:spPr/>
      <dgm:t>
        <a:bodyPr/>
        <a:lstStyle/>
        <a:p>
          <a:r>
            <a:rPr lang="en-IN"/>
            <a:t>Healthcare Data</a:t>
          </a:r>
          <a:endParaRPr lang="en-US"/>
        </a:p>
      </dgm:t>
    </dgm:pt>
    <dgm:pt modelId="{1C7A38A2-1E03-4CB9-AC00-0035FA8C77C2}" type="parTrans" cxnId="{36E76015-4F0B-4806-8BF8-BDAF47FC858E}">
      <dgm:prSet/>
      <dgm:spPr/>
      <dgm:t>
        <a:bodyPr/>
        <a:lstStyle/>
        <a:p>
          <a:endParaRPr lang="en-US"/>
        </a:p>
      </dgm:t>
    </dgm:pt>
    <dgm:pt modelId="{A6882358-A7A1-4756-BC97-93876188ADEE}" type="sibTrans" cxnId="{36E76015-4F0B-4806-8BF8-BDAF47FC858E}">
      <dgm:prSet/>
      <dgm:spPr/>
      <dgm:t>
        <a:bodyPr/>
        <a:lstStyle/>
        <a:p>
          <a:endParaRPr lang="en-US"/>
        </a:p>
      </dgm:t>
    </dgm:pt>
    <dgm:pt modelId="{4DD912E5-F588-40F3-8886-7053C6D166D4}" type="pres">
      <dgm:prSet presAssocID="{17FD53C5-8210-4165-90B1-9F3F237FB057}" presName="diagram" presStyleCnt="0">
        <dgm:presLayoutVars>
          <dgm:dir/>
          <dgm:resizeHandles val="exact"/>
        </dgm:presLayoutVars>
      </dgm:prSet>
      <dgm:spPr/>
    </dgm:pt>
    <dgm:pt modelId="{D38C70DC-4793-4BCD-8C7B-4D24E505DEEC}" type="pres">
      <dgm:prSet presAssocID="{405450F7-FBCE-4A54-A94C-9B830B0CD1A2}" presName="node" presStyleLbl="node1" presStyleIdx="0" presStyleCnt="5">
        <dgm:presLayoutVars>
          <dgm:bulletEnabled val="1"/>
        </dgm:presLayoutVars>
      </dgm:prSet>
      <dgm:spPr/>
    </dgm:pt>
    <dgm:pt modelId="{7CE12C9B-021B-4712-B2FE-FACDDD87E91A}" type="pres">
      <dgm:prSet presAssocID="{6AA8B1C9-D216-48F5-8336-90AE2851C008}" presName="sibTrans" presStyleCnt="0"/>
      <dgm:spPr/>
    </dgm:pt>
    <dgm:pt modelId="{E2317F5A-8C64-4D93-81D8-84303D3652CB}" type="pres">
      <dgm:prSet presAssocID="{91FF5742-3F7F-4BF0-83DA-D5142C1A41F4}" presName="node" presStyleLbl="node1" presStyleIdx="1" presStyleCnt="5">
        <dgm:presLayoutVars>
          <dgm:bulletEnabled val="1"/>
        </dgm:presLayoutVars>
      </dgm:prSet>
      <dgm:spPr/>
    </dgm:pt>
    <dgm:pt modelId="{36C935CA-0B1C-4EF3-8B77-4484491078D6}" type="pres">
      <dgm:prSet presAssocID="{CC5439E4-4D47-4793-8178-F54509F7C90C}" presName="sibTrans" presStyleCnt="0"/>
      <dgm:spPr/>
    </dgm:pt>
    <dgm:pt modelId="{63B0CCDA-5B41-4AB4-B40F-54CDDDFD14DF}" type="pres">
      <dgm:prSet presAssocID="{C36E837F-9CA6-4836-A209-33111DEE4673}" presName="node" presStyleLbl="node1" presStyleIdx="2" presStyleCnt="5">
        <dgm:presLayoutVars>
          <dgm:bulletEnabled val="1"/>
        </dgm:presLayoutVars>
      </dgm:prSet>
      <dgm:spPr/>
    </dgm:pt>
    <dgm:pt modelId="{5F75DE09-7B8B-4087-B694-06938E3A7B79}" type="pres">
      <dgm:prSet presAssocID="{B9ED0011-3D8B-4267-BDDE-77CEDF8C67DC}" presName="sibTrans" presStyleCnt="0"/>
      <dgm:spPr/>
    </dgm:pt>
    <dgm:pt modelId="{12A59FA8-F496-4692-9B73-DDC38542033D}" type="pres">
      <dgm:prSet presAssocID="{CFCDFFE5-C730-4831-806A-C74327A4795E}" presName="node" presStyleLbl="node1" presStyleIdx="3" presStyleCnt="5">
        <dgm:presLayoutVars>
          <dgm:bulletEnabled val="1"/>
        </dgm:presLayoutVars>
      </dgm:prSet>
      <dgm:spPr/>
    </dgm:pt>
    <dgm:pt modelId="{78A9671C-71BE-45D3-B7B5-57E006A79808}" type="pres">
      <dgm:prSet presAssocID="{D7EEB6E1-3B7C-48C1-BA87-6C001E90F1E9}" presName="sibTrans" presStyleCnt="0"/>
      <dgm:spPr/>
    </dgm:pt>
    <dgm:pt modelId="{C1E93E38-872E-46AD-AD71-3CB8061EBF82}" type="pres">
      <dgm:prSet presAssocID="{AF445C4B-F468-4AA1-BFDA-D7041ACF46D2}" presName="node" presStyleLbl="node1" presStyleIdx="4" presStyleCnt="5">
        <dgm:presLayoutVars>
          <dgm:bulletEnabled val="1"/>
        </dgm:presLayoutVars>
      </dgm:prSet>
      <dgm:spPr/>
    </dgm:pt>
  </dgm:ptLst>
  <dgm:cxnLst>
    <dgm:cxn modelId="{EC960F04-EEEF-4C0A-BE99-12824849A3A1}" type="presOf" srcId="{405450F7-FBCE-4A54-A94C-9B830B0CD1A2}" destId="{D38C70DC-4793-4BCD-8C7B-4D24E505DEEC}" srcOrd="0" destOrd="0" presId="urn:microsoft.com/office/officeart/2005/8/layout/default"/>
    <dgm:cxn modelId="{36E76015-4F0B-4806-8BF8-BDAF47FC858E}" srcId="{17FD53C5-8210-4165-90B1-9F3F237FB057}" destId="{AF445C4B-F468-4AA1-BFDA-D7041ACF46D2}" srcOrd="4" destOrd="0" parTransId="{1C7A38A2-1E03-4CB9-AC00-0035FA8C77C2}" sibTransId="{A6882358-A7A1-4756-BC97-93876188ADEE}"/>
    <dgm:cxn modelId="{3D5F0E23-0C0C-4AFB-B907-5E37D291D973}" type="presOf" srcId="{91FF5742-3F7F-4BF0-83DA-D5142C1A41F4}" destId="{E2317F5A-8C64-4D93-81D8-84303D3652CB}" srcOrd="0" destOrd="0" presId="urn:microsoft.com/office/officeart/2005/8/layout/default"/>
    <dgm:cxn modelId="{C275DF3D-2AEC-4A26-9A68-DE37590D7252}" srcId="{17FD53C5-8210-4165-90B1-9F3F237FB057}" destId="{CFCDFFE5-C730-4831-806A-C74327A4795E}" srcOrd="3" destOrd="0" parTransId="{0EBF9E43-BD01-42AB-82A7-196B099EF9A1}" sibTransId="{D7EEB6E1-3B7C-48C1-BA87-6C001E90F1E9}"/>
    <dgm:cxn modelId="{0487A75F-6FA1-49D7-BDC5-ADB0A1CA491E}" srcId="{17FD53C5-8210-4165-90B1-9F3F237FB057}" destId="{91FF5742-3F7F-4BF0-83DA-D5142C1A41F4}" srcOrd="1" destOrd="0" parTransId="{A80981E3-D5CC-4184-916A-B88646496AC1}" sibTransId="{CC5439E4-4D47-4793-8178-F54509F7C90C}"/>
    <dgm:cxn modelId="{CD8C019F-639E-431C-B551-D544D3E36936}" type="presOf" srcId="{AF445C4B-F468-4AA1-BFDA-D7041ACF46D2}" destId="{C1E93E38-872E-46AD-AD71-3CB8061EBF82}" srcOrd="0" destOrd="0" presId="urn:microsoft.com/office/officeart/2005/8/layout/default"/>
    <dgm:cxn modelId="{A5B7F29F-50DB-4FFE-B504-96EE199F6DA2}" srcId="{17FD53C5-8210-4165-90B1-9F3F237FB057}" destId="{405450F7-FBCE-4A54-A94C-9B830B0CD1A2}" srcOrd="0" destOrd="0" parTransId="{A114BF66-6B62-499F-BA43-1BBC3D1DFF59}" sibTransId="{6AA8B1C9-D216-48F5-8336-90AE2851C008}"/>
    <dgm:cxn modelId="{CE8B63BD-EC68-442F-969F-0FCBFCDB1552}" srcId="{17FD53C5-8210-4165-90B1-9F3F237FB057}" destId="{C36E837F-9CA6-4836-A209-33111DEE4673}" srcOrd="2" destOrd="0" parTransId="{8F03D5C1-7F0A-427D-85F9-5AA1432B9D67}" sibTransId="{B9ED0011-3D8B-4267-BDDE-77CEDF8C67DC}"/>
    <dgm:cxn modelId="{302CC3D3-D196-4B09-BB54-D49FDF1FA5D0}" type="presOf" srcId="{C36E837F-9CA6-4836-A209-33111DEE4673}" destId="{63B0CCDA-5B41-4AB4-B40F-54CDDDFD14DF}" srcOrd="0" destOrd="0" presId="urn:microsoft.com/office/officeart/2005/8/layout/default"/>
    <dgm:cxn modelId="{B6A599FC-0CB9-490C-A355-3E87109D6F82}" type="presOf" srcId="{17FD53C5-8210-4165-90B1-9F3F237FB057}" destId="{4DD912E5-F588-40F3-8886-7053C6D166D4}" srcOrd="0" destOrd="0" presId="urn:microsoft.com/office/officeart/2005/8/layout/default"/>
    <dgm:cxn modelId="{6BF421FF-00F1-4C56-9FDA-1EC85C0FD4E3}" type="presOf" srcId="{CFCDFFE5-C730-4831-806A-C74327A4795E}" destId="{12A59FA8-F496-4692-9B73-DDC38542033D}" srcOrd="0" destOrd="0" presId="urn:microsoft.com/office/officeart/2005/8/layout/default"/>
    <dgm:cxn modelId="{F25786F8-CB78-42A7-9022-AD4904A3E649}" type="presParOf" srcId="{4DD912E5-F588-40F3-8886-7053C6D166D4}" destId="{D38C70DC-4793-4BCD-8C7B-4D24E505DEEC}" srcOrd="0" destOrd="0" presId="urn:microsoft.com/office/officeart/2005/8/layout/default"/>
    <dgm:cxn modelId="{E04D8ADC-7FB4-4B7F-9080-F70C466FE96D}" type="presParOf" srcId="{4DD912E5-F588-40F3-8886-7053C6D166D4}" destId="{7CE12C9B-021B-4712-B2FE-FACDDD87E91A}" srcOrd="1" destOrd="0" presId="urn:microsoft.com/office/officeart/2005/8/layout/default"/>
    <dgm:cxn modelId="{E49592AC-9131-409E-9DC2-6F697A5CC1EB}" type="presParOf" srcId="{4DD912E5-F588-40F3-8886-7053C6D166D4}" destId="{E2317F5A-8C64-4D93-81D8-84303D3652CB}" srcOrd="2" destOrd="0" presId="urn:microsoft.com/office/officeart/2005/8/layout/default"/>
    <dgm:cxn modelId="{F8FB0EB3-1613-4928-8A28-0F6709E1311C}" type="presParOf" srcId="{4DD912E5-F588-40F3-8886-7053C6D166D4}" destId="{36C935CA-0B1C-4EF3-8B77-4484491078D6}" srcOrd="3" destOrd="0" presId="urn:microsoft.com/office/officeart/2005/8/layout/default"/>
    <dgm:cxn modelId="{47EF2B56-1DE2-455B-92DD-6DD45C748798}" type="presParOf" srcId="{4DD912E5-F588-40F3-8886-7053C6D166D4}" destId="{63B0CCDA-5B41-4AB4-B40F-54CDDDFD14DF}" srcOrd="4" destOrd="0" presId="urn:microsoft.com/office/officeart/2005/8/layout/default"/>
    <dgm:cxn modelId="{EB61CE79-0DAA-481D-8399-8B8FB62AFD83}" type="presParOf" srcId="{4DD912E5-F588-40F3-8886-7053C6D166D4}" destId="{5F75DE09-7B8B-4087-B694-06938E3A7B79}" srcOrd="5" destOrd="0" presId="urn:microsoft.com/office/officeart/2005/8/layout/default"/>
    <dgm:cxn modelId="{04F1E6F3-20E0-4BF4-87F8-FF6CB1BEC689}" type="presParOf" srcId="{4DD912E5-F588-40F3-8886-7053C6D166D4}" destId="{12A59FA8-F496-4692-9B73-DDC38542033D}" srcOrd="6" destOrd="0" presId="urn:microsoft.com/office/officeart/2005/8/layout/default"/>
    <dgm:cxn modelId="{745D92B3-4A2E-4F31-9EA0-D5709D36B0D8}" type="presParOf" srcId="{4DD912E5-F588-40F3-8886-7053C6D166D4}" destId="{78A9671C-71BE-45D3-B7B5-57E006A79808}" srcOrd="7" destOrd="0" presId="urn:microsoft.com/office/officeart/2005/8/layout/default"/>
    <dgm:cxn modelId="{5DA39FCE-7DBE-46E6-ACB4-18A23D01BDC5}" type="presParOf" srcId="{4DD912E5-F588-40F3-8886-7053C6D166D4}" destId="{C1E93E38-872E-46AD-AD71-3CB8061EBF8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8C70DC-4793-4BCD-8C7B-4D24E505DEEC}">
      <dsp:nvSpPr>
        <dsp:cNvPr id="0" name=""/>
        <dsp:cNvSpPr/>
      </dsp:nvSpPr>
      <dsp:spPr>
        <a:xfrm>
          <a:off x="0" y="39687"/>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N" sz="4200" kern="1200"/>
            <a:t>E-commerce Platforms</a:t>
          </a:r>
          <a:endParaRPr lang="en-US" sz="4200" kern="1200"/>
        </a:p>
      </dsp:txBody>
      <dsp:txXfrm>
        <a:off x="0" y="39687"/>
        <a:ext cx="3286125" cy="1971675"/>
      </dsp:txXfrm>
    </dsp:sp>
    <dsp:sp modelId="{E2317F5A-8C64-4D93-81D8-84303D3652CB}">
      <dsp:nvSpPr>
        <dsp:cNvPr id="0" name=""/>
        <dsp:cNvSpPr/>
      </dsp:nvSpPr>
      <dsp:spPr>
        <a:xfrm>
          <a:off x="3614737" y="39687"/>
          <a:ext cx="3286125" cy="19716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N" sz="4200" kern="1200"/>
            <a:t>Database Management</a:t>
          </a:r>
          <a:endParaRPr lang="en-US" sz="4200" kern="1200"/>
        </a:p>
      </dsp:txBody>
      <dsp:txXfrm>
        <a:off x="3614737" y="39687"/>
        <a:ext cx="3286125" cy="1971675"/>
      </dsp:txXfrm>
    </dsp:sp>
    <dsp:sp modelId="{63B0CCDA-5B41-4AB4-B40F-54CDDDFD14DF}">
      <dsp:nvSpPr>
        <dsp:cNvPr id="0" name=""/>
        <dsp:cNvSpPr/>
      </dsp:nvSpPr>
      <dsp:spPr>
        <a:xfrm>
          <a:off x="7229475" y="39687"/>
          <a:ext cx="3286125" cy="19716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N" sz="4200" kern="1200"/>
            <a:t>Search Engines</a:t>
          </a:r>
          <a:endParaRPr lang="en-US" sz="4200" kern="1200"/>
        </a:p>
      </dsp:txBody>
      <dsp:txXfrm>
        <a:off x="7229475" y="39687"/>
        <a:ext cx="3286125" cy="1971675"/>
      </dsp:txXfrm>
    </dsp:sp>
    <dsp:sp modelId="{12A59FA8-F496-4692-9B73-DDC38542033D}">
      <dsp:nvSpPr>
        <dsp:cNvPr id="0" name=""/>
        <dsp:cNvSpPr/>
      </dsp:nvSpPr>
      <dsp:spPr>
        <a:xfrm>
          <a:off x="1807368" y="2339975"/>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N" sz="4200" kern="1200"/>
            <a:t>Financial Applications</a:t>
          </a:r>
          <a:endParaRPr lang="en-US" sz="4200" kern="1200"/>
        </a:p>
      </dsp:txBody>
      <dsp:txXfrm>
        <a:off x="1807368" y="2339975"/>
        <a:ext cx="3286125" cy="1971675"/>
      </dsp:txXfrm>
    </dsp:sp>
    <dsp:sp modelId="{C1E93E38-872E-46AD-AD71-3CB8061EBF82}">
      <dsp:nvSpPr>
        <dsp:cNvPr id="0" name=""/>
        <dsp:cNvSpPr/>
      </dsp:nvSpPr>
      <dsp:spPr>
        <a:xfrm>
          <a:off x="5422106" y="2339975"/>
          <a:ext cx="3286125" cy="19716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N" sz="4200" kern="1200"/>
            <a:t>Healthcare Data</a:t>
          </a:r>
          <a:endParaRPr lang="en-US" sz="4200" kern="1200"/>
        </a:p>
      </dsp:txBody>
      <dsp:txXfrm>
        <a:off x="5422106"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11/21/2024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3967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11/21/2024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94522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11/21/2024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9078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11/21/2024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9228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11/21/2024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80396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11/21/2024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98138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11/21/2024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6402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11/21/2024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95443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11/21/2024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2850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11/21/2024</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56072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11/21/2024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5080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11/21/2024</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10171749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0" name="Freeform: Shape 19">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Freeform: Shape 21">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Freeform: Shape 23">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Rectangle 25">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782381" y="2068071"/>
            <a:ext cx="6418471" cy="3028072"/>
          </a:xfrm>
        </p:spPr>
        <p:txBody>
          <a:bodyPr>
            <a:normAutofit fontScale="90000"/>
          </a:bodyPr>
          <a:lstStyle/>
          <a:p>
            <a:r>
              <a:rPr lang="en-US" sz="5100" dirty="0">
                <a:ea typeface="Source Sans Pro SemiBold"/>
              </a:rPr>
              <a:t>Impact</a:t>
            </a:r>
            <a:br>
              <a:rPr lang="en-US" sz="5100" dirty="0"/>
            </a:br>
            <a:r>
              <a:rPr lang="en-US" sz="5100" dirty="0">
                <a:ea typeface="Source Sans Pro SemiBold"/>
              </a:rPr>
              <a:t> of </a:t>
            </a:r>
            <a:br>
              <a:rPr lang="en-US" sz="5100" dirty="0"/>
            </a:br>
            <a:r>
              <a:rPr lang="en-US" sz="5100" dirty="0">
                <a:ea typeface="Source Sans Pro SemiBold"/>
              </a:rPr>
              <a:t>Sorting algorithms</a:t>
            </a:r>
            <a:br>
              <a:rPr lang="en-US" sz="5100" dirty="0">
                <a:ea typeface="Source Sans Pro SemiBold"/>
              </a:rPr>
            </a:br>
            <a:r>
              <a:rPr lang="en-US" sz="5100" dirty="0">
                <a:ea typeface="Source Sans Pro SemiBold"/>
              </a:rPr>
              <a:t>on searching Efficiency</a:t>
            </a:r>
            <a:endParaRPr lang="en-US" sz="5100" dirty="0"/>
          </a:p>
        </p:txBody>
      </p:sp>
      <p:sp>
        <p:nvSpPr>
          <p:cNvPr id="3" name="Subtitle 2"/>
          <p:cNvSpPr>
            <a:spLocks noGrp="1"/>
          </p:cNvSpPr>
          <p:nvPr>
            <p:ph type="subTitle" idx="1"/>
          </p:nvPr>
        </p:nvSpPr>
        <p:spPr>
          <a:xfrm>
            <a:off x="2886765" y="4280081"/>
            <a:ext cx="6418471" cy="1566152"/>
          </a:xfrm>
        </p:spPr>
        <p:txBody>
          <a:bodyPr>
            <a:normAutofit/>
          </a:bodyPr>
          <a:lstStyle/>
          <a:p>
            <a:endParaRPr lang="en-US"/>
          </a:p>
        </p:txBody>
      </p:sp>
      <p:sp>
        <p:nvSpPr>
          <p:cNvPr id="32" name="Oval 31">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61EB-FD94-380F-362E-D861EDFA4D75}"/>
              </a:ext>
            </a:extLst>
          </p:cNvPr>
          <p:cNvSpPr>
            <a:spLocks noGrp="1"/>
          </p:cNvSpPr>
          <p:nvPr>
            <p:ph type="title"/>
          </p:nvPr>
        </p:nvSpPr>
        <p:spPr/>
        <p:txBody>
          <a:bodyPr/>
          <a:lstStyle/>
          <a:p>
            <a:r>
              <a:rPr lang="en-IN" dirty="0"/>
              <a:t>Merge sort vs Quick sort (input in ascending order input)</a:t>
            </a:r>
          </a:p>
        </p:txBody>
      </p:sp>
      <p:pic>
        <p:nvPicPr>
          <p:cNvPr id="5" name="Content Placeholder 4">
            <a:extLst>
              <a:ext uri="{FF2B5EF4-FFF2-40B4-BE49-F238E27FC236}">
                <a16:creationId xmlns:a16="http://schemas.microsoft.com/office/drawing/2014/main" id="{057171DF-64CE-9236-2B96-67F8075E44BD}"/>
              </a:ext>
            </a:extLst>
          </p:cNvPr>
          <p:cNvPicPr>
            <a:picLocks noGrp="1" noChangeAspect="1"/>
          </p:cNvPicPr>
          <p:nvPr>
            <p:ph idx="1"/>
          </p:nvPr>
        </p:nvPicPr>
        <p:blipFill>
          <a:blip r:embed="rId2"/>
          <a:stretch>
            <a:fillRect/>
          </a:stretch>
        </p:blipFill>
        <p:spPr>
          <a:xfrm>
            <a:off x="1490436" y="1832302"/>
            <a:ext cx="7158461" cy="1744615"/>
          </a:xfrm>
        </p:spPr>
      </p:pic>
      <p:pic>
        <p:nvPicPr>
          <p:cNvPr id="7" name="Picture 6">
            <a:extLst>
              <a:ext uri="{FF2B5EF4-FFF2-40B4-BE49-F238E27FC236}">
                <a16:creationId xmlns:a16="http://schemas.microsoft.com/office/drawing/2014/main" id="{C23743D9-99F0-758F-AAC5-E89711EDC793}"/>
              </a:ext>
            </a:extLst>
          </p:cNvPr>
          <p:cNvPicPr>
            <a:picLocks noChangeAspect="1"/>
          </p:cNvPicPr>
          <p:nvPr/>
        </p:nvPicPr>
        <p:blipFill>
          <a:blip r:embed="rId3"/>
          <a:stretch>
            <a:fillRect/>
          </a:stretch>
        </p:blipFill>
        <p:spPr>
          <a:xfrm>
            <a:off x="1724913" y="4512775"/>
            <a:ext cx="6271605" cy="2062555"/>
          </a:xfrm>
          <a:prstGeom prst="rect">
            <a:avLst/>
          </a:prstGeom>
        </p:spPr>
      </p:pic>
    </p:spTree>
    <p:extLst>
      <p:ext uri="{BB962C8B-B14F-4D97-AF65-F5344CB8AC3E}">
        <p14:creationId xmlns:p14="http://schemas.microsoft.com/office/powerpoint/2010/main" val="3607532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603C-90AB-C212-7D39-EB93B88D9404}"/>
              </a:ext>
            </a:extLst>
          </p:cNvPr>
          <p:cNvSpPr>
            <a:spLocks noGrp="1"/>
          </p:cNvSpPr>
          <p:nvPr>
            <p:ph type="title"/>
          </p:nvPr>
        </p:nvSpPr>
        <p:spPr/>
        <p:txBody>
          <a:bodyPr/>
          <a:lstStyle/>
          <a:p>
            <a:r>
              <a:rPr lang="en-IN" dirty="0"/>
              <a:t>For descending order input</a:t>
            </a:r>
          </a:p>
        </p:txBody>
      </p:sp>
      <p:sp>
        <p:nvSpPr>
          <p:cNvPr id="3" name="Content Placeholder 2">
            <a:extLst>
              <a:ext uri="{FF2B5EF4-FFF2-40B4-BE49-F238E27FC236}">
                <a16:creationId xmlns:a16="http://schemas.microsoft.com/office/drawing/2014/main" id="{1B0CA697-E8B9-64FE-F38F-98B635EF9A61}"/>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7BB3E316-8355-045B-B1D6-3CE13F3E91AE}"/>
              </a:ext>
            </a:extLst>
          </p:cNvPr>
          <p:cNvPicPr>
            <a:picLocks noChangeAspect="1"/>
          </p:cNvPicPr>
          <p:nvPr/>
        </p:nvPicPr>
        <p:blipFill>
          <a:blip r:embed="rId2"/>
          <a:stretch>
            <a:fillRect/>
          </a:stretch>
        </p:blipFill>
        <p:spPr>
          <a:xfrm>
            <a:off x="1095988" y="1804776"/>
            <a:ext cx="6410102" cy="1624224"/>
          </a:xfrm>
          <a:prstGeom prst="rect">
            <a:avLst/>
          </a:prstGeom>
        </p:spPr>
      </p:pic>
      <p:pic>
        <p:nvPicPr>
          <p:cNvPr id="7" name="Picture 6">
            <a:extLst>
              <a:ext uri="{FF2B5EF4-FFF2-40B4-BE49-F238E27FC236}">
                <a16:creationId xmlns:a16="http://schemas.microsoft.com/office/drawing/2014/main" id="{C73CA49D-2A39-9E96-957E-BA1F1BF697DD}"/>
              </a:ext>
            </a:extLst>
          </p:cNvPr>
          <p:cNvPicPr>
            <a:picLocks noChangeAspect="1"/>
          </p:cNvPicPr>
          <p:nvPr/>
        </p:nvPicPr>
        <p:blipFill>
          <a:blip r:embed="rId3"/>
          <a:stretch>
            <a:fillRect/>
          </a:stretch>
        </p:blipFill>
        <p:spPr>
          <a:xfrm>
            <a:off x="1161691" y="4139625"/>
            <a:ext cx="5266003" cy="2026379"/>
          </a:xfrm>
          <a:prstGeom prst="rect">
            <a:avLst/>
          </a:prstGeom>
        </p:spPr>
      </p:pic>
    </p:spTree>
    <p:extLst>
      <p:ext uri="{BB962C8B-B14F-4D97-AF65-F5344CB8AC3E}">
        <p14:creationId xmlns:p14="http://schemas.microsoft.com/office/powerpoint/2010/main" val="648294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00047-5263-3FB6-6946-96A5555B2C3F}"/>
              </a:ext>
            </a:extLst>
          </p:cNvPr>
          <p:cNvSpPr>
            <a:spLocks noGrp="1"/>
          </p:cNvSpPr>
          <p:nvPr>
            <p:ph type="title"/>
          </p:nvPr>
        </p:nvSpPr>
        <p:spPr/>
        <p:txBody>
          <a:bodyPr/>
          <a:lstStyle/>
          <a:p>
            <a:r>
              <a:rPr lang="en-IN" dirty="0"/>
              <a:t>For unordered input</a:t>
            </a:r>
          </a:p>
        </p:txBody>
      </p:sp>
      <p:sp>
        <p:nvSpPr>
          <p:cNvPr id="3" name="Content Placeholder 2">
            <a:extLst>
              <a:ext uri="{FF2B5EF4-FFF2-40B4-BE49-F238E27FC236}">
                <a16:creationId xmlns:a16="http://schemas.microsoft.com/office/drawing/2014/main" id="{F2143139-A903-6B5A-0468-95D588E7EFA8}"/>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66E1049E-A5B3-B95B-5F60-099A153A3D7D}"/>
              </a:ext>
            </a:extLst>
          </p:cNvPr>
          <p:cNvSpPr>
            <a:spLocks noGrp="1"/>
          </p:cNvSpPr>
          <p:nvPr>
            <p:ph sz="half" idx="2"/>
          </p:nvPr>
        </p:nvSpPr>
        <p:spPr/>
        <p:txBody>
          <a:bodyPr/>
          <a:lstStyle/>
          <a:p>
            <a:endParaRPr lang="en-IN"/>
          </a:p>
        </p:txBody>
      </p:sp>
      <p:pic>
        <p:nvPicPr>
          <p:cNvPr id="6" name="Picture 5">
            <a:extLst>
              <a:ext uri="{FF2B5EF4-FFF2-40B4-BE49-F238E27FC236}">
                <a16:creationId xmlns:a16="http://schemas.microsoft.com/office/drawing/2014/main" id="{F47E135B-D12E-B4F7-1989-8E68EB413AA3}"/>
              </a:ext>
            </a:extLst>
          </p:cNvPr>
          <p:cNvPicPr>
            <a:picLocks noChangeAspect="1"/>
          </p:cNvPicPr>
          <p:nvPr/>
        </p:nvPicPr>
        <p:blipFill>
          <a:blip r:embed="rId2"/>
          <a:stretch>
            <a:fillRect/>
          </a:stretch>
        </p:blipFill>
        <p:spPr>
          <a:xfrm>
            <a:off x="2927477" y="1915033"/>
            <a:ext cx="5827138" cy="1733601"/>
          </a:xfrm>
          <a:prstGeom prst="rect">
            <a:avLst/>
          </a:prstGeom>
        </p:spPr>
      </p:pic>
      <p:pic>
        <p:nvPicPr>
          <p:cNvPr id="8" name="Picture 7">
            <a:extLst>
              <a:ext uri="{FF2B5EF4-FFF2-40B4-BE49-F238E27FC236}">
                <a16:creationId xmlns:a16="http://schemas.microsoft.com/office/drawing/2014/main" id="{2146CBF1-6B93-CFAE-363B-AA856F91155F}"/>
              </a:ext>
            </a:extLst>
          </p:cNvPr>
          <p:cNvPicPr>
            <a:picLocks noChangeAspect="1"/>
          </p:cNvPicPr>
          <p:nvPr/>
        </p:nvPicPr>
        <p:blipFill>
          <a:blip r:embed="rId3"/>
          <a:stretch>
            <a:fillRect/>
          </a:stretch>
        </p:blipFill>
        <p:spPr>
          <a:xfrm>
            <a:off x="2927477" y="4115025"/>
            <a:ext cx="6166821" cy="1541705"/>
          </a:xfrm>
          <a:prstGeom prst="rect">
            <a:avLst/>
          </a:prstGeom>
        </p:spPr>
      </p:pic>
    </p:spTree>
    <p:extLst>
      <p:ext uri="{BB962C8B-B14F-4D97-AF65-F5344CB8AC3E}">
        <p14:creationId xmlns:p14="http://schemas.microsoft.com/office/powerpoint/2010/main" val="1107448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5B73-CFE4-5012-B830-64DEF32ADE7E}"/>
              </a:ext>
            </a:extLst>
          </p:cNvPr>
          <p:cNvSpPr>
            <a:spLocks noGrp="1"/>
          </p:cNvSpPr>
          <p:nvPr>
            <p:ph type="title"/>
          </p:nvPr>
        </p:nvSpPr>
        <p:spPr/>
        <p:txBody>
          <a:bodyPr>
            <a:normAutofit fontScale="90000"/>
          </a:bodyPr>
          <a:lstStyle/>
          <a:p>
            <a:r>
              <a:rPr lang="en-IN" dirty="0"/>
              <a:t>Merge sort and quick sort with binary search  in different scenarios. For ascending order input</a:t>
            </a:r>
          </a:p>
        </p:txBody>
      </p:sp>
      <p:sp>
        <p:nvSpPr>
          <p:cNvPr id="3" name="Content Placeholder 2">
            <a:extLst>
              <a:ext uri="{FF2B5EF4-FFF2-40B4-BE49-F238E27FC236}">
                <a16:creationId xmlns:a16="http://schemas.microsoft.com/office/drawing/2014/main" id="{4599C397-32BC-BA34-EB23-38554EC5A741}"/>
              </a:ext>
            </a:extLst>
          </p:cNvPr>
          <p:cNvSpPr>
            <a:spLocks noGrp="1"/>
          </p:cNvSpPr>
          <p:nvPr>
            <p:ph sz="half" idx="1"/>
          </p:nvPr>
        </p:nvSpPr>
        <p:spPr/>
        <p:txBody>
          <a:bodyPr/>
          <a:lstStyle/>
          <a:p>
            <a:endParaRPr lang="en-IN"/>
          </a:p>
        </p:txBody>
      </p:sp>
      <p:pic>
        <p:nvPicPr>
          <p:cNvPr id="8" name="Content Placeholder 7">
            <a:extLst>
              <a:ext uri="{FF2B5EF4-FFF2-40B4-BE49-F238E27FC236}">
                <a16:creationId xmlns:a16="http://schemas.microsoft.com/office/drawing/2014/main" id="{E38C1DD4-F289-3FE4-6411-876F0711528D}"/>
              </a:ext>
            </a:extLst>
          </p:cNvPr>
          <p:cNvPicPr>
            <a:picLocks noGrp="1" noChangeAspect="1"/>
          </p:cNvPicPr>
          <p:nvPr>
            <p:ph sz="half" idx="2"/>
          </p:nvPr>
        </p:nvPicPr>
        <p:blipFill>
          <a:blip r:embed="rId2"/>
          <a:stretch>
            <a:fillRect/>
          </a:stretch>
        </p:blipFill>
        <p:spPr>
          <a:xfrm>
            <a:off x="6314614" y="2106120"/>
            <a:ext cx="4240973" cy="1972280"/>
          </a:xfrm>
        </p:spPr>
      </p:pic>
      <p:pic>
        <p:nvPicPr>
          <p:cNvPr id="6" name="Picture 5">
            <a:extLst>
              <a:ext uri="{FF2B5EF4-FFF2-40B4-BE49-F238E27FC236}">
                <a16:creationId xmlns:a16="http://schemas.microsoft.com/office/drawing/2014/main" id="{42C39426-760D-08EC-832C-788E33111CB5}"/>
              </a:ext>
            </a:extLst>
          </p:cNvPr>
          <p:cNvPicPr>
            <a:picLocks noChangeAspect="1"/>
          </p:cNvPicPr>
          <p:nvPr/>
        </p:nvPicPr>
        <p:blipFill>
          <a:blip r:embed="rId3"/>
          <a:stretch>
            <a:fillRect/>
          </a:stretch>
        </p:blipFill>
        <p:spPr>
          <a:xfrm>
            <a:off x="849605" y="2259059"/>
            <a:ext cx="5170195" cy="1972281"/>
          </a:xfrm>
          <a:prstGeom prst="rect">
            <a:avLst/>
          </a:prstGeom>
        </p:spPr>
      </p:pic>
    </p:spTree>
    <p:extLst>
      <p:ext uri="{BB962C8B-B14F-4D97-AF65-F5344CB8AC3E}">
        <p14:creationId xmlns:p14="http://schemas.microsoft.com/office/powerpoint/2010/main" val="386626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479C-2F13-2C03-98B8-4B93976A3D75}"/>
              </a:ext>
            </a:extLst>
          </p:cNvPr>
          <p:cNvSpPr>
            <a:spLocks noGrp="1"/>
          </p:cNvSpPr>
          <p:nvPr>
            <p:ph type="title"/>
          </p:nvPr>
        </p:nvSpPr>
        <p:spPr/>
        <p:txBody>
          <a:bodyPr/>
          <a:lstStyle/>
          <a:p>
            <a:r>
              <a:rPr lang="en-IN" dirty="0"/>
              <a:t>For descending order </a:t>
            </a:r>
          </a:p>
        </p:txBody>
      </p:sp>
      <p:pic>
        <p:nvPicPr>
          <p:cNvPr id="6" name="Content Placeholder 5">
            <a:extLst>
              <a:ext uri="{FF2B5EF4-FFF2-40B4-BE49-F238E27FC236}">
                <a16:creationId xmlns:a16="http://schemas.microsoft.com/office/drawing/2014/main" id="{5B7A8F3B-2CA5-5C50-BD98-67B6E49684C2}"/>
              </a:ext>
            </a:extLst>
          </p:cNvPr>
          <p:cNvPicPr>
            <a:picLocks noGrp="1" noChangeAspect="1"/>
          </p:cNvPicPr>
          <p:nvPr>
            <p:ph sz="half" idx="1"/>
          </p:nvPr>
        </p:nvPicPr>
        <p:blipFill>
          <a:blip r:embed="rId2"/>
          <a:stretch>
            <a:fillRect/>
          </a:stretch>
        </p:blipFill>
        <p:spPr>
          <a:xfrm>
            <a:off x="959346" y="2053211"/>
            <a:ext cx="4039459" cy="2052624"/>
          </a:xfrm>
        </p:spPr>
      </p:pic>
      <p:pic>
        <p:nvPicPr>
          <p:cNvPr id="8" name="Content Placeholder 7">
            <a:extLst>
              <a:ext uri="{FF2B5EF4-FFF2-40B4-BE49-F238E27FC236}">
                <a16:creationId xmlns:a16="http://schemas.microsoft.com/office/drawing/2014/main" id="{234E842E-2C2C-8A72-7933-E4DAA35B9492}"/>
              </a:ext>
            </a:extLst>
          </p:cNvPr>
          <p:cNvPicPr>
            <a:picLocks noGrp="1" noChangeAspect="1"/>
          </p:cNvPicPr>
          <p:nvPr>
            <p:ph sz="half" idx="2"/>
          </p:nvPr>
        </p:nvPicPr>
        <p:blipFill>
          <a:blip r:embed="rId3"/>
          <a:stretch>
            <a:fillRect/>
          </a:stretch>
        </p:blipFill>
        <p:spPr>
          <a:xfrm>
            <a:off x="5677834" y="2350502"/>
            <a:ext cx="5916033" cy="1078498"/>
          </a:xfrm>
        </p:spPr>
      </p:pic>
    </p:spTree>
    <p:extLst>
      <p:ext uri="{BB962C8B-B14F-4D97-AF65-F5344CB8AC3E}">
        <p14:creationId xmlns:p14="http://schemas.microsoft.com/office/powerpoint/2010/main" val="1276921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8C80-DCC3-F623-886F-C3BEB3255B13}"/>
              </a:ext>
            </a:extLst>
          </p:cNvPr>
          <p:cNvSpPr>
            <a:spLocks noGrp="1"/>
          </p:cNvSpPr>
          <p:nvPr>
            <p:ph type="title"/>
          </p:nvPr>
        </p:nvSpPr>
        <p:spPr/>
        <p:txBody>
          <a:bodyPr/>
          <a:lstStyle/>
          <a:p>
            <a:r>
              <a:rPr lang="en-IN" dirty="0"/>
              <a:t>For random order</a:t>
            </a:r>
          </a:p>
        </p:txBody>
      </p:sp>
      <p:pic>
        <p:nvPicPr>
          <p:cNvPr id="6" name="Content Placeholder 5">
            <a:extLst>
              <a:ext uri="{FF2B5EF4-FFF2-40B4-BE49-F238E27FC236}">
                <a16:creationId xmlns:a16="http://schemas.microsoft.com/office/drawing/2014/main" id="{D4983085-2E34-4935-F241-F74215FC9449}"/>
              </a:ext>
            </a:extLst>
          </p:cNvPr>
          <p:cNvPicPr>
            <a:picLocks noGrp="1" noChangeAspect="1"/>
          </p:cNvPicPr>
          <p:nvPr>
            <p:ph sz="half" idx="1"/>
          </p:nvPr>
        </p:nvPicPr>
        <p:blipFill>
          <a:blip r:embed="rId2"/>
          <a:stretch>
            <a:fillRect/>
          </a:stretch>
        </p:blipFill>
        <p:spPr>
          <a:xfrm>
            <a:off x="55607" y="2262329"/>
            <a:ext cx="5964194" cy="1166671"/>
          </a:xfrm>
        </p:spPr>
      </p:pic>
      <p:pic>
        <p:nvPicPr>
          <p:cNvPr id="8" name="Content Placeholder 7">
            <a:extLst>
              <a:ext uri="{FF2B5EF4-FFF2-40B4-BE49-F238E27FC236}">
                <a16:creationId xmlns:a16="http://schemas.microsoft.com/office/drawing/2014/main" id="{1ACF22B3-0FB3-D111-6BDF-BAB48EC53B0A}"/>
              </a:ext>
            </a:extLst>
          </p:cNvPr>
          <p:cNvPicPr>
            <a:picLocks noGrp="1" noChangeAspect="1"/>
          </p:cNvPicPr>
          <p:nvPr>
            <p:ph sz="half" idx="2"/>
          </p:nvPr>
        </p:nvPicPr>
        <p:blipFill>
          <a:blip r:embed="rId3"/>
          <a:stretch>
            <a:fillRect/>
          </a:stretch>
        </p:blipFill>
        <p:spPr>
          <a:xfrm>
            <a:off x="5413616" y="3704074"/>
            <a:ext cx="6216465" cy="1432701"/>
          </a:xfrm>
        </p:spPr>
      </p:pic>
    </p:spTree>
    <p:extLst>
      <p:ext uri="{BB962C8B-B14F-4D97-AF65-F5344CB8AC3E}">
        <p14:creationId xmlns:p14="http://schemas.microsoft.com/office/powerpoint/2010/main" val="1411801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AE77-CC2B-91AA-ACA0-914F8CDCB819}"/>
              </a:ext>
            </a:extLst>
          </p:cNvPr>
          <p:cNvSpPr>
            <a:spLocks noGrp="1"/>
          </p:cNvSpPr>
          <p:nvPr>
            <p:ph type="title"/>
          </p:nvPr>
        </p:nvSpPr>
        <p:spPr>
          <a:xfrm>
            <a:off x="605932" y="2528879"/>
            <a:ext cx="10515600" cy="1325563"/>
          </a:xfrm>
        </p:spPr>
        <p:txBody>
          <a:bodyPr>
            <a:normAutofit/>
          </a:bodyPr>
          <a:lstStyle/>
          <a:p>
            <a:pPr algn="ctr"/>
            <a:r>
              <a:rPr lang="en-US" sz="6600" b="1" dirty="0"/>
              <a:t>Differences?</a:t>
            </a:r>
          </a:p>
        </p:txBody>
      </p:sp>
    </p:spTree>
    <p:extLst>
      <p:ext uri="{BB962C8B-B14F-4D97-AF65-F5344CB8AC3E}">
        <p14:creationId xmlns:p14="http://schemas.microsoft.com/office/powerpoint/2010/main" val="269214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D701-47DD-00CD-76F9-C77D907454D7}"/>
              </a:ext>
            </a:extLst>
          </p:cNvPr>
          <p:cNvSpPr>
            <a:spLocks noGrp="1"/>
          </p:cNvSpPr>
          <p:nvPr>
            <p:ph type="title"/>
          </p:nvPr>
        </p:nvSpPr>
        <p:spPr/>
        <p:txBody>
          <a:bodyPr/>
          <a:lstStyle/>
          <a:p>
            <a:r>
              <a:rPr lang="en-IN" dirty="0"/>
              <a:t>Merge sort vs Quick sort</a:t>
            </a:r>
          </a:p>
        </p:txBody>
      </p:sp>
      <p:sp>
        <p:nvSpPr>
          <p:cNvPr id="3" name="Content Placeholder 2">
            <a:extLst>
              <a:ext uri="{FF2B5EF4-FFF2-40B4-BE49-F238E27FC236}">
                <a16:creationId xmlns:a16="http://schemas.microsoft.com/office/drawing/2014/main" id="{E7FDDD1A-55A4-85A1-62EC-DAF8420B9E5B}"/>
              </a:ext>
            </a:extLst>
          </p:cNvPr>
          <p:cNvSpPr>
            <a:spLocks noGrp="1"/>
          </p:cNvSpPr>
          <p:nvPr>
            <p:ph sz="half" idx="1"/>
          </p:nvPr>
        </p:nvSpPr>
        <p:spPr/>
        <p:txBody>
          <a:bodyPr vert="horz" lIns="91440" tIns="45720" rIns="91440" bIns="45720" rtlCol="0" anchor="t">
            <a:normAutofit fontScale="92500" lnSpcReduction="20000"/>
          </a:bodyPr>
          <a:lstStyle/>
          <a:p>
            <a:r>
              <a:rPr lang="en-US" dirty="0"/>
              <a:t>Merge Sort is steady, efficient, no matter how messy or organized data might be to start with.</a:t>
            </a:r>
            <a:endParaRPr lang="en-US" dirty="0">
              <a:ea typeface="Source Sans Pro"/>
            </a:endParaRPr>
          </a:p>
          <a:p>
            <a:r>
              <a:rPr lang="en-US" dirty="0"/>
              <a:t> It's slower than other algorithms sometimes, but you can always count on it to always do its job in an efficient manner. </a:t>
            </a:r>
          </a:p>
          <a:p>
            <a:r>
              <a:rPr lang="en-US" dirty="0">
                <a:ea typeface="Source Sans Pro"/>
              </a:rPr>
              <a:t>Time complexity: </a:t>
            </a:r>
            <a:r>
              <a:rPr lang="en-US" dirty="0">
                <a:ea typeface="+mn-lt"/>
                <a:cs typeface="+mn-lt"/>
              </a:rPr>
              <a:t>O(n log n)</a:t>
            </a:r>
            <a:endParaRPr lang="en-US" dirty="0">
              <a:ea typeface="Source Sans Pro"/>
            </a:endParaRPr>
          </a:p>
        </p:txBody>
      </p:sp>
      <p:sp>
        <p:nvSpPr>
          <p:cNvPr id="4" name="Content Placeholder 3">
            <a:extLst>
              <a:ext uri="{FF2B5EF4-FFF2-40B4-BE49-F238E27FC236}">
                <a16:creationId xmlns:a16="http://schemas.microsoft.com/office/drawing/2014/main" id="{557A9FCC-98D1-B720-D44E-856FAA999272}"/>
              </a:ext>
            </a:extLst>
          </p:cNvPr>
          <p:cNvSpPr>
            <a:spLocks noGrp="1"/>
          </p:cNvSpPr>
          <p:nvPr>
            <p:ph sz="half" idx="2"/>
          </p:nvPr>
        </p:nvSpPr>
        <p:spPr/>
        <p:txBody>
          <a:bodyPr vert="horz" lIns="91440" tIns="45720" rIns="91440" bIns="45720" rtlCol="0" anchor="t">
            <a:normAutofit fontScale="92500" lnSpcReduction="20000"/>
          </a:bodyPr>
          <a:lstStyle/>
          <a:p>
            <a:r>
              <a:rPr lang="en-US" dirty="0"/>
              <a:t>Quick Sort, on the other hand, is a bit of a risk-taker.</a:t>
            </a:r>
            <a:endParaRPr lang="en-US" dirty="0">
              <a:ea typeface="Source Sans Pro"/>
            </a:endParaRPr>
          </a:p>
          <a:p>
            <a:r>
              <a:rPr lang="en-US" dirty="0"/>
              <a:t>It's often faster, sorts data very quickly, but on rare occasions where it gets very unlucky by the random way the data was arranged (like the numbers were already in some sort of pattern), it really slows down.</a:t>
            </a:r>
          </a:p>
          <a:p>
            <a:r>
              <a:rPr lang="en-US" dirty="0"/>
              <a:t>While Quick Sort is usually the better faster choice, it's also less predictable than Merge Sort.</a:t>
            </a:r>
            <a:endParaRPr lang="en-IN" dirty="0">
              <a:ea typeface="Source Sans Pro"/>
            </a:endParaRPr>
          </a:p>
          <a:p>
            <a:r>
              <a:rPr lang="en-US" dirty="0">
                <a:ea typeface="Source Sans Pro"/>
              </a:rPr>
              <a:t>Time complexity: </a:t>
            </a:r>
            <a:r>
              <a:rPr lang="en-US" dirty="0">
                <a:ea typeface="+mn-lt"/>
                <a:cs typeface="+mn-lt"/>
              </a:rPr>
              <a:t>O(n </a:t>
            </a:r>
            <a:r>
              <a:rPr lang="en-US" dirty="0" err="1">
                <a:ea typeface="+mn-lt"/>
                <a:cs typeface="+mn-lt"/>
              </a:rPr>
              <a:t>logn</a:t>
            </a:r>
            <a:r>
              <a:rPr lang="en-US" dirty="0">
                <a:ea typeface="+mn-lt"/>
                <a:cs typeface="+mn-lt"/>
              </a:rPr>
              <a:t>)</a:t>
            </a:r>
            <a:endParaRPr lang="en-US" dirty="0">
              <a:ea typeface="Source Sans Pro"/>
            </a:endParaRPr>
          </a:p>
        </p:txBody>
      </p:sp>
    </p:spTree>
    <p:extLst>
      <p:ext uri="{BB962C8B-B14F-4D97-AF65-F5344CB8AC3E}">
        <p14:creationId xmlns:p14="http://schemas.microsoft.com/office/powerpoint/2010/main" val="1550889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F1239C-A0B5-BC85-B940-14C1D9186AEE}"/>
              </a:ext>
            </a:extLst>
          </p:cNvPr>
          <p:cNvSpPr>
            <a:spLocks noGrp="1"/>
          </p:cNvSpPr>
          <p:nvPr>
            <p:ph type="title"/>
          </p:nvPr>
        </p:nvSpPr>
        <p:spPr>
          <a:xfrm>
            <a:off x="838200" y="565739"/>
            <a:ext cx="10515600" cy="1124949"/>
          </a:xfrm>
        </p:spPr>
        <p:txBody>
          <a:bodyPr>
            <a:normAutofit/>
          </a:bodyPr>
          <a:lstStyle/>
          <a:p>
            <a:r>
              <a:rPr lang="en-IN" dirty="0"/>
              <a:t>Real time scenarios </a:t>
            </a:r>
          </a:p>
        </p:txBody>
      </p:sp>
      <p:grpSp>
        <p:nvGrpSpPr>
          <p:cNvPr id="11"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tx1"/>
          </a:solidFill>
        </p:grpSpPr>
        <p:sp>
          <p:nvSpPr>
            <p:cNvPr id="12" name="Freeform: Shape 11">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5" name="Graphic 212">
            <a:extLst>
              <a:ext uri="{FF2B5EF4-FFF2-40B4-BE49-F238E27FC236}">
                <a16:creationId xmlns:a16="http://schemas.microsoft.com/office/drawing/2014/main" id="{DBBB6517-AFD0-4A58-8B37-F17AB81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3E39FCFD-033D-4043-95D9-7FAAAA8E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aphicFrame>
        <p:nvGraphicFramePr>
          <p:cNvPr id="5" name="Content Placeholder 2">
            <a:extLst>
              <a:ext uri="{FF2B5EF4-FFF2-40B4-BE49-F238E27FC236}">
                <a16:creationId xmlns:a16="http://schemas.microsoft.com/office/drawing/2014/main" id="{51497F7A-D99C-9683-FA8A-7C4C387CFD23}"/>
              </a:ext>
            </a:extLst>
          </p:cNvPr>
          <p:cNvGraphicFramePr>
            <a:graphicFrameLocks noGrp="1"/>
          </p:cNvGraphicFramePr>
          <p:nvPr>
            <p:ph idx="1"/>
            <p:extLst>
              <p:ext uri="{D42A27DB-BD31-4B8C-83A1-F6EECF244321}">
                <p14:modId xmlns:p14="http://schemas.microsoft.com/office/powerpoint/2010/main" val="21049310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4323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9AF6C-25C8-224F-39A3-BB7EDB6A720F}"/>
              </a:ext>
            </a:extLst>
          </p:cNvPr>
          <p:cNvSpPr>
            <a:spLocks noGrp="1"/>
          </p:cNvSpPr>
          <p:nvPr>
            <p:ph type="title"/>
          </p:nvPr>
        </p:nvSpPr>
        <p:spPr>
          <a:xfrm>
            <a:off x="1102368" y="1877492"/>
            <a:ext cx="4030132" cy="3215373"/>
          </a:xfrm>
        </p:spPr>
        <p:txBody>
          <a:bodyPr>
            <a:normAutofit/>
          </a:bodyPr>
          <a:lstStyle/>
          <a:p>
            <a:pPr algn="ctr"/>
            <a:r>
              <a:rPr lang="en-US" dirty="0">
                <a:ea typeface="Source Sans Pro"/>
              </a:rPr>
              <a:t>Thank you, Any queries?</a:t>
            </a:r>
            <a:endParaRPr lang="en-US"/>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40AAE54D-7AD2-81DE-4BEB-24036F9D437F}"/>
              </a:ext>
            </a:extLst>
          </p:cNvPr>
          <p:cNvSpPr>
            <a:spLocks noGrp="1"/>
          </p:cNvSpPr>
          <p:nvPr>
            <p:ph idx="1"/>
          </p:nvPr>
        </p:nvSpPr>
        <p:spPr>
          <a:xfrm>
            <a:off x="6234868" y="1130846"/>
            <a:ext cx="5217173" cy="4351338"/>
          </a:xfrm>
        </p:spPr>
        <p:txBody>
          <a:bodyPr>
            <a:normAutofit/>
          </a:bodyPr>
          <a:lstStyle/>
          <a:p>
            <a:endParaRPr lang="en-US"/>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1034" y="6139464"/>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81811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4AC5-A696-80B1-2067-977D5D6FDC1B}"/>
              </a:ext>
            </a:extLst>
          </p:cNvPr>
          <p:cNvSpPr>
            <a:spLocks noGrp="1"/>
          </p:cNvSpPr>
          <p:nvPr>
            <p:ph type="title"/>
          </p:nvPr>
        </p:nvSpPr>
        <p:spPr/>
        <p:txBody>
          <a:bodyPr/>
          <a:lstStyle/>
          <a:p>
            <a:r>
              <a:rPr lang="en-US" dirty="0">
                <a:ea typeface="Source Sans Pro"/>
              </a:rPr>
              <a:t>Problem Statement:</a:t>
            </a:r>
            <a:endParaRPr lang="en-US" dirty="0"/>
          </a:p>
        </p:txBody>
      </p:sp>
      <p:sp>
        <p:nvSpPr>
          <p:cNvPr id="3" name="Content Placeholder 2">
            <a:extLst>
              <a:ext uri="{FF2B5EF4-FFF2-40B4-BE49-F238E27FC236}">
                <a16:creationId xmlns:a16="http://schemas.microsoft.com/office/drawing/2014/main" id="{5DC5B886-943C-164F-995C-11B89BFAD497}"/>
              </a:ext>
            </a:extLst>
          </p:cNvPr>
          <p:cNvSpPr>
            <a:spLocks noGrp="1"/>
          </p:cNvSpPr>
          <p:nvPr>
            <p:ph idx="1"/>
          </p:nvPr>
        </p:nvSpPr>
        <p:spPr/>
        <p:txBody>
          <a:bodyPr vert="horz" lIns="91440" tIns="45720" rIns="91440" bIns="45720" rtlCol="0" anchor="t">
            <a:normAutofit/>
          </a:bodyPr>
          <a:lstStyle/>
          <a:p>
            <a:r>
              <a:rPr lang="en-US" dirty="0">
                <a:ea typeface="Source Sans Pro"/>
              </a:rPr>
              <a:t>Analyze the performance of various sorting algorithms (like Merge Sort and Quick Sort) as pre-processing steps for search operations(e.g., binary search). Investigate how the choice of sorting algorithm affects the overall search time in different scenarios (e.g., sorted vs unsorted data). Write down the real time Scenarios where this problem statement can be applicable.</a:t>
            </a:r>
            <a:endParaRPr lang="en-US" dirty="0"/>
          </a:p>
        </p:txBody>
      </p:sp>
    </p:spTree>
    <p:extLst>
      <p:ext uri="{BB962C8B-B14F-4D97-AF65-F5344CB8AC3E}">
        <p14:creationId xmlns:p14="http://schemas.microsoft.com/office/powerpoint/2010/main" val="3187753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9" name="Freeform: Shape 8">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5" name="Oval 14">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7" name="Rectangle 1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aphic 38">
            <a:extLst>
              <a:ext uri="{FF2B5EF4-FFF2-40B4-BE49-F238E27FC236}">
                <a16:creationId xmlns:a16="http://schemas.microsoft.com/office/drawing/2014/main" id="{F0E417D8-88AA-4184-A08D-DEF97C6C9E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5795" y="1690979"/>
            <a:ext cx="1910252" cy="709660"/>
            <a:chOff x="2267504" y="2540250"/>
            <a:chExt cx="1990951" cy="739640"/>
          </a:xfrm>
          <a:solidFill>
            <a:schemeClr val="tx1"/>
          </a:solidFill>
        </p:grpSpPr>
        <p:sp>
          <p:nvSpPr>
            <p:cNvPr id="20" name="Freeform: Shape 19">
              <a:extLst>
                <a:ext uri="{FF2B5EF4-FFF2-40B4-BE49-F238E27FC236}">
                  <a16:creationId xmlns:a16="http://schemas.microsoft.com/office/drawing/2014/main" id="{FCB4E045-9FB0-41C4-AC74-479EA20D8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D21C7A48-09EB-4AF0-84CB-7EE408C2C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3" name="Rectangle 22">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6E5F32-B5B2-45E3-9C18-BBC9005C4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9545E68B-E61B-4EAE-9672-3A52AEC2B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6263" y="1119679"/>
            <a:ext cx="5039475" cy="443926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Graphic 212">
            <a:extLst>
              <a:ext uri="{FF2B5EF4-FFF2-40B4-BE49-F238E27FC236}">
                <a16:creationId xmlns:a16="http://schemas.microsoft.com/office/drawing/2014/main" id="{63DD1BD1-81FE-4F15-A934-E9AE94AE9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Graphic 212">
            <a:extLst>
              <a:ext uri="{FF2B5EF4-FFF2-40B4-BE49-F238E27FC236}">
                <a16:creationId xmlns:a16="http://schemas.microsoft.com/office/drawing/2014/main" id="{120AB9A0-C0C4-43DA-9A34-FA3A4079D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Oval 32">
            <a:extLst>
              <a:ext uri="{FF2B5EF4-FFF2-40B4-BE49-F238E27FC236}">
                <a16:creationId xmlns:a16="http://schemas.microsoft.com/office/drawing/2014/main" id="{98815DD1-EC9D-4BE1-846B-8BEF57D39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CB78D2B9-C9C4-4A37-A12C-A09FC1158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7" name="Graphic 4">
            <a:extLst>
              <a:ext uri="{FF2B5EF4-FFF2-40B4-BE49-F238E27FC236}">
                <a16:creationId xmlns:a16="http://schemas.microsoft.com/office/drawing/2014/main" id="{DFC7EBB5-848C-4B1C-BE84-4CF07E905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59707" y="3876466"/>
            <a:ext cx="1056155" cy="1056156"/>
            <a:chOff x="5829300" y="3162300"/>
            <a:chExt cx="532256" cy="532257"/>
          </a:xfrm>
          <a:solidFill>
            <a:schemeClr val="tx1"/>
          </a:solidFill>
        </p:grpSpPr>
        <p:sp>
          <p:nvSpPr>
            <p:cNvPr id="38" name="Freeform: Shape 37">
              <a:extLst>
                <a:ext uri="{FF2B5EF4-FFF2-40B4-BE49-F238E27FC236}">
                  <a16:creationId xmlns:a16="http://schemas.microsoft.com/office/drawing/2014/main" id="{0F8315F3-A078-427A-92BE-34EC9E574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3DFAF5C-63B0-43FB-80BE-CC45D99F5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AD937F2-A44A-479C-A7EB-4EE7686A9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7834CC3-9461-418F-A593-FC09CD79B9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D68AA1C-0667-46EE-A8BE-CAAA3EAF9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0F403B5-430A-450F-97C1-73160966C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B38EBB0-5161-46F3-83D7-D9F478B1A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47EDFA5-AD01-40BE-91A2-A0C178622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76E0C47E-FE2F-4A8C-942E-1026D02D3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4A309DA7-4C25-40F5-AC21-DA06D9C98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290F5FA-D4BF-4264-A8E9-365566EC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A47FD6B5-9B47-4500-9D65-7BD217301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CA06612-80DE-4467-A50C-0CB390D67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5" name="Title 4">
            <a:extLst>
              <a:ext uri="{FF2B5EF4-FFF2-40B4-BE49-F238E27FC236}">
                <a16:creationId xmlns:a16="http://schemas.microsoft.com/office/drawing/2014/main" id="{971ACEBC-87B3-196C-241D-1A79D0D025EF}"/>
              </a:ext>
            </a:extLst>
          </p:cNvPr>
          <p:cNvSpPr>
            <a:spLocks noGrp="1"/>
          </p:cNvSpPr>
          <p:nvPr>
            <p:ph type="title"/>
          </p:nvPr>
        </p:nvSpPr>
        <p:spPr/>
        <p:txBody>
          <a:bodyPr/>
          <a:lstStyle/>
          <a:p>
            <a:endParaRPr lang="en-US"/>
          </a:p>
        </p:txBody>
      </p:sp>
      <p:sp>
        <p:nvSpPr>
          <p:cNvPr id="6" name="TextBox 5">
            <a:extLst>
              <a:ext uri="{FF2B5EF4-FFF2-40B4-BE49-F238E27FC236}">
                <a16:creationId xmlns:a16="http://schemas.microsoft.com/office/drawing/2014/main" id="{7F0F8BFE-89A5-1FFB-779C-5AC99FDB8180}"/>
              </a:ext>
            </a:extLst>
          </p:cNvPr>
          <p:cNvSpPr txBox="1"/>
          <p:nvPr/>
        </p:nvSpPr>
        <p:spPr>
          <a:xfrm>
            <a:off x="3808110" y="1828497"/>
            <a:ext cx="3929002"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Source Sans Pro"/>
              </a:rPr>
              <a:t>Done by</a:t>
            </a:r>
          </a:p>
          <a:p>
            <a:pPr marL="285750" indent="-285750">
              <a:buFont typeface="Arial"/>
              <a:buChar char="•"/>
            </a:pPr>
            <a:r>
              <a:rPr lang="en-US" sz="2800" dirty="0">
                <a:ea typeface="Source Sans Pro"/>
              </a:rPr>
              <a:t>Praveen- AP23110010460</a:t>
            </a:r>
          </a:p>
          <a:p>
            <a:pPr marL="285750" indent="-285750">
              <a:buFont typeface="Arial"/>
              <a:buChar char="•"/>
            </a:pPr>
            <a:r>
              <a:rPr lang="en-US" sz="2800" dirty="0">
                <a:ea typeface="Source Sans Pro"/>
              </a:rPr>
              <a:t>Aadarsh-AP23110010458</a:t>
            </a:r>
          </a:p>
          <a:p>
            <a:pPr marL="285750" indent="-285750">
              <a:buFont typeface="Arial"/>
              <a:buChar char="•"/>
            </a:pPr>
            <a:r>
              <a:rPr lang="en-US" sz="2800" dirty="0" err="1">
                <a:ea typeface="Source Sans Pro"/>
              </a:rPr>
              <a:t>Likhitha</a:t>
            </a:r>
            <a:r>
              <a:rPr lang="en-US" sz="2800" dirty="0">
                <a:ea typeface="Source Sans Pro"/>
              </a:rPr>
              <a:t>- AP23110010469</a:t>
            </a:r>
          </a:p>
        </p:txBody>
      </p:sp>
    </p:spTree>
    <p:extLst>
      <p:ext uri="{BB962C8B-B14F-4D97-AF65-F5344CB8AC3E}">
        <p14:creationId xmlns:p14="http://schemas.microsoft.com/office/powerpoint/2010/main" val="314534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997AA-2BCF-DB42-555B-DBE2DF7C5C7D}"/>
              </a:ext>
            </a:extLst>
          </p:cNvPr>
          <p:cNvSpPr>
            <a:spLocks noGrp="1"/>
          </p:cNvSpPr>
          <p:nvPr>
            <p:ph type="title"/>
          </p:nvPr>
        </p:nvSpPr>
        <p:spPr/>
        <p:txBody>
          <a:bodyPr/>
          <a:lstStyle/>
          <a:p>
            <a:r>
              <a:rPr lang="en-US" dirty="0">
                <a:ea typeface="Source Sans Pro"/>
              </a:rPr>
              <a:t>Introduction </a:t>
            </a:r>
            <a:endParaRPr lang="en-US" dirty="0"/>
          </a:p>
        </p:txBody>
      </p:sp>
      <p:sp>
        <p:nvSpPr>
          <p:cNvPr id="3" name="Content Placeholder 2">
            <a:extLst>
              <a:ext uri="{FF2B5EF4-FFF2-40B4-BE49-F238E27FC236}">
                <a16:creationId xmlns:a16="http://schemas.microsoft.com/office/drawing/2014/main" id="{FC55F6E2-BE98-6696-AA67-61E65D8A2B29}"/>
              </a:ext>
            </a:extLst>
          </p:cNvPr>
          <p:cNvSpPr>
            <a:spLocks noGrp="1"/>
          </p:cNvSpPr>
          <p:nvPr>
            <p:ph idx="1"/>
          </p:nvPr>
        </p:nvSpPr>
        <p:spPr/>
        <p:txBody>
          <a:bodyPr vert="horz" lIns="91440" tIns="45720" rIns="91440" bIns="45720" rtlCol="0" anchor="t">
            <a:normAutofit/>
          </a:bodyPr>
          <a:lstStyle/>
          <a:p>
            <a:r>
              <a:rPr lang="en-US" dirty="0">
                <a:ea typeface="Source Sans Pro"/>
              </a:rPr>
              <a:t>Sorting  algorithms are used to arrange the data in a specific order which can make searching more efficient.</a:t>
            </a:r>
          </a:p>
          <a:p>
            <a:r>
              <a:rPr lang="en-US" dirty="0">
                <a:ea typeface="Source Sans Pro"/>
              </a:rPr>
              <a:t>Sorting the raw data makes it possible for us to use binary search algorithm on it which is known to be more efficient than linear search.</a:t>
            </a:r>
          </a:p>
          <a:p>
            <a:r>
              <a:rPr lang="en-US" dirty="0">
                <a:ea typeface="Source Sans Pro"/>
              </a:rPr>
              <a:t>We will be exploring the effects sorting algorithms on overall search time of data</a:t>
            </a:r>
          </a:p>
          <a:p>
            <a:r>
              <a:rPr lang="en-US" dirty="0">
                <a:ea typeface="Source Sans Pro"/>
              </a:rPr>
              <a:t>We will be considering Merge sort and Quick sort as the sorting techniques in this project </a:t>
            </a:r>
          </a:p>
        </p:txBody>
      </p:sp>
    </p:spTree>
    <p:extLst>
      <p:ext uri="{BB962C8B-B14F-4D97-AF65-F5344CB8AC3E}">
        <p14:creationId xmlns:p14="http://schemas.microsoft.com/office/powerpoint/2010/main" val="3115155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5" name="Rectangle 53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D03288-E94F-DED8-2438-0E671A5DA4A9}"/>
              </a:ext>
            </a:extLst>
          </p:cNvPr>
          <p:cNvSpPr>
            <a:spLocks noGrp="1"/>
          </p:cNvSpPr>
          <p:nvPr>
            <p:ph type="title"/>
          </p:nvPr>
        </p:nvSpPr>
        <p:spPr>
          <a:xfrm>
            <a:off x="946521" y="396117"/>
            <a:ext cx="5217172" cy="1158857"/>
          </a:xfrm>
        </p:spPr>
        <p:txBody>
          <a:bodyPr anchor="b">
            <a:normAutofit/>
          </a:bodyPr>
          <a:lstStyle/>
          <a:p>
            <a:r>
              <a:rPr lang="en-US" dirty="0">
                <a:ea typeface="Source Sans Pro"/>
              </a:rPr>
              <a:t>Merge Sort</a:t>
            </a:r>
            <a:endParaRPr lang="en-US">
              <a:ea typeface="Source Sans Pro"/>
            </a:endParaRPr>
          </a:p>
        </p:txBody>
      </p:sp>
      <p:grpSp>
        <p:nvGrpSpPr>
          <p:cNvPr id="537" name="Group 536">
            <a:extLst>
              <a:ext uri="{FF2B5EF4-FFF2-40B4-BE49-F238E27FC236}">
                <a16:creationId xmlns:a16="http://schemas.microsoft.com/office/drawing/2014/main" id="{20E21FE7-C859-4C40-AAB9-05C994892C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91258" y="619275"/>
            <a:ext cx="932200" cy="932200"/>
            <a:chOff x="10791258" y="619275"/>
            <a:chExt cx="932200" cy="932200"/>
          </a:xfrm>
        </p:grpSpPr>
        <p:sp>
          <p:nvSpPr>
            <p:cNvPr id="538"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39"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532" name="Content Placeholder 531">
            <a:extLst>
              <a:ext uri="{FF2B5EF4-FFF2-40B4-BE49-F238E27FC236}">
                <a16:creationId xmlns:a16="http://schemas.microsoft.com/office/drawing/2014/main" id="{055D3D7A-4E27-68A5-FC01-BB13DED5E133}"/>
              </a:ext>
            </a:extLst>
          </p:cNvPr>
          <p:cNvSpPr>
            <a:spLocks noGrp="1"/>
          </p:cNvSpPr>
          <p:nvPr>
            <p:ph idx="1"/>
          </p:nvPr>
        </p:nvSpPr>
        <p:spPr>
          <a:xfrm>
            <a:off x="946520" y="1747592"/>
            <a:ext cx="5217173" cy="4351338"/>
          </a:xfrm>
        </p:spPr>
        <p:txBody>
          <a:bodyPr vert="horz" lIns="91440" tIns="45720" rIns="91440" bIns="45720" rtlCol="0" anchor="t">
            <a:normAutofit fontScale="92500"/>
          </a:bodyPr>
          <a:lstStyle/>
          <a:p>
            <a:r>
              <a:rPr lang="en-US" dirty="0">
                <a:ea typeface="Source Sans Pro"/>
              </a:rPr>
              <a:t>In this sorting technique uses the method of divide and </a:t>
            </a:r>
            <a:r>
              <a:rPr lang="en-US">
                <a:ea typeface="Source Sans Pro"/>
              </a:rPr>
              <a:t>conquer technique.</a:t>
            </a:r>
            <a:endParaRPr lang="en-US" dirty="0">
              <a:ea typeface="Source Sans Pro"/>
            </a:endParaRPr>
          </a:p>
          <a:p>
            <a:r>
              <a:rPr lang="en-US" dirty="0">
                <a:ea typeface="Source Sans Pro"/>
              </a:rPr>
              <a:t>In the dividing part the main array until each subarray only contains one </a:t>
            </a:r>
            <a:r>
              <a:rPr lang="en-US">
                <a:ea typeface="Source Sans Pro"/>
              </a:rPr>
              <a:t>element.</a:t>
            </a:r>
            <a:endParaRPr lang="en-US" dirty="0">
              <a:ea typeface="Source Sans Pro"/>
            </a:endParaRPr>
          </a:p>
          <a:p>
            <a:r>
              <a:rPr lang="en-US" dirty="0">
                <a:ea typeface="Source Sans Pro"/>
              </a:rPr>
              <a:t>Then we enter the next phase of conquering where one sub array is compared with another and finally merged this process is done until we get the final sorted array</a:t>
            </a:r>
          </a:p>
        </p:txBody>
      </p:sp>
      <p:grpSp>
        <p:nvGrpSpPr>
          <p:cNvPr id="541" name="Group 540">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tx1"/>
          </a:solidFill>
        </p:grpSpPr>
        <p:grpSp>
          <p:nvGrpSpPr>
            <p:cNvPr id="542"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546" name="Freeform: Shape 545">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547" name="Freeform: Shape 546">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543"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544" name="Freeform: Shape 543">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5" name="Content Placeholder 4" descr="A screenshot of a computer&#10;&#10;Description automatically generated">
            <a:extLst>
              <a:ext uri="{FF2B5EF4-FFF2-40B4-BE49-F238E27FC236}">
                <a16:creationId xmlns:a16="http://schemas.microsoft.com/office/drawing/2014/main" id="{A46BFF76-2110-3DB1-F729-E0A01AF6771E}"/>
              </a:ext>
            </a:extLst>
          </p:cNvPr>
          <p:cNvPicPr>
            <a:picLocks noChangeAspect="1"/>
          </p:cNvPicPr>
          <p:nvPr/>
        </p:nvPicPr>
        <p:blipFill>
          <a:blip r:embed="rId2"/>
          <a:stretch>
            <a:fillRect/>
          </a:stretch>
        </p:blipFill>
        <p:spPr>
          <a:xfrm>
            <a:off x="6584965" y="1939493"/>
            <a:ext cx="4671947" cy="3584439"/>
          </a:xfrm>
          <a:prstGeom prst="rect">
            <a:avLst/>
          </a:prstGeom>
        </p:spPr>
      </p:pic>
      <p:grpSp>
        <p:nvGrpSpPr>
          <p:cNvPr id="549" name="Group 548">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tx1"/>
          </a:solidFill>
        </p:grpSpPr>
        <p:grpSp>
          <p:nvGrpSpPr>
            <p:cNvPr id="550"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673" name="Freeform: Shape 672">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81" name="Freeform: Shape 680">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9" name="Freeform: Shape 698">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0" name="Freeform: Shape 699">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16" name="Freeform: Shape 715">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8" name="Freeform: Shape 717">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9" name="Freeform: Shape 718">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0" name="Freeform: Shape 719">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1" name="Freeform: Shape 720">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2" name="Freeform: Shape 721">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3" name="Freeform: Shape 722">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4" name="Freeform: Shape 723">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25" name="Freeform: Shape 724">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6" name="Freeform: Shape 725">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27" name="Freeform: Shape 726">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28" name="Freeform: Shape 727">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9" name="Freeform: Shape 728">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0" name="Freeform: Shape 729">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31" name="Freeform: Shape 730">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2" name="Freeform: Shape 731">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733" name="Freeform: Shape 732">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34" name="Freeform: Shape 733">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5" name="Freeform: Shape 734">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6" name="Freeform: Shape 735">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7" name="Freeform: Shape 736">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8" name="Freeform: Shape 737">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39" name="Freeform: Shape 738">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40" name="Freeform: Shape 739">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1" name="Freeform: Shape 740">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2" name="Freeform: Shape 741">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43" name="Freeform: Shape 742">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4" name="Freeform: Shape 743">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745" name="Freeform: Shape 744">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6" name="Freeform: Shape 745">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7" name="Freeform: Shape 746">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8" name="Freeform: Shape 747">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49" name="Freeform: Shape 748">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0" name="Freeform: Shape 749">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1" name="Freeform: Shape 750">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2" name="Freeform: Shape 751">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3" name="Freeform: Shape 752">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4" name="Freeform: Shape 753">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55" name="Freeform: Shape 754">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6" name="Freeform: Shape 755">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757" name="Freeform: Shape 756">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8" name="Freeform: Shape 757">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9" name="Freeform: Shape 758">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0" name="Freeform: Shape 759">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61" name="Freeform: Shape 760">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2" name="Freeform: Shape 761">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63" name="Freeform: Shape 762">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4" name="Freeform: Shape 763">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765" name="Freeform: Shape 764">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6" name="Freeform: Shape 765">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67" name="Freeform: Shape 766">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68" name="Freeform: Shape 767">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69" name="Freeform: Shape 768">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70" name="Freeform: Shape 769">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71" name="Freeform: Shape 770">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2" name="Freeform: Shape 771">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773" name="Freeform: Shape 772">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4" name="Freeform: Shape 773">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5" name="Freeform: Shape 774">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6" name="Freeform: Shape 775">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777" name="Freeform: Shape 776">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8" name="Freeform: Shape 777">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9" name="Freeform: Shape 778">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0" name="Freeform: Shape 779">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1" name="Freeform: Shape 780">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2" name="Freeform: Shape 781">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3" name="Freeform: Shape 782">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4" name="Freeform: Shape 783">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5" name="Freeform: Shape 784">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86" name="Freeform: Shape 785">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7" name="Freeform: Shape 786">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8" name="Freeform: Shape 787">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9" name="Freeform: Shape 788">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0" name="Freeform: Shape 789">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1" name="Freeform: Shape 790">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2" name="Freeform: Shape 791">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93" name="Freeform: Shape 792">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4" name="Freeform: Shape 793">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5" name="Freeform: Shape 794">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6" name="Freeform: Shape 795">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7" name="Freeform: Shape 796">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8" name="Freeform: Shape 797">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9" name="Freeform: Shape 798">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00" name="Freeform: Shape 799">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801" name="Freeform: Shape 800">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2" name="Freeform: Shape 801">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3" name="Freeform: Shape 802">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4" name="Freeform: Shape 803">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805" name="Freeform: Shape 804">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6" name="Freeform: Shape 805">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7" name="Freeform: Shape 806">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8" name="Freeform: Shape 807">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09" name="Freeform: Shape 808">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10" name="Freeform: Shape 809">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11" name="Freeform: Shape 810">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12" name="Freeform: Shape 811">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3" name="Freeform: Shape 812">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4" name="Freeform: Shape 813">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15" name="Freeform: Shape 814">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6" name="Freeform: Shape 815">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17" name="Freeform: Shape 816">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818" name="Freeform: Shape 817">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9" name="Freeform: Shape 818">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0" name="Freeform: Shape 819">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21" name="Freeform: Shape 820">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2" name="Freeform: Shape 821">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23" name="Freeform: Shape 822">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4" name="Freeform: Shape 823">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5" name="Freeform: Shape 824">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6" name="Freeform: Shape 825">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27" name="Freeform: Shape 826">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8" name="Freeform: Shape 827">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29" name="Freeform: Shape 828">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0" name="Freeform: Shape 829">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1" name="Freeform: Shape 830">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2" name="Freeform: Shape 831">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33" name="Freeform: Shape 832">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4" name="Freeform: Shape 833">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35" name="Freeform: Shape 834">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6" name="Freeform: Shape 835">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7" name="Freeform: Shape 836">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8" name="Freeform: Shape 837">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39" name="Freeform: Shape 838">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0" name="Freeform: Shape 839">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41" name="Freeform: Shape 840">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551"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552" name="Freeform: Shape 551">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53" name="Freeform: Shape 552">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6" name="Freeform: Shape 555">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8" name="Freeform: Shape 547">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2" name="Freeform: Shape 841">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43" name="Freeform: Shape 842">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48" name="Freeform: Shape 647">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49" name="Freeform: Shape 648">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0" name="Freeform: Shape 649">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4168100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471D7E-9A11-603F-657E-F99E639E8FE9}"/>
              </a:ext>
            </a:extLst>
          </p:cNvPr>
          <p:cNvSpPr>
            <a:spLocks noGrp="1"/>
          </p:cNvSpPr>
          <p:nvPr>
            <p:ph type="title"/>
          </p:nvPr>
        </p:nvSpPr>
        <p:spPr>
          <a:xfrm>
            <a:off x="946521" y="396117"/>
            <a:ext cx="5217172" cy="1158857"/>
          </a:xfrm>
        </p:spPr>
        <p:txBody>
          <a:bodyPr anchor="b">
            <a:normAutofit/>
          </a:bodyPr>
          <a:lstStyle/>
          <a:p>
            <a:r>
              <a:rPr lang="en-US">
                <a:ea typeface="Source Sans Pro"/>
              </a:rPr>
              <a:t>Quick Sort</a:t>
            </a:r>
            <a:endParaRPr lang="en-US"/>
          </a:p>
        </p:txBody>
      </p:sp>
      <p:grpSp>
        <p:nvGrpSpPr>
          <p:cNvPr id="16" name="Group 15">
            <a:extLst>
              <a:ext uri="{FF2B5EF4-FFF2-40B4-BE49-F238E27FC236}">
                <a16:creationId xmlns:a16="http://schemas.microsoft.com/office/drawing/2014/main" id="{20E21FE7-C859-4C40-AAB9-05C994892C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91258" y="619275"/>
            <a:ext cx="932200" cy="932200"/>
            <a:chOff x="10791258" y="619275"/>
            <a:chExt cx="932200" cy="932200"/>
          </a:xfrm>
        </p:grpSpPr>
        <p:sp>
          <p:nvSpPr>
            <p:cNvPr id="17"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11" name="Content Placeholder 10">
            <a:extLst>
              <a:ext uri="{FF2B5EF4-FFF2-40B4-BE49-F238E27FC236}">
                <a16:creationId xmlns:a16="http://schemas.microsoft.com/office/drawing/2014/main" id="{6C786966-2457-3A51-C97D-F0E5FFD3B8A3}"/>
              </a:ext>
            </a:extLst>
          </p:cNvPr>
          <p:cNvSpPr>
            <a:spLocks noGrp="1"/>
          </p:cNvSpPr>
          <p:nvPr>
            <p:ph idx="1"/>
          </p:nvPr>
        </p:nvSpPr>
        <p:spPr>
          <a:xfrm>
            <a:off x="946520" y="1747592"/>
            <a:ext cx="5217173" cy="4351338"/>
          </a:xfrm>
        </p:spPr>
        <p:txBody>
          <a:bodyPr vert="horz" lIns="91440" tIns="45720" rIns="91440" bIns="45720" rtlCol="0" anchor="t">
            <a:normAutofit lnSpcReduction="10000"/>
          </a:bodyPr>
          <a:lstStyle/>
          <a:p>
            <a:r>
              <a:rPr lang="en-US" dirty="0">
                <a:ea typeface="Source Sans Pro"/>
              </a:rPr>
              <a:t>Quick Sort also uses Divide and Conquer technique</a:t>
            </a:r>
          </a:p>
          <a:p>
            <a:r>
              <a:rPr lang="en-US" dirty="0">
                <a:ea typeface="Source Sans Pro"/>
              </a:rPr>
              <a:t>It picks a pivot and partitions the array around the pivot element as all the elements left to it lesser than it and right to as greater than it.</a:t>
            </a:r>
          </a:p>
          <a:p>
            <a:r>
              <a:rPr lang="en-US">
                <a:ea typeface="Source Sans Pro"/>
              </a:rPr>
              <a:t>This process is repeated after taking the elements on either side of the pivot as two new sub arrays.</a:t>
            </a:r>
            <a:endParaRPr lang="en-US" dirty="0">
              <a:ea typeface="Source Sans Pro"/>
            </a:endParaRPr>
          </a:p>
        </p:txBody>
      </p:sp>
      <p:grpSp>
        <p:nvGrpSpPr>
          <p:cNvPr id="20" name="Group 19">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tx1"/>
          </a:solidFill>
        </p:grpSpPr>
        <p:grpSp>
          <p:nvGrpSpPr>
            <p:cNvPr id="21"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5" name="Freeform: Shape 24">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2"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3" name="Freeform: Shape 22">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7" name="Content Placeholder 6" descr="A screenshot of a math game&#10;&#10;Description automatically generated">
            <a:extLst>
              <a:ext uri="{FF2B5EF4-FFF2-40B4-BE49-F238E27FC236}">
                <a16:creationId xmlns:a16="http://schemas.microsoft.com/office/drawing/2014/main" id="{6BD88FDD-6132-FD27-379A-60D46C173B74}"/>
              </a:ext>
            </a:extLst>
          </p:cNvPr>
          <p:cNvPicPr>
            <a:picLocks noChangeAspect="1"/>
          </p:cNvPicPr>
          <p:nvPr/>
        </p:nvPicPr>
        <p:blipFill>
          <a:blip r:embed="rId2"/>
          <a:stretch>
            <a:fillRect/>
          </a:stretch>
        </p:blipFill>
        <p:spPr>
          <a:xfrm>
            <a:off x="7253021" y="2005567"/>
            <a:ext cx="3555043" cy="2846867"/>
          </a:xfrm>
          <a:prstGeom prst="rect">
            <a:avLst/>
          </a:prstGeom>
        </p:spPr>
      </p:pic>
      <p:grpSp>
        <p:nvGrpSpPr>
          <p:cNvPr id="28" name="Group 27">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tx1"/>
          </a:solidFill>
        </p:grpSpPr>
        <p:grpSp>
          <p:nvGrpSpPr>
            <p:cNvPr id="29"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00" name="Freeform: Shape 199">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0"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31" name="Freeform: Shape 30">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00992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BF9B-C220-68D0-CF66-E3DE4D3114C7}"/>
              </a:ext>
            </a:extLst>
          </p:cNvPr>
          <p:cNvSpPr>
            <a:spLocks noGrp="1"/>
          </p:cNvSpPr>
          <p:nvPr>
            <p:ph type="title"/>
          </p:nvPr>
        </p:nvSpPr>
        <p:spPr/>
        <p:txBody>
          <a:bodyPr/>
          <a:lstStyle/>
          <a:p>
            <a:r>
              <a:rPr lang="en-US" dirty="0">
                <a:ea typeface="Source Sans Pro"/>
              </a:rPr>
              <a:t>Binary search:</a:t>
            </a:r>
          </a:p>
        </p:txBody>
      </p:sp>
      <p:sp>
        <p:nvSpPr>
          <p:cNvPr id="3" name="Content Placeholder 2">
            <a:extLst>
              <a:ext uri="{FF2B5EF4-FFF2-40B4-BE49-F238E27FC236}">
                <a16:creationId xmlns:a16="http://schemas.microsoft.com/office/drawing/2014/main" id="{57BC6CEF-F1D4-A3A8-DCF0-48CB9C0669FD}"/>
              </a:ext>
            </a:extLst>
          </p:cNvPr>
          <p:cNvSpPr>
            <a:spLocks noGrp="1"/>
          </p:cNvSpPr>
          <p:nvPr>
            <p:ph idx="1"/>
          </p:nvPr>
        </p:nvSpPr>
        <p:spPr/>
        <p:txBody>
          <a:bodyPr/>
          <a:lstStyle/>
          <a:p>
            <a:r>
              <a:rPr lang="en-US" dirty="0"/>
              <a:t>Binary search is a searching technique that follows divide and conquer approach in which the list is divided into two halves, and the item is compared with the middle element on the list . If the middle element is the same as the number being searched then it will return else it will move the high to words left of the middle if the number being searched is less than the middle. And towards right if it moves the low towards its right if the number is more than middle.</a:t>
            </a:r>
          </a:p>
        </p:txBody>
      </p:sp>
    </p:spTree>
    <p:extLst>
      <p:ext uri="{BB962C8B-B14F-4D97-AF65-F5344CB8AC3E}">
        <p14:creationId xmlns:p14="http://schemas.microsoft.com/office/powerpoint/2010/main" val="1935205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875D-EB0A-5CB8-E24B-A2BB8D3857BC}"/>
              </a:ext>
            </a:extLst>
          </p:cNvPr>
          <p:cNvSpPr>
            <a:spLocks noGrp="1"/>
          </p:cNvSpPr>
          <p:nvPr>
            <p:ph type="title"/>
          </p:nvPr>
        </p:nvSpPr>
        <p:spPr/>
        <p:txBody>
          <a:bodyPr/>
          <a:lstStyle/>
          <a:p>
            <a:r>
              <a:rPr lang="en-US" dirty="0"/>
              <a:t>Flow chart for binary search </a:t>
            </a:r>
          </a:p>
        </p:txBody>
      </p:sp>
      <p:pic>
        <p:nvPicPr>
          <p:cNvPr id="4" name="Content Placeholder 3">
            <a:extLst>
              <a:ext uri="{FF2B5EF4-FFF2-40B4-BE49-F238E27FC236}">
                <a16:creationId xmlns:a16="http://schemas.microsoft.com/office/drawing/2014/main" id="{EB5B71A0-6553-63E2-DE31-5D02765BA1B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15070" y="1253960"/>
            <a:ext cx="5162396" cy="4923003"/>
          </a:xfrm>
        </p:spPr>
      </p:pic>
    </p:spTree>
    <p:extLst>
      <p:ext uri="{BB962C8B-B14F-4D97-AF65-F5344CB8AC3E}">
        <p14:creationId xmlns:p14="http://schemas.microsoft.com/office/powerpoint/2010/main" val="229442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462E-6B0A-E760-3DD5-BD89053C614A}"/>
              </a:ext>
            </a:extLst>
          </p:cNvPr>
          <p:cNvSpPr>
            <a:spLocks noGrp="1"/>
          </p:cNvSpPr>
          <p:nvPr>
            <p:ph type="title"/>
          </p:nvPr>
        </p:nvSpPr>
        <p:spPr/>
        <p:txBody>
          <a:bodyPr/>
          <a:lstStyle/>
          <a:p>
            <a:r>
              <a:rPr lang="en-US" dirty="0"/>
              <a:t>Code:</a:t>
            </a:r>
            <a:br>
              <a:rPr lang="en-US" dirty="0"/>
            </a:br>
            <a:r>
              <a:rPr lang="en-US" dirty="0"/>
              <a:t>quick sort</a:t>
            </a:r>
          </a:p>
        </p:txBody>
      </p:sp>
      <p:pic>
        <p:nvPicPr>
          <p:cNvPr id="5" name="Content Placeholder 4">
            <a:extLst>
              <a:ext uri="{FF2B5EF4-FFF2-40B4-BE49-F238E27FC236}">
                <a16:creationId xmlns:a16="http://schemas.microsoft.com/office/drawing/2014/main" id="{12E3559D-AD9B-3DD3-39CE-5BACBF613B0E}"/>
              </a:ext>
            </a:extLst>
          </p:cNvPr>
          <p:cNvPicPr>
            <a:picLocks noGrp="1" noChangeAspect="1"/>
          </p:cNvPicPr>
          <p:nvPr>
            <p:ph idx="1"/>
          </p:nvPr>
        </p:nvPicPr>
        <p:blipFill>
          <a:blip r:embed="rId2"/>
          <a:stretch>
            <a:fillRect/>
          </a:stretch>
        </p:blipFill>
        <p:spPr>
          <a:xfrm>
            <a:off x="4036022" y="498848"/>
            <a:ext cx="4119955" cy="6215716"/>
          </a:xfrm>
        </p:spPr>
      </p:pic>
    </p:spTree>
    <p:extLst>
      <p:ext uri="{BB962C8B-B14F-4D97-AF65-F5344CB8AC3E}">
        <p14:creationId xmlns:p14="http://schemas.microsoft.com/office/powerpoint/2010/main" val="1888242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05791-9792-AD9E-BBA8-A37B6BBC57D4}"/>
              </a:ext>
            </a:extLst>
          </p:cNvPr>
          <p:cNvSpPr>
            <a:spLocks noGrp="1"/>
          </p:cNvSpPr>
          <p:nvPr>
            <p:ph type="title"/>
          </p:nvPr>
        </p:nvSpPr>
        <p:spPr/>
        <p:txBody>
          <a:bodyPr/>
          <a:lstStyle/>
          <a:p>
            <a:r>
              <a:rPr lang="en-IN" dirty="0"/>
              <a:t>CODE:</a:t>
            </a:r>
            <a:br>
              <a:rPr lang="en-IN" dirty="0"/>
            </a:br>
            <a:r>
              <a:rPr lang="en-IN" dirty="0"/>
              <a:t>merge sort</a:t>
            </a:r>
          </a:p>
        </p:txBody>
      </p:sp>
      <p:pic>
        <p:nvPicPr>
          <p:cNvPr id="5" name="Content Placeholder 4">
            <a:extLst>
              <a:ext uri="{FF2B5EF4-FFF2-40B4-BE49-F238E27FC236}">
                <a16:creationId xmlns:a16="http://schemas.microsoft.com/office/drawing/2014/main" id="{F2BD2C8C-C4D0-628F-B1A7-674F0667F842}"/>
              </a:ext>
            </a:extLst>
          </p:cNvPr>
          <p:cNvPicPr>
            <a:picLocks noGrp="1" noChangeAspect="1"/>
          </p:cNvPicPr>
          <p:nvPr>
            <p:ph idx="1"/>
          </p:nvPr>
        </p:nvPicPr>
        <p:blipFill>
          <a:blip r:embed="rId2"/>
          <a:stretch>
            <a:fillRect/>
          </a:stretch>
        </p:blipFill>
        <p:spPr>
          <a:xfrm>
            <a:off x="4527176" y="554930"/>
            <a:ext cx="3343835" cy="5937945"/>
          </a:xfrm>
        </p:spPr>
      </p:pic>
    </p:spTree>
    <p:extLst>
      <p:ext uri="{BB962C8B-B14F-4D97-AF65-F5344CB8AC3E}">
        <p14:creationId xmlns:p14="http://schemas.microsoft.com/office/powerpoint/2010/main" val="1938332468"/>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emplate>office theme</Template>
  <TotalTime>393</TotalTime>
  <Words>602</Words>
  <Application>Microsoft Office PowerPoint</Application>
  <PresentationFormat>Widescreen</PresentationFormat>
  <Paragraphs>47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Source Sans Pro</vt:lpstr>
      <vt:lpstr>Source Sans Pro SemiBold</vt:lpstr>
      <vt:lpstr>FunkyShapesDarkVTI</vt:lpstr>
      <vt:lpstr>Impact  of  Sorting algorithms on searching Efficiency</vt:lpstr>
      <vt:lpstr>Problem Statement:</vt:lpstr>
      <vt:lpstr>Introduction </vt:lpstr>
      <vt:lpstr>Merge Sort</vt:lpstr>
      <vt:lpstr>Quick Sort</vt:lpstr>
      <vt:lpstr>Binary search:</vt:lpstr>
      <vt:lpstr>Flow chart for binary search </vt:lpstr>
      <vt:lpstr>Code: quick sort</vt:lpstr>
      <vt:lpstr>CODE: merge sort</vt:lpstr>
      <vt:lpstr>Merge sort vs Quick sort (input in ascending order input)</vt:lpstr>
      <vt:lpstr>For descending order input</vt:lpstr>
      <vt:lpstr>For unordered input</vt:lpstr>
      <vt:lpstr>Merge sort and quick sort with binary search  in different scenarios. For ascending order input</vt:lpstr>
      <vt:lpstr>For descending order </vt:lpstr>
      <vt:lpstr>For random order</vt:lpstr>
      <vt:lpstr>Differences?</vt:lpstr>
      <vt:lpstr>Merge sort vs Quick sort</vt:lpstr>
      <vt:lpstr>Real time scenarios </vt:lpstr>
      <vt:lpstr>Thank you, Any 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Sorting algorithms on searching Efficiency</dc:title>
  <dc:creator/>
  <cp:lastModifiedBy>Aadarsh Senapati</cp:lastModifiedBy>
  <cp:revision>236</cp:revision>
  <dcterms:created xsi:type="dcterms:W3CDTF">2024-11-13T18:32:07Z</dcterms:created>
  <dcterms:modified xsi:type="dcterms:W3CDTF">2024-11-21T04:54:57Z</dcterms:modified>
</cp:coreProperties>
</file>